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embeddings/oleObject1.bin" ContentType="application/vnd.openxmlformats-officedocument.oleObject"/>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1" r:id="rId1"/>
  </p:sldMasterIdLst>
  <p:notesMasterIdLst>
    <p:notesMasterId r:id="rId103"/>
  </p:notesMasterIdLst>
  <p:handoutMasterIdLst>
    <p:handoutMasterId r:id="rId104"/>
  </p:handoutMasterIdLst>
  <p:sldIdLst>
    <p:sldId id="256" r:id="rId2"/>
    <p:sldId id="257" r:id="rId3"/>
    <p:sldId id="258" r:id="rId4"/>
    <p:sldId id="261" r:id="rId5"/>
    <p:sldId id="259" r:id="rId6"/>
    <p:sldId id="348" r:id="rId7"/>
    <p:sldId id="345" r:id="rId8"/>
    <p:sldId id="346" r:id="rId9"/>
    <p:sldId id="349" r:id="rId10"/>
    <p:sldId id="262" r:id="rId11"/>
    <p:sldId id="263" r:id="rId12"/>
    <p:sldId id="264" r:id="rId13"/>
    <p:sldId id="265" r:id="rId14"/>
    <p:sldId id="266" r:id="rId15"/>
    <p:sldId id="267" r:id="rId16"/>
    <p:sldId id="268" r:id="rId17"/>
    <p:sldId id="269" r:id="rId18"/>
    <p:sldId id="350"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351" r:id="rId35"/>
    <p:sldId id="285" r:id="rId36"/>
    <p:sldId id="352" r:id="rId37"/>
    <p:sldId id="353" r:id="rId38"/>
    <p:sldId id="286" r:id="rId39"/>
    <p:sldId id="287" r:id="rId40"/>
    <p:sldId id="354" r:id="rId41"/>
    <p:sldId id="288" r:id="rId42"/>
    <p:sldId id="289" r:id="rId43"/>
    <p:sldId id="357" r:id="rId44"/>
    <p:sldId id="355" r:id="rId45"/>
    <p:sldId id="356" r:id="rId46"/>
    <p:sldId id="290" r:id="rId47"/>
    <p:sldId id="291" r:id="rId48"/>
    <p:sldId id="292" r:id="rId49"/>
    <p:sldId id="293" r:id="rId50"/>
    <p:sldId id="294" r:id="rId51"/>
    <p:sldId id="296" r:id="rId52"/>
    <p:sldId id="295" r:id="rId53"/>
    <p:sldId id="298" r:id="rId54"/>
    <p:sldId id="297" r:id="rId55"/>
    <p:sldId id="300" r:id="rId56"/>
    <p:sldId id="299" r:id="rId57"/>
    <p:sldId id="302" r:id="rId58"/>
    <p:sldId id="301" r:id="rId59"/>
    <p:sldId id="358" r:id="rId60"/>
    <p:sldId id="303" r:id="rId61"/>
    <p:sldId id="304" r:id="rId62"/>
    <p:sldId id="305" r:id="rId63"/>
    <p:sldId id="306" r:id="rId64"/>
    <p:sldId id="307" r:id="rId65"/>
    <p:sldId id="308" r:id="rId66"/>
    <p:sldId id="309" r:id="rId67"/>
    <p:sldId id="310" r:id="rId68"/>
    <p:sldId id="311" r:id="rId69"/>
    <p:sldId id="312" r:id="rId70"/>
    <p:sldId id="313" r:id="rId71"/>
    <p:sldId id="314" r:id="rId72"/>
    <p:sldId id="315" r:id="rId73"/>
    <p:sldId id="316" r:id="rId74"/>
    <p:sldId id="317" r:id="rId75"/>
    <p:sldId id="318" r:id="rId76"/>
    <p:sldId id="319" r:id="rId77"/>
    <p:sldId id="320" r:id="rId78"/>
    <p:sldId id="321" r:id="rId79"/>
    <p:sldId id="322" r:id="rId80"/>
    <p:sldId id="323" r:id="rId81"/>
    <p:sldId id="324" r:id="rId82"/>
    <p:sldId id="359" r:id="rId83"/>
    <p:sldId id="327" r:id="rId84"/>
    <p:sldId id="328" r:id="rId85"/>
    <p:sldId id="329" r:id="rId86"/>
    <p:sldId id="330" r:id="rId87"/>
    <p:sldId id="331" r:id="rId88"/>
    <p:sldId id="332" r:id="rId89"/>
    <p:sldId id="333" r:id="rId90"/>
    <p:sldId id="334" r:id="rId91"/>
    <p:sldId id="335" r:id="rId92"/>
    <p:sldId id="336" r:id="rId93"/>
    <p:sldId id="337" r:id="rId94"/>
    <p:sldId id="338" r:id="rId95"/>
    <p:sldId id="339" r:id="rId96"/>
    <p:sldId id="340" r:id="rId97"/>
    <p:sldId id="341" r:id="rId98"/>
    <p:sldId id="342" r:id="rId99"/>
    <p:sldId id="343" r:id="rId100"/>
    <p:sldId id="325" r:id="rId101"/>
    <p:sldId id="260" r:id="rId10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scaleToFitPaper="1" frameSlides="1"/>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626" autoAdjust="0"/>
  </p:normalViewPr>
  <p:slideViewPr>
    <p:cSldViewPr>
      <p:cViewPr>
        <p:scale>
          <a:sx n="150" d="100"/>
          <a:sy n="150" d="100"/>
        </p:scale>
        <p:origin x="-1128" y="-304"/>
      </p:cViewPr>
      <p:guideLst>
        <p:guide orient="horz" pos="2160"/>
        <p:guide pos="2880"/>
      </p:guideLst>
    </p:cSldViewPr>
  </p:slideViewPr>
  <p:outlineViewPr>
    <p:cViewPr>
      <p:scale>
        <a:sx n="33" d="100"/>
        <a:sy n="33" d="100"/>
      </p:scale>
      <p:origin x="84680" y="3784"/>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143" d="100"/>
          <a:sy n="143" d="100"/>
        </p:scale>
        <p:origin x="-3632"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notesMaster" Target="notesMasters/notesMaster1.xml"/><Relationship Id="rId104" Type="http://schemas.openxmlformats.org/officeDocument/2006/relationships/handoutMaster" Target="handoutMasters/handoutMaster1.xml"/><Relationship Id="rId105" Type="http://schemas.openxmlformats.org/officeDocument/2006/relationships/printerSettings" Target="printerSettings/printerSettings1.bin"/><Relationship Id="rId106" Type="http://schemas.openxmlformats.org/officeDocument/2006/relationships/presProps" Target="presProps.xml"/><Relationship Id="rId107"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8" Type="http://schemas.openxmlformats.org/officeDocument/2006/relationships/theme" Target="theme/theme1.xml"/><Relationship Id="rId10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slide" Target="slides/slide99.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r>
              <a:rPr lang="en-US" dirty="0"/>
              <a:t>SE </a:t>
            </a:r>
            <a:r>
              <a:rPr lang="en-US" dirty="0" smtClean="0"/>
              <a:t>433</a:t>
            </a:r>
            <a:endParaRPr lang="en-US" dirty="0"/>
          </a:p>
        </p:txBody>
      </p:sp>
      <p:sp>
        <p:nvSpPr>
          <p:cNvPr id="102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r>
              <a:rPr lang="en-US" dirty="0" smtClean="0"/>
              <a:t>April 18, 2017</a:t>
            </a:r>
            <a:endParaRPr lang="en-US" dirty="0"/>
          </a:p>
        </p:txBody>
      </p:sp>
      <p:sp>
        <p:nvSpPr>
          <p:cNvPr id="102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r>
              <a:rPr lang="en-US" dirty="0" smtClean="0"/>
              <a:t>Lecture 4</a:t>
            </a:r>
            <a:endParaRPr lang="en-US" dirty="0"/>
          </a:p>
        </p:txBody>
      </p:sp>
      <p:sp>
        <p:nvSpPr>
          <p:cNvPr id="102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C58FDA3C-CC5A-1D46-AB49-DBF5E30FB06C}" type="slidenum">
              <a:rPr lang="en-US"/>
              <a:pPr>
                <a:defRPr/>
              </a:pPr>
              <a:t>‹#›</a:t>
            </a:fld>
            <a:endParaRPr lang="en-US" dirty="0"/>
          </a:p>
        </p:txBody>
      </p:sp>
    </p:spTree>
    <p:extLst>
      <p:ext uri="{BB962C8B-B14F-4D97-AF65-F5344CB8AC3E}">
        <p14:creationId xmlns:p14="http://schemas.microsoft.com/office/powerpoint/2010/main" val="80566432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r>
              <a:rPr lang="en-US" dirty="0" smtClean="0"/>
              <a:t>SE 433</a:t>
            </a:r>
            <a:endParaRPr lang="en-US" dirty="0"/>
          </a:p>
        </p:txBody>
      </p:sp>
      <p:sp>
        <p:nvSpPr>
          <p:cNvPr id="3891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r>
              <a:rPr lang="en-US" dirty="0" smtClean="0"/>
              <a:t>April 18, 2017</a:t>
            </a:r>
            <a:endParaRPr lang="en-US" dirty="0"/>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8917" name="Rectangle 5"/>
          <p:cNvSpPr>
            <a:spLocks noGrp="1" noChangeArrowheads="1"/>
          </p:cNvSpPr>
          <p:nvPr>
            <p:ph type="body" sz="quarter" idx="3"/>
          </p:nvPr>
        </p:nvSpPr>
        <p:spPr bwMode="auto">
          <a:xfrm>
            <a:off x="533400" y="4343400"/>
            <a:ext cx="60198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r>
              <a:rPr lang="en-US" dirty="0" smtClean="0"/>
              <a:t>Lecture 4</a:t>
            </a:r>
            <a:endParaRPr lang="en-US" dirty="0"/>
          </a:p>
        </p:txBody>
      </p:sp>
      <p:sp>
        <p:nvSpPr>
          <p:cNvPr id="3891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F0410F35-0C47-794C-85F9-FC23048F5283}" type="slidenum">
              <a:rPr lang="en-US"/>
              <a:pPr>
                <a:defRPr/>
              </a:pPr>
              <a:t>‹#›</a:t>
            </a:fld>
            <a:r>
              <a:rPr lang="en-US" dirty="0"/>
              <a:t> of </a:t>
            </a:r>
            <a:r>
              <a:rPr lang="en-US" dirty="0" smtClean="0"/>
              <a:t>101</a:t>
            </a:r>
            <a:endParaRPr lang="en-US" dirty="0"/>
          </a:p>
        </p:txBody>
      </p:sp>
    </p:spTree>
    <p:extLst>
      <p:ext uri="{BB962C8B-B14F-4D97-AF65-F5344CB8AC3E}">
        <p14:creationId xmlns:p14="http://schemas.microsoft.com/office/powerpoint/2010/main" val="1693161641"/>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pitchFamily="36" charset="0"/>
        <a:ea typeface="ＭＳ Ｐゴシック" pitchFamily="36" charset="-128"/>
        <a:cs typeface="ＭＳ Ｐゴシック" pitchFamily="36" charset="-128"/>
      </a:defRPr>
    </a:lvl1pPr>
    <a:lvl2pPr marL="457200" algn="l" rtl="0" eaLnBrk="0" fontAlgn="base" hangingPunct="0">
      <a:spcBef>
        <a:spcPct val="30000"/>
      </a:spcBef>
      <a:spcAft>
        <a:spcPct val="0"/>
      </a:spcAft>
      <a:defRPr sz="1200" kern="1200">
        <a:solidFill>
          <a:schemeClr val="tx1"/>
        </a:solidFill>
        <a:latin typeface="Arial" pitchFamily="36" charset="0"/>
        <a:ea typeface="ＭＳ Ｐゴシック" pitchFamily="36" charset="-128"/>
        <a:cs typeface="+mn-cs"/>
      </a:defRPr>
    </a:lvl2pPr>
    <a:lvl3pPr marL="914400" algn="l" rtl="0" eaLnBrk="0" fontAlgn="base" hangingPunct="0">
      <a:spcBef>
        <a:spcPct val="30000"/>
      </a:spcBef>
      <a:spcAft>
        <a:spcPct val="0"/>
      </a:spcAft>
      <a:defRPr sz="1200" kern="1200">
        <a:solidFill>
          <a:schemeClr val="tx1"/>
        </a:solidFill>
        <a:latin typeface="Arial" pitchFamily="36" charset="0"/>
        <a:ea typeface="ＭＳ Ｐゴシック" pitchFamily="36" charset="-128"/>
        <a:cs typeface="+mn-cs"/>
      </a:defRPr>
    </a:lvl3pPr>
    <a:lvl4pPr marL="1371600" algn="l" rtl="0" eaLnBrk="0" fontAlgn="base" hangingPunct="0">
      <a:spcBef>
        <a:spcPct val="30000"/>
      </a:spcBef>
      <a:spcAft>
        <a:spcPct val="0"/>
      </a:spcAft>
      <a:defRPr sz="1200" kern="1200">
        <a:solidFill>
          <a:schemeClr val="tx1"/>
        </a:solidFill>
        <a:latin typeface="Arial" pitchFamily="36" charset="0"/>
        <a:ea typeface="ＭＳ Ｐゴシック" pitchFamily="36" charset="-128"/>
        <a:cs typeface="+mn-cs"/>
      </a:defRPr>
    </a:lvl4pPr>
    <a:lvl5pPr marL="1828800" algn="l" rtl="0" eaLnBrk="0" fontAlgn="base" hangingPunct="0">
      <a:spcBef>
        <a:spcPct val="30000"/>
      </a:spcBef>
      <a:spcAft>
        <a:spcPct val="0"/>
      </a:spcAft>
      <a:defRPr sz="1200" kern="1200">
        <a:solidFill>
          <a:schemeClr val="tx1"/>
        </a:solidFill>
        <a:latin typeface="Arial" pitchFamily="36" charset="0"/>
        <a:ea typeface="ＭＳ Ｐゴシック" pitchFamily="3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7.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8.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9.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0.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3.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075" tIns="46038" rIns="92075" bIns="46038"/>
          <a:lstStyle/>
          <a:p>
            <a:endParaRPr lang="en-US" dirty="0">
              <a:latin typeface="Arial" charset="0"/>
              <a:ea typeface="ＭＳ Ｐゴシック" charset="0"/>
              <a:cs typeface="ＭＳ Ｐゴシック" charset="0"/>
            </a:endParaRPr>
          </a:p>
        </p:txBody>
      </p:sp>
      <p:sp>
        <p:nvSpPr>
          <p:cNvPr id="7170" name="Rectangle 3"/>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1</a:t>
            </a:fld>
            <a:r>
              <a:rPr lang="en-US" dirty="0" smtClean="0"/>
              <a:t> of 101</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86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latin typeface="Calibri" charset="0"/>
              </a:rPr>
              <a:t>There is a potential confusion  of terminology here.  Some writers use the term </a:t>
            </a:r>
            <a:r>
              <a:rPr lang="ja-JP" altLang="en-US" dirty="0">
                <a:latin typeface="Calibri" charset="0"/>
              </a:rPr>
              <a:t>“</a:t>
            </a:r>
            <a:r>
              <a:rPr lang="en-US" altLang="ja-JP" dirty="0">
                <a:latin typeface="Calibri" charset="0"/>
              </a:rPr>
              <a:t>functional</a:t>
            </a:r>
            <a:r>
              <a:rPr lang="ja-JP" altLang="en-US" dirty="0">
                <a:latin typeface="Calibri" charset="0"/>
              </a:rPr>
              <a:t>”</a:t>
            </a:r>
            <a:r>
              <a:rPr lang="en-US" altLang="ja-JP" dirty="0">
                <a:latin typeface="Calibri" charset="0"/>
              </a:rPr>
              <a:t> to distinguish tests of functionality from tests of non-functional program qualities, such as usability.  (Often these writers also treat performance and robustness as </a:t>
            </a:r>
            <a:r>
              <a:rPr lang="ja-JP" altLang="en-US" dirty="0">
                <a:latin typeface="Calibri" charset="0"/>
              </a:rPr>
              <a:t>“</a:t>
            </a:r>
            <a:r>
              <a:rPr lang="en-US" altLang="ja-JP" dirty="0">
                <a:latin typeface="Calibri" charset="0"/>
              </a:rPr>
              <a:t>non-functional</a:t>
            </a:r>
            <a:r>
              <a:rPr lang="ja-JP" altLang="en-US" dirty="0">
                <a:latin typeface="Calibri" charset="0"/>
              </a:rPr>
              <a:t>”</a:t>
            </a:r>
            <a:r>
              <a:rPr lang="en-US" altLang="ja-JP" dirty="0">
                <a:latin typeface="Calibri" charset="0"/>
              </a:rPr>
              <a:t> attributes, although this is questionable.)  We use the term </a:t>
            </a:r>
            <a:r>
              <a:rPr lang="ja-JP" altLang="en-US" dirty="0">
                <a:latin typeface="Calibri" charset="0"/>
              </a:rPr>
              <a:t>“</a:t>
            </a:r>
            <a:r>
              <a:rPr lang="en-US" altLang="ja-JP" dirty="0">
                <a:latin typeface="Calibri" charset="0"/>
              </a:rPr>
              <a:t>functional</a:t>
            </a:r>
            <a:r>
              <a:rPr lang="ja-JP" altLang="en-US" dirty="0">
                <a:latin typeface="Calibri" charset="0"/>
              </a:rPr>
              <a:t>”</a:t>
            </a:r>
            <a:r>
              <a:rPr lang="en-US" altLang="ja-JP" dirty="0">
                <a:latin typeface="Calibri" charset="0"/>
              </a:rPr>
              <a:t> as it has long been used  in the testing research community.  </a:t>
            </a: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25</a:t>
            </a:fld>
            <a:r>
              <a:rPr lang="en-US" dirty="0" smtClean="0"/>
              <a:t> of 101</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07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marL="0" lvl="2" defTabSz="897301" eaLnBrk="1" fontAlgn="auto" hangingPunct="1">
              <a:spcBef>
                <a:spcPct val="0"/>
              </a:spcBef>
              <a:spcAft>
                <a:spcPts val="0"/>
              </a:spcAft>
              <a:defRPr/>
            </a:pPr>
            <a:r>
              <a:rPr lang="en-US" dirty="0" smtClean="0"/>
              <a:t>The test designer can make the same logical mistakes and bad assumptions as the program designer (especially if they are the same person)</a:t>
            </a:r>
          </a:p>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26</a:t>
            </a:fld>
            <a:r>
              <a:rPr lang="en-US" dirty="0" smtClean="0"/>
              <a:t> of 101</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27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latin typeface="Calibri" charset="0"/>
              </a:rPr>
              <a:t>Instructor suggestion: Ask students to attempt to calculate how many uniform random test cases it would take, on average, to find this bug.   Encourage them to perform a quick, back-of-the-envelope calculation using reasonable assumptions. </a:t>
            </a:r>
          </a:p>
          <a:p>
            <a:pPr eaLnBrk="1" hangingPunct="1">
              <a:spcBef>
                <a:spcPct val="0"/>
              </a:spcBef>
            </a:pPr>
            <a:endParaRPr lang="en-US" dirty="0">
              <a:latin typeface="Calibri" charset="0"/>
            </a:endParaRPr>
          </a:p>
          <a:p>
            <a:pPr eaLnBrk="1" hangingPunct="1">
              <a:spcBef>
                <a:spcPct val="0"/>
              </a:spcBef>
            </a:pPr>
            <a:r>
              <a:rPr lang="en-US" dirty="0">
                <a:latin typeface="Calibri" charset="0"/>
              </a:rPr>
              <a:t>If we assume 32-bit floating point numbers, and that all 32-bit patterns represent legal and distinct numbers (which is not true), then there would be 2^32 different floating point numbers, thus a chance of 1 in 2^32 of choosing zero randomly. The chance of choosing the pair (0.0, 0.0) would then be 1 in 2^64, a very large number. </a:t>
            </a:r>
          </a:p>
          <a:p>
            <a:pPr eaLnBrk="1" hangingPunct="1">
              <a:spcBef>
                <a:spcPct val="0"/>
              </a:spcBef>
            </a:pPr>
            <a:endParaRPr lang="en-US" dirty="0">
              <a:latin typeface="Calibri" charset="0"/>
            </a:endParaRPr>
          </a:p>
          <a:p>
            <a:pPr eaLnBrk="1" hangingPunct="1">
              <a:spcBef>
                <a:spcPct val="0"/>
              </a:spcBef>
            </a:pPr>
            <a:r>
              <a:rPr lang="en-US" dirty="0">
                <a:latin typeface="Calibri" charset="0"/>
              </a:rPr>
              <a:t>Since not all bit patterns are valid and distinct floating point numbers, and since very small values of a may cause a detectable failure, in practice random testing will do a little better than this calculation indicates ... but not enough better to make it at all effective.   It will take millions of random test cases, on average, to find this bug, while picking a few special values based on the specification will find it very quickly. </a:t>
            </a:r>
          </a:p>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27</a:t>
            </a:fld>
            <a:r>
              <a:rPr lang="en-US" dirty="0" smtClean="0"/>
              <a:t> of 101</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68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latin typeface="Calibri" charset="0"/>
              </a:rPr>
              <a:t>We can think of all  the possible input values to a program as little boxes ... white boxes that the program processes correctly, and colored boxes on which the program fails.  Our problem is that there are a lot of boxes ... a huge number, and the colored boxes are just an </a:t>
            </a:r>
            <a:r>
              <a:rPr lang="en-US" dirty="0" smtClean="0">
                <a:latin typeface="Calibri" charset="0"/>
              </a:rPr>
              <a:t>infinitesimal </a:t>
            </a:r>
            <a:r>
              <a:rPr lang="en-US" dirty="0">
                <a:latin typeface="Calibri" charset="0"/>
              </a:rPr>
              <a:t>fraction of the whole set.  If we reach in and pull out boxes at random, we are unlikely to find the colored ones. </a:t>
            </a:r>
          </a:p>
          <a:p>
            <a:pPr eaLnBrk="1" hangingPunct="1">
              <a:spcBef>
                <a:spcPct val="0"/>
              </a:spcBef>
            </a:pPr>
            <a:endParaRPr lang="en-US" dirty="0">
              <a:latin typeface="Calibri" charset="0"/>
            </a:endParaRPr>
          </a:p>
          <a:p>
            <a:pPr eaLnBrk="1" hangingPunct="1">
              <a:spcBef>
                <a:spcPct val="0"/>
              </a:spcBef>
            </a:pPr>
            <a:r>
              <a:rPr lang="en-US" dirty="0">
                <a:latin typeface="Calibri" charset="0"/>
              </a:rPr>
              <a:t>Systematic testing says: Let</a:t>
            </a:r>
            <a:r>
              <a:rPr lang="ja-JP" altLang="en-US" dirty="0">
                <a:latin typeface="Calibri" charset="0"/>
              </a:rPr>
              <a:t>’</a:t>
            </a:r>
            <a:r>
              <a:rPr lang="en-US" altLang="ja-JP" dirty="0">
                <a:latin typeface="Calibri" charset="0"/>
              </a:rPr>
              <a:t>s not pull them out at random.  Let</a:t>
            </a:r>
            <a:r>
              <a:rPr lang="ja-JP" altLang="en-US" dirty="0">
                <a:latin typeface="Calibri" charset="0"/>
              </a:rPr>
              <a:t>’</a:t>
            </a:r>
            <a:r>
              <a:rPr lang="en-US" altLang="ja-JP" dirty="0">
                <a:latin typeface="Calibri" charset="0"/>
              </a:rPr>
              <a:t>s first subdivide the big bag of boxes into smaller groups (the pink lines), and do it in a way that tends to concentrate the colored boxes in a few of the groups.  The number of groups needs to be much smaller than the number of boxes, so that we can systematically reach into each group to pick one or a few boxes. </a:t>
            </a:r>
          </a:p>
          <a:p>
            <a:pPr eaLnBrk="1" hangingPunct="1">
              <a:spcBef>
                <a:spcPct val="0"/>
              </a:spcBef>
            </a:pPr>
            <a:endParaRPr lang="en-US" dirty="0">
              <a:latin typeface="Calibri" charset="0"/>
            </a:endParaRPr>
          </a:p>
          <a:p>
            <a:pPr eaLnBrk="1" hangingPunct="1">
              <a:spcBef>
                <a:spcPct val="0"/>
              </a:spcBef>
            </a:pPr>
            <a:r>
              <a:rPr lang="en-US" dirty="0">
                <a:latin typeface="Calibri" charset="0"/>
              </a:rPr>
              <a:t>Functional testing is one variety of partition testing, a way of  drawing the pink lines so that, when one of the boxes within a pink group is a failure, many of the other boxes in that group may also be failures.  Functional testing means using the program specification to draw pink lines. </a:t>
            </a: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28</a:t>
            </a:fld>
            <a:r>
              <a:rPr lang="en-US" dirty="0" smtClean="0"/>
              <a:t> of 101</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891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latin typeface="Calibri" charset="0"/>
              </a:rPr>
              <a:t>Note: Partitioning only makes sense if there is some plausible reason for believing that failures may be concentrated in one part or another.  </a:t>
            </a:r>
          </a:p>
          <a:p>
            <a:pPr eaLnBrk="1" hangingPunct="1">
              <a:spcBef>
                <a:spcPct val="0"/>
              </a:spcBef>
            </a:pPr>
            <a:r>
              <a:rPr lang="en-US" dirty="0">
                <a:latin typeface="Calibri" charset="0"/>
              </a:rPr>
              <a:t>Another way of looking at the same supposition: We hope that any member of a partition is a good representative of the rest, i.e., either all executions in a given bucket execute correctly or most of them fail. </a:t>
            </a:r>
          </a:p>
          <a:p>
            <a:pPr eaLnBrk="1" hangingPunct="1">
              <a:spcBef>
                <a:spcPct val="0"/>
              </a:spcBef>
            </a:pPr>
            <a:r>
              <a:rPr lang="en-US" dirty="0">
                <a:latin typeface="Calibri" charset="0"/>
              </a:rPr>
              <a:t>To call them </a:t>
            </a:r>
            <a:r>
              <a:rPr lang="ja-JP" altLang="en-US">
                <a:latin typeface="Calibri" charset="0"/>
              </a:rPr>
              <a:t>“</a:t>
            </a:r>
            <a:r>
              <a:rPr lang="en-US" altLang="ja-JP" dirty="0">
                <a:latin typeface="Calibri" charset="0"/>
              </a:rPr>
              <a:t>equivalence classes</a:t>
            </a:r>
            <a:r>
              <a:rPr lang="ja-JP" altLang="en-US">
                <a:latin typeface="Calibri" charset="0"/>
              </a:rPr>
              <a:t>”</a:t>
            </a:r>
            <a:r>
              <a:rPr lang="en-US" altLang="ja-JP" dirty="0">
                <a:latin typeface="Calibri" charset="0"/>
              </a:rPr>
              <a:t> is a stretch, but we try to devise ways of partitioning that, based on experience, at least sometimes form classes that are equivalent in the sense that all of the executions in a given class are failures even when the proportion of failures in the whole input space is very small. </a:t>
            </a:r>
          </a:p>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29</a:t>
            </a:fld>
            <a:r>
              <a:rPr lang="en-US" dirty="0" smtClean="0"/>
              <a:t> of 101</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891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latin typeface="Calibri" charset="0"/>
              </a:rPr>
              <a:t>Note: Partitioning only makes sense if there is some plausible reason for believing that failures may be concentrated in one part or another.  </a:t>
            </a:r>
          </a:p>
          <a:p>
            <a:pPr eaLnBrk="1" hangingPunct="1">
              <a:spcBef>
                <a:spcPct val="0"/>
              </a:spcBef>
            </a:pPr>
            <a:r>
              <a:rPr lang="en-US" dirty="0">
                <a:latin typeface="Calibri" charset="0"/>
              </a:rPr>
              <a:t>Another way of looking at the same supposition: We hope that any member of a partition is a good representative of the rest, i.e., either all executions in a given bucket execute correctly or most of them fail. </a:t>
            </a:r>
          </a:p>
          <a:p>
            <a:pPr eaLnBrk="1" hangingPunct="1">
              <a:spcBef>
                <a:spcPct val="0"/>
              </a:spcBef>
            </a:pPr>
            <a:r>
              <a:rPr lang="en-US" dirty="0">
                <a:latin typeface="Calibri" charset="0"/>
              </a:rPr>
              <a:t>To call them </a:t>
            </a:r>
            <a:r>
              <a:rPr lang="ja-JP" altLang="en-US">
                <a:latin typeface="Calibri" charset="0"/>
              </a:rPr>
              <a:t>“</a:t>
            </a:r>
            <a:r>
              <a:rPr lang="en-US" altLang="ja-JP" dirty="0">
                <a:latin typeface="Calibri" charset="0"/>
              </a:rPr>
              <a:t>equivalence classes</a:t>
            </a:r>
            <a:r>
              <a:rPr lang="ja-JP" altLang="en-US">
                <a:latin typeface="Calibri" charset="0"/>
              </a:rPr>
              <a:t>”</a:t>
            </a:r>
            <a:r>
              <a:rPr lang="en-US" altLang="ja-JP" dirty="0">
                <a:latin typeface="Calibri" charset="0"/>
              </a:rPr>
              <a:t> is a stretch, but we try to devise ways of partitioning that, based on experience, at least sometimes form classes that are equivalent in the sense that all of the executions in a given class are failures even when the proportion of failures in the whole input space is very small. </a:t>
            </a:r>
          </a:p>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30</a:t>
            </a:fld>
            <a:r>
              <a:rPr lang="en-US" dirty="0" smtClean="0"/>
              <a:t> of 101</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09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latin typeface="Calibri" charset="0"/>
              </a:rPr>
              <a:t>This repeats points from an earlier slide, but a quick reminder of what functional testing is may be useful at this point.  If you want to push the needle-in-a-haystack analogy, we can think of functional testing as using what we know about haystacks to select the parts where needles are most likely to be found. </a:t>
            </a:r>
          </a:p>
          <a:p>
            <a:pPr eaLnBrk="1" hangingPunct="1">
              <a:spcBef>
                <a:spcPct val="0"/>
              </a:spcBef>
            </a:pPr>
            <a:endParaRPr lang="en-US" dirty="0">
              <a:latin typeface="Calibri" charset="0"/>
            </a:endParaRPr>
          </a:p>
          <a:p>
            <a:pPr eaLnBrk="1" hangingPunct="1">
              <a:spcBef>
                <a:spcPct val="0"/>
              </a:spcBef>
            </a:pPr>
            <a:r>
              <a:rPr lang="en-US" dirty="0">
                <a:latin typeface="Calibri" charset="0"/>
              </a:rPr>
              <a:t>With respect to the partition principle:  The specification gives us a way to draw pink lines, or to divide the haystack into smaller piles that tend to contain either lots of needles or none. </a:t>
            </a:r>
          </a:p>
          <a:p>
            <a:pPr eaLnBrk="1" hangingPunct="1">
              <a:spcBef>
                <a:spcPct val="0"/>
              </a:spcBef>
            </a:pPr>
            <a:endParaRPr lang="en-US" dirty="0">
              <a:latin typeface="Calibri" charset="0"/>
            </a:endParaRPr>
          </a:p>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31</a:t>
            </a:fld>
            <a:r>
              <a:rPr lang="en-US" dirty="0" smtClean="0"/>
              <a:t> of 101</a:t>
            </a:r>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30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latin typeface="Calibri" charset="0"/>
              </a:rPr>
              <a:t>Of all the kinds of information we could use in partitioning the input space, why is functional (black-box) testing especially important? </a:t>
            </a: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32</a:t>
            </a:fld>
            <a:r>
              <a:rPr lang="en-US" dirty="0" smtClean="0"/>
              <a:t> of 101</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33</a:t>
            </a:fld>
            <a:r>
              <a:rPr lang="en-US" dirty="0" smtClean="0"/>
              <a:t> of 101</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915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35</a:t>
            </a:fld>
            <a:r>
              <a:rPr lang="en-US" dirty="0" smtClean="0"/>
              <a:t> of 101</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Rot="1" noChangeAspect="1" noChangeArrowheads="1"/>
          </p:cNvSpPr>
          <p:nvPr>
            <p:ph type="sldImg"/>
          </p:nvPr>
        </p:nvSpPr>
        <p:spPr>
          <a:xfrm>
            <a:off x="1066800" y="685800"/>
            <a:ext cx="4570413" cy="3429000"/>
          </a:xfrm>
          <a:solidFill>
            <a:srgbClr val="FFFFFF"/>
          </a:solidFill>
          <a:ln/>
        </p:spPr>
      </p:sp>
      <p:sp>
        <p:nvSpPr>
          <p:cNvPr id="13314" name="Rectangle 3"/>
          <p:cNvSpPr>
            <a:spLocks noGrp="1" noChangeArrowheads="1"/>
          </p:cNvSpPr>
          <p:nvPr>
            <p:ph type="body" idx="1"/>
          </p:nvPr>
        </p:nvSpPr>
        <p:spPr>
          <a:xfrm>
            <a:off x="533400" y="4343400"/>
            <a:ext cx="5791200" cy="4114800"/>
          </a:xfrm>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en-US" dirty="0">
              <a:latin typeface="Arial" charset="0"/>
              <a:ea typeface="ＭＳ Ｐゴシック" charset="0"/>
              <a:cs typeface="ＭＳ Ｐゴシック"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2</a:t>
            </a:fld>
            <a:r>
              <a:rPr lang="en-US" dirty="0" smtClean="0"/>
              <a:t> of 101</a:t>
            </a: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Rot="1" noChangeAspect="1" noChangeArrowheads="1" noTextEdit="1"/>
          </p:cNvSpPr>
          <p:nvPr>
            <p:ph type="sldImg"/>
          </p:nvPr>
        </p:nvSpPr>
        <p:spPr>
          <a:xfrm>
            <a:off x="1143000" y="685800"/>
            <a:ext cx="4572000" cy="3429000"/>
          </a:xfrm>
          <a:ln/>
          <a:extLst>
            <a:ext uri="{FAA26D3D-D897-4be2-8F04-BA451C77F1D7}">
              <ma14:placeholderFlag xmlns:ma14="http://schemas.microsoft.com/office/mac/drawingml/2011/main" val="1"/>
            </a:ext>
          </a:extLst>
        </p:spPr>
      </p:sp>
      <p:sp>
        <p:nvSpPr>
          <p:cNvPr id="290819" name="Rectangle 3"/>
          <p:cNvSpPr>
            <a:spLocks noGrp="1" noChangeArrowheads="1"/>
          </p:cNvSpPr>
          <p:nvPr>
            <p:ph type="body" idx="1"/>
          </p:nvPr>
        </p:nvSpPr>
        <p:spPr/>
        <p:txBody>
          <a:bodyPr/>
          <a:lstStyle/>
          <a:p>
            <a:r>
              <a:rPr lang="en-US" dirty="0"/>
              <a:t>(This is essentially the same information on the previous slide, restated graphically)</a:t>
            </a:r>
          </a:p>
          <a:p>
            <a:endParaRPr lang="en-US" dirty="0"/>
          </a:p>
          <a:p>
            <a:r>
              <a:rPr lang="en-US" dirty="0"/>
              <a:t>A systematic approach to functional testing can be broken down into steps.</a:t>
            </a:r>
          </a:p>
          <a:p>
            <a:endParaRPr lang="en-US" dirty="0"/>
          </a:p>
          <a:p>
            <a:r>
              <a:rPr lang="en-US" dirty="0"/>
              <a:t>First, we break the specification down into independently testable features.  This may be trivial if the </a:t>
            </a:r>
            <a:r>
              <a:rPr lang="ja-JP" altLang="en-US" dirty="0">
                <a:latin typeface="Arial"/>
              </a:rPr>
              <a:t>“</a:t>
            </a:r>
            <a:r>
              <a:rPr lang="en-US" dirty="0"/>
              <a:t>specification</a:t>
            </a:r>
            <a:r>
              <a:rPr lang="ja-JP" altLang="en-US" dirty="0">
                <a:latin typeface="Arial"/>
              </a:rPr>
              <a:t>”</a:t>
            </a:r>
            <a:r>
              <a:rPr lang="en-US" dirty="0"/>
              <a:t> is, for example, an interface specification for a single module, but if we are starting from a requirements specification of a whole system then we can expect to break it down into a large number of features for further consideration. </a:t>
            </a:r>
          </a:p>
          <a:p>
            <a:endParaRPr lang="en-US" dirty="0"/>
          </a:p>
          <a:p>
            <a:r>
              <a:rPr lang="en-US" dirty="0"/>
              <a:t>The next step depends on the kind of specification, and might even vary from feature to feature.  For some kinds of specifications it is natural to directly identify inputs and choose representative values.  For other kinds of specification, especially those that describe some complex behavior that varies over time, we will need to derive some kind of model ... but this is not really extra work, because we will need to derive some kind of model to design the system anyway.  (The chapter on model-based testing describes how some important kinds of design model can be used in test design.) </a:t>
            </a:r>
          </a:p>
          <a:p>
            <a:endParaRPr lang="en-US" dirty="0"/>
          </a:p>
          <a:p>
            <a:r>
              <a:rPr lang="en-US" dirty="0"/>
              <a:t>Whether we chose representative values of inputs directly or defined a more suitable model from which to derive representative inputs or behaviors, what we generate next are test specifications rather than fully instantiated test cases.   For example, a test case specification might require an input to be </a:t>
            </a:r>
            <a:r>
              <a:rPr lang="ja-JP" altLang="en-US" dirty="0">
                <a:latin typeface="Arial"/>
              </a:rPr>
              <a:t>“</a:t>
            </a:r>
            <a:r>
              <a:rPr lang="en-US" dirty="0"/>
              <a:t>a string of 3 alphabetic characters</a:t>
            </a:r>
            <a:r>
              <a:rPr lang="ja-JP" altLang="en-US" dirty="0">
                <a:latin typeface="Arial"/>
              </a:rPr>
              <a:t>”</a:t>
            </a:r>
            <a:r>
              <a:rPr lang="en-US" dirty="0"/>
              <a:t>, while a corresponding test case would set that value to </a:t>
            </a:r>
            <a:r>
              <a:rPr lang="ja-JP" altLang="en-US" dirty="0">
                <a:latin typeface="Arial"/>
              </a:rPr>
              <a:t>“</a:t>
            </a:r>
            <a:r>
              <a:rPr lang="en-US" dirty="0"/>
              <a:t>xmt</a:t>
            </a:r>
            <a:r>
              <a:rPr lang="ja-JP" altLang="en-US" dirty="0">
                <a:latin typeface="Arial"/>
              </a:rPr>
              <a:t>”</a:t>
            </a:r>
            <a:r>
              <a:rPr lang="en-US" dirty="0"/>
              <a:t>. A test case will also require scaffolding, including some kind of test oracle to distinguish incorrect from correct behavior. </a:t>
            </a:r>
          </a:p>
          <a:p>
            <a:endParaRPr lang="en-US" dirty="0"/>
          </a:p>
          <a:p>
            <a:r>
              <a:rPr lang="en-US" dirty="0"/>
              <a:t>Generating test case specifications often involves combining representative values, as described in the next chapter on combinatorial testing.  Scaffolding and run-time support for testing is discussed in chapter 17 on test execution. </a:t>
            </a:r>
          </a:p>
          <a:p>
            <a:endParaRPr lang="en-US" dirty="0"/>
          </a:p>
        </p:txBody>
      </p:sp>
      <p:sp>
        <p:nvSpPr>
          <p:cNvPr id="6" name="Date Placeholder 5"/>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37</a:t>
            </a:fld>
            <a:r>
              <a:rPr lang="en-US" dirty="0" smtClean="0"/>
              <a:t> of 101</a:t>
            </a:r>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52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latin typeface="Calibri" charset="0"/>
              </a:rPr>
              <a:t>Here is a very simple example taken from the U.S. Postal Service web site.  Ask students to suggest a breakdown of values before showing next slide.</a:t>
            </a: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38</a:t>
            </a:fld>
            <a:r>
              <a:rPr lang="en-US" dirty="0" smtClean="0"/>
              <a:t> of 101</a:t>
            </a:r>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73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latin typeface="Calibri" charset="0"/>
              </a:rPr>
              <a:t>Here is a possible breakdown of values.  Note that while there is only one input, we have considered the output value (a list) as well.  Also note that these are mostly classes of values, rather than concrete values --- i.e., we have parts of test case specifications, not concrete test cases. </a:t>
            </a:r>
          </a:p>
          <a:p>
            <a:pPr eaLnBrk="1" hangingPunct="1">
              <a:spcBef>
                <a:spcPct val="0"/>
              </a:spcBef>
            </a:pPr>
            <a:endParaRPr lang="en-US" dirty="0">
              <a:latin typeface="Calibri" charset="0"/>
            </a:endParaRPr>
          </a:p>
          <a:p>
            <a:pPr eaLnBrk="1" hangingPunct="1">
              <a:spcBef>
                <a:spcPct val="0"/>
              </a:spcBef>
            </a:pPr>
            <a:r>
              <a:rPr lang="en-US" dirty="0">
                <a:latin typeface="Calibri" charset="0"/>
              </a:rPr>
              <a:t>The prevalence of boundary and error values is typical (and program faults are also disproportionately found in boundary case and error handling).  </a:t>
            </a:r>
          </a:p>
          <a:p>
            <a:pPr eaLnBrk="1" hangingPunct="1">
              <a:spcBef>
                <a:spcPct val="0"/>
              </a:spcBef>
            </a:pPr>
            <a:endParaRPr lang="en-US" dirty="0">
              <a:latin typeface="Calibri" charset="0"/>
            </a:endParaRPr>
          </a:p>
          <a:p>
            <a:pPr eaLnBrk="1" hangingPunct="1">
              <a:spcBef>
                <a:spcPct val="0"/>
              </a:spcBef>
            </a:pPr>
            <a:r>
              <a:rPr lang="en-US" dirty="0">
                <a:latin typeface="Calibri" charset="0"/>
              </a:rPr>
              <a:t>Did students come up with each of these?  If not, do they agree that each of these is a significant case to be tested?  Did they come up with any others, and if so, can they explain why the representatives they came up with are also significant cases to be tested? </a:t>
            </a:r>
          </a:p>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39</a:t>
            </a:fld>
            <a:r>
              <a:rPr lang="en-US" dirty="0" smtClean="0"/>
              <a:t> of 101</a:t>
            </a:r>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Rot="1" noChangeAspect="1" noChangeArrowheads="1" noTextEdit="1"/>
          </p:cNvSpPr>
          <p:nvPr>
            <p:ph type="sldImg"/>
          </p:nvPr>
        </p:nvSpPr>
        <p:spPr>
          <a:xfrm>
            <a:off x="1143000" y="685800"/>
            <a:ext cx="4572000" cy="3429000"/>
          </a:xfrm>
          <a:ln/>
          <a:extLst>
            <a:ext uri="{FAA26D3D-D897-4be2-8F04-BA451C77F1D7}">
              <ma14:placeholderFlag xmlns:ma14="http://schemas.microsoft.com/office/mac/drawingml/2011/main" val="1"/>
            </a:ext>
          </a:extLst>
        </p:spPr>
      </p:sp>
      <p:sp>
        <p:nvSpPr>
          <p:cNvPr id="282627" name="Rectangle 3"/>
          <p:cNvSpPr>
            <a:spLocks noGrp="1" noChangeArrowheads="1"/>
          </p:cNvSpPr>
          <p:nvPr>
            <p:ph type="body" idx="1"/>
          </p:nvPr>
        </p:nvSpPr>
        <p:spPr/>
        <p:txBody>
          <a:bodyPr/>
          <a:lstStyle/>
          <a:p>
            <a:endParaRPr lang="en-US" dirty="0"/>
          </a:p>
        </p:txBody>
      </p:sp>
      <p:sp>
        <p:nvSpPr>
          <p:cNvPr id="2" name="Date Placeholder 1"/>
          <p:cNvSpPr>
            <a:spLocks noGrp="1"/>
          </p:cNvSpPr>
          <p:nvPr>
            <p:ph type="dt" idx="10"/>
          </p:nvPr>
        </p:nvSpPr>
        <p:spPr/>
        <p:txBody>
          <a:bodyPr/>
          <a:lstStyle/>
          <a:p>
            <a:pPr>
              <a:defRPr/>
            </a:pPr>
            <a:r>
              <a:rPr lang="en-US" dirty="0" smtClean="0"/>
              <a:t>April 18,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4</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40</a:t>
            </a:fld>
            <a:r>
              <a:rPr lang="en-US" dirty="0" smtClean="0"/>
              <a:t> of 101</a:t>
            </a:r>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1442"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41</a:t>
            </a:fld>
            <a:r>
              <a:rPr lang="en-US" dirty="0" smtClean="0"/>
              <a:t> of 101</a:t>
            </a:r>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Rot="1" noChangeAspect="1" noChangeArrowheads="1" noTextEdit="1"/>
          </p:cNvSpPr>
          <p:nvPr>
            <p:ph type="sldImg"/>
          </p:nvPr>
        </p:nvSpPr>
        <p:spPr bwMode="auto">
          <a:xfrm>
            <a:off x="1130300" y="674688"/>
            <a:ext cx="4597400" cy="3448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5538" name="Rectangle 3"/>
          <p:cNvSpPr>
            <a:spLocks noGrp="1" noChangeArrowheads="1"/>
          </p:cNvSpPr>
          <p:nvPr>
            <p:ph type="body" idx="1"/>
          </p:nvPr>
        </p:nvSpPr>
        <p:spPr bwMode="auto">
          <a:xfrm>
            <a:off x="893763" y="4346575"/>
            <a:ext cx="5070475" cy="4122738"/>
          </a:xfrm>
          <a:noFill/>
          <a:ln w="12699">
            <a:solidFill>
              <a:srgbClr val="000000"/>
            </a:solidFill>
            <a:miter lim="800000"/>
            <a:headEnd type="none" w="sm" len="sm"/>
            <a:tailEnd type="none" w="sm" len="sm"/>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42</a:t>
            </a:fld>
            <a:r>
              <a:rPr lang="en-US" dirty="0" smtClean="0"/>
              <a:t> of 101</a:t>
            </a:r>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SE 433</a:t>
            </a:r>
            <a:endParaRPr lang="en-US" dirty="0"/>
          </a:p>
        </p:txBody>
      </p:sp>
      <p:sp>
        <p:nvSpPr>
          <p:cNvPr id="311298" name="Rectangle 2"/>
          <p:cNvSpPr>
            <a:spLocks noGrp="1" noRot="1" noChangeAspect="1" noChangeArrowheads="1" noTextEdit="1"/>
          </p:cNvSpPr>
          <p:nvPr>
            <p:ph type="sldImg"/>
          </p:nvPr>
        </p:nvSpPr>
        <p:spPr>
          <a:ln/>
        </p:spPr>
      </p:sp>
      <p:sp>
        <p:nvSpPr>
          <p:cNvPr id="311299" name="Rectangle 3"/>
          <p:cNvSpPr>
            <a:spLocks noGrp="1" noChangeArrowheads="1"/>
          </p:cNvSpPr>
          <p:nvPr>
            <p:ph type="body" idx="1"/>
          </p:nvPr>
        </p:nvSpPr>
        <p:spPr/>
        <p:txBody>
          <a:bodyPr/>
          <a:lstStyle/>
          <a:p>
            <a:endParaRPr lang="en-US" dirty="0">
              <a:latin typeface="Times New Roman" charset="0"/>
            </a:endParaRPr>
          </a:p>
        </p:txBody>
      </p:sp>
      <p:sp>
        <p:nvSpPr>
          <p:cNvPr id="2" name="Slide Number Placeholder 1"/>
          <p:cNvSpPr>
            <a:spLocks noGrp="1"/>
          </p:cNvSpPr>
          <p:nvPr>
            <p:ph type="sldNum" sz="quarter" idx="10"/>
          </p:nvPr>
        </p:nvSpPr>
        <p:spPr/>
        <p:txBody>
          <a:bodyPr/>
          <a:lstStyle/>
          <a:p>
            <a:pPr>
              <a:defRPr/>
            </a:pPr>
            <a:fld id="{F0410F35-0C47-794C-85F9-FC23048F5283}" type="slidenum">
              <a:rPr lang="en-US" smtClean="0"/>
              <a:pPr>
                <a:defRPr/>
              </a:pPr>
              <a:t>43</a:t>
            </a:fld>
            <a:r>
              <a:rPr lang="en-US" dirty="0" smtClean="0"/>
              <a:t> of 101</a:t>
            </a:r>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spect="1" noChangeArrowheads="1" noTextEdit="1"/>
          </p:cNvSpPr>
          <p:nvPr>
            <p:ph type="sldImg"/>
          </p:nvPr>
        </p:nvSpPr>
        <p:spPr bwMode="auto">
          <a:xfrm>
            <a:off x="1130300" y="674688"/>
            <a:ext cx="4597400" cy="3448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7586" name="Rectangle 3"/>
          <p:cNvSpPr>
            <a:spLocks noGrp="1" noChangeArrowheads="1"/>
          </p:cNvSpPr>
          <p:nvPr>
            <p:ph type="body" idx="1"/>
          </p:nvPr>
        </p:nvSpPr>
        <p:spPr bwMode="auto">
          <a:xfrm>
            <a:off x="893763" y="4346575"/>
            <a:ext cx="5070475" cy="4122738"/>
          </a:xfrm>
          <a:noFill/>
          <a:ln w="12699">
            <a:solidFill>
              <a:srgbClr val="000000"/>
            </a:solidFill>
            <a:miter lim="800000"/>
            <a:headEnd type="none" w="sm" len="sm"/>
            <a:tailEnd type="none" w="sm" len="sm"/>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46</a:t>
            </a:fld>
            <a:r>
              <a:rPr lang="en-US" dirty="0" smtClean="0"/>
              <a:t> of 101</a:t>
            </a:r>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ChangeArrowheads="1" noTextEdit="1"/>
          </p:cNvSpPr>
          <p:nvPr>
            <p:ph type="sldImg"/>
          </p:nvPr>
        </p:nvSpPr>
        <p:spPr bwMode="auto">
          <a:xfrm>
            <a:off x="1130300" y="674688"/>
            <a:ext cx="4597400" cy="3448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9634" name="Rectangle 3"/>
          <p:cNvSpPr>
            <a:spLocks noGrp="1" noChangeArrowheads="1"/>
          </p:cNvSpPr>
          <p:nvPr>
            <p:ph type="body" idx="1"/>
          </p:nvPr>
        </p:nvSpPr>
        <p:spPr bwMode="auto">
          <a:xfrm>
            <a:off x="893763" y="4346575"/>
            <a:ext cx="5070475" cy="4122738"/>
          </a:xfrm>
          <a:noFill/>
          <a:ln w="12699">
            <a:solidFill>
              <a:srgbClr val="000000"/>
            </a:solidFill>
            <a:miter lim="800000"/>
            <a:headEnd type="none" w="sm" len="sm"/>
            <a:tailEnd type="none" w="sm" len="sm"/>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buFontTx/>
              <a:buChar char="-"/>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47</a:t>
            </a:fld>
            <a:r>
              <a:rPr lang="en-US" dirty="0" smtClean="0"/>
              <a:t> of 101</a:t>
            </a:r>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1682" name="Rectangle 3"/>
          <p:cNvSpPr>
            <a:spLocks noGrp="1" noChangeArrowheads="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48</a:t>
            </a:fld>
            <a:r>
              <a:rPr lang="en-US" dirty="0" smtClean="0"/>
              <a:t> of 101</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ChangeArrowheads="1" noTextEdit="1"/>
          </p:cNvSpPr>
          <p:nvPr>
            <p:ph type="sldImg"/>
          </p:nvPr>
        </p:nvSpPr>
        <p:spPr>
          <a:xfrm>
            <a:off x="1152525" y="692150"/>
            <a:ext cx="4552950" cy="3416300"/>
          </a:xfrm>
          <a:ln/>
        </p:spPr>
      </p:sp>
      <p:sp>
        <p:nvSpPr>
          <p:cNvPr id="1536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Arial" charset="0"/>
              <a:ea typeface="ＭＳ Ｐゴシック" charset="0"/>
              <a:cs typeface="ＭＳ Ｐゴシック"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3</a:t>
            </a:fld>
            <a:r>
              <a:rPr lang="en-US" dirty="0" smtClean="0"/>
              <a:t> of 101</a:t>
            </a:r>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1682" name="Rectangle 3"/>
          <p:cNvSpPr>
            <a:spLocks noGrp="1" noChangeArrowheads="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49</a:t>
            </a:fld>
            <a:r>
              <a:rPr lang="en-US" dirty="0" smtClean="0"/>
              <a:t> of 101</a:t>
            </a:r>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Rot="1" noChangeAspect="1" noChangeArrowheads="1" noTextEdit="1"/>
          </p:cNvSpPr>
          <p:nvPr>
            <p:ph type="sldImg"/>
          </p:nvPr>
        </p:nvSpPr>
        <p:spPr bwMode="auto">
          <a:xfrm>
            <a:off x="1130300" y="674688"/>
            <a:ext cx="4597400" cy="3448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3730" name="Rectangle 3"/>
          <p:cNvSpPr>
            <a:spLocks noGrp="1" noChangeArrowheads="1"/>
          </p:cNvSpPr>
          <p:nvPr>
            <p:ph type="body" idx="1"/>
          </p:nvPr>
        </p:nvSpPr>
        <p:spPr bwMode="auto">
          <a:xfrm>
            <a:off x="893763" y="4346575"/>
            <a:ext cx="5070475" cy="41227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50</a:t>
            </a:fld>
            <a:r>
              <a:rPr lang="en-US" dirty="0" smtClean="0"/>
              <a:t> of 101</a:t>
            </a:r>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Rot="1" noChangeAspect="1" noChangeArrowheads="1" noTextEdit="1"/>
          </p:cNvSpPr>
          <p:nvPr>
            <p:ph type="sldImg"/>
          </p:nvPr>
        </p:nvSpPr>
        <p:spPr bwMode="auto">
          <a:xfrm>
            <a:off x="1130300" y="674688"/>
            <a:ext cx="4597400" cy="3448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5778" name="Rectangle 3"/>
          <p:cNvSpPr>
            <a:spLocks noGrp="1" noChangeArrowheads="1"/>
          </p:cNvSpPr>
          <p:nvPr>
            <p:ph type="body" idx="1"/>
          </p:nvPr>
        </p:nvSpPr>
        <p:spPr bwMode="auto">
          <a:xfrm>
            <a:off x="893763" y="4346575"/>
            <a:ext cx="5070475" cy="41227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52</a:t>
            </a:fld>
            <a:r>
              <a:rPr lang="en-US" dirty="0" smtClean="0"/>
              <a:t> of 101</a:t>
            </a:r>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Rot="1" noChangeAspect="1" noChangeArrowheads="1" noTextEdit="1"/>
          </p:cNvSpPr>
          <p:nvPr>
            <p:ph type="sldImg"/>
          </p:nvPr>
        </p:nvSpPr>
        <p:spPr bwMode="auto">
          <a:xfrm>
            <a:off x="1130300" y="674688"/>
            <a:ext cx="4597400" cy="3448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7826" name="Rectangle 3"/>
          <p:cNvSpPr>
            <a:spLocks noGrp="1" noChangeArrowheads="1"/>
          </p:cNvSpPr>
          <p:nvPr>
            <p:ph type="body" idx="1"/>
          </p:nvPr>
        </p:nvSpPr>
        <p:spPr bwMode="auto">
          <a:xfrm>
            <a:off x="893763" y="4346575"/>
            <a:ext cx="5070475" cy="41227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54</a:t>
            </a:fld>
            <a:r>
              <a:rPr lang="en-US" dirty="0" smtClean="0"/>
              <a:t> of 101</a:t>
            </a:r>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Rot="1" noChangeAspect="1" noChangeArrowheads="1" noTextEdit="1"/>
          </p:cNvSpPr>
          <p:nvPr>
            <p:ph type="sldImg"/>
          </p:nvPr>
        </p:nvSpPr>
        <p:spPr bwMode="auto">
          <a:xfrm>
            <a:off x="1130300" y="674688"/>
            <a:ext cx="4597400" cy="3448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9874" name="Rectangle 3"/>
          <p:cNvSpPr>
            <a:spLocks noGrp="1" noChangeArrowheads="1"/>
          </p:cNvSpPr>
          <p:nvPr>
            <p:ph type="body" idx="1"/>
          </p:nvPr>
        </p:nvSpPr>
        <p:spPr bwMode="auto">
          <a:xfrm>
            <a:off x="893763" y="4346575"/>
            <a:ext cx="5070475" cy="41227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56</a:t>
            </a:fld>
            <a:r>
              <a:rPr lang="en-US" dirty="0" smtClean="0"/>
              <a:t> of 101</a:t>
            </a:r>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Rot="1" noChangeAspect="1" noChangeArrowheads="1" noTextEdit="1"/>
          </p:cNvSpPr>
          <p:nvPr>
            <p:ph type="sldImg"/>
          </p:nvPr>
        </p:nvSpPr>
        <p:spPr bwMode="auto">
          <a:xfrm>
            <a:off x="1130300" y="674688"/>
            <a:ext cx="4597400" cy="3448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1922" name="Rectangle 3"/>
          <p:cNvSpPr>
            <a:spLocks noGrp="1" noChangeArrowheads="1"/>
          </p:cNvSpPr>
          <p:nvPr>
            <p:ph type="body" idx="1"/>
          </p:nvPr>
        </p:nvSpPr>
        <p:spPr bwMode="auto">
          <a:xfrm>
            <a:off x="893763" y="4346575"/>
            <a:ext cx="5070475" cy="41227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58</a:t>
            </a:fld>
            <a:r>
              <a:rPr lang="en-US" dirty="0" smtClean="0"/>
              <a:t> of 101</a:t>
            </a:r>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1682" name="Rectangle 3"/>
          <p:cNvSpPr>
            <a:spLocks noGrp="1" noChangeArrowheads="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2" name="Slide Number Placeholder 1"/>
          <p:cNvSpPr>
            <a:spLocks noGrp="1"/>
          </p:cNvSpPr>
          <p:nvPr>
            <p:ph type="sldNum" sz="quarter" idx="14"/>
          </p:nvPr>
        </p:nvSpPr>
        <p:spPr/>
        <p:txBody>
          <a:bodyPr/>
          <a:lstStyle/>
          <a:p>
            <a:pPr>
              <a:defRPr/>
            </a:pPr>
            <a:fld id="{F0410F35-0C47-794C-85F9-FC23048F5283}" type="slidenum">
              <a:rPr lang="en-US" smtClean="0"/>
              <a:pPr>
                <a:defRPr/>
              </a:pPr>
              <a:t>59</a:t>
            </a:fld>
            <a:r>
              <a:rPr lang="en-US" dirty="0" smtClean="0"/>
              <a:t> of 101</a:t>
            </a:r>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3970" name="Rectangle 3"/>
          <p:cNvSpPr>
            <a:spLocks noGrp="1" noChangeArrowheads="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60</a:t>
            </a:fld>
            <a:r>
              <a:rPr lang="en-US" dirty="0" smtClean="0"/>
              <a:t> of 101</a:t>
            </a:r>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Rot="1" noChangeAspect="1" noChangeArrowheads="1" noTextEdit="1"/>
          </p:cNvSpPr>
          <p:nvPr>
            <p:ph type="sldImg"/>
          </p:nvPr>
        </p:nvSpPr>
        <p:spPr bwMode="auto">
          <a:xfrm>
            <a:off x="1130300" y="674688"/>
            <a:ext cx="4597400" cy="3448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6018" name="Rectangle 3"/>
          <p:cNvSpPr>
            <a:spLocks noGrp="1" noChangeArrowheads="1"/>
          </p:cNvSpPr>
          <p:nvPr>
            <p:ph type="body" idx="1"/>
          </p:nvPr>
        </p:nvSpPr>
        <p:spPr bwMode="auto">
          <a:xfrm>
            <a:off x="893763" y="4346575"/>
            <a:ext cx="5070475" cy="41227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61</a:t>
            </a:fld>
            <a:r>
              <a:rPr lang="en-US" dirty="0" smtClean="0"/>
              <a:t> of 101</a:t>
            </a:r>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Rot="1" noChangeAspect="1" noChangeArrowheads="1" noTextEdit="1"/>
          </p:cNvSpPr>
          <p:nvPr>
            <p:ph type="sldImg"/>
          </p:nvPr>
        </p:nvSpPr>
        <p:spPr bwMode="auto">
          <a:xfrm>
            <a:off x="1130300" y="674688"/>
            <a:ext cx="4597400" cy="3448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8066" name="Rectangle 3"/>
          <p:cNvSpPr>
            <a:spLocks noGrp="1" noChangeArrowheads="1"/>
          </p:cNvSpPr>
          <p:nvPr>
            <p:ph type="body" idx="1"/>
          </p:nvPr>
        </p:nvSpPr>
        <p:spPr bwMode="auto">
          <a:xfrm>
            <a:off x="893763" y="4346575"/>
            <a:ext cx="5070475" cy="41227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62</a:t>
            </a:fld>
            <a:r>
              <a:rPr lang="en-US" dirty="0" smtClean="0"/>
              <a:t> of 101</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p:cNvSpPr>
          <p:nvPr>
            <p:ph type="sldImg"/>
          </p:nvPr>
        </p:nvSpPr>
        <p:spPr>
          <a:solidFill>
            <a:srgbClr val="FFFFFF"/>
          </a:solidFill>
          <a:ln/>
        </p:spPr>
      </p:sp>
      <p:sp>
        <p:nvSpPr>
          <p:cNvPr id="18434"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en-US" dirty="0">
              <a:latin typeface="Arial" charset="0"/>
              <a:ea typeface="ＭＳ Ｐゴシック" charset="0"/>
              <a:cs typeface="ＭＳ Ｐゴシック"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4</a:t>
            </a:fld>
            <a:r>
              <a:rPr lang="en-US" dirty="0" smtClean="0"/>
              <a:t> of 101</a:t>
            </a:r>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0114"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63</a:t>
            </a:fld>
            <a:r>
              <a:rPr lang="en-US" dirty="0" smtClean="0"/>
              <a:t> of 101</a:t>
            </a:r>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2162"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64</a:t>
            </a:fld>
            <a:r>
              <a:rPr lang="en-US" dirty="0" smtClean="0"/>
              <a:t> of 101</a:t>
            </a:r>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4210"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65</a:t>
            </a:fld>
            <a:r>
              <a:rPr lang="en-US" dirty="0" smtClean="0"/>
              <a:t> of 101</a:t>
            </a:r>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6258"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66</a:t>
            </a:fld>
            <a:r>
              <a:rPr lang="en-US" dirty="0" smtClean="0"/>
              <a:t> of 101</a:t>
            </a:r>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Grp="1" noRot="1" noChangeAspect="1" noChangeArrowheads="1" noTextEdit="1"/>
          </p:cNvSpPr>
          <p:nvPr>
            <p:ph type="sldImg"/>
          </p:nvPr>
        </p:nvSpPr>
        <p:spPr bwMode="auto">
          <a:xfrm>
            <a:off x="1130300" y="674688"/>
            <a:ext cx="4597400" cy="3448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8306" name="Rectangle 3"/>
          <p:cNvSpPr>
            <a:spLocks noGrp="1" noChangeArrowheads="1"/>
          </p:cNvSpPr>
          <p:nvPr>
            <p:ph type="body" idx="1"/>
          </p:nvPr>
        </p:nvSpPr>
        <p:spPr bwMode="auto">
          <a:xfrm>
            <a:off x="893763" y="4346575"/>
            <a:ext cx="5070475" cy="4122738"/>
          </a:xfrm>
          <a:noFill/>
          <a:ln w="12699">
            <a:solidFill>
              <a:srgbClr val="000000"/>
            </a:solidFill>
            <a:miter lim="800000"/>
            <a:headEnd type="none" w="sm" len="sm"/>
            <a:tailEnd type="none" w="sm" len="sm"/>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67</a:t>
            </a:fld>
            <a:r>
              <a:rPr lang="en-US" dirty="0" smtClean="0"/>
              <a:t> of 101</a:t>
            </a:r>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0354" name="Rectangle 3"/>
          <p:cNvSpPr>
            <a:spLocks noGrp="1" noChangeArrowheads="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sz="2400"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68</a:t>
            </a:fld>
            <a:r>
              <a:rPr lang="en-US" dirty="0" smtClean="0"/>
              <a:t> of 101</a:t>
            </a:r>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2402" name="Rectangle 3"/>
          <p:cNvSpPr>
            <a:spLocks noGrp="1" noChangeArrowheads="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69</a:t>
            </a:fld>
            <a:r>
              <a:rPr lang="en-US" dirty="0" smtClean="0"/>
              <a:t> of 101</a:t>
            </a:r>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4450"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70</a:t>
            </a:fld>
            <a:r>
              <a:rPr lang="en-US" dirty="0" smtClean="0"/>
              <a:t> of 101</a:t>
            </a:r>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Grp="1" noRot="1" noChangeAspect="1" noChangeArrowheads="1" noTextEdit="1"/>
          </p:cNvSpPr>
          <p:nvPr>
            <p:ph type="sldImg"/>
          </p:nvPr>
        </p:nvSpPr>
        <p:spPr bwMode="auto">
          <a:xfrm>
            <a:off x="1130300" y="674688"/>
            <a:ext cx="4597400" cy="3448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6498" name="Rectangle 3"/>
          <p:cNvSpPr>
            <a:spLocks noGrp="1" noChangeArrowheads="1"/>
          </p:cNvSpPr>
          <p:nvPr>
            <p:ph type="body" idx="1"/>
          </p:nvPr>
        </p:nvSpPr>
        <p:spPr bwMode="auto">
          <a:xfrm>
            <a:off x="893763" y="4346575"/>
            <a:ext cx="5070475" cy="41227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71</a:t>
            </a:fld>
            <a:r>
              <a:rPr lang="en-US" dirty="0" smtClean="0"/>
              <a:t> of 101</a:t>
            </a:r>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8546" name="Rectangle 3"/>
          <p:cNvSpPr>
            <a:spLocks noGrp="1" noChangeArrowheads="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72</a:t>
            </a:fld>
            <a:r>
              <a:rPr lang="en-US" dirty="0" smtClean="0"/>
              <a:t> of 101</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8"/>
          <p:cNvSpPr>
            <a:spLocks noGrp="1" noRot="1" noChangeAspect="1" noChangeArrowheads="1" noTextEdit="1"/>
          </p:cNvSpPr>
          <p:nvPr>
            <p:ph type="sldImg"/>
          </p:nvPr>
        </p:nvSpPr>
        <p:spPr>
          <a:xfrm>
            <a:off x="1041400" y="609600"/>
            <a:ext cx="4775200" cy="3581400"/>
          </a:xfrm>
          <a:ln/>
        </p:spPr>
      </p:sp>
      <p:sp>
        <p:nvSpPr>
          <p:cNvPr id="20482" name="Rectangle 9"/>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5</a:t>
            </a:fld>
            <a:r>
              <a:rPr lang="en-US" dirty="0" smtClean="0"/>
              <a:t> of 101</a:t>
            </a:r>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0594"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73</a:t>
            </a:fld>
            <a:r>
              <a:rPr lang="en-US" dirty="0" smtClean="0"/>
              <a:t> of 101</a:t>
            </a:r>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2"/>
          <p:cNvSpPr>
            <a:spLocks noGrp="1" noRot="1" noChangeAspect="1" noChangeArrowheads="1" noTextEdit="1"/>
          </p:cNvSpPr>
          <p:nvPr>
            <p:ph type="sldImg"/>
          </p:nvPr>
        </p:nvSpPr>
        <p:spPr bwMode="auto">
          <a:xfrm>
            <a:off x="1130300" y="674688"/>
            <a:ext cx="4597400" cy="3448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2642" name="Rectangle 3"/>
          <p:cNvSpPr>
            <a:spLocks noGrp="1" noChangeArrowheads="1"/>
          </p:cNvSpPr>
          <p:nvPr>
            <p:ph type="body" idx="1"/>
          </p:nvPr>
        </p:nvSpPr>
        <p:spPr bwMode="auto">
          <a:xfrm>
            <a:off x="893763" y="4346575"/>
            <a:ext cx="5070475" cy="41227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74</a:t>
            </a:fld>
            <a:r>
              <a:rPr lang="en-US" dirty="0" smtClean="0"/>
              <a:t> of 101</a:t>
            </a:r>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4690" name="Rectangle 3"/>
          <p:cNvSpPr>
            <a:spLocks noGrp="1" noChangeArrowheads="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75</a:t>
            </a:fld>
            <a:r>
              <a:rPr lang="en-US" dirty="0" smtClean="0"/>
              <a:t> of 101</a:t>
            </a:r>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6738" name="Rectangle 3"/>
          <p:cNvSpPr>
            <a:spLocks noGrp="1" noChangeArrowheads="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76</a:t>
            </a:fld>
            <a:r>
              <a:rPr lang="en-US" dirty="0" smtClean="0"/>
              <a:t> of 101</a:t>
            </a:r>
            <a:endParaRPr 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2"/>
          <p:cNvSpPr>
            <a:spLocks noGrp="1" noRot="1" noChangeAspect="1" noChangeArrowheads="1" noTextEdit="1"/>
          </p:cNvSpPr>
          <p:nvPr>
            <p:ph type="sldImg"/>
          </p:nvPr>
        </p:nvSpPr>
        <p:spPr bwMode="auto">
          <a:xfrm>
            <a:off x="1130300" y="674688"/>
            <a:ext cx="4597400" cy="3448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8786" name="Rectangle 3"/>
          <p:cNvSpPr>
            <a:spLocks noGrp="1" noChangeArrowheads="1"/>
          </p:cNvSpPr>
          <p:nvPr>
            <p:ph type="body" idx="1"/>
          </p:nvPr>
        </p:nvSpPr>
        <p:spPr bwMode="auto">
          <a:xfrm>
            <a:off x="893763" y="4346575"/>
            <a:ext cx="5070475" cy="4122738"/>
          </a:xfrm>
          <a:noFill/>
          <a:ln w="12699">
            <a:solidFill>
              <a:srgbClr val="000000"/>
            </a:solidFill>
            <a:miter lim="800000"/>
            <a:headEnd type="none" w="sm" len="sm"/>
            <a:tailEnd type="none" w="sm" len="sm"/>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77</a:t>
            </a:fld>
            <a:r>
              <a:rPr lang="en-US" dirty="0" smtClean="0"/>
              <a:t> of 101</a:t>
            </a:r>
            <a:endParaRPr 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2"/>
          <p:cNvSpPr>
            <a:spLocks noGrp="1" noRot="1" noChangeAspect="1" noChangeArrowheads="1" noTextEdit="1"/>
          </p:cNvSpPr>
          <p:nvPr>
            <p:ph type="sldImg"/>
          </p:nvPr>
        </p:nvSpPr>
        <p:spPr bwMode="auto">
          <a:xfrm>
            <a:off x="1130300" y="674688"/>
            <a:ext cx="4597400" cy="3448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20834" name="Rectangle 3"/>
          <p:cNvSpPr>
            <a:spLocks noGrp="1" noChangeArrowheads="1"/>
          </p:cNvSpPr>
          <p:nvPr>
            <p:ph type="body" idx="1"/>
          </p:nvPr>
        </p:nvSpPr>
        <p:spPr bwMode="auto">
          <a:xfrm>
            <a:off x="893763" y="4346575"/>
            <a:ext cx="5070475" cy="41227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78</a:t>
            </a:fld>
            <a:r>
              <a:rPr lang="en-US" dirty="0" smtClean="0"/>
              <a:t> of 101</a:t>
            </a:r>
            <a:endParaRPr 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22882" name="Rectangle 3"/>
          <p:cNvSpPr>
            <a:spLocks noGrp="1" noChangeArrowheads="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marL="223826" indent="-223826">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79</a:t>
            </a:fld>
            <a:r>
              <a:rPr lang="en-US" dirty="0" smtClean="0"/>
              <a:t> of 101</a:t>
            </a:r>
            <a:endParaRPr 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24930" name="Rectangle 3"/>
          <p:cNvSpPr>
            <a:spLocks noGrp="1" noChangeArrowheads="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80</a:t>
            </a:fld>
            <a:r>
              <a:rPr lang="en-US" dirty="0" smtClean="0"/>
              <a:t> of 101</a:t>
            </a:r>
            <a:endParaRPr 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SE 433</a:t>
            </a:r>
            <a:endParaRPr lang="en-US" dirty="0"/>
          </a:p>
        </p:txBody>
      </p:sp>
      <p:sp>
        <p:nvSpPr>
          <p:cNvPr id="5" name="Date Placeholder 4"/>
          <p:cNvSpPr>
            <a:spLocks noGrp="1"/>
          </p:cNvSpPr>
          <p:nvPr>
            <p:ph type="dt" idx="11"/>
          </p:nvPr>
        </p:nvSpPr>
        <p:spPr/>
        <p:txBody>
          <a:bodyPr/>
          <a:lstStyle/>
          <a:p>
            <a:pPr>
              <a:defRPr/>
            </a:pPr>
            <a:r>
              <a:rPr lang="en-US" dirty="0" smtClean="0"/>
              <a:t>April 18, 2017</a:t>
            </a:r>
            <a:endParaRPr lang="en-US" dirty="0"/>
          </a:p>
        </p:txBody>
      </p:sp>
      <p:sp>
        <p:nvSpPr>
          <p:cNvPr id="6" name="Footer Placeholder 5"/>
          <p:cNvSpPr>
            <a:spLocks noGrp="1"/>
          </p:cNvSpPr>
          <p:nvPr>
            <p:ph type="ftr" sz="quarter" idx="12"/>
          </p:nvPr>
        </p:nvSpPr>
        <p:spPr/>
        <p:txBody>
          <a:bodyPr/>
          <a:lstStyle/>
          <a:p>
            <a:pPr>
              <a:defRPr/>
            </a:pPr>
            <a:r>
              <a:rPr lang="en-US" dirty="0" smtClean="0"/>
              <a:t>Lecture 4</a:t>
            </a:r>
            <a:endParaRPr lang="en-US" dirty="0"/>
          </a:p>
        </p:txBody>
      </p:sp>
      <p:sp>
        <p:nvSpPr>
          <p:cNvPr id="8" name="Slide Number Placeholder 7"/>
          <p:cNvSpPr>
            <a:spLocks noGrp="1"/>
          </p:cNvSpPr>
          <p:nvPr>
            <p:ph type="sldNum" sz="quarter" idx="13"/>
          </p:nvPr>
        </p:nvSpPr>
        <p:spPr/>
        <p:txBody>
          <a:bodyPr/>
          <a:lstStyle/>
          <a:p>
            <a:pPr>
              <a:defRPr/>
            </a:pPr>
            <a:fld id="{F0410F35-0C47-794C-85F9-FC23048F5283}" type="slidenum">
              <a:rPr lang="en-US" smtClean="0"/>
              <a:pPr>
                <a:defRPr/>
              </a:pPr>
              <a:t>83</a:t>
            </a:fld>
            <a:r>
              <a:rPr lang="en-US" dirty="0" smtClean="0"/>
              <a:t> of 101</a:t>
            </a:r>
            <a:endParaRPr lang="en-US" dirty="0"/>
          </a:p>
        </p:txBody>
      </p:sp>
    </p:spTree>
    <p:extLst>
      <p:ext uri="{BB962C8B-B14F-4D97-AF65-F5344CB8AC3E}">
        <p14:creationId xmlns:p14="http://schemas.microsoft.com/office/powerpoint/2010/main" val="64298761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12" name="Date Placeholder 11"/>
          <p:cNvSpPr>
            <a:spLocks noGrp="1"/>
          </p:cNvSpPr>
          <p:nvPr>
            <p:ph type="dt" idx="10"/>
          </p:nvPr>
        </p:nvSpPr>
        <p:spPr/>
        <p:txBody>
          <a:bodyPr/>
          <a:lstStyle/>
          <a:p>
            <a:pPr>
              <a:defRPr/>
            </a:pPr>
            <a:r>
              <a:rPr lang="en-US" dirty="0" smtClean="0"/>
              <a:t>April 18, 2017</a:t>
            </a:r>
            <a:endParaRPr lang="en-US" dirty="0"/>
          </a:p>
        </p:txBody>
      </p:sp>
      <p:sp>
        <p:nvSpPr>
          <p:cNvPr id="13" name="Footer Placeholder 12"/>
          <p:cNvSpPr>
            <a:spLocks noGrp="1"/>
          </p:cNvSpPr>
          <p:nvPr>
            <p:ph type="ftr" sz="quarter" idx="11"/>
          </p:nvPr>
        </p:nvSpPr>
        <p:spPr/>
        <p:txBody>
          <a:bodyPr/>
          <a:lstStyle/>
          <a:p>
            <a:pPr>
              <a:defRPr/>
            </a:pPr>
            <a:r>
              <a:rPr lang="en-US" dirty="0" smtClean="0"/>
              <a:t>Lecture 4</a:t>
            </a:r>
            <a:endParaRPr lang="en-US" dirty="0"/>
          </a:p>
        </p:txBody>
      </p:sp>
      <p:sp>
        <p:nvSpPr>
          <p:cNvPr id="15" name="Header Placeholder 14"/>
          <p:cNvSpPr>
            <a:spLocks noGrp="1"/>
          </p:cNvSpPr>
          <p:nvPr>
            <p:ph type="hdr" sz="quarter" idx="13"/>
          </p:nvPr>
        </p:nvSpPr>
        <p:spPr/>
        <p:txBody>
          <a:bodyPr/>
          <a:lstStyle/>
          <a:p>
            <a:pPr>
              <a:defRPr/>
            </a:pPr>
            <a:r>
              <a:rPr lang="en-US" dirty="0" smtClean="0"/>
              <a:t>SE 433</a:t>
            </a:r>
            <a:endParaRPr lang="en-US" dirty="0"/>
          </a:p>
        </p:txBody>
      </p:sp>
      <p:sp>
        <p:nvSpPr>
          <p:cNvPr id="16" name="Slide Number Placeholder 15"/>
          <p:cNvSpPr>
            <a:spLocks noGrp="1"/>
          </p:cNvSpPr>
          <p:nvPr>
            <p:ph type="sldNum" sz="quarter" idx="14"/>
          </p:nvPr>
        </p:nvSpPr>
        <p:spPr/>
        <p:txBody>
          <a:bodyPr/>
          <a:lstStyle/>
          <a:p>
            <a:pPr>
              <a:defRPr/>
            </a:pPr>
            <a:fld id="{F0410F35-0C47-794C-85F9-FC23048F5283}" type="slidenum">
              <a:rPr lang="en-US" smtClean="0"/>
              <a:pPr>
                <a:defRPr/>
              </a:pPr>
              <a:t>100</a:t>
            </a:fld>
            <a:r>
              <a:rPr lang="en-US" dirty="0" smtClean="0"/>
              <a:t> of 101</a:t>
            </a:r>
            <a:endParaRPr lang="en-US" dirty="0"/>
          </a:p>
        </p:txBody>
      </p:sp>
    </p:spTree>
    <p:extLst>
      <p:ext uri="{BB962C8B-B14F-4D97-AF65-F5344CB8AC3E}">
        <p14:creationId xmlns:p14="http://schemas.microsoft.com/office/powerpoint/2010/main" val="432305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r>
              <a:rPr lang="en-US" dirty="0"/>
              <a:t>Click to add notes</a:t>
            </a: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10</a:t>
            </a:fld>
            <a:r>
              <a:rPr lang="en-US" dirty="0" smtClean="0"/>
              <a:t> of 101</a:t>
            </a:r>
            <a:endParaRPr lang="en-US"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Rectangle 2"/>
          <p:cNvSpPr>
            <a:spLocks noGrp="1" noRot="1" noChangeAspect="1" noChangeArrowheads="1"/>
          </p:cNvSpPr>
          <p:nvPr>
            <p:ph type="sldImg"/>
          </p:nvPr>
        </p:nvSpPr>
        <p:spPr>
          <a:solidFill>
            <a:srgbClr val="FFFFFF"/>
          </a:solidFill>
          <a:ln/>
        </p:spPr>
      </p:sp>
      <p:sp>
        <p:nvSpPr>
          <p:cNvPr id="197634"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en-US" dirty="0">
              <a:latin typeface="Arial" charset="0"/>
              <a:ea typeface="ＭＳ Ｐゴシック" charset="0"/>
              <a:cs typeface="ＭＳ Ｐゴシック"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101</a:t>
            </a:fld>
            <a:r>
              <a:rPr lang="en-US" dirty="0" smtClean="0"/>
              <a:t> of 101</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Rot="1" noChangeAspect="1" noChangeArrowheads="1"/>
          </p:cNvSpPr>
          <p:nvPr>
            <p:ph type="sldImg"/>
          </p:nvPr>
        </p:nvSpPr>
        <p:spPr bwMode="auto">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84994" name="Rectangle 3"/>
          <p:cNvSpPr>
            <a:spLocks noGrp="1" noChangeArrowheads="1"/>
          </p:cNvSpPr>
          <p:nvPr>
            <p:ph type="body" idx="1"/>
          </p:nvPr>
        </p:nvSpPr>
        <p:spPr bwMode="auto">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20</a:t>
            </a:fld>
            <a:r>
              <a:rPr lang="en-US" dirty="0" smtClean="0"/>
              <a:t> of 101</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23</a:t>
            </a:fld>
            <a:r>
              <a:rPr lang="en-US" dirty="0" smtClean="0"/>
              <a:t> of 101</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2530"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dirty="0">
              <a:latin typeface="Calibri" charset="0"/>
            </a:endParaRPr>
          </a:p>
        </p:txBody>
      </p:sp>
      <p:sp>
        <p:nvSpPr>
          <p:cNvPr id="7" name="Date Placeholder 6"/>
          <p:cNvSpPr>
            <a:spLocks noGrp="1"/>
          </p:cNvSpPr>
          <p:nvPr>
            <p:ph type="dt"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Lecture 4</a:t>
            </a:r>
            <a:endParaRPr lang="en-US" dirty="0"/>
          </a:p>
        </p:txBody>
      </p:sp>
      <p:sp>
        <p:nvSpPr>
          <p:cNvPr id="10" name="Header Placeholder 9"/>
          <p:cNvSpPr>
            <a:spLocks noGrp="1"/>
          </p:cNvSpPr>
          <p:nvPr>
            <p:ph type="hdr" sz="quarter" idx="13"/>
          </p:nvPr>
        </p:nvSpPr>
        <p:spPr/>
        <p:txBody>
          <a:bodyPr/>
          <a:lstStyle/>
          <a:p>
            <a:pPr>
              <a:defRPr/>
            </a:pPr>
            <a:r>
              <a:rPr lang="en-US" dirty="0" smtClean="0"/>
              <a:t>SE 433</a:t>
            </a:r>
            <a:endParaRPr lang="en-US" dirty="0"/>
          </a:p>
        </p:txBody>
      </p:sp>
      <p:sp>
        <p:nvSpPr>
          <p:cNvPr id="11" name="Slide Number Placeholder 10"/>
          <p:cNvSpPr>
            <a:spLocks noGrp="1"/>
          </p:cNvSpPr>
          <p:nvPr>
            <p:ph type="sldNum" sz="quarter" idx="14"/>
          </p:nvPr>
        </p:nvSpPr>
        <p:spPr/>
        <p:txBody>
          <a:bodyPr/>
          <a:lstStyle/>
          <a:p>
            <a:pPr>
              <a:defRPr/>
            </a:pPr>
            <a:fld id="{F0410F35-0C47-794C-85F9-FC23048F5283}" type="slidenum">
              <a:rPr lang="en-US" smtClean="0"/>
              <a:pPr>
                <a:defRPr/>
              </a:pPr>
              <a:t>24</a:t>
            </a:fld>
            <a:r>
              <a:rPr lang="en-US" dirty="0" smtClean="0"/>
              <a:t> of 101</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4" name="Straight Connector 9"/>
          <p:cNvCxnSpPr>
            <a:cxnSpLocks noChangeShapeType="1"/>
          </p:cNvCxnSpPr>
          <p:nvPr userDrawn="1"/>
        </p:nvCxnSpPr>
        <p:spPr bwMode="auto">
          <a:xfrm>
            <a:off x="0" y="2971800"/>
            <a:ext cx="9144000" cy="1588"/>
          </a:xfrm>
          <a:prstGeom prst="line">
            <a:avLst/>
          </a:prstGeom>
          <a:noFill/>
          <a:ln w="57150" cmpd="thickThin">
            <a:solidFill>
              <a:schemeClr val="tx2"/>
            </a:solidFill>
            <a:round/>
            <a:headEnd/>
            <a:tailEnd/>
          </a:ln>
          <a:extLst>
            <a:ext uri="{909E8E84-426E-40dd-AFC4-6F175D3DCCD1}">
              <a14:hiddenFill xmlns:a14="http://schemas.microsoft.com/office/drawing/2010/main">
                <a:noFill/>
              </a14:hiddenFill>
            </a:ext>
          </a:extLst>
        </p:spPr>
      </p:cxnSp>
      <p:sp>
        <p:nvSpPr>
          <p:cNvPr id="36879" name="Rectangle 15"/>
          <p:cNvSpPr>
            <a:spLocks noGrp="1" noChangeArrowheads="1"/>
          </p:cNvSpPr>
          <p:nvPr>
            <p:ph type="ctrTitle"/>
          </p:nvPr>
        </p:nvSpPr>
        <p:spPr>
          <a:xfrm>
            <a:off x="685800" y="914400"/>
            <a:ext cx="7772400" cy="1470025"/>
          </a:xfrm>
        </p:spPr>
        <p:txBody>
          <a:bodyPr/>
          <a:lstStyle>
            <a:lvl1pPr>
              <a:defRPr/>
            </a:lvl1pPr>
          </a:lstStyle>
          <a:p>
            <a:r>
              <a:rPr lang="en-US"/>
              <a:t>Click to edit Master title style</a:t>
            </a:r>
          </a:p>
        </p:txBody>
      </p:sp>
      <p:sp>
        <p:nvSpPr>
          <p:cNvPr id="36880" name="Rectangle 16"/>
          <p:cNvSpPr>
            <a:spLocks noGrp="1" noChangeArrowheads="1"/>
          </p:cNvSpPr>
          <p:nvPr>
            <p:ph type="subTitle" idx="1"/>
          </p:nvPr>
        </p:nvSpPr>
        <p:spPr>
          <a:xfrm>
            <a:off x="1371600" y="3657600"/>
            <a:ext cx="6400800" cy="1752600"/>
          </a:xfrm>
        </p:spPr>
        <p:txBody>
          <a:bodyPr/>
          <a:lstStyle>
            <a:lvl1pPr marL="0" indent="0" algn="ctr">
              <a:buFont typeface="Times" pitchFamily="36" charset="0"/>
              <a:buNone/>
              <a:defRPr/>
            </a:lvl1pPr>
          </a:lstStyle>
          <a:p>
            <a:r>
              <a:rPr lang="en-US"/>
              <a:t>Click to edit Master subtitle style</a:t>
            </a:r>
          </a:p>
        </p:txBody>
      </p:sp>
      <p:sp>
        <p:nvSpPr>
          <p:cNvPr id="5" name="Rectangle 2"/>
          <p:cNvSpPr>
            <a:spLocks noGrp="1" noChangeArrowheads="1"/>
          </p:cNvSpPr>
          <p:nvPr>
            <p:ph type="dt" sz="half" idx="10"/>
          </p:nvPr>
        </p:nvSpPr>
        <p:spPr>
          <a:xfrm>
            <a:off x="0" y="6381750"/>
            <a:ext cx="1905000" cy="476250"/>
          </a:xfrm>
        </p:spPr>
        <p:txBody>
          <a:bodyPr anchor="ctr"/>
          <a:lstStyle>
            <a:lvl1pPr>
              <a:defRPr/>
            </a:lvl1pPr>
          </a:lstStyle>
          <a:p>
            <a:pPr>
              <a:defRPr/>
            </a:pPr>
            <a:r>
              <a:rPr lang="en-US" dirty="0" smtClean="0"/>
              <a:t>April 18, 2017</a:t>
            </a:r>
            <a:endParaRPr lang="en-US" dirty="0"/>
          </a:p>
        </p:txBody>
      </p:sp>
      <p:sp>
        <p:nvSpPr>
          <p:cNvPr id="6" name="Rectangle 3"/>
          <p:cNvSpPr>
            <a:spLocks noGrp="1" noChangeArrowheads="1"/>
          </p:cNvSpPr>
          <p:nvPr>
            <p:ph type="ftr" sz="quarter" idx="11"/>
          </p:nvPr>
        </p:nvSpPr>
        <p:spPr>
          <a:xfrm>
            <a:off x="1905000" y="6381750"/>
            <a:ext cx="5334000" cy="476250"/>
          </a:xfrm>
        </p:spPr>
        <p:txBody>
          <a:bodyPr anchor="ctr"/>
          <a:lstStyle>
            <a:lvl1pPr>
              <a:defRPr/>
            </a:lvl1pPr>
          </a:lstStyle>
          <a:p>
            <a:pPr>
              <a:defRPr/>
            </a:pPr>
            <a:r>
              <a:rPr lang="en-US" dirty="0" smtClean="0"/>
              <a:t>SE 433: Lecture 4</a:t>
            </a:r>
            <a:endParaRPr lang="en-US" dirty="0"/>
          </a:p>
        </p:txBody>
      </p:sp>
      <p:sp>
        <p:nvSpPr>
          <p:cNvPr id="7" name="Rectangle 4"/>
          <p:cNvSpPr>
            <a:spLocks noGrp="1" noChangeArrowheads="1"/>
          </p:cNvSpPr>
          <p:nvPr>
            <p:ph type="sldNum" sz="quarter" idx="12"/>
          </p:nvPr>
        </p:nvSpPr>
        <p:spPr>
          <a:xfrm>
            <a:off x="7239000" y="6381750"/>
            <a:ext cx="1905000" cy="476250"/>
          </a:xfrm>
        </p:spPr>
        <p:txBody>
          <a:bodyPr/>
          <a:lstStyle>
            <a:lvl1pPr>
              <a:defRPr/>
            </a:lvl1pPr>
          </a:lstStyle>
          <a:p>
            <a:pPr>
              <a:defRPr/>
            </a:pPr>
            <a:fld id="{F683B677-C643-1541-A02D-CD84F8996590}" type="slidenum">
              <a:rPr lang="en-US"/>
              <a:pPr>
                <a:defRPr/>
              </a:pPr>
              <a:t>‹#›</a:t>
            </a:fld>
            <a:r>
              <a:rPr lang="en-US" dirty="0"/>
              <a:t> of </a:t>
            </a:r>
            <a:r>
              <a:rPr lang="en-US" dirty="0" smtClean="0"/>
              <a:t>101</a:t>
            </a:r>
            <a:endParaRPr lang="en-US" dirty="0">
              <a:solidFill>
                <a:schemeClr val="tx2"/>
              </a:solidFill>
            </a:endParaRPr>
          </a:p>
        </p:txBody>
      </p:sp>
    </p:spTree>
    <p:extLst>
      <p:ext uri="{BB962C8B-B14F-4D97-AF65-F5344CB8AC3E}">
        <p14:creationId xmlns:p14="http://schemas.microsoft.com/office/powerpoint/2010/main" val="3688748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April 18, 2017</a:t>
            </a:r>
            <a:endParaRPr lang="en-US" dirty="0"/>
          </a:p>
        </p:txBody>
      </p:sp>
      <p:sp>
        <p:nvSpPr>
          <p:cNvPr id="5" name="Rectangle 5"/>
          <p:cNvSpPr>
            <a:spLocks noGrp="1" noChangeArrowheads="1"/>
          </p:cNvSpPr>
          <p:nvPr>
            <p:ph type="ftr" sz="quarter" idx="11"/>
          </p:nvPr>
        </p:nvSpPr>
        <p:spPr>
          <a:xfrm>
            <a:off x="1905000" y="6477000"/>
            <a:ext cx="5638800" cy="381000"/>
          </a:xfrm>
          <a:ln/>
        </p:spPr>
        <p:txBody>
          <a:bodyPr/>
          <a:lstStyle>
            <a:lvl1pPr>
              <a:defRPr/>
            </a:lvl1pPr>
          </a:lstStyle>
          <a:p>
            <a:pPr>
              <a:defRPr/>
            </a:pPr>
            <a:r>
              <a:rPr lang="en-US" dirty="0" smtClean="0"/>
              <a:t>SE 433: Lecture 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BDBD1F7-51C1-E94D-B9B2-8F7012A744C6}" type="slidenum">
              <a:rPr lang="en-US"/>
              <a:pPr>
                <a:defRPr/>
              </a:pPr>
              <a:t>‹#›</a:t>
            </a:fld>
            <a:r>
              <a:rPr lang="en-US" dirty="0"/>
              <a:t> of </a:t>
            </a:r>
            <a:r>
              <a:rPr lang="en-US" dirty="0" smtClean="0"/>
              <a:t>101</a:t>
            </a:r>
            <a:endParaRPr lang="en-US" dirty="0">
              <a:solidFill>
                <a:schemeClr val="tx2"/>
              </a:solidFill>
            </a:endParaRPr>
          </a:p>
        </p:txBody>
      </p:sp>
    </p:spTree>
    <p:extLst>
      <p:ext uri="{BB962C8B-B14F-4D97-AF65-F5344CB8AC3E}">
        <p14:creationId xmlns:p14="http://schemas.microsoft.com/office/powerpoint/2010/main" val="2797360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April 18, 2017</a:t>
            </a:r>
            <a:endParaRPr lang="en-US" altLang="en-US" dirty="0"/>
          </a:p>
        </p:txBody>
      </p:sp>
      <p:sp>
        <p:nvSpPr>
          <p:cNvPr id="7" name="Slide Number Placeholder 6"/>
          <p:cNvSpPr>
            <a:spLocks noGrp="1"/>
          </p:cNvSpPr>
          <p:nvPr>
            <p:ph type="sldNum" sz="quarter" idx="12"/>
          </p:nvPr>
        </p:nvSpPr>
        <p:spPr/>
        <p:txBody>
          <a:bodyPr/>
          <a:lstStyle>
            <a:lvl1pPr>
              <a:defRPr/>
            </a:lvl1pPr>
          </a:lstStyle>
          <a:p>
            <a:pPr>
              <a:defRPr/>
            </a:pPr>
            <a:fld id="{8BDBD1F7-51C1-E94D-B9B2-8F7012A744C6}" type="slidenum">
              <a:rPr lang="en-US" smtClean="0"/>
              <a:pPr>
                <a:defRPr/>
              </a:pPr>
              <a:t>‹#›</a:t>
            </a:fld>
            <a:r>
              <a:rPr lang="en-US" dirty="0" smtClean="0"/>
              <a:t> of 101</a:t>
            </a:r>
            <a:endParaRPr lang="en-US" dirty="0">
              <a:solidFill>
                <a:schemeClr val="tx2"/>
              </a:solidFill>
            </a:endParaRPr>
          </a:p>
        </p:txBody>
      </p:sp>
      <p:sp>
        <p:nvSpPr>
          <p:cNvPr id="8" name="Rectangle 5"/>
          <p:cNvSpPr>
            <a:spLocks noGrp="1" noChangeArrowheads="1"/>
          </p:cNvSpPr>
          <p:nvPr>
            <p:ph type="ftr" sz="quarter" idx="11"/>
          </p:nvPr>
        </p:nvSpPr>
        <p:spPr>
          <a:xfrm>
            <a:off x="1981200" y="6477000"/>
            <a:ext cx="5638800" cy="381000"/>
          </a:xfrm>
          <a:ln/>
        </p:spPr>
        <p:txBody>
          <a:bodyPr/>
          <a:lstStyle>
            <a:lvl1pPr>
              <a:defRPr/>
            </a:lvl1pPr>
          </a:lstStyle>
          <a:p>
            <a:pPr>
              <a:defRPr/>
            </a:pPr>
            <a:r>
              <a:rPr lang="en-US" dirty="0" smtClean="0"/>
              <a:t>SE 433: Lecture 4</a:t>
            </a:r>
            <a:endParaRPr lang="en-US" dirty="0"/>
          </a:p>
        </p:txBody>
      </p:sp>
    </p:spTree>
    <p:extLst>
      <p:ext uri="{BB962C8B-B14F-4D97-AF65-F5344CB8AC3E}">
        <p14:creationId xmlns:p14="http://schemas.microsoft.com/office/powerpoint/2010/main" val="16204357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4" name="Rectangle 4"/>
          <p:cNvSpPr>
            <a:spLocks noGrp="1" noChangeArrowheads="1"/>
          </p:cNvSpPr>
          <p:nvPr>
            <p:ph type="dt" sz="half" idx="2"/>
          </p:nvPr>
        </p:nvSpPr>
        <p:spPr bwMode="auto">
          <a:xfrm>
            <a:off x="0" y="6477000"/>
            <a:ext cx="19812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r>
              <a:rPr lang="en-US" dirty="0" smtClean="0"/>
              <a:t>April 18, 2017</a:t>
            </a:r>
            <a:endParaRPr lang="en-US" dirty="0"/>
          </a:p>
        </p:txBody>
      </p:sp>
      <p:sp>
        <p:nvSpPr>
          <p:cNvPr id="35845" name="Rectangle 5"/>
          <p:cNvSpPr>
            <a:spLocks noGrp="1" noChangeArrowheads="1"/>
          </p:cNvSpPr>
          <p:nvPr>
            <p:ph type="ftr" sz="quarter" idx="3"/>
          </p:nvPr>
        </p:nvSpPr>
        <p:spPr bwMode="auto">
          <a:xfrm>
            <a:off x="1981200" y="6477000"/>
            <a:ext cx="5638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dirty="0" smtClean="0"/>
              <a:t>SE 433: Lecture 4</a:t>
            </a:r>
            <a:endParaRPr lang="en-US" dirty="0"/>
          </a:p>
        </p:txBody>
      </p:sp>
      <p:sp>
        <p:nvSpPr>
          <p:cNvPr id="35846" name="Rectangle 6"/>
          <p:cNvSpPr>
            <a:spLocks noGrp="1" noChangeArrowheads="1"/>
          </p:cNvSpPr>
          <p:nvPr>
            <p:ph type="sldNum" sz="quarter" idx="4"/>
          </p:nvPr>
        </p:nvSpPr>
        <p:spPr bwMode="auto">
          <a:xfrm>
            <a:off x="7620000" y="6477000"/>
            <a:ext cx="1524000" cy="381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400"/>
            </a:lvl1pPr>
          </a:lstStyle>
          <a:p>
            <a:pPr>
              <a:defRPr/>
            </a:pPr>
            <a:fld id="{E7AAB5E3-6EDF-6D4C-AA2F-9FDF9B6D0ECF}" type="slidenum">
              <a:rPr lang="en-US"/>
              <a:pPr>
                <a:defRPr/>
              </a:pPr>
              <a:t>‹#›</a:t>
            </a:fld>
            <a:r>
              <a:rPr lang="en-US" dirty="0"/>
              <a:t> of </a:t>
            </a:r>
            <a:r>
              <a:rPr lang="en-US" dirty="0" smtClean="0"/>
              <a:t>101</a:t>
            </a:r>
            <a:endParaRPr lang="en-US" dirty="0">
              <a:solidFill>
                <a:schemeClr val="tx2"/>
              </a:solidFill>
            </a:endParaRPr>
          </a:p>
        </p:txBody>
      </p:sp>
      <p:sp>
        <p:nvSpPr>
          <p:cNvPr id="35857" name="Rectangle 17"/>
          <p:cNvSpPr>
            <a:spLocks noGrp="1" noChangeArrowheads="1"/>
          </p:cNvSpPr>
          <p:nvPr>
            <p:ph type="title"/>
          </p:nvPr>
        </p:nvSpPr>
        <p:spPr bwMode="auto">
          <a:xfrm>
            <a:off x="0" y="0"/>
            <a:ext cx="91440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0" name="Rectangle 18"/>
          <p:cNvSpPr>
            <a:spLocks noGrp="1" noChangeArrowheads="1"/>
          </p:cNvSpPr>
          <p:nvPr>
            <p:ph type="body" idx="1"/>
          </p:nvPr>
        </p:nvSpPr>
        <p:spPr bwMode="auto">
          <a:xfrm>
            <a:off x="228600" y="990600"/>
            <a:ext cx="8686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Line 19"/>
          <p:cNvSpPr>
            <a:spLocks noChangeShapeType="1"/>
          </p:cNvSpPr>
          <p:nvPr/>
        </p:nvSpPr>
        <p:spPr bwMode="auto">
          <a:xfrm flipV="1">
            <a:off x="0" y="990600"/>
            <a:ext cx="9144000" cy="0"/>
          </a:xfrm>
          <a:prstGeom prst="line">
            <a:avLst/>
          </a:prstGeom>
          <a:noFill/>
          <a:ln w="57150" cmpd="thickThin">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cxnSp>
        <p:nvCxnSpPr>
          <p:cNvPr id="1032" name="Straight Connector 8"/>
          <p:cNvCxnSpPr>
            <a:cxnSpLocks noChangeShapeType="1"/>
          </p:cNvCxnSpPr>
          <p:nvPr userDrawn="1"/>
        </p:nvCxnSpPr>
        <p:spPr bwMode="auto">
          <a:xfrm>
            <a:off x="0" y="6477000"/>
            <a:ext cx="9144000" cy="1588"/>
          </a:xfrm>
          <a:prstGeom prst="line">
            <a:avLst/>
          </a:prstGeom>
          <a:noFill/>
          <a:ln w="9525">
            <a:solidFill>
              <a:srgbClr val="4F81BD"/>
            </a:solidFill>
            <a:round/>
            <a:headEnd/>
            <a:tailEnd/>
          </a:ln>
          <a:extLst>
            <a:ext uri="{909E8E84-426E-40dd-AFC4-6F175D3DCCD1}">
              <a14:hiddenFill xmlns:a14="http://schemas.microsoft.com/office/drawing/2010/main">
                <a:noFill/>
              </a14:hiddenFill>
            </a:ext>
          </a:extLst>
        </p:spPr>
      </p:cxnSp>
    </p:spTree>
  </p:cSld>
  <p:clrMap bg1="lt1" tx1="dk1" bg2="lt2" tx2="dk2" accent1="accent1" accent2="accent2" accent3="accent3" accent4="accent4" accent5="accent5" accent6="accent6" hlink="hlink" folHlink="folHlink"/>
  <p:sldLayoutIdLst>
    <p:sldLayoutId id="2147484005" r:id="rId1"/>
    <p:sldLayoutId id="2147484004" r:id="rId2"/>
    <p:sldLayoutId id="2147484006" r:id="rId3"/>
  </p:sldLayoutIdLst>
  <p:hf hdr="0"/>
  <p:txStyles>
    <p:titleStyle>
      <a:lvl1pPr algn="ctr" rtl="0" eaLnBrk="0" fontAlgn="base" hangingPunct="0">
        <a:spcBef>
          <a:spcPct val="0"/>
        </a:spcBef>
        <a:spcAft>
          <a:spcPct val="0"/>
        </a:spcAft>
        <a:defRPr sz="4400">
          <a:solidFill>
            <a:srgbClr val="FF0000"/>
          </a:solidFill>
          <a:effectLst>
            <a:outerShdw blurRad="38100" dist="38100" dir="2700000" algn="tl">
              <a:srgbClr val="DDDDDD"/>
            </a:outerShdw>
          </a:effectLst>
          <a:latin typeface="+mj-lt"/>
          <a:ea typeface="ＭＳ Ｐゴシック" pitchFamily="17" charset="-128"/>
          <a:cs typeface="ＭＳ Ｐゴシック" pitchFamily="17" charset="-128"/>
        </a:defRPr>
      </a:lvl1pPr>
      <a:lvl2pPr algn="ctr" rtl="0" eaLnBrk="0" fontAlgn="base" hangingPunct="0">
        <a:spcBef>
          <a:spcPct val="0"/>
        </a:spcBef>
        <a:spcAft>
          <a:spcPct val="0"/>
        </a:spcAft>
        <a:defRPr sz="4400">
          <a:solidFill>
            <a:srgbClr val="FF0000"/>
          </a:solidFill>
          <a:effectLst>
            <a:outerShdw blurRad="38100" dist="38100" dir="2700000" algn="tl">
              <a:srgbClr val="DDDDDD"/>
            </a:outerShdw>
          </a:effectLst>
          <a:latin typeface="Arial" pitchFamily="36" charset="0"/>
          <a:ea typeface="ＭＳ Ｐゴシック" pitchFamily="17" charset="-128"/>
          <a:cs typeface="ＭＳ Ｐゴシック" pitchFamily="17" charset="-128"/>
        </a:defRPr>
      </a:lvl2pPr>
      <a:lvl3pPr algn="ctr" rtl="0" eaLnBrk="0" fontAlgn="base" hangingPunct="0">
        <a:spcBef>
          <a:spcPct val="0"/>
        </a:spcBef>
        <a:spcAft>
          <a:spcPct val="0"/>
        </a:spcAft>
        <a:defRPr sz="4400">
          <a:solidFill>
            <a:srgbClr val="FF0000"/>
          </a:solidFill>
          <a:effectLst>
            <a:outerShdw blurRad="38100" dist="38100" dir="2700000" algn="tl">
              <a:srgbClr val="DDDDDD"/>
            </a:outerShdw>
          </a:effectLst>
          <a:latin typeface="Arial" pitchFamily="36" charset="0"/>
          <a:ea typeface="ＭＳ Ｐゴシック" pitchFamily="17" charset="-128"/>
          <a:cs typeface="ＭＳ Ｐゴシック" pitchFamily="17" charset="-128"/>
        </a:defRPr>
      </a:lvl3pPr>
      <a:lvl4pPr algn="ctr" rtl="0" eaLnBrk="0" fontAlgn="base" hangingPunct="0">
        <a:spcBef>
          <a:spcPct val="0"/>
        </a:spcBef>
        <a:spcAft>
          <a:spcPct val="0"/>
        </a:spcAft>
        <a:defRPr sz="4400">
          <a:solidFill>
            <a:srgbClr val="FF0000"/>
          </a:solidFill>
          <a:effectLst>
            <a:outerShdw blurRad="38100" dist="38100" dir="2700000" algn="tl">
              <a:srgbClr val="DDDDDD"/>
            </a:outerShdw>
          </a:effectLst>
          <a:latin typeface="Arial" pitchFamily="36" charset="0"/>
          <a:ea typeface="ＭＳ Ｐゴシック" pitchFamily="17" charset="-128"/>
          <a:cs typeface="ＭＳ Ｐゴシック" pitchFamily="17" charset="-128"/>
        </a:defRPr>
      </a:lvl4pPr>
      <a:lvl5pPr algn="ctr" rtl="0" eaLnBrk="0" fontAlgn="base" hangingPunct="0">
        <a:spcBef>
          <a:spcPct val="0"/>
        </a:spcBef>
        <a:spcAft>
          <a:spcPct val="0"/>
        </a:spcAft>
        <a:defRPr sz="4400">
          <a:solidFill>
            <a:srgbClr val="FF0000"/>
          </a:solidFill>
          <a:effectLst>
            <a:outerShdw blurRad="38100" dist="38100" dir="2700000" algn="tl">
              <a:srgbClr val="DDDDDD"/>
            </a:outerShdw>
          </a:effectLst>
          <a:latin typeface="Arial" pitchFamily="36" charset="0"/>
          <a:ea typeface="ＭＳ Ｐゴシック" pitchFamily="17" charset="-128"/>
          <a:cs typeface="ＭＳ Ｐゴシック" pitchFamily="17" charset="-128"/>
        </a:defRPr>
      </a:lvl5pPr>
      <a:lvl6pPr marL="457200" algn="ctr" rtl="0" fontAlgn="base">
        <a:spcBef>
          <a:spcPct val="0"/>
        </a:spcBef>
        <a:spcAft>
          <a:spcPct val="0"/>
        </a:spcAft>
        <a:defRPr sz="4400">
          <a:solidFill>
            <a:schemeClr val="tx2"/>
          </a:solidFill>
          <a:effectLst>
            <a:outerShdw blurRad="38100" dist="38100" dir="2700000" algn="tl">
              <a:srgbClr val="DDDDDD"/>
            </a:outerShdw>
          </a:effectLst>
          <a:latin typeface="Arial" pitchFamily="36" charset="0"/>
        </a:defRPr>
      </a:lvl6pPr>
      <a:lvl7pPr marL="914400" algn="ctr" rtl="0" fontAlgn="base">
        <a:spcBef>
          <a:spcPct val="0"/>
        </a:spcBef>
        <a:spcAft>
          <a:spcPct val="0"/>
        </a:spcAft>
        <a:defRPr sz="4400">
          <a:solidFill>
            <a:schemeClr val="tx2"/>
          </a:solidFill>
          <a:effectLst>
            <a:outerShdw blurRad="38100" dist="38100" dir="2700000" algn="tl">
              <a:srgbClr val="DDDDDD"/>
            </a:outerShdw>
          </a:effectLst>
          <a:latin typeface="Arial" pitchFamily="36" charset="0"/>
        </a:defRPr>
      </a:lvl7pPr>
      <a:lvl8pPr marL="1371600" algn="ctr" rtl="0" fontAlgn="base">
        <a:spcBef>
          <a:spcPct val="0"/>
        </a:spcBef>
        <a:spcAft>
          <a:spcPct val="0"/>
        </a:spcAft>
        <a:defRPr sz="4400">
          <a:solidFill>
            <a:schemeClr val="tx2"/>
          </a:solidFill>
          <a:effectLst>
            <a:outerShdw blurRad="38100" dist="38100" dir="2700000" algn="tl">
              <a:srgbClr val="DDDDDD"/>
            </a:outerShdw>
          </a:effectLst>
          <a:latin typeface="Arial" pitchFamily="36" charset="0"/>
        </a:defRPr>
      </a:lvl8pPr>
      <a:lvl9pPr marL="1828800" algn="ctr" rtl="0" fontAlgn="base">
        <a:spcBef>
          <a:spcPct val="0"/>
        </a:spcBef>
        <a:spcAft>
          <a:spcPct val="0"/>
        </a:spcAft>
        <a:defRPr sz="4400">
          <a:solidFill>
            <a:schemeClr val="tx2"/>
          </a:solidFill>
          <a:effectLst>
            <a:outerShdw blurRad="38100" dist="38100" dir="2700000" algn="tl">
              <a:srgbClr val="DDDDDD"/>
            </a:outerShdw>
          </a:effectLst>
          <a:latin typeface="Arial" pitchFamily="36" charset="0"/>
        </a:defRPr>
      </a:lvl9pPr>
    </p:titleStyle>
    <p:bodyStyle>
      <a:lvl1pPr marL="342900" indent="-342900" algn="l" rtl="0" eaLnBrk="0" fontAlgn="base" hangingPunct="0">
        <a:spcBef>
          <a:spcPct val="20000"/>
        </a:spcBef>
        <a:spcAft>
          <a:spcPct val="0"/>
        </a:spcAft>
        <a:buClr>
          <a:srgbClr val="FF0000"/>
        </a:buClr>
        <a:buSzPct val="114000"/>
        <a:buFont typeface="Wingdings" charset="0"/>
        <a:buChar char="§"/>
        <a:defRPr sz="2400">
          <a:solidFill>
            <a:schemeClr val="tx1"/>
          </a:solidFill>
          <a:latin typeface="+mn-lt"/>
          <a:ea typeface="ＭＳ Ｐゴシック" pitchFamily="17" charset="-128"/>
          <a:cs typeface="ＭＳ Ｐゴシック" pitchFamily="17" charset="-128"/>
        </a:defRPr>
      </a:lvl1pPr>
      <a:lvl2pPr marL="742950" indent="-285750" algn="l" rtl="0" eaLnBrk="0" fontAlgn="base" hangingPunct="0">
        <a:spcBef>
          <a:spcPct val="20000"/>
        </a:spcBef>
        <a:spcAft>
          <a:spcPct val="0"/>
        </a:spcAft>
        <a:buClr>
          <a:srgbClr val="FF0000"/>
        </a:buClr>
        <a:buSzPct val="74000"/>
        <a:buFont typeface="Wingdings" charset="0"/>
        <a:buChar char="Ø"/>
        <a:defRPr sz="2000">
          <a:solidFill>
            <a:schemeClr val="tx1"/>
          </a:solidFill>
          <a:latin typeface="+mn-lt"/>
          <a:ea typeface="ＭＳ Ｐゴシック" pitchFamily="36" charset="-128"/>
        </a:defRPr>
      </a:lvl2pPr>
      <a:lvl3pPr marL="1085850" indent="-228600" algn="l" rtl="0" eaLnBrk="0" fontAlgn="base" hangingPunct="0">
        <a:spcBef>
          <a:spcPct val="20000"/>
        </a:spcBef>
        <a:spcAft>
          <a:spcPct val="0"/>
        </a:spcAft>
        <a:buClr>
          <a:srgbClr val="FF0000"/>
        </a:buClr>
        <a:buFont typeface="Lucida Grande" charset="0"/>
        <a:buChar char="»"/>
        <a:defRPr sz="2000">
          <a:solidFill>
            <a:schemeClr val="tx1"/>
          </a:solidFill>
          <a:latin typeface="+mn-lt"/>
          <a:ea typeface="ＭＳ Ｐゴシック" pitchFamily="36" charset="-128"/>
        </a:defRPr>
      </a:lvl3pPr>
      <a:lvl4pPr marL="1428750" indent="-228600" algn="l" rtl="0" eaLnBrk="0" fontAlgn="base" hangingPunct="0">
        <a:spcBef>
          <a:spcPct val="20000"/>
        </a:spcBef>
        <a:spcAft>
          <a:spcPct val="0"/>
        </a:spcAft>
        <a:buClr>
          <a:srgbClr val="FF0000"/>
        </a:buClr>
        <a:buFont typeface="Times" charset="0"/>
        <a:buChar char="•"/>
        <a:defRPr sz="2000">
          <a:solidFill>
            <a:schemeClr val="tx1"/>
          </a:solidFill>
          <a:latin typeface="+mn-lt"/>
          <a:ea typeface="ＭＳ Ｐゴシック" pitchFamily="36" charset="-128"/>
        </a:defRPr>
      </a:lvl4pPr>
      <a:lvl5pPr marL="1771650" indent="-228600" algn="l" rtl="0" eaLnBrk="0" fontAlgn="base" hangingPunct="0">
        <a:spcBef>
          <a:spcPct val="20000"/>
        </a:spcBef>
        <a:spcAft>
          <a:spcPct val="0"/>
        </a:spcAft>
        <a:buClr>
          <a:srgbClr val="FF0000"/>
        </a:buClr>
        <a:buFont typeface="Lucida Grande" charset="0"/>
        <a:buChar char="–"/>
        <a:defRPr sz="2000">
          <a:solidFill>
            <a:schemeClr val="tx1"/>
          </a:solidFill>
          <a:latin typeface="+mn-lt"/>
          <a:ea typeface="ＭＳ Ｐゴシック" pitchFamily="36" charset="-128"/>
        </a:defRPr>
      </a:lvl5pPr>
      <a:lvl6pPr marL="2228850" indent="-228600" algn="l" rtl="0" fontAlgn="base">
        <a:spcBef>
          <a:spcPct val="20000"/>
        </a:spcBef>
        <a:spcAft>
          <a:spcPct val="0"/>
        </a:spcAft>
        <a:buClr>
          <a:schemeClr val="tx2"/>
        </a:buClr>
        <a:buFont typeface="Wingdings" pitchFamily="36" charset="2"/>
        <a:buChar char="§"/>
        <a:defRPr sz="2000">
          <a:solidFill>
            <a:schemeClr val="tx1"/>
          </a:solidFill>
          <a:latin typeface="+mn-lt"/>
          <a:ea typeface="ＭＳ Ｐゴシック" pitchFamily="36" charset="-128"/>
        </a:defRPr>
      </a:lvl6pPr>
      <a:lvl7pPr marL="2686050" indent="-228600" algn="l" rtl="0" fontAlgn="base">
        <a:spcBef>
          <a:spcPct val="20000"/>
        </a:spcBef>
        <a:spcAft>
          <a:spcPct val="0"/>
        </a:spcAft>
        <a:buClr>
          <a:schemeClr val="tx2"/>
        </a:buClr>
        <a:buFont typeface="Wingdings" pitchFamily="36" charset="2"/>
        <a:buChar char="§"/>
        <a:defRPr sz="2000">
          <a:solidFill>
            <a:schemeClr val="tx1"/>
          </a:solidFill>
          <a:latin typeface="+mn-lt"/>
          <a:ea typeface="ＭＳ Ｐゴシック" pitchFamily="36" charset="-128"/>
        </a:defRPr>
      </a:lvl7pPr>
      <a:lvl8pPr marL="3143250" indent="-228600" algn="l" rtl="0" fontAlgn="base">
        <a:spcBef>
          <a:spcPct val="20000"/>
        </a:spcBef>
        <a:spcAft>
          <a:spcPct val="0"/>
        </a:spcAft>
        <a:buClr>
          <a:schemeClr val="tx2"/>
        </a:buClr>
        <a:buFont typeface="Wingdings" pitchFamily="36" charset="2"/>
        <a:buChar char="§"/>
        <a:defRPr sz="2000">
          <a:solidFill>
            <a:schemeClr val="tx1"/>
          </a:solidFill>
          <a:latin typeface="+mn-lt"/>
          <a:ea typeface="ＭＳ Ｐゴシック" pitchFamily="36" charset="-128"/>
        </a:defRPr>
      </a:lvl8pPr>
      <a:lvl9pPr marL="3600450" indent="-228600" algn="l" rtl="0" fontAlgn="base">
        <a:spcBef>
          <a:spcPct val="20000"/>
        </a:spcBef>
        <a:spcAft>
          <a:spcPct val="0"/>
        </a:spcAft>
        <a:buClr>
          <a:schemeClr val="tx2"/>
        </a:buClr>
        <a:buFont typeface="Wingdings" pitchFamily="36" charset="2"/>
        <a:buChar char="§"/>
        <a:defRPr sz="2000">
          <a:solidFill>
            <a:schemeClr val="tx1"/>
          </a:solidFill>
          <a:latin typeface="+mn-lt"/>
          <a:ea typeface="ＭＳ Ｐゴシック" pitchFamily="3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100.xml.rels><?xml version="1.0" encoding="UTF-8" standalone="yes"?>
<Relationships xmlns="http://schemas.openxmlformats.org/package/2006/relationships"><Relationship Id="rId3" Type="http://schemas.openxmlformats.org/officeDocument/2006/relationships/hyperlink" Target="http://junit.sourceforge.net" TargetMode="External"/><Relationship Id="rId4" Type="http://schemas.openxmlformats.org/officeDocument/2006/relationships/hyperlink" Target="http://junit.org" TargetMode="External"/><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docs.oracle.com/javase/8/docs/api/java/lang/Double.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3" Type="http://schemas.openxmlformats.org/officeDocument/2006/relationships/hyperlink" Target="http://junit.org/" TargetMode="External"/><Relationship Id="rId4" Type="http://schemas.openxmlformats.org/officeDocument/2006/relationships/hyperlink" Target="http://condor.depaul.edu/dmumaugh/readings/SE433readings.html%23Lect04"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20.xml"/><Relationship Id="rId4" Type="http://schemas.openxmlformats.org/officeDocument/2006/relationships/oleObject" Target="../embeddings/oleObject1.bin"/><Relationship Id="rId5" Type="http://schemas.openxmlformats.org/officeDocument/2006/relationships/image" Target="../media/image4.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5.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8.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ctrTitle"/>
          </p:nvPr>
        </p:nvSpPr>
        <p:spPr/>
        <p:txBody>
          <a:bodyPr/>
          <a:lstStyle/>
          <a:p>
            <a:pPr>
              <a:defRPr/>
            </a:pPr>
            <a:r>
              <a:rPr lang="en-US" dirty="0"/>
              <a:t>SE 433/</a:t>
            </a:r>
            <a:r>
              <a:rPr lang="en-US" dirty="0" smtClean="0"/>
              <a:t>333 Software </a:t>
            </a:r>
            <a:r>
              <a:rPr lang="en-US" dirty="0"/>
              <a:t>Testing </a:t>
            </a:r>
            <a:br>
              <a:rPr lang="en-US" dirty="0"/>
            </a:br>
            <a:r>
              <a:rPr lang="en-US" dirty="0"/>
              <a:t>&amp; Quality Assurance</a:t>
            </a:r>
            <a:endParaRPr lang="en-US" dirty="0">
              <a:latin typeface="Arial" charset="0"/>
              <a:ea typeface="ＭＳ Ｐゴシック" charset="0"/>
              <a:cs typeface="ＭＳ Ｐゴシック" charset="0"/>
            </a:endParaRPr>
          </a:p>
        </p:txBody>
      </p:sp>
      <p:sp>
        <p:nvSpPr>
          <p:cNvPr id="6146" name="Rectangle 3"/>
          <p:cNvSpPr>
            <a:spLocks noGrp="1" noChangeArrowheads="1"/>
          </p:cNvSpPr>
          <p:nvPr>
            <p:ph type="subTitle" idx="1"/>
          </p:nvPr>
        </p:nvSpPr>
        <p:spPr/>
        <p:txBody>
          <a:bodyPr/>
          <a:lstStyle/>
          <a:p>
            <a:pPr algn="l">
              <a:buFont typeface="Times" charset="0"/>
              <a:buNone/>
            </a:pPr>
            <a:r>
              <a:rPr lang="en-US" dirty="0">
                <a:latin typeface="Arial" charset="0"/>
                <a:ea typeface="ＭＳ Ｐゴシック" charset="0"/>
                <a:cs typeface="ＭＳ Ｐゴシック" charset="0"/>
              </a:rPr>
              <a:t>Dennis Mumaugh, Instructor</a:t>
            </a:r>
          </a:p>
          <a:p>
            <a:pPr algn="l">
              <a:buFont typeface="Times" charset="0"/>
              <a:buNone/>
            </a:pPr>
            <a:r>
              <a:rPr lang="en-US" dirty="0">
                <a:latin typeface="Arial" charset="0"/>
                <a:ea typeface="ＭＳ Ｐゴシック" charset="0"/>
                <a:cs typeface="ＭＳ Ｐゴシック" charset="0"/>
              </a:rPr>
              <a:t>dmumaugh</a:t>
            </a:r>
            <a:r>
              <a:rPr lang="en-US" dirty="0" smtClean="0">
                <a:latin typeface="Arial" charset="0"/>
                <a:ea typeface="ＭＳ Ｐゴシック" charset="0"/>
                <a:cs typeface="ＭＳ Ｐゴシック" charset="0"/>
              </a:rPr>
              <a:t>@depaul.edu</a:t>
            </a:r>
            <a:endParaRPr lang="en-US" dirty="0">
              <a:latin typeface="Arial" charset="0"/>
              <a:ea typeface="ＭＳ Ｐゴシック" charset="0"/>
              <a:cs typeface="ＭＳ Ｐゴシック" charset="0"/>
            </a:endParaRPr>
          </a:p>
          <a:p>
            <a:pPr algn="l">
              <a:buFont typeface="Times" charset="0"/>
              <a:buNone/>
            </a:pPr>
            <a:r>
              <a:rPr lang="en-US" dirty="0">
                <a:latin typeface="Arial" charset="0"/>
                <a:ea typeface="ＭＳ Ｐゴシック" charset="0"/>
                <a:cs typeface="ＭＳ Ｐゴシック" charset="0"/>
              </a:rPr>
              <a:t>Office: CDM, Room </a:t>
            </a:r>
            <a:r>
              <a:rPr lang="en-US" dirty="0" smtClean="0">
                <a:latin typeface="Arial" charset="0"/>
                <a:ea typeface="ＭＳ Ｐゴシック" charset="0"/>
                <a:cs typeface="ＭＳ Ｐゴシック" charset="0"/>
              </a:rPr>
              <a:t>428</a:t>
            </a:r>
            <a:endParaRPr lang="en-US" dirty="0">
              <a:latin typeface="Arial" charset="0"/>
              <a:ea typeface="ＭＳ Ｐゴシック" charset="0"/>
              <a:cs typeface="ＭＳ Ｐゴシック" charset="0"/>
            </a:endParaRPr>
          </a:p>
          <a:p>
            <a:pPr algn="l">
              <a:buFont typeface="Times" charset="0"/>
              <a:buNone/>
            </a:pPr>
            <a:r>
              <a:rPr lang="en-US" dirty="0">
                <a:latin typeface="Arial" charset="0"/>
                <a:ea typeface="ＭＳ Ｐゴシック" charset="0"/>
                <a:cs typeface="ＭＳ Ｐゴシック" charset="0"/>
              </a:rPr>
              <a:t>Office Hours: </a:t>
            </a:r>
            <a:r>
              <a:rPr lang="en-US" dirty="0" smtClean="0">
                <a:latin typeface="Arial" charset="0"/>
                <a:ea typeface="ＭＳ Ｐゴシック" charset="0"/>
                <a:cs typeface="ＭＳ Ｐゴシック" charset="0"/>
              </a:rPr>
              <a:t>Tuesday, </a:t>
            </a:r>
            <a:r>
              <a:rPr lang="en-US" dirty="0">
                <a:latin typeface="Arial" charset="0"/>
                <a:ea typeface="ＭＳ Ｐゴシック" charset="0"/>
                <a:cs typeface="ＭＳ Ｐゴシック" charset="0"/>
              </a:rPr>
              <a:t>4:00 – 5:30</a:t>
            </a:r>
          </a:p>
        </p:txBody>
      </p:sp>
      <p:sp>
        <p:nvSpPr>
          <p:cNvPr id="6" name="Date Placeholder 5"/>
          <p:cNvSpPr>
            <a:spLocks noGrp="1"/>
          </p:cNvSpPr>
          <p:nvPr>
            <p:ph type="dt" sz="half" idx="10"/>
          </p:nvPr>
        </p:nvSpPr>
        <p:spPr/>
        <p:txBody>
          <a:bodyPr/>
          <a:lstStyle/>
          <a:p>
            <a:pPr>
              <a:defRPr/>
            </a:pPr>
            <a:r>
              <a:rPr lang="en-US" dirty="0" smtClean="0"/>
              <a:t>April 18, 2017</a:t>
            </a:r>
            <a:endParaRPr lang="en-US" dirty="0"/>
          </a:p>
        </p:txBody>
      </p:sp>
      <p:sp>
        <p:nvSpPr>
          <p:cNvPr id="7" name="Footer Placeholder 6"/>
          <p:cNvSpPr>
            <a:spLocks noGrp="1"/>
          </p:cNvSpPr>
          <p:nvPr>
            <p:ph type="ftr" sz="quarter" idx="11"/>
          </p:nvPr>
        </p:nvSpPr>
        <p:spPr/>
        <p:txBody>
          <a:bodyPr/>
          <a:lstStyle/>
          <a:p>
            <a:pPr>
              <a:defRPr/>
            </a:pPr>
            <a:r>
              <a:rPr lang="en-US" dirty="0" smtClean="0"/>
              <a:t>SE 433: Lecture 4</a:t>
            </a:r>
            <a:endParaRPr lang="en-US" dirty="0"/>
          </a:p>
        </p:txBody>
      </p:sp>
      <p:sp>
        <p:nvSpPr>
          <p:cNvPr id="9" name="Slide Number Placeholder 8"/>
          <p:cNvSpPr>
            <a:spLocks noGrp="1"/>
          </p:cNvSpPr>
          <p:nvPr>
            <p:ph type="sldNum" sz="quarter" idx="12"/>
          </p:nvPr>
        </p:nvSpPr>
        <p:spPr/>
        <p:txBody>
          <a:bodyPr/>
          <a:lstStyle/>
          <a:p>
            <a:pPr>
              <a:defRPr/>
            </a:pPr>
            <a:fld id="{F683B677-C643-1541-A02D-CD84F8996590}" type="slidenum">
              <a:rPr lang="en-US" smtClean="0"/>
              <a:pPr>
                <a:defRPr/>
              </a:pPr>
              <a:t>1</a:t>
            </a:fld>
            <a:r>
              <a:rPr lang="en-US" dirty="0" smtClean="0"/>
              <a:t> of 101</a:t>
            </a:r>
            <a:endParaRPr lang="en-US" dirty="0">
              <a:solidFill>
                <a:schemeClr val="tx2"/>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smtClean="0"/>
              <a:t>Case </a:t>
            </a:r>
            <a:r>
              <a:rPr lang="en-US" dirty="0"/>
              <a:t>Study – Knight Capital </a:t>
            </a:r>
            <a:br>
              <a:rPr lang="en-US" dirty="0"/>
            </a:br>
            <a:r>
              <a:rPr lang="en-US" sz="3600" dirty="0"/>
              <a:t>High Frequency Trading (HFT)</a:t>
            </a:r>
            <a:endParaRPr lang="en-US" sz="4400" dirty="0"/>
          </a:p>
        </p:txBody>
      </p:sp>
      <p:sp>
        <p:nvSpPr>
          <p:cNvPr id="2" name="Subtitle 1"/>
          <p:cNvSpPr>
            <a:spLocks noGrp="1"/>
          </p:cNvSpPr>
          <p:nvPr>
            <p:ph type="subTitle" idx="1"/>
          </p:nvPr>
        </p:nvSpPr>
        <p:spPr/>
        <p:txBody>
          <a:bodyPr/>
          <a:lstStyle/>
          <a:p>
            <a:endParaRPr lang="en-US" dirty="0"/>
          </a:p>
        </p:txBody>
      </p:sp>
      <p:sp>
        <p:nvSpPr>
          <p:cNvPr id="9" name="Date Placeholder 8"/>
          <p:cNvSpPr>
            <a:spLocks noGrp="1"/>
          </p:cNvSpPr>
          <p:nvPr>
            <p:ph type="dt" sz="half" idx="10"/>
          </p:nvPr>
        </p:nvSpPr>
        <p:spPr/>
        <p:txBody>
          <a:bodyPr/>
          <a:lstStyle/>
          <a:p>
            <a:pPr>
              <a:defRPr/>
            </a:pPr>
            <a:r>
              <a:rPr lang="en-US" dirty="0" smtClean="0"/>
              <a:t>April 18, 2017</a:t>
            </a:r>
            <a:endParaRPr lang="en-US" dirty="0"/>
          </a:p>
        </p:txBody>
      </p:sp>
      <p:sp>
        <p:nvSpPr>
          <p:cNvPr id="10" name="Footer Placeholder 9"/>
          <p:cNvSpPr>
            <a:spLocks noGrp="1"/>
          </p:cNvSpPr>
          <p:nvPr>
            <p:ph type="ftr" sz="quarter" idx="11"/>
          </p:nvPr>
        </p:nvSpPr>
        <p:spPr/>
        <p:txBody>
          <a:bodyPr/>
          <a:lstStyle/>
          <a:p>
            <a:pPr>
              <a:defRPr/>
            </a:pPr>
            <a:r>
              <a:rPr lang="en-US" dirty="0" smtClean="0"/>
              <a:t>SE 433: Lecture 4</a:t>
            </a:r>
            <a:endParaRPr lang="en-US" dirty="0"/>
          </a:p>
        </p:txBody>
      </p:sp>
      <p:sp>
        <p:nvSpPr>
          <p:cNvPr id="12" name="Slide Number Placeholder 11"/>
          <p:cNvSpPr>
            <a:spLocks noGrp="1"/>
          </p:cNvSpPr>
          <p:nvPr>
            <p:ph type="sldNum" sz="quarter" idx="12"/>
          </p:nvPr>
        </p:nvSpPr>
        <p:spPr/>
        <p:txBody>
          <a:bodyPr/>
          <a:lstStyle/>
          <a:p>
            <a:pPr>
              <a:defRPr/>
            </a:pPr>
            <a:fld id="{F683B677-C643-1541-A02D-CD84F8996590}" type="slidenum">
              <a:rPr lang="en-US" smtClean="0"/>
              <a:pPr>
                <a:defRPr/>
              </a:pPr>
              <a:t>10</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99977753"/>
      </p:ext>
    </p:extLst>
  </p:cSld>
  <p:clrMapOvr>
    <a:masterClrMapping/>
  </p:clrMapOvr>
  <p:timing>
    <p:tnLst>
      <p:par>
        <p:cTn xmlns:p14="http://schemas.microsoft.com/office/powerpoint/2010/mai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Readings and References</a:t>
            </a:r>
          </a:p>
        </p:txBody>
      </p:sp>
      <p:sp>
        <p:nvSpPr>
          <p:cNvPr id="3" name="Content Placeholder 2"/>
          <p:cNvSpPr>
            <a:spLocks noGrp="1"/>
          </p:cNvSpPr>
          <p:nvPr>
            <p:ph sz="quarter" idx="1"/>
          </p:nvPr>
        </p:nvSpPr>
        <p:spPr/>
        <p:txBody>
          <a:bodyPr/>
          <a:lstStyle/>
          <a:p>
            <a:r>
              <a:rPr lang="en-US" dirty="0" smtClean="0"/>
              <a:t>Chapter 1</a:t>
            </a:r>
            <a:r>
              <a:rPr lang="en-US" dirty="0"/>
              <a:t>0</a:t>
            </a:r>
            <a:r>
              <a:rPr lang="en-US" dirty="0" smtClean="0"/>
              <a:t> of the textbook.</a:t>
            </a:r>
          </a:p>
          <a:p>
            <a:r>
              <a:rPr lang="en-US" dirty="0"/>
              <a:t>JUnit documentation</a:t>
            </a:r>
            <a:endParaRPr lang="en-US" dirty="0">
              <a:hlinkClick r:id="rId3"/>
            </a:endParaRPr>
          </a:p>
          <a:p>
            <a:pPr lvl="1"/>
            <a:r>
              <a:rPr lang="en-US" sz="2400" dirty="0">
                <a:hlinkClick r:id="rId4"/>
              </a:rPr>
              <a:t>http://junit.org</a:t>
            </a:r>
            <a:endParaRPr lang="en-US" sz="2400" dirty="0"/>
          </a:p>
          <a:p>
            <a:r>
              <a:rPr lang="en-US" dirty="0"/>
              <a:t>An example of parameterized test</a:t>
            </a:r>
          </a:p>
          <a:p>
            <a:pPr lvl="1"/>
            <a:r>
              <a:rPr lang="en-US" sz="2400" dirty="0"/>
              <a:t>JUnit2.zip in D2L</a:t>
            </a:r>
          </a:p>
          <a:p>
            <a:pPr marL="0" indent="0">
              <a:buNone/>
            </a:pPr>
            <a:endParaRPr lang="en-US" dirty="0"/>
          </a:p>
        </p:txBody>
      </p:sp>
      <p:pic>
        <p:nvPicPr>
          <p:cNvPr id="5" name="Picture 4"/>
          <p:cNvPicPr>
            <a:picLocks noChangeAspect="1"/>
          </p:cNvPicPr>
          <p:nvPr/>
        </p:nvPicPr>
        <p:blipFill>
          <a:blip r:embed="rId5"/>
          <a:stretch>
            <a:fillRect/>
          </a:stretch>
        </p:blipFill>
        <p:spPr>
          <a:xfrm>
            <a:off x="5486400" y="1066800"/>
            <a:ext cx="3048000" cy="3048000"/>
          </a:xfrm>
          <a:prstGeom prst="rect">
            <a:avLst/>
          </a:prstGeom>
        </p:spPr>
      </p:pic>
      <p:sp>
        <p:nvSpPr>
          <p:cNvPr id="11" name="Date Placeholder 10"/>
          <p:cNvSpPr>
            <a:spLocks noGrp="1"/>
          </p:cNvSpPr>
          <p:nvPr>
            <p:ph type="dt" sz="half" idx="10"/>
          </p:nvPr>
        </p:nvSpPr>
        <p:spPr/>
        <p:txBody>
          <a:bodyPr/>
          <a:lstStyle/>
          <a:p>
            <a:pPr>
              <a:defRPr/>
            </a:pPr>
            <a:r>
              <a:rPr lang="en-US" dirty="0" smtClean="0"/>
              <a:t>April 18, 2017</a:t>
            </a:r>
            <a:endParaRPr lang="en-US" dirty="0"/>
          </a:p>
        </p:txBody>
      </p:sp>
      <p:sp>
        <p:nvSpPr>
          <p:cNvPr id="12" name="Footer Placeholder 11"/>
          <p:cNvSpPr>
            <a:spLocks noGrp="1"/>
          </p:cNvSpPr>
          <p:nvPr>
            <p:ph type="ftr" sz="quarter" idx="11"/>
          </p:nvPr>
        </p:nvSpPr>
        <p:spPr/>
        <p:txBody>
          <a:bodyPr/>
          <a:lstStyle/>
          <a:p>
            <a:pPr>
              <a:defRPr/>
            </a:pPr>
            <a:r>
              <a:rPr lang="en-US" dirty="0" smtClean="0"/>
              <a:t>SE 433: Lecture 4</a:t>
            </a:r>
            <a:endParaRPr lang="en-US" dirty="0"/>
          </a:p>
        </p:txBody>
      </p:sp>
      <p:sp>
        <p:nvSpPr>
          <p:cNvPr id="14" name="Slide Number Placeholder 13"/>
          <p:cNvSpPr>
            <a:spLocks noGrp="1"/>
          </p:cNvSpPr>
          <p:nvPr>
            <p:ph type="sldNum" sz="quarter" idx="12"/>
          </p:nvPr>
        </p:nvSpPr>
        <p:spPr/>
        <p:txBody>
          <a:bodyPr/>
          <a:lstStyle/>
          <a:p>
            <a:pPr>
              <a:defRPr/>
            </a:pPr>
            <a:fld id="{8BDBD1F7-51C1-E94D-B9B2-8F7012A744C6}" type="slidenum">
              <a:rPr lang="en-US" smtClean="0"/>
              <a:pPr>
                <a:defRPr/>
              </a:pPr>
              <a:t>100</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178806528"/>
      </p:ext>
    </p:extLst>
  </p:cSld>
  <p:clrMapOvr>
    <a:masterClrMapping/>
  </p:clrMapOvr>
  <p:timing>
    <p:tnLst>
      <p:par>
        <p:cTn xmlns:p14="http://schemas.microsoft.com/office/powerpoint/2010/mai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2514" name="Rectangle 2"/>
          <p:cNvSpPr>
            <a:spLocks noGrp="1" noChangeArrowheads="1"/>
          </p:cNvSpPr>
          <p:nvPr>
            <p:ph type="title"/>
          </p:nvPr>
        </p:nvSpPr>
        <p:spPr/>
        <p:txBody>
          <a:bodyPr/>
          <a:lstStyle/>
          <a:p>
            <a:pPr>
              <a:defRPr/>
            </a:pPr>
            <a:r>
              <a:rPr lang="en-US" dirty="0">
                <a:latin typeface="Arial" charset="0"/>
                <a:ea typeface="ＭＳ Ｐゴシック" charset="0"/>
                <a:cs typeface="ＭＳ Ｐゴシック" charset="0"/>
              </a:rPr>
              <a:t>Next Class</a:t>
            </a:r>
          </a:p>
        </p:txBody>
      </p:sp>
      <p:sp>
        <p:nvSpPr>
          <p:cNvPr id="196612" name="Rectangle 3"/>
          <p:cNvSpPr>
            <a:spLocks noGrp="1" noChangeArrowheads="1"/>
          </p:cNvSpPr>
          <p:nvPr>
            <p:ph type="body" idx="1"/>
          </p:nvPr>
        </p:nvSpPr>
        <p:spPr>
          <a:xfrm>
            <a:off x="331788" y="990600"/>
            <a:ext cx="8431212" cy="5486400"/>
          </a:xfrm>
        </p:spPr>
        <p:txBody>
          <a:bodyPr/>
          <a:lstStyle/>
          <a:p>
            <a:pPr>
              <a:lnSpc>
                <a:spcPct val="90000"/>
              </a:lnSpc>
              <a:buFont typeface="Wingdings" charset="0"/>
              <a:buNone/>
            </a:pPr>
            <a:r>
              <a:rPr lang="en-US" b="1" dirty="0">
                <a:solidFill>
                  <a:srgbClr val="0000FF"/>
                </a:solidFill>
                <a:latin typeface="Arial" charset="0"/>
                <a:ea typeface="ＭＳ Ｐゴシック" charset="0"/>
                <a:cs typeface="ＭＳ Ｐゴシック" charset="0"/>
              </a:rPr>
              <a:t>Topic:</a:t>
            </a:r>
            <a:r>
              <a:rPr lang="en-US" dirty="0">
                <a:solidFill>
                  <a:srgbClr val="0000FF"/>
                </a:solidFill>
                <a:latin typeface="Arial" charset="0"/>
                <a:ea typeface="ＭＳ Ｐゴシック" charset="0"/>
                <a:cs typeface="ＭＳ Ｐゴシック" charset="0"/>
              </a:rPr>
              <a:t> </a:t>
            </a:r>
          </a:p>
          <a:p>
            <a:pPr lvl="1">
              <a:lnSpc>
                <a:spcPct val="90000"/>
              </a:lnSpc>
              <a:buNone/>
            </a:pPr>
            <a:r>
              <a:rPr lang="en-US" b="1" dirty="0"/>
              <a:t>Black Box Testing Part 2, JUnit &amp; </a:t>
            </a:r>
            <a:r>
              <a:rPr lang="en-US" b="1" dirty="0" smtClean="0"/>
              <a:t>Ant</a:t>
            </a:r>
          </a:p>
          <a:p>
            <a:pPr>
              <a:lnSpc>
                <a:spcPct val="90000"/>
              </a:lnSpc>
              <a:buNone/>
            </a:pPr>
            <a:r>
              <a:rPr lang="en-US" b="1" dirty="0" smtClean="0">
                <a:solidFill>
                  <a:srgbClr val="0000FF"/>
                </a:solidFill>
                <a:latin typeface="Arial" charset="0"/>
                <a:ea typeface="ＭＳ Ｐゴシック" charset="0"/>
                <a:cs typeface="ＭＳ Ｐゴシック" charset="0"/>
              </a:rPr>
              <a:t>Reading</a:t>
            </a:r>
            <a:r>
              <a:rPr lang="en-US" dirty="0">
                <a:solidFill>
                  <a:srgbClr val="0000FF"/>
                </a:solidFill>
                <a:latin typeface="Arial" charset="0"/>
                <a:ea typeface="ＭＳ Ｐゴシック" charset="0"/>
                <a:cs typeface="ＭＳ Ｐゴシック" charset="0"/>
              </a:rPr>
              <a:t>:</a:t>
            </a:r>
          </a:p>
          <a:p>
            <a:pPr>
              <a:lnSpc>
                <a:spcPct val="90000"/>
              </a:lnSpc>
              <a:buNone/>
            </a:pPr>
            <a:r>
              <a:rPr lang="en-US" dirty="0">
                <a:latin typeface="Arial" charset="0"/>
                <a:ea typeface="ＭＳ Ｐゴシック" charset="0"/>
                <a:cs typeface="ＭＳ Ｐゴシック" charset="0"/>
              </a:rPr>
              <a:t>	</a:t>
            </a:r>
            <a:r>
              <a:rPr lang="en-US" dirty="0"/>
              <a:t>Chapter 10 of the textbook</a:t>
            </a:r>
            <a:r>
              <a:rPr lang="en-US" dirty="0" smtClean="0"/>
              <a:t>.</a:t>
            </a:r>
            <a:endParaRPr lang="en-US" dirty="0">
              <a:latin typeface="Arial" charset="0"/>
              <a:ea typeface="ＭＳ Ｐゴシック" charset="0"/>
              <a:cs typeface="ＭＳ Ｐゴシック" charset="0"/>
            </a:endParaRPr>
          </a:p>
          <a:p>
            <a:pPr>
              <a:lnSpc>
                <a:spcPct val="90000"/>
              </a:lnSpc>
              <a:buFont typeface="Wingdings" charset="0"/>
              <a:buNone/>
            </a:pPr>
            <a:r>
              <a:rPr lang="en-US" dirty="0">
                <a:latin typeface="Arial" charset="0"/>
                <a:ea typeface="ＭＳ Ｐゴシック" charset="0"/>
                <a:cs typeface="ＭＳ Ｐゴシック" charset="0"/>
              </a:rPr>
              <a:t>    </a:t>
            </a:r>
            <a:r>
              <a:rPr lang="en-US" dirty="0" smtClean="0">
                <a:latin typeface="Arial" charset="0"/>
                <a:ea typeface="ＭＳ Ｐゴシック" charset="0"/>
                <a:cs typeface="ＭＳ Ｐゴシック" charset="0"/>
              </a:rPr>
              <a:t>Articles on the class page and reading list</a:t>
            </a:r>
          </a:p>
          <a:p>
            <a:pPr>
              <a:lnSpc>
                <a:spcPct val="90000"/>
              </a:lnSpc>
              <a:buFont typeface="Wingdings" charset="0"/>
              <a:buNone/>
            </a:pPr>
            <a:r>
              <a:rPr lang="en-US" b="1" dirty="0" smtClean="0">
                <a:solidFill>
                  <a:srgbClr val="0000FF"/>
                </a:solidFill>
                <a:latin typeface="Arial" charset="0"/>
                <a:ea typeface="ＭＳ Ｐゴシック" charset="0"/>
                <a:cs typeface="ＭＳ Ｐゴシック" charset="0"/>
              </a:rPr>
              <a:t>Assignment 4 </a:t>
            </a:r>
            <a:r>
              <a:rPr lang="en-US" b="1" dirty="0">
                <a:solidFill>
                  <a:srgbClr val="0000FF"/>
                </a:solidFill>
                <a:latin typeface="Arial" charset="0"/>
                <a:ea typeface="ＭＳ Ｐゴシック" charset="0"/>
                <a:cs typeface="ＭＳ Ｐゴシック" charset="0"/>
              </a:rPr>
              <a:t>– </a:t>
            </a:r>
            <a:r>
              <a:rPr lang="en-US" b="1" dirty="0" smtClean="0"/>
              <a:t>Parameterized </a:t>
            </a:r>
            <a:r>
              <a:rPr lang="en-US" b="1" dirty="0"/>
              <a:t>Test</a:t>
            </a:r>
            <a:endParaRPr lang="en-US" dirty="0"/>
          </a:p>
          <a:p>
            <a:pPr lvl="1">
              <a:lnSpc>
                <a:spcPct val="90000"/>
              </a:lnSpc>
            </a:pPr>
            <a:r>
              <a:rPr lang="en-US" dirty="0" smtClean="0">
                <a:latin typeface="Arial" charset="0"/>
                <a:ea typeface="ＭＳ Ｐゴシック" charset="0"/>
              </a:rPr>
              <a:t>Due </a:t>
            </a:r>
            <a:r>
              <a:rPr lang="en-US" b="1" dirty="0" smtClean="0">
                <a:solidFill>
                  <a:srgbClr val="FF0000"/>
                </a:solidFill>
              </a:rPr>
              <a:t>April 25, 2017</a:t>
            </a:r>
            <a:endParaRPr lang="en-US" dirty="0" smtClean="0">
              <a:latin typeface="Arial" charset="0"/>
              <a:ea typeface="ＭＳ Ｐゴシック" charset="0"/>
              <a:cs typeface="ＭＳ Ｐゴシック" charset="0"/>
            </a:endParaRPr>
          </a:p>
          <a:p>
            <a:pPr>
              <a:lnSpc>
                <a:spcPct val="90000"/>
              </a:lnSpc>
              <a:buNone/>
            </a:pPr>
            <a:r>
              <a:rPr lang="en-US" b="1" dirty="0">
                <a:solidFill>
                  <a:srgbClr val="0000FF"/>
                </a:solidFill>
                <a:latin typeface="Arial" charset="0"/>
                <a:ea typeface="ＭＳ Ｐゴシック" charset="0"/>
                <a:cs typeface="ＭＳ Ｐゴシック" charset="0"/>
              </a:rPr>
              <a:t>Assignment </a:t>
            </a:r>
            <a:r>
              <a:rPr lang="en-US" b="1" dirty="0" smtClean="0">
                <a:solidFill>
                  <a:srgbClr val="0000FF"/>
                </a:solidFill>
                <a:latin typeface="Arial" charset="0"/>
                <a:ea typeface="ＭＳ Ｐゴシック" charset="0"/>
                <a:cs typeface="ＭＳ Ｐゴシック" charset="0"/>
              </a:rPr>
              <a:t>5 </a:t>
            </a:r>
            <a:r>
              <a:rPr lang="en-US" b="1" dirty="0">
                <a:solidFill>
                  <a:srgbClr val="0000FF"/>
                </a:solidFill>
                <a:latin typeface="Arial" charset="0"/>
                <a:ea typeface="ＭＳ Ｐゴシック" charset="0"/>
                <a:cs typeface="ＭＳ Ｐゴシック" charset="0"/>
              </a:rPr>
              <a:t>– </a:t>
            </a:r>
            <a:r>
              <a:rPr lang="en-US" b="1" dirty="0"/>
              <a:t>Black Box Testing</a:t>
            </a:r>
            <a:r>
              <a:rPr lang="en-US" dirty="0"/>
              <a:t> – </a:t>
            </a:r>
            <a:r>
              <a:rPr lang="en-US" b="1" dirty="0"/>
              <a:t>Part 1: Test Case Design</a:t>
            </a:r>
            <a:endParaRPr lang="en-US" dirty="0"/>
          </a:p>
          <a:p>
            <a:pPr lvl="1">
              <a:lnSpc>
                <a:spcPct val="90000"/>
              </a:lnSpc>
            </a:pPr>
            <a:r>
              <a:rPr lang="en-US" dirty="0" smtClean="0">
                <a:latin typeface="Arial" charset="0"/>
                <a:ea typeface="ＭＳ Ｐゴシック" charset="0"/>
              </a:rPr>
              <a:t>Due </a:t>
            </a:r>
            <a:r>
              <a:rPr lang="en-US" b="1" dirty="0" smtClean="0">
                <a:solidFill>
                  <a:srgbClr val="FF0000"/>
                </a:solidFill>
              </a:rPr>
              <a:t>May 2, 2017</a:t>
            </a:r>
            <a:endParaRPr lang="en-US" dirty="0">
              <a:latin typeface="Arial" charset="0"/>
              <a:ea typeface="ＭＳ Ｐゴシック" charset="0"/>
            </a:endParaRPr>
          </a:p>
          <a:p>
            <a:pPr>
              <a:lnSpc>
                <a:spcPct val="90000"/>
              </a:lnSpc>
            </a:pPr>
            <a:endParaRPr lang="en-US" dirty="0">
              <a:latin typeface="Arial" charset="0"/>
              <a:ea typeface="ＭＳ Ｐゴシック" charset="0"/>
            </a:endParaRPr>
          </a:p>
        </p:txBody>
      </p:sp>
      <p:sp>
        <p:nvSpPr>
          <p:cNvPr id="6" name="Date Placeholder 5"/>
          <p:cNvSpPr>
            <a:spLocks noGrp="1"/>
          </p:cNvSpPr>
          <p:nvPr>
            <p:ph type="dt" sz="half" idx="10"/>
          </p:nvPr>
        </p:nvSpPr>
        <p:spPr/>
        <p:txBody>
          <a:bodyPr/>
          <a:lstStyle/>
          <a:p>
            <a:pPr>
              <a:defRPr/>
            </a:pPr>
            <a:r>
              <a:rPr lang="en-US" dirty="0" smtClean="0"/>
              <a:t>April 18, 2017</a:t>
            </a:r>
            <a:endParaRPr lang="en-US" dirty="0"/>
          </a:p>
        </p:txBody>
      </p:sp>
      <p:sp>
        <p:nvSpPr>
          <p:cNvPr id="7" name="Footer Placeholder 6"/>
          <p:cNvSpPr>
            <a:spLocks noGrp="1"/>
          </p:cNvSpPr>
          <p:nvPr>
            <p:ph type="ftr" sz="quarter" idx="11"/>
          </p:nvPr>
        </p:nvSpPr>
        <p:spPr/>
        <p:txBody>
          <a:bodyPr/>
          <a:lstStyle/>
          <a:p>
            <a:pPr>
              <a:defRPr/>
            </a:pPr>
            <a:r>
              <a:rPr lang="en-US" dirty="0" smtClean="0"/>
              <a:t>SE 433: Lecture 4</a:t>
            </a:r>
            <a:endParaRPr lang="en-US" dirty="0"/>
          </a:p>
        </p:txBody>
      </p:sp>
      <p:sp>
        <p:nvSpPr>
          <p:cNvPr id="9" name="Slide Number Placeholder 8"/>
          <p:cNvSpPr>
            <a:spLocks noGrp="1"/>
          </p:cNvSpPr>
          <p:nvPr>
            <p:ph type="sldNum" sz="quarter" idx="12"/>
          </p:nvPr>
        </p:nvSpPr>
        <p:spPr/>
        <p:txBody>
          <a:bodyPr/>
          <a:lstStyle/>
          <a:p>
            <a:pPr>
              <a:defRPr/>
            </a:pPr>
            <a:fld id="{8BDBD1F7-51C1-E94D-B9B2-8F7012A744C6}" type="slidenum">
              <a:rPr lang="en-US" smtClean="0"/>
              <a:pPr>
                <a:defRPr/>
              </a:pPr>
              <a:t>101</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33971536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Case Study </a:t>
            </a:r>
            <a:r>
              <a:rPr lang="en-US" sz="2400" dirty="0"/>
              <a:t>– </a:t>
            </a:r>
            <a:r>
              <a:rPr lang="en-US" sz="2400" dirty="0" smtClean="0"/>
              <a:t>Knight Capital: High Frequency Trading (HFT)</a:t>
            </a:r>
            <a:endParaRPr lang="en-US" sz="2400" dirty="0"/>
          </a:p>
        </p:txBody>
      </p:sp>
      <p:sp>
        <p:nvSpPr>
          <p:cNvPr id="3" name="Content Placeholder 2"/>
          <p:cNvSpPr>
            <a:spLocks noGrp="1"/>
          </p:cNvSpPr>
          <p:nvPr>
            <p:ph idx="1"/>
          </p:nvPr>
        </p:nvSpPr>
        <p:spPr/>
        <p:txBody>
          <a:bodyPr/>
          <a:lstStyle/>
          <a:p>
            <a:r>
              <a:rPr lang="en-US" dirty="0"/>
              <a:t>The </a:t>
            </a:r>
            <a:r>
              <a:rPr lang="en-US" b="1" i="1" dirty="0"/>
              <a:t>Knight Capital Group</a:t>
            </a:r>
            <a:r>
              <a:rPr lang="en-US" i="1" dirty="0"/>
              <a:t> </a:t>
            </a:r>
            <a:r>
              <a:rPr lang="en-US" dirty="0"/>
              <a:t>is an American global financial services </a:t>
            </a:r>
            <a:r>
              <a:rPr lang="en-US" dirty="0" smtClean="0"/>
              <a:t>firm. </a:t>
            </a:r>
          </a:p>
          <a:p>
            <a:r>
              <a:rPr lang="en-US" dirty="0"/>
              <a:t>I</a:t>
            </a:r>
            <a:r>
              <a:rPr lang="en-US" dirty="0" smtClean="0"/>
              <a:t>ts </a:t>
            </a:r>
            <a:r>
              <a:rPr lang="en-US" dirty="0"/>
              <a:t>high-frequency trading algorithms Knight was the largest trader in U.S. </a:t>
            </a:r>
            <a:r>
              <a:rPr lang="en-US" dirty="0" smtClean="0"/>
              <a:t>equities</a:t>
            </a:r>
            <a:endParaRPr lang="en-US" dirty="0"/>
          </a:p>
          <a:p>
            <a:pPr lvl="1"/>
            <a:r>
              <a:rPr lang="en-US" dirty="0" smtClean="0"/>
              <a:t>with </a:t>
            </a:r>
            <a:r>
              <a:rPr lang="en-US" dirty="0"/>
              <a:t>a market share of 17.3% </a:t>
            </a:r>
            <a:r>
              <a:rPr lang="en-US" dirty="0" smtClean="0"/>
              <a:t>on NYSE and 16.9% on NASDAQ. </a:t>
            </a:r>
          </a:p>
        </p:txBody>
      </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11</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1494021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a:t>
            </a:r>
            <a:r>
              <a:rPr lang="en-US" dirty="0"/>
              <a:t>– </a:t>
            </a:r>
            <a:r>
              <a:rPr lang="en-US" dirty="0" smtClean="0"/>
              <a:t>Knight Capital </a:t>
            </a:r>
            <a:endParaRPr lang="en-US" dirty="0"/>
          </a:p>
        </p:txBody>
      </p:sp>
      <p:sp>
        <p:nvSpPr>
          <p:cNvPr id="3" name="Content Placeholder 2"/>
          <p:cNvSpPr>
            <a:spLocks noGrp="1"/>
          </p:cNvSpPr>
          <p:nvPr>
            <p:ph idx="1"/>
          </p:nvPr>
        </p:nvSpPr>
        <p:spPr/>
        <p:txBody>
          <a:bodyPr/>
          <a:lstStyle/>
          <a:p>
            <a:r>
              <a:rPr lang="en-US" dirty="0" smtClean="0"/>
              <a:t>Aug 1, 2012. </a:t>
            </a:r>
          </a:p>
          <a:p>
            <a:pPr lvl="1"/>
            <a:r>
              <a:rPr lang="en-US" dirty="0" smtClean="0"/>
              <a:t>In the first 45 minutes, Knight </a:t>
            </a:r>
            <a:r>
              <a:rPr lang="en-US" dirty="0"/>
              <a:t>Capital's computers executed a series </a:t>
            </a:r>
            <a:r>
              <a:rPr lang="en-US" dirty="0" smtClean="0"/>
              <a:t>of unusually large </a:t>
            </a:r>
            <a:r>
              <a:rPr lang="en-US" dirty="0"/>
              <a:t>automatic </a:t>
            </a:r>
            <a:r>
              <a:rPr lang="en-US" dirty="0" smtClean="0"/>
              <a:t>orders.</a:t>
            </a:r>
          </a:p>
          <a:p>
            <a:pPr marL="693737" lvl="2" indent="0">
              <a:buNone/>
            </a:pPr>
            <a:r>
              <a:rPr lang="en-US" dirty="0" smtClean="0"/>
              <a:t>“</a:t>
            </a:r>
            <a:r>
              <a:rPr lang="en-US" i="1" dirty="0" smtClean="0"/>
              <a:t>… </a:t>
            </a:r>
            <a:r>
              <a:rPr lang="en-US" i="1" dirty="0"/>
              <a:t>spit out duplicate buy and sell orders, jamming the market with high volumes of trades that caused the wild swings in stock prices</a:t>
            </a:r>
            <a:r>
              <a:rPr lang="en-US" i="1" dirty="0" smtClean="0"/>
              <a:t>.</a:t>
            </a:r>
            <a:r>
              <a:rPr lang="en-US" dirty="0" smtClean="0"/>
              <a:t>”</a:t>
            </a:r>
          </a:p>
          <a:p>
            <a:r>
              <a:rPr lang="en-US" dirty="0" smtClean="0"/>
              <a:t>By the end of day: $460 </a:t>
            </a:r>
            <a:r>
              <a:rPr lang="en-US" dirty="0"/>
              <a:t>million </a:t>
            </a:r>
            <a:r>
              <a:rPr lang="en-US" dirty="0" smtClean="0"/>
              <a:t>loss</a:t>
            </a:r>
            <a:endParaRPr lang="en-US" dirty="0"/>
          </a:p>
          <a:p>
            <a:pPr lvl="1"/>
            <a:r>
              <a:rPr lang="en-US" dirty="0" smtClean="0"/>
              <a:t>“</a:t>
            </a:r>
            <a:r>
              <a:rPr lang="en-US" i="1" dirty="0"/>
              <a:t>Trading Program Ran Amok, With No ‘Off’ Switch</a:t>
            </a:r>
            <a:r>
              <a:rPr lang="en-US" dirty="0" smtClean="0"/>
              <a:t>” </a:t>
            </a:r>
          </a:p>
          <a:p>
            <a:r>
              <a:rPr lang="en-US" dirty="0" smtClean="0"/>
              <a:t>In </a:t>
            </a:r>
            <a:r>
              <a:rPr lang="en-US" dirty="0"/>
              <a:t>two days, the company's market value plunged by 75%</a:t>
            </a:r>
          </a:p>
          <a:p>
            <a:pPr lvl="1"/>
            <a:endParaRPr lang="en-US" dirty="0"/>
          </a:p>
        </p:txBody>
      </p:sp>
      <p:pic>
        <p:nvPicPr>
          <p:cNvPr id="7" name="Picture 6"/>
          <p:cNvPicPr>
            <a:picLocks noChangeAspect="1"/>
          </p:cNvPicPr>
          <p:nvPr/>
        </p:nvPicPr>
        <p:blipFill>
          <a:blip r:embed="rId2"/>
          <a:stretch>
            <a:fillRect/>
          </a:stretch>
        </p:blipFill>
        <p:spPr>
          <a:xfrm>
            <a:off x="4495800" y="4114800"/>
            <a:ext cx="4439436" cy="2362200"/>
          </a:xfrm>
          <a:prstGeom prst="rect">
            <a:avLst/>
          </a:prstGeom>
        </p:spPr>
      </p:pic>
      <p:sp>
        <p:nvSpPr>
          <p:cNvPr id="11" name="Date Placeholder 10"/>
          <p:cNvSpPr>
            <a:spLocks noGrp="1"/>
          </p:cNvSpPr>
          <p:nvPr>
            <p:ph type="dt" sz="half" idx="10"/>
          </p:nvPr>
        </p:nvSpPr>
        <p:spPr/>
        <p:txBody>
          <a:bodyPr/>
          <a:lstStyle/>
          <a:p>
            <a:pPr>
              <a:defRPr/>
            </a:pPr>
            <a:r>
              <a:rPr lang="en-US" dirty="0" smtClean="0"/>
              <a:t>April 18, 2017</a:t>
            </a:r>
            <a:endParaRPr lang="en-US" dirty="0"/>
          </a:p>
        </p:txBody>
      </p:sp>
      <p:sp>
        <p:nvSpPr>
          <p:cNvPr id="12" name="Footer Placeholder 11"/>
          <p:cNvSpPr>
            <a:spLocks noGrp="1"/>
          </p:cNvSpPr>
          <p:nvPr>
            <p:ph type="ftr" sz="quarter" idx="11"/>
          </p:nvPr>
        </p:nvSpPr>
        <p:spPr/>
        <p:txBody>
          <a:bodyPr/>
          <a:lstStyle/>
          <a:p>
            <a:pPr>
              <a:defRPr/>
            </a:pPr>
            <a:r>
              <a:rPr lang="en-US" dirty="0" smtClean="0"/>
              <a:t>SE 433: Lecture 4</a:t>
            </a:r>
            <a:endParaRPr lang="en-US" dirty="0"/>
          </a:p>
        </p:txBody>
      </p:sp>
      <p:sp>
        <p:nvSpPr>
          <p:cNvPr id="14" name="Slide Number Placeholder 13"/>
          <p:cNvSpPr>
            <a:spLocks noGrp="1"/>
          </p:cNvSpPr>
          <p:nvPr>
            <p:ph type="sldNum" sz="quarter" idx="12"/>
          </p:nvPr>
        </p:nvSpPr>
        <p:spPr/>
        <p:txBody>
          <a:bodyPr/>
          <a:lstStyle/>
          <a:p>
            <a:pPr>
              <a:defRPr/>
            </a:pPr>
            <a:fld id="{8BDBD1F7-51C1-E94D-B9B2-8F7012A744C6}" type="slidenum">
              <a:rPr lang="en-US" smtClean="0"/>
              <a:pPr>
                <a:defRPr/>
              </a:pPr>
              <a:t>12</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8165756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Case </a:t>
            </a:r>
            <a:r>
              <a:rPr lang="en-US" sz="3200" dirty="0" smtClean="0"/>
              <a:t>Study –  Knight Capital: What Happened? </a:t>
            </a:r>
            <a:endParaRPr lang="en-US" sz="3200" dirty="0"/>
          </a:p>
        </p:txBody>
      </p:sp>
      <p:sp>
        <p:nvSpPr>
          <p:cNvPr id="3" name="Content Placeholder 2"/>
          <p:cNvSpPr>
            <a:spLocks noGrp="1"/>
          </p:cNvSpPr>
          <p:nvPr>
            <p:ph idx="1"/>
          </p:nvPr>
        </p:nvSpPr>
        <p:spPr>
          <a:xfrm>
            <a:off x="457200" y="990600"/>
            <a:ext cx="8229600" cy="5486400"/>
          </a:xfrm>
        </p:spPr>
        <p:txBody>
          <a:bodyPr/>
          <a:lstStyle/>
          <a:p>
            <a:pPr marL="0" indent="0">
              <a:buNone/>
            </a:pPr>
            <a:r>
              <a:rPr lang="en-US" sz="2400" i="1" dirty="0"/>
              <a:t>"Zombie Software" Blamed for Knight Capital Trading </a:t>
            </a:r>
            <a:r>
              <a:rPr lang="en-US" sz="2400" i="1" dirty="0" smtClean="0"/>
              <a:t>Snafu</a:t>
            </a:r>
          </a:p>
          <a:p>
            <a:r>
              <a:rPr lang="en-US" sz="2400" dirty="0" smtClean="0"/>
              <a:t>A new algorithmic trading program had just been installed, and began operation on Aug 1.</a:t>
            </a:r>
          </a:p>
          <a:p>
            <a:r>
              <a:rPr lang="en-US" sz="2400" dirty="0"/>
              <a:t>A</a:t>
            </a:r>
            <a:r>
              <a:rPr lang="en-US" sz="2400" dirty="0" smtClean="0"/>
              <a:t> </a:t>
            </a:r>
            <a:r>
              <a:rPr lang="en-US" sz="2400" dirty="0"/>
              <a:t>dormant legacy program was somehow "inadvertently </a:t>
            </a:r>
            <a:r>
              <a:rPr lang="en-US" sz="2400" dirty="0" smtClean="0"/>
              <a:t>reactivated</a:t>
            </a:r>
            <a:r>
              <a:rPr lang="en-US" sz="2400" dirty="0"/>
              <a:t>"</a:t>
            </a:r>
          </a:p>
          <a:p>
            <a:r>
              <a:rPr lang="en-US" sz="2400" dirty="0"/>
              <a:t>Once </a:t>
            </a:r>
            <a:r>
              <a:rPr lang="en-US" sz="2400" dirty="0" smtClean="0"/>
              <a:t>activated, </a:t>
            </a:r>
            <a:r>
              <a:rPr lang="en-US" sz="2400" dirty="0"/>
              <a:t>the dormant system started multiplying stock trades by one thousand</a:t>
            </a:r>
            <a:r>
              <a:rPr lang="en-US" sz="2400" dirty="0" smtClean="0"/>
              <a:t> </a:t>
            </a:r>
          </a:p>
          <a:p>
            <a:pPr lvl="1"/>
            <a:r>
              <a:rPr lang="en-US" sz="2400" dirty="0" smtClean="0"/>
              <a:t>Sent 4 </a:t>
            </a:r>
            <a:r>
              <a:rPr lang="en-US" sz="2400" dirty="0"/>
              <a:t>million orders </a:t>
            </a:r>
            <a:r>
              <a:rPr lang="en-US" sz="2400" dirty="0" smtClean="0"/>
              <a:t>when attempting to fill just 212 customer orders </a:t>
            </a:r>
            <a:r>
              <a:rPr lang="en-US" sz="2000" dirty="0" smtClean="0"/>
              <a:t> </a:t>
            </a:r>
          </a:p>
          <a:p>
            <a:r>
              <a:rPr lang="en-US" sz="2400" dirty="0"/>
              <a:t>“Knight’s staff looked through </a:t>
            </a:r>
            <a:r>
              <a:rPr lang="en-US" sz="2400" i="1" dirty="0"/>
              <a:t>eight</a:t>
            </a:r>
            <a:r>
              <a:rPr lang="en-US" sz="2400" dirty="0"/>
              <a:t> sets of software before determining what happened.</a:t>
            </a:r>
            <a:r>
              <a:rPr lang="en-US" sz="2400" dirty="0" smtClean="0"/>
              <a:t>”</a:t>
            </a:r>
          </a:p>
        </p:txBody>
      </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13</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9265126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Case Study –  Knight </a:t>
            </a:r>
            <a:r>
              <a:rPr lang="en-US" sz="2400" dirty="0" smtClean="0"/>
              <a:t>Capital: The Investigation and Findings  </a:t>
            </a:r>
            <a:endParaRPr lang="en-US" sz="2400" dirty="0"/>
          </a:p>
        </p:txBody>
      </p:sp>
      <p:sp>
        <p:nvSpPr>
          <p:cNvPr id="3" name="Content Placeholder 2"/>
          <p:cNvSpPr>
            <a:spLocks noGrp="1"/>
          </p:cNvSpPr>
          <p:nvPr>
            <p:ph idx="1"/>
          </p:nvPr>
        </p:nvSpPr>
        <p:spPr>
          <a:xfrm>
            <a:off x="457200" y="990600"/>
            <a:ext cx="8229600" cy="5486400"/>
          </a:xfrm>
        </p:spPr>
        <p:txBody>
          <a:bodyPr/>
          <a:lstStyle/>
          <a:p>
            <a:r>
              <a:rPr lang="en-US" sz="2800" dirty="0" smtClean="0"/>
              <a:t>SEC launched an investigation in </a:t>
            </a:r>
            <a:r>
              <a:rPr lang="en-US" sz="2800" dirty="0"/>
              <a:t>Nov </a:t>
            </a:r>
            <a:r>
              <a:rPr lang="en-US" sz="2800" dirty="0" smtClean="0"/>
              <a:t>2012. Findings: </a:t>
            </a:r>
          </a:p>
          <a:p>
            <a:pPr lvl="1"/>
            <a:r>
              <a:rPr lang="en-US" sz="2400" dirty="0" smtClean="0"/>
              <a:t>Code changes in 2005 introduced defects. Although the defective function was </a:t>
            </a:r>
            <a:r>
              <a:rPr lang="en-US" sz="2400" i="1" dirty="0" smtClean="0"/>
              <a:t>not meant to be used</a:t>
            </a:r>
            <a:r>
              <a:rPr lang="en-US" sz="2400" dirty="0" smtClean="0"/>
              <a:t>, it was kept in. </a:t>
            </a:r>
          </a:p>
          <a:p>
            <a:pPr lvl="1"/>
            <a:r>
              <a:rPr lang="en-US" sz="2400" dirty="0" smtClean="0"/>
              <a:t>New code deployed in late July 2012. The defective function was triggered under new rules. </a:t>
            </a:r>
            <a:r>
              <a:rPr lang="en-US" sz="2400" dirty="0"/>
              <a:t>U</a:t>
            </a:r>
            <a:r>
              <a:rPr lang="en-US" sz="2400" dirty="0" smtClean="0"/>
              <a:t>nable to recognize when orders have been filled. </a:t>
            </a:r>
          </a:p>
          <a:p>
            <a:pPr lvl="1"/>
            <a:r>
              <a:rPr lang="en-US" sz="2400" dirty="0" smtClean="0"/>
              <a:t>Ignored system generated warning emails. </a:t>
            </a:r>
          </a:p>
          <a:p>
            <a:pPr lvl="1"/>
            <a:r>
              <a:rPr lang="en-US" sz="2400" dirty="0" smtClean="0"/>
              <a:t>Inadequate </a:t>
            </a:r>
            <a:r>
              <a:rPr lang="en-US" sz="2400" dirty="0"/>
              <a:t>controls and procedures for code deployment and </a:t>
            </a:r>
            <a:r>
              <a:rPr lang="en-US" sz="2400" dirty="0" smtClean="0"/>
              <a:t>testing. </a:t>
            </a:r>
          </a:p>
          <a:p>
            <a:r>
              <a:rPr lang="en-US" sz="2800" dirty="0" smtClean="0"/>
              <a:t>Charges filed in Oct 2013</a:t>
            </a:r>
          </a:p>
          <a:p>
            <a:pPr lvl="1"/>
            <a:r>
              <a:rPr lang="en-US" sz="2400" dirty="0" smtClean="0"/>
              <a:t>Knights Capital settled charges for $12 million </a:t>
            </a:r>
            <a:endParaRPr lang="en-US" sz="2400" dirty="0"/>
          </a:p>
          <a:p>
            <a:endParaRPr lang="en-US" dirty="0"/>
          </a:p>
        </p:txBody>
      </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14</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60587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400" dirty="0" smtClean="0"/>
              <a:t>Regression Test</a:t>
            </a:r>
            <a:endParaRPr lang="en-US" sz="4400" dirty="0"/>
          </a:p>
        </p:txBody>
      </p:sp>
      <p:sp>
        <p:nvSpPr>
          <p:cNvPr id="3" name="Subtitle 2"/>
          <p:cNvSpPr>
            <a:spLocks noGrp="1"/>
          </p:cNvSpPr>
          <p:nvPr>
            <p:ph type="subTitle" idx="1"/>
          </p:nvPr>
        </p:nvSpPr>
        <p:spPr/>
        <p:txBody>
          <a:bodyPr/>
          <a:lstStyle/>
          <a:p>
            <a:endParaRPr lang="en-US" dirty="0"/>
          </a:p>
        </p:txBody>
      </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F683B677-C643-1541-A02D-CD84F8996590}" type="slidenum">
              <a:rPr lang="en-US" smtClean="0"/>
              <a:pPr>
                <a:defRPr/>
              </a:pPr>
              <a:t>15</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418124129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Evolution </a:t>
            </a:r>
            <a:endParaRPr lang="en-US" dirty="0"/>
          </a:p>
        </p:txBody>
      </p:sp>
      <p:sp>
        <p:nvSpPr>
          <p:cNvPr id="3" name="Content Placeholder 2"/>
          <p:cNvSpPr>
            <a:spLocks noGrp="1"/>
          </p:cNvSpPr>
          <p:nvPr>
            <p:ph idx="1"/>
          </p:nvPr>
        </p:nvSpPr>
        <p:spPr/>
        <p:txBody>
          <a:bodyPr/>
          <a:lstStyle/>
          <a:p>
            <a:r>
              <a:rPr lang="en-US" sz="3200" dirty="0" smtClean="0"/>
              <a:t>Change happens throughout the software development life cycle. </a:t>
            </a:r>
          </a:p>
          <a:p>
            <a:pPr lvl="1"/>
            <a:r>
              <a:rPr lang="en-US" sz="2800" dirty="0" smtClean="0"/>
              <a:t>Before and after delivery </a:t>
            </a:r>
          </a:p>
          <a:p>
            <a:r>
              <a:rPr lang="en-US" sz="3200" dirty="0" smtClean="0"/>
              <a:t>Change can happen to every aspect of software </a:t>
            </a:r>
          </a:p>
          <a:p>
            <a:r>
              <a:rPr lang="en-US" sz="3200" dirty="0" smtClean="0"/>
              <a:t>Changes </a:t>
            </a:r>
            <a:r>
              <a:rPr lang="en-US" sz="3200" dirty="0"/>
              <a:t>can affect unchanged areas</a:t>
            </a:r>
          </a:p>
          <a:p>
            <a:pPr marL="644525" lvl="2" indent="-390526">
              <a:spcBef>
                <a:spcPts val="600"/>
              </a:spcBef>
            </a:pPr>
            <a:r>
              <a:rPr lang="en-US" sz="2800" dirty="0"/>
              <a:t>break code, introduce new bugs</a:t>
            </a:r>
          </a:p>
          <a:p>
            <a:pPr marL="644525" lvl="2" indent="-390526">
              <a:spcBef>
                <a:spcPts val="600"/>
              </a:spcBef>
            </a:pPr>
            <a:r>
              <a:rPr lang="en-US" sz="2800" dirty="0"/>
              <a:t>uncover previous unknown bugs </a:t>
            </a:r>
          </a:p>
          <a:p>
            <a:pPr marL="644525" lvl="2" indent="-390526">
              <a:spcBef>
                <a:spcPts val="600"/>
              </a:spcBef>
            </a:pPr>
            <a:r>
              <a:rPr lang="en-US" sz="2800" dirty="0"/>
              <a:t>reintroduce old bugs</a:t>
            </a:r>
          </a:p>
          <a:p>
            <a:endParaRPr lang="en-US" dirty="0"/>
          </a:p>
        </p:txBody>
      </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16</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70871289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Regression Test</a:t>
            </a:r>
            <a:endParaRPr lang="en-US" dirty="0"/>
          </a:p>
        </p:txBody>
      </p:sp>
      <p:sp>
        <p:nvSpPr>
          <p:cNvPr id="3" name="Content Placeholder 2"/>
          <p:cNvSpPr>
            <a:spLocks noGrp="1"/>
          </p:cNvSpPr>
          <p:nvPr>
            <p:ph sz="quarter" idx="1"/>
          </p:nvPr>
        </p:nvSpPr>
        <p:spPr>
          <a:xfrm>
            <a:off x="457200" y="990600"/>
            <a:ext cx="8229600" cy="5486400"/>
          </a:xfrm>
        </p:spPr>
        <p:txBody>
          <a:bodyPr/>
          <a:lstStyle/>
          <a:p>
            <a:r>
              <a:rPr lang="en-US" sz="3200" dirty="0"/>
              <a:t>Testing of a previously tested program following modification to ensure that </a:t>
            </a:r>
            <a:r>
              <a:rPr lang="en-US" sz="3200" dirty="0" smtClean="0"/>
              <a:t>new defects </a:t>
            </a:r>
            <a:r>
              <a:rPr lang="en-US" sz="3200" dirty="0"/>
              <a:t>have not been introduced or uncovered in unchanged areas of the software, as a result of the changes made. </a:t>
            </a:r>
            <a:endParaRPr lang="en-US" sz="3200" dirty="0" smtClean="0"/>
          </a:p>
          <a:p>
            <a:r>
              <a:rPr lang="en-US" sz="3200" dirty="0" smtClean="0"/>
              <a:t>It should be </a:t>
            </a:r>
            <a:r>
              <a:rPr lang="en-US" sz="3200" dirty="0"/>
              <a:t>performed </a:t>
            </a:r>
            <a:r>
              <a:rPr lang="en-US" sz="3200" dirty="0" smtClean="0"/>
              <a:t>whenever </a:t>
            </a:r>
            <a:r>
              <a:rPr lang="en-US" sz="3200" dirty="0"/>
              <a:t>the software or its environment is changed. </a:t>
            </a:r>
            <a:endParaRPr lang="en-US" sz="3200" dirty="0" smtClean="0"/>
          </a:p>
          <a:p>
            <a:r>
              <a:rPr lang="en-US" sz="3200" dirty="0" smtClean="0"/>
              <a:t>It applies to testing at all levels. </a:t>
            </a:r>
            <a:endParaRPr lang="en-US" sz="3200" dirty="0"/>
          </a:p>
        </p:txBody>
      </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17</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43119296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Regression Test</a:t>
            </a:r>
            <a:endParaRPr lang="en-US" dirty="0"/>
          </a:p>
        </p:txBody>
      </p:sp>
      <p:sp>
        <p:nvSpPr>
          <p:cNvPr id="3" name="Content Placeholder 2"/>
          <p:cNvSpPr>
            <a:spLocks noGrp="1"/>
          </p:cNvSpPr>
          <p:nvPr>
            <p:ph idx="1"/>
          </p:nvPr>
        </p:nvSpPr>
        <p:spPr/>
        <p:txBody>
          <a:bodyPr/>
          <a:lstStyle/>
          <a:p>
            <a:r>
              <a:rPr lang="en-US" dirty="0" smtClean="0"/>
              <a:t>Keep a test suite </a:t>
            </a:r>
          </a:p>
          <a:p>
            <a:r>
              <a:rPr lang="en-US" dirty="0" smtClean="0"/>
              <a:t>Use the test suite after every change</a:t>
            </a:r>
          </a:p>
          <a:p>
            <a:r>
              <a:rPr lang="en-US" dirty="0" smtClean="0"/>
              <a:t>Compare output with previous tests</a:t>
            </a:r>
          </a:p>
          <a:p>
            <a:pPr lvl="1"/>
            <a:r>
              <a:rPr lang="en-US" dirty="0" smtClean="0"/>
              <a:t>Understand all changes</a:t>
            </a:r>
          </a:p>
          <a:p>
            <a:r>
              <a:rPr lang="en-US" dirty="0" smtClean="0"/>
              <a:t>If new tests are needed, add to the test suite.</a:t>
            </a:r>
            <a:endParaRPr lang="en-US" dirty="0"/>
          </a:p>
        </p:txBody>
      </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18</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02803016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400" dirty="0" smtClean="0"/>
              <a:t>Test Driven Development</a:t>
            </a:r>
            <a:br>
              <a:rPr lang="en-US" sz="4400" dirty="0" smtClean="0"/>
            </a:br>
            <a:r>
              <a:rPr lang="en-US" sz="4400" dirty="0" smtClean="0"/>
              <a:t>(TDD) </a:t>
            </a:r>
            <a:endParaRPr lang="en-US" sz="4400" dirty="0"/>
          </a:p>
        </p:txBody>
      </p:sp>
      <p:sp>
        <p:nvSpPr>
          <p:cNvPr id="3" name="Subtitle 2"/>
          <p:cNvSpPr>
            <a:spLocks noGrp="1"/>
          </p:cNvSpPr>
          <p:nvPr>
            <p:ph type="subTitle" idx="1"/>
          </p:nvPr>
        </p:nvSpPr>
        <p:spPr/>
        <p:txBody>
          <a:bodyPr/>
          <a:lstStyle/>
          <a:p>
            <a:endParaRPr lang="en-US" dirty="0"/>
          </a:p>
        </p:txBody>
      </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F683B677-C643-1541-A02D-CD84F8996590}" type="slidenum">
              <a:rPr lang="en-US" smtClean="0"/>
              <a:pPr>
                <a:defRPr/>
              </a:pPr>
              <a:t>19</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35157887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1444" name="Rectangle 4"/>
          <p:cNvSpPr>
            <a:spLocks noGrp="1" noChangeArrowheads="1"/>
          </p:cNvSpPr>
          <p:nvPr>
            <p:ph type="title"/>
          </p:nvPr>
        </p:nvSpPr>
        <p:spPr/>
        <p:txBody>
          <a:bodyPr/>
          <a:lstStyle/>
          <a:p>
            <a:pPr>
              <a:defRPr/>
            </a:pPr>
            <a:r>
              <a:rPr lang="en-US" dirty="0">
                <a:latin typeface="Arial" charset="0"/>
                <a:ea typeface="ＭＳ Ｐゴシック" charset="0"/>
                <a:cs typeface="ＭＳ Ｐゴシック" charset="0"/>
              </a:rPr>
              <a:t>Administrivia</a:t>
            </a:r>
          </a:p>
        </p:txBody>
      </p:sp>
      <p:sp>
        <p:nvSpPr>
          <p:cNvPr id="12290" name="Rectangle 5"/>
          <p:cNvSpPr>
            <a:spLocks noGrp="1" noChangeArrowheads="1"/>
          </p:cNvSpPr>
          <p:nvPr>
            <p:ph idx="1"/>
          </p:nvPr>
        </p:nvSpPr>
        <p:spPr/>
        <p:txBody>
          <a:bodyPr/>
          <a:lstStyle/>
          <a:p>
            <a:r>
              <a:rPr lang="en-US" dirty="0">
                <a:latin typeface="Arial" charset="0"/>
                <a:ea typeface="ＭＳ Ｐゴシック" charset="0"/>
                <a:cs typeface="ＭＳ Ｐゴシック" charset="0"/>
              </a:rPr>
              <a:t>Comments and </a:t>
            </a:r>
            <a:r>
              <a:rPr lang="en-US" dirty="0" smtClean="0">
                <a:latin typeface="Arial" charset="0"/>
                <a:ea typeface="ＭＳ Ｐゴシック" charset="0"/>
                <a:cs typeface="ＭＳ Ｐゴシック" charset="0"/>
              </a:rPr>
              <a:t>feedback</a:t>
            </a:r>
          </a:p>
          <a:p>
            <a:r>
              <a:rPr lang="en-US" dirty="0" smtClean="0">
                <a:latin typeface="Arial" charset="0"/>
                <a:ea typeface="ＭＳ Ｐゴシック" charset="0"/>
                <a:cs typeface="ＭＳ Ｐゴシック" charset="0"/>
              </a:rPr>
              <a:t>Announcements</a:t>
            </a:r>
          </a:p>
          <a:p>
            <a:pPr marL="457200" lvl="1" indent="0">
              <a:buNone/>
            </a:pPr>
            <a:r>
              <a:rPr lang="en-US" dirty="0" smtClean="0">
                <a:latin typeface="Arial" charset="0"/>
                <a:ea typeface="ＭＳ Ｐゴシック" charset="0"/>
                <a:cs typeface="ＭＳ Ｐゴシック" charset="0"/>
              </a:rPr>
              <a:t>Solution to Assignment 1 and 2 have been posted to D2L</a:t>
            </a:r>
          </a:p>
          <a:p>
            <a:r>
              <a:rPr lang="en-US" dirty="0" smtClean="0">
                <a:latin typeface="Arial" charset="0"/>
                <a:ea typeface="ＭＳ Ｐゴシック" charset="0"/>
                <a:cs typeface="ＭＳ Ｐゴシック" charset="0"/>
              </a:rPr>
              <a:t>Hints</a:t>
            </a:r>
          </a:p>
          <a:p>
            <a:pPr lvl="1"/>
            <a:r>
              <a:rPr lang="en-US" dirty="0" smtClean="0">
                <a:latin typeface="Arial" charset="0"/>
                <a:ea typeface="ＭＳ Ｐゴシック" charset="0"/>
                <a:cs typeface="ＭＳ Ｐゴシック" charset="0"/>
              </a:rPr>
              <a:t>Look at the Java documentation. </a:t>
            </a:r>
            <a:r>
              <a:rPr lang="en-US" dirty="0">
                <a:latin typeface="Arial" charset="0"/>
                <a:ea typeface="ＭＳ Ｐゴシック" charset="0"/>
                <a:cs typeface="ＭＳ Ｐゴシック" charset="0"/>
              </a:rPr>
              <a:t>For example:</a:t>
            </a:r>
            <a:br>
              <a:rPr lang="en-US" dirty="0">
                <a:latin typeface="Arial" charset="0"/>
                <a:ea typeface="ＭＳ Ｐゴシック" charset="0"/>
                <a:cs typeface="ＭＳ Ｐゴシック" charset="0"/>
              </a:rPr>
            </a:br>
            <a:r>
              <a:rPr lang="en-US" dirty="0">
                <a:latin typeface="Arial" charset="0"/>
                <a:ea typeface="ＭＳ Ｐゴシック" charset="0"/>
                <a:cs typeface="ＭＳ Ｐゴシック" charset="0"/>
                <a:hlinkClick r:id="rId3"/>
              </a:rPr>
              <a:t>http://docs.oracle.com/javase/8/docs/api/java/lang/</a:t>
            </a:r>
            <a:r>
              <a:rPr lang="en-US" dirty="0" smtClean="0">
                <a:latin typeface="Arial" charset="0"/>
                <a:ea typeface="ＭＳ Ｐゴシック" charset="0"/>
                <a:cs typeface="ＭＳ Ｐゴシック" charset="0"/>
                <a:hlinkClick r:id="rId3"/>
              </a:rPr>
              <a:t>Double.html</a:t>
            </a:r>
            <a:endParaRPr lang="en-US" dirty="0" smtClean="0">
              <a:latin typeface="Arial" charset="0"/>
              <a:ea typeface="ＭＳ Ｐゴシック" charset="0"/>
              <a:cs typeface="ＭＳ Ｐゴシック" charset="0"/>
            </a:endParaRPr>
          </a:p>
          <a:p>
            <a:pPr lvl="1"/>
            <a:r>
              <a:rPr lang="en-US" dirty="0" smtClean="0">
                <a:latin typeface="Arial" charset="0"/>
                <a:ea typeface="ＭＳ Ｐゴシック" charset="0"/>
                <a:cs typeface="ＭＳ Ｐゴシック" charset="0"/>
              </a:rPr>
              <a:t>Look at the examples (JUnit2.zip) mentioned on the reading list and provided in D2L.</a:t>
            </a:r>
            <a:endParaRPr lang="en-US" dirty="0">
              <a:latin typeface="Arial" charset="0"/>
              <a:ea typeface="ＭＳ Ｐゴシック" charset="0"/>
              <a:cs typeface="ＭＳ Ｐゴシック" charset="0"/>
            </a:endParaRPr>
          </a:p>
          <a:p>
            <a:pPr lvl="1"/>
            <a:r>
              <a:rPr lang="en-US" dirty="0" smtClean="0">
                <a:latin typeface="Arial" charset="0"/>
                <a:ea typeface="ＭＳ Ｐゴシック" charset="0"/>
                <a:cs typeface="ＭＳ Ｐゴシック" charset="0"/>
              </a:rPr>
              <a:t>In solving a problem, try getting the example working first.</a:t>
            </a:r>
            <a:endParaRPr lang="en-US" dirty="0">
              <a:latin typeface="Arial" charset="0"/>
              <a:ea typeface="ＭＳ Ｐゴシック" charset="0"/>
              <a:cs typeface="ＭＳ Ｐゴシック" charset="0"/>
            </a:endParaRPr>
          </a:p>
        </p:txBody>
      </p:sp>
      <p:sp>
        <p:nvSpPr>
          <p:cNvPr id="6" name="Date Placeholder 5"/>
          <p:cNvSpPr>
            <a:spLocks noGrp="1"/>
          </p:cNvSpPr>
          <p:nvPr>
            <p:ph type="dt" sz="half" idx="10"/>
          </p:nvPr>
        </p:nvSpPr>
        <p:spPr/>
        <p:txBody>
          <a:bodyPr/>
          <a:lstStyle/>
          <a:p>
            <a:pPr>
              <a:defRPr/>
            </a:pPr>
            <a:r>
              <a:rPr lang="en-US" dirty="0" smtClean="0"/>
              <a:t>April 18, 2017</a:t>
            </a:r>
            <a:endParaRPr lang="en-US" dirty="0"/>
          </a:p>
        </p:txBody>
      </p:sp>
      <p:sp>
        <p:nvSpPr>
          <p:cNvPr id="7" name="Footer Placeholder 6"/>
          <p:cNvSpPr>
            <a:spLocks noGrp="1"/>
          </p:cNvSpPr>
          <p:nvPr>
            <p:ph type="ftr" sz="quarter" idx="11"/>
          </p:nvPr>
        </p:nvSpPr>
        <p:spPr/>
        <p:txBody>
          <a:bodyPr/>
          <a:lstStyle/>
          <a:p>
            <a:pPr>
              <a:defRPr/>
            </a:pPr>
            <a:r>
              <a:rPr lang="en-US" dirty="0" smtClean="0"/>
              <a:t>SE 433: Lecture 4</a:t>
            </a:r>
            <a:endParaRPr lang="en-US" dirty="0"/>
          </a:p>
        </p:txBody>
      </p:sp>
      <p:sp>
        <p:nvSpPr>
          <p:cNvPr id="9" name="Slide Number Placeholder 8"/>
          <p:cNvSpPr>
            <a:spLocks noGrp="1"/>
          </p:cNvSpPr>
          <p:nvPr>
            <p:ph type="sldNum" sz="quarter" idx="12"/>
          </p:nvPr>
        </p:nvSpPr>
        <p:spPr/>
        <p:txBody>
          <a:bodyPr/>
          <a:lstStyle/>
          <a:p>
            <a:pPr>
              <a:defRPr/>
            </a:pPr>
            <a:fld id="{8BDBD1F7-51C1-E94D-B9B2-8F7012A744C6}" type="slidenum">
              <a:rPr lang="en-US" smtClean="0"/>
              <a:pPr>
                <a:defRPr/>
              </a:pPr>
              <a:t>2</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53012575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2"/>
          <p:cNvSpPr>
            <a:spLocks noGrp="1" noChangeArrowheads="1"/>
          </p:cNvSpPr>
          <p:nvPr>
            <p:ph type="title"/>
          </p:nvPr>
        </p:nvSpPr>
        <p:spPr/>
        <p:txBody>
          <a:bodyPr/>
          <a:lstStyle/>
          <a:p>
            <a:pPr>
              <a:lnSpc>
                <a:spcPct val="90000"/>
              </a:lnSpc>
            </a:pPr>
            <a:r>
              <a:rPr lang="en-US" dirty="0" smtClean="0"/>
              <a:t>Test Early</a:t>
            </a:r>
            <a:endParaRPr lang="en-US" dirty="0"/>
          </a:p>
        </p:txBody>
      </p:sp>
      <p:sp>
        <p:nvSpPr>
          <p:cNvPr id="83973" name="Rectangle 3"/>
          <p:cNvSpPr>
            <a:spLocks noGrp="1" noChangeArrowheads="1"/>
          </p:cNvSpPr>
          <p:nvPr>
            <p:ph idx="1"/>
          </p:nvPr>
        </p:nvSpPr>
        <p:spPr/>
        <p:txBody>
          <a:bodyPr/>
          <a:lstStyle/>
          <a:p>
            <a:pPr>
              <a:lnSpc>
                <a:spcPct val="90000"/>
              </a:lnSpc>
            </a:pPr>
            <a:r>
              <a:rPr lang="en-US" sz="3600" dirty="0" smtClean="0"/>
              <a:t>Testing should </a:t>
            </a:r>
            <a:r>
              <a:rPr lang="en-US" sz="3600" dirty="0"/>
              <a:t>start as early as </a:t>
            </a:r>
            <a:r>
              <a:rPr lang="en-US" sz="3600" dirty="0" smtClean="0"/>
              <a:t>possible</a:t>
            </a:r>
          </a:p>
          <a:p>
            <a:pPr lvl="1">
              <a:lnSpc>
                <a:spcPct val="90000"/>
              </a:lnSpc>
            </a:pPr>
            <a:r>
              <a:rPr lang="en-US" sz="3200" dirty="0"/>
              <a:t>d</a:t>
            </a:r>
            <a:r>
              <a:rPr lang="en-US" sz="3200" dirty="0" smtClean="0"/>
              <a:t>esign test cases </a:t>
            </a:r>
            <a:endParaRPr lang="en-US" sz="3200" dirty="0"/>
          </a:p>
          <a:p>
            <a:pPr>
              <a:lnSpc>
                <a:spcPct val="90000"/>
              </a:lnSpc>
            </a:pPr>
            <a:r>
              <a:rPr lang="en-US" sz="3600" dirty="0"/>
              <a:t>Test early has several advantages</a:t>
            </a:r>
          </a:p>
          <a:p>
            <a:pPr lvl="1">
              <a:lnSpc>
                <a:spcPct val="90000"/>
              </a:lnSpc>
            </a:pPr>
            <a:r>
              <a:rPr lang="en-US" sz="3200" dirty="0"/>
              <a:t>independence from </a:t>
            </a:r>
            <a:r>
              <a:rPr lang="en-US" sz="3200" dirty="0" smtClean="0"/>
              <a:t>design &amp; code</a:t>
            </a:r>
            <a:endParaRPr lang="en-US" sz="3200" dirty="0"/>
          </a:p>
          <a:p>
            <a:pPr lvl="1">
              <a:lnSpc>
                <a:spcPct val="90000"/>
              </a:lnSpc>
            </a:pPr>
            <a:r>
              <a:rPr lang="en-US" sz="3200" dirty="0"/>
              <a:t>discover inconsistencies and incompleteness of the specifications</a:t>
            </a:r>
          </a:p>
          <a:p>
            <a:pPr lvl="1">
              <a:lnSpc>
                <a:spcPct val="90000"/>
              </a:lnSpc>
            </a:pPr>
            <a:r>
              <a:rPr lang="en-US" sz="3200" dirty="0"/>
              <a:t>serve as </a:t>
            </a:r>
            <a:r>
              <a:rPr lang="en-US" sz="3200" dirty="0" smtClean="0"/>
              <a:t>a compendium </a:t>
            </a:r>
            <a:r>
              <a:rPr lang="en-US" sz="3200" dirty="0"/>
              <a:t>of the </a:t>
            </a:r>
            <a:r>
              <a:rPr lang="en-US" sz="3200" dirty="0" smtClean="0"/>
              <a:t>specifications</a:t>
            </a:r>
            <a:endParaRPr lang="en-US" sz="3200"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20</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881418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97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397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397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397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397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397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 Driven </a:t>
            </a:r>
            <a:r>
              <a:rPr lang="en-US" dirty="0" smtClean="0"/>
              <a:t>Development</a:t>
            </a:r>
            <a:endParaRPr lang="en-US" dirty="0"/>
          </a:p>
        </p:txBody>
      </p:sp>
      <p:sp>
        <p:nvSpPr>
          <p:cNvPr id="3" name="Content Placeholder 2"/>
          <p:cNvSpPr>
            <a:spLocks noGrp="1"/>
          </p:cNvSpPr>
          <p:nvPr>
            <p:ph idx="1"/>
          </p:nvPr>
        </p:nvSpPr>
        <p:spPr/>
        <p:txBody>
          <a:bodyPr/>
          <a:lstStyle/>
          <a:p>
            <a:r>
              <a:rPr lang="en-US" dirty="0" smtClean="0"/>
              <a:t>Test driven development (TDD) is one of the corner stones of agile software development  </a:t>
            </a:r>
          </a:p>
          <a:p>
            <a:r>
              <a:rPr lang="en-US" dirty="0" smtClean="0"/>
              <a:t>Agile, iterative, incremental development</a:t>
            </a:r>
          </a:p>
          <a:p>
            <a:pPr lvl="1"/>
            <a:r>
              <a:rPr lang="en-US" dirty="0"/>
              <a:t>S</a:t>
            </a:r>
            <a:r>
              <a:rPr lang="en-US" dirty="0" smtClean="0"/>
              <a:t>mall iterations, a few units   </a:t>
            </a:r>
          </a:p>
          <a:p>
            <a:r>
              <a:rPr lang="en-US" dirty="0"/>
              <a:t>Verification and </a:t>
            </a:r>
            <a:r>
              <a:rPr lang="en-US" dirty="0" smtClean="0"/>
              <a:t>validation </a:t>
            </a:r>
            <a:r>
              <a:rPr lang="en-US" dirty="0"/>
              <a:t>carried out </a:t>
            </a:r>
            <a:r>
              <a:rPr lang="en-US" dirty="0" smtClean="0"/>
              <a:t>for </a:t>
            </a:r>
            <a:r>
              <a:rPr lang="en-US" dirty="0"/>
              <a:t>each iteration. </a:t>
            </a:r>
            <a:endParaRPr lang="en-US" dirty="0" smtClean="0"/>
          </a:p>
          <a:p>
            <a:pPr lvl="1"/>
            <a:r>
              <a:rPr lang="en-US" dirty="0" smtClean="0"/>
              <a:t>Design &amp; implement test cases </a:t>
            </a:r>
            <a:r>
              <a:rPr lang="en-US" i="1" dirty="0" smtClean="0"/>
              <a:t>before</a:t>
            </a:r>
            <a:r>
              <a:rPr lang="en-US" dirty="0" smtClean="0"/>
              <a:t> implementing the functionality </a:t>
            </a:r>
            <a:endParaRPr lang="en-US" dirty="0"/>
          </a:p>
          <a:p>
            <a:pPr lvl="1"/>
            <a:r>
              <a:rPr lang="en-US" dirty="0" smtClean="0"/>
              <a:t>Run </a:t>
            </a:r>
            <a:r>
              <a:rPr lang="en-US" i="1" dirty="0" smtClean="0"/>
              <a:t>automated </a:t>
            </a:r>
            <a:r>
              <a:rPr lang="en-US" i="1" dirty="0"/>
              <a:t>r</a:t>
            </a:r>
            <a:r>
              <a:rPr lang="en-US" i="1" dirty="0" smtClean="0"/>
              <a:t>egression test </a:t>
            </a:r>
            <a:r>
              <a:rPr lang="en-US" dirty="0" smtClean="0"/>
              <a:t>of whole system continuously</a:t>
            </a:r>
            <a:endParaRPr lang="en-US" dirty="0"/>
          </a:p>
        </p:txBody>
      </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21</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6935728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p:cNvSpPr>
          <p:nvPr>
            <p:ph type="title"/>
          </p:nvPr>
        </p:nvSpPr>
        <p:spPr/>
        <p:txBody>
          <a:bodyPr/>
          <a:lstStyle/>
          <a:p>
            <a:r>
              <a:rPr lang="en-CA" sz="3600" dirty="0" smtClean="0"/>
              <a:t>Process of Test Driven Development</a:t>
            </a:r>
            <a:endParaRPr lang="en-CA" sz="3600" b="1" dirty="0"/>
          </a:p>
        </p:txBody>
      </p:sp>
      <p:sp>
        <p:nvSpPr>
          <p:cNvPr id="25605" name="Rectangle 3"/>
          <p:cNvSpPr>
            <a:spLocks noGrp="1"/>
          </p:cNvSpPr>
          <p:nvPr>
            <p:ph idx="1"/>
          </p:nvPr>
        </p:nvSpPr>
        <p:spPr>
          <a:xfrm>
            <a:off x="457200" y="990600"/>
            <a:ext cx="8458200" cy="5486400"/>
          </a:xfrm>
        </p:spPr>
        <p:txBody>
          <a:bodyPr/>
          <a:lstStyle/>
          <a:p>
            <a:pPr>
              <a:lnSpc>
                <a:spcPct val="80000"/>
              </a:lnSpc>
            </a:pPr>
            <a:r>
              <a:rPr lang="en-CA" sz="2800" dirty="0"/>
              <a:t>T</a:t>
            </a:r>
            <a:r>
              <a:rPr lang="en-CA" sz="2800" dirty="0" smtClean="0"/>
              <a:t>ests </a:t>
            </a:r>
            <a:r>
              <a:rPr lang="en-CA" sz="2800" dirty="0"/>
              <a:t>should be written first (before any code)</a:t>
            </a:r>
          </a:p>
          <a:p>
            <a:pPr lvl="1">
              <a:lnSpc>
                <a:spcPct val="80000"/>
              </a:lnSpc>
            </a:pPr>
            <a:r>
              <a:rPr lang="en-CA" sz="2400" dirty="0" smtClean="0"/>
              <a:t>Execute all test cases =&gt; all fail</a:t>
            </a:r>
            <a:endParaRPr lang="en-CA" sz="2400" dirty="0"/>
          </a:p>
          <a:p>
            <a:pPr>
              <a:lnSpc>
                <a:spcPct val="80000"/>
              </a:lnSpc>
            </a:pPr>
            <a:r>
              <a:rPr lang="en-CA" sz="2800" dirty="0" smtClean="0"/>
              <a:t>Implement some functions</a:t>
            </a:r>
            <a:endParaRPr lang="en-CA" sz="2800" dirty="0"/>
          </a:p>
          <a:p>
            <a:pPr lvl="1">
              <a:lnSpc>
                <a:spcPct val="80000"/>
              </a:lnSpc>
            </a:pPr>
            <a:r>
              <a:rPr lang="en-CA" sz="2400" dirty="0" smtClean="0"/>
              <a:t>Execute all test cases =&gt; some pass </a:t>
            </a:r>
            <a:endParaRPr lang="en-CA" sz="2400" dirty="0"/>
          </a:p>
          <a:p>
            <a:pPr>
              <a:lnSpc>
                <a:spcPct val="80000"/>
              </a:lnSpc>
            </a:pPr>
            <a:r>
              <a:rPr lang="en-CA" sz="2800" dirty="0" smtClean="0"/>
              <a:t>Repeat implement and re</a:t>
            </a:r>
            <a:r>
              <a:rPr lang="en-CA" sz="2800" dirty="0"/>
              <a:t>-execute </a:t>
            </a:r>
            <a:r>
              <a:rPr lang="en-CA" sz="2800" dirty="0" smtClean="0"/>
              <a:t>all test cases </a:t>
            </a:r>
          </a:p>
          <a:p>
            <a:pPr lvl="1">
              <a:lnSpc>
                <a:spcPct val="80000"/>
              </a:lnSpc>
            </a:pPr>
            <a:r>
              <a:rPr lang="en-CA" sz="2400" dirty="0" smtClean="0"/>
              <a:t>Until all test cases =&gt; </a:t>
            </a:r>
            <a:r>
              <a:rPr lang="en-CA" sz="2400" dirty="0"/>
              <a:t>pass</a:t>
            </a:r>
          </a:p>
          <a:p>
            <a:pPr>
              <a:lnSpc>
                <a:spcPct val="80000"/>
              </a:lnSpc>
            </a:pPr>
            <a:r>
              <a:rPr lang="en-CA" sz="2800" dirty="0" smtClean="0"/>
              <a:t>Refactoring, to improve design &amp; implementation </a:t>
            </a:r>
          </a:p>
          <a:p>
            <a:pPr lvl="1">
              <a:lnSpc>
                <a:spcPct val="80000"/>
              </a:lnSpc>
            </a:pPr>
            <a:r>
              <a:rPr lang="en-CA" sz="2400" dirty="0"/>
              <a:t>re-execute all </a:t>
            </a:r>
            <a:r>
              <a:rPr lang="en-CA" sz="2400" dirty="0" smtClean="0"/>
              <a:t>test cases =&gt; all pass </a:t>
            </a:r>
          </a:p>
          <a:p>
            <a:pPr>
              <a:lnSpc>
                <a:spcPct val="80000"/>
              </a:lnSpc>
            </a:pPr>
            <a:r>
              <a:rPr lang="en-CA" sz="2800" dirty="0" smtClean="0"/>
              <a:t>Every </a:t>
            </a:r>
            <a:r>
              <a:rPr lang="en-CA" sz="2800" dirty="0"/>
              <a:t>time </a:t>
            </a:r>
            <a:r>
              <a:rPr lang="en-CA" sz="2800" dirty="0" smtClean="0"/>
              <a:t>changes are made </a:t>
            </a:r>
            <a:endParaRPr lang="en-CA" sz="2800" dirty="0"/>
          </a:p>
          <a:p>
            <a:pPr lvl="1">
              <a:lnSpc>
                <a:spcPct val="80000"/>
              </a:lnSpc>
            </a:pPr>
            <a:r>
              <a:rPr lang="en-CA" sz="2400" dirty="0"/>
              <a:t>re-execute all </a:t>
            </a:r>
            <a:r>
              <a:rPr lang="en-CA" sz="2400" dirty="0" smtClean="0"/>
              <a:t>test cases =&gt; all pass </a:t>
            </a:r>
            <a:endParaRPr lang="en-CA" sz="2400"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22</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422533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60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560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60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60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60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605">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5605">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605">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560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ctrTitle"/>
          </p:nvPr>
        </p:nvSpPr>
        <p:spPr/>
        <p:txBody>
          <a:bodyPr/>
          <a:lstStyle/>
          <a:p>
            <a:pPr algn="ctr" eaLnBrk="1" hangingPunct="1"/>
            <a:r>
              <a:rPr lang="en-US" sz="4400" dirty="0" smtClean="0"/>
              <a:t>Black Box Testing</a:t>
            </a:r>
            <a:endParaRPr lang="en-US" sz="4400" dirty="0"/>
          </a:p>
        </p:txBody>
      </p:sp>
      <p:sp>
        <p:nvSpPr>
          <p:cNvPr id="2" name="Subtitle 1"/>
          <p:cNvSpPr>
            <a:spLocks noGrp="1"/>
          </p:cNvSpPr>
          <p:nvPr>
            <p:ph type="subTitle" idx="1"/>
          </p:nvPr>
        </p:nvSpPr>
        <p:spPr/>
        <p:txBody>
          <a:bodyPr/>
          <a:lstStyle/>
          <a:p>
            <a:endParaRPr lang="en-US" dirty="0"/>
          </a:p>
        </p:txBody>
      </p:sp>
      <p:sp>
        <p:nvSpPr>
          <p:cNvPr id="9" name="Date Placeholder 8"/>
          <p:cNvSpPr>
            <a:spLocks noGrp="1"/>
          </p:cNvSpPr>
          <p:nvPr>
            <p:ph type="dt" sz="half" idx="10"/>
          </p:nvPr>
        </p:nvSpPr>
        <p:spPr/>
        <p:txBody>
          <a:bodyPr/>
          <a:lstStyle/>
          <a:p>
            <a:pPr>
              <a:defRPr/>
            </a:pPr>
            <a:r>
              <a:rPr lang="en-US" dirty="0" smtClean="0"/>
              <a:t>April 18, 2017</a:t>
            </a:r>
            <a:endParaRPr lang="en-US" dirty="0"/>
          </a:p>
        </p:txBody>
      </p:sp>
      <p:sp>
        <p:nvSpPr>
          <p:cNvPr id="10" name="Footer Placeholder 9"/>
          <p:cNvSpPr>
            <a:spLocks noGrp="1"/>
          </p:cNvSpPr>
          <p:nvPr>
            <p:ph type="ftr" sz="quarter" idx="11"/>
          </p:nvPr>
        </p:nvSpPr>
        <p:spPr/>
        <p:txBody>
          <a:bodyPr/>
          <a:lstStyle/>
          <a:p>
            <a:pPr>
              <a:defRPr/>
            </a:pPr>
            <a:r>
              <a:rPr lang="en-US" dirty="0" smtClean="0"/>
              <a:t>SE 433: Lecture 4</a:t>
            </a:r>
            <a:endParaRPr lang="en-US" dirty="0"/>
          </a:p>
        </p:txBody>
      </p:sp>
      <p:sp>
        <p:nvSpPr>
          <p:cNvPr id="12" name="Slide Number Placeholder 11"/>
          <p:cNvSpPr>
            <a:spLocks noGrp="1"/>
          </p:cNvSpPr>
          <p:nvPr>
            <p:ph type="sldNum" sz="quarter" idx="12"/>
          </p:nvPr>
        </p:nvSpPr>
        <p:spPr/>
        <p:txBody>
          <a:bodyPr/>
          <a:lstStyle/>
          <a:p>
            <a:pPr>
              <a:defRPr/>
            </a:pPr>
            <a:fld id="{F683B677-C643-1541-A02D-CD84F8996590}" type="slidenum">
              <a:rPr lang="en-US" smtClean="0"/>
              <a:pPr>
                <a:defRPr/>
              </a:pPr>
              <a:t>23</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68972908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p:cNvSpPr>
          <p:nvPr>
            <p:ph type="title" idx="4294967295"/>
          </p:nvPr>
        </p:nvSpPr>
        <p:spPr/>
        <p:txBody>
          <a:bodyPr/>
          <a:lstStyle/>
          <a:p>
            <a:r>
              <a:rPr lang="en-US" dirty="0"/>
              <a:t>Black Box View</a:t>
            </a:r>
          </a:p>
        </p:txBody>
      </p:sp>
      <p:sp>
        <p:nvSpPr>
          <p:cNvPr id="21509" name="Rectangle 3"/>
          <p:cNvSpPr>
            <a:spLocks noGrp="1"/>
          </p:cNvSpPr>
          <p:nvPr>
            <p:ph type="body" idx="4294967295"/>
          </p:nvPr>
        </p:nvSpPr>
        <p:spPr/>
        <p:txBody>
          <a:bodyPr/>
          <a:lstStyle/>
          <a:p>
            <a:r>
              <a:rPr lang="en-US" sz="3200" dirty="0"/>
              <a:t>The system is viewed as a black </a:t>
            </a:r>
            <a:r>
              <a:rPr lang="en-US" sz="3200" dirty="0" smtClean="0"/>
              <a:t>box</a:t>
            </a:r>
          </a:p>
          <a:p>
            <a:pPr lvl="1"/>
            <a:r>
              <a:rPr lang="en-US" sz="2800" dirty="0" smtClean="0"/>
              <a:t>Provide some input </a:t>
            </a:r>
          </a:p>
          <a:p>
            <a:pPr lvl="1"/>
            <a:r>
              <a:rPr lang="en-US" sz="2800" dirty="0" smtClean="0"/>
              <a:t>Observe the output </a:t>
            </a:r>
            <a:endParaRPr lang="en-US" sz="2800" dirty="0"/>
          </a:p>
        </p:txBody>
      </p:sp>
      <p:pic>
        <p:nvPicPr>
          <p:cNvPr id="21510" name="Picture 4" descr="500px-Blackbo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886200"/>
            <a:ext cx="810895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24</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89991812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p:txBody>
          <a:bodyPr/>
          <a:lstStyle/>
          <a:p>
            <a:r>
              <a:rPr lang="en-US" sz="3200" dirty="0"/>
              <a:t>Functional </a:t>
            </a:r>
            <a:r>
              <a:rPr lang="en-US" sz="3200" dirty="0" smtClean="0"/>
              <a:t>Testing: </a:t>
            </a:r>
            <a:r>
              <a:rPr lang="en-US" sz="3200" dirty="0"/>
              <a:t>A.k.a.</a:t>
            </a:r>
            <a:r>
              <a:rPr lang="en-US" sz="3200" dirty="0" smtClean="0"/>
              <a:t>: Black Box Testing</a:t>
            </a:r>
            <a:endParaRPr lang="en-US" sz="3200" dirty="0"/>
          </a:p>
        </p:txBody>
      </p:sp>
      <p:sp>
        <p:nvSpPr>
          <p:cNvPr id="27653" name="Rectangle 5"/>
          <p:cNvSpPr>
            <a:spLocks noGrp="1" noChangeArrowheads="1"/>
          </p:cNvSpPr>
          <p:nvPr>
            <p:ph idx="1"/>
          </p:nvPr>
        </p:nvSpPr>
        <p:spPr>
          <a:xfrm>
            <a:off x="457200" y="990600"/>
            <a:ext cx="8229600" cy="5486400"/>
          </a:xfrm>
        </p:spPr>
        <p:txBody>
          <a:bodyPr/>
          <a:lstStyle/>
          <a:p>
            <a:r>
              <a:rPr lang="en-US" dirty="0" smtClean="0"/>
              <a:t>Derive </a:t>
            </a:r>
            <a:r>
              <a:rPr lang="en-US" dirty="0"/>
              <a:t>test cases </a:t>
            </a:r>
            <a:r>
              <a:rPr lang="en-US" dirty="0" smtClean="0"/>
              <a:t>from the </a:t>
            </a:r>
            <a:r>
              <a:rPr lang="en-US" i="1" dirty="0"/>
              <a:t>functional</a:t>
            </a:r>
            <a:r>
              <a:rPr lang="en-US" dirty="0"/>
              <a:t> specifications </a:t>
            </a:r>
          </a:p>
          <a:p>
            <a:pPr lvl="1"/>
            <a:r>
              <a:rPr lang="en-US" sz="2400" i="1" dirty="0"/>
              <a:t>functional</a:t>
            </a:r>
            <a:r>
              <a:rPr lang="en-US" sz="2400" dirty="0"/>
              <a:t> refers to the source of information </a:t>
            </a:r>
            <a:endParaRPr lang="en-US" sz="2400" dirty="0" smtClean="0"/>
          </a:p>
          <a:p>
            <a:pPr lvl="1"/>
            <a:r>
              <a:rPr lang="en-US" sz="2400" dirty="0" smtClean="0"/>
              <a:t>not </a:t>
            </a:r>
            <a:r>
              <a:rPr lang="en-US" sz="2400" dirty="0"/>
              <a:t>to what is tested</a:t>
            </a:r>
          </a:p>
          <a:p>
            <a:r>
              <a:rPr lang="en-US" i="1" dirty="0"/>
              <a:t>Also known as</a:t>
            </a:r>
            <a:r>
              <a:rPr lang="en-US" dirty="0"/>
              <a:t>:</a:t>
            </a:r>
          </a:p>
          <a:p>
            <a:pPr lvl="1"/>
            <a:r>
              <a:rPr lang="en-US" sz="2400" u="sng" dirty="0">
                <a:solidFill>
                  <a:srgbClr val="000000"/>
                </a:solidFill>
              </a:rPr>
              <a:t>specification-based testing </a:t>
            </a:r>
            <a:r>
              <a:rPr lang="en-US" sz="2400" dirty="0">
                <a:solidFill>
                  <a:srgbClr val="000000"/>
                </a:solidFill>
              </a:rPr>
              <a:t>(from specifications)</a:t>
            </a:r>
          </a:p>
          <a:p>
            <a:pPr lvl="1"/>
            <a:r>
              <a:rPr lang="en-US" sz="2400" u="sng" dirty="0">
                <a:solidFill>
                  <a:srgbClr val="000000"/>
                </a:solidFill>
              </a:rPr>
              <a:t>black-box testing </a:t>
            </a:r>
            <a:r>
              <a:rPr lang="en-US" sz="2400" dirty="0">
                <a:solidFill>
                  <a:srgbClr val="000000"/>
                </a:solidFill>
              </a:rPr>
              <a:t>(no view of the code</a:t>
            </a:r>
            <a:r>
              <a:rPr lang="en-US" sz="2400" dirty="0" smtClean="0">
                <a:solidFill>
                  <a:srgbClr val="000000"/>
                </a:solidFill>
              </a:rPr>
              <a:t>)</a:t>
            </a:r>
          </a:p>
          <a:p>
            <a:r>
              <a:rPr lang="en-US" dirty="0" smtClean="0"/>
              <a:t>Functional </a:t>
            </a:r>
            <a:r>
              <a:rPr lang="en-US" dirty="0"/>
              <a:t>specification = description of intended program behavior</a:t>
            </a:r>
          </a:p>
          <a:p>
            <a:pPr lvl="1" eaLnBrk="1" hangingPunct="1"/>
            <a:r>
              <a:rPr lang="en-US" sz="2400" dirty="0"/>
              <a:t>either formal or informal</a:t>
            </a: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25</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05718545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p:txBody>
          <a:bodyPr/>
          <a:lstStyle/>
          <a:p>
            <a:pPr eaLnBrk="1" hangingPunct="1"/>
            <a:r>
              <a:rPr lang="en-US" dirty="0"/>
              <a:t>Systematic vs. Random Testing</a:t>
            </a:r>
          </a:p>
        </p:txBody>
      </p:sp>
      <p:sp>
        <p:nvSpPr>
          <p:cNvPr id="29701" name="Rectangle 3"/>
          <p:cNvSpPr>
            <a:spLocks noGrp="1" noChangeArrowheads="1"/>
          </p:cNvSpPr>
          <p:nvPr>
            <p:ph idx="1"/>
          </p:nvPr>
        </p:nvSpPr>
        <p:spPr>
          <a:xfrm>
            <a:off x="457200" y="990600"/>
            <a:ext cx="8229600" cy="5486400"/>
          </a:xfrm>
        </p:spPr>
        <p:txBody>
          <a:bodyPr/>
          <a:lstStyle/>
          <a:p>
            <a:pPr eaLnBrk="1" hangingPunct="1">
              <a:lnSpc>
                <a:spcPct val="90000"/>
              </a:lnSpc>
            </a:pPr>
            <a:r>
              <a:rPr lang="en-US" i="1" dirty="0" smtClean="0">
                <a:solidFill>
                  <a:schemeClr val="tx2"/>
                </a:solidFill>
              </a:rPr>
              <a:t>Random</a:t>
            </a:r>
            <a:r>
              <a:rPr lang="en-US" dirty="0" smtClean="0">
                <a:solidFill>
                  <a:schemeClr val="tx2"/>
                </a:solidFill>
              </a:rPr>
              <a:t> </a:t>
            </a:r>
            <a:r>
              <a:rPr lang="en-US" dirty="0">
                <a:solidFill>
                  <a:schemeClr val="tx2"/>
                </a:solidFill>
              </a:rPr>
              <a:t>(</a:t>
            </a:r>
            <a:r>
              <a:rPr lang="en-US" dirty="0" smtClean="0"/>
              <a:t>uniform</a:t>
            </a:r>
            <a:r>
              <a:rPr lang="en-US" dirty="0"/>
              <a:t>)</a:t>
            </a:r>
            <a:r>
              <a:rPr lang="en-US" dirty="0" smtClean="0"/>
              <a:t> testing</a:t>
            </a:r>
            <a:endParaRPr lang="en-US" dirty="0"/>
          </a:p>
          <a:p>
            <a:pPr lvl="1" eaLnBrk="1" hangingPunct="1">
              <a:lnSpc>
                <a:spcPct val="90000"/>
              </a:lnSpc>
            </a:pPr>
            <a:r>
              <a:rPr lang="en-US" dirty="0"/>
              <a:t>Pick possible inputs </a:t>
            </a:r>
            <a:r>
              <a:rPr lang="en-US" dirty="0" smtClean="0"/>
              <a:t>randomly and uniformly</a:t>
            </a:r>
            <a:endParaRPr lang="en-US" dirty="0"/>
          </a:p>
          <a:p>
            <a:pPr lvl="1" eaLnBrk="1" hangingPunct="1">
              <a:lnSpc>
                <a:spcPct val="90000"/>
              </a:lnSpc>
            </a:pPr>
            <a:r>
              <a:rPr lang="en-US" dirty="0"/>
              <a:t>Avoids designer bias</a:t>
            </a:r>
          </a:p>
          <a:p>
            <a:pPr lvl="1" eaLnBrk="1" hangingPunct="1">
              <a:lnSpc>
                <a:spcPct val="90000"/>
              </a:lnSpc>
            </a:pPr>
            <a:r>
              <a:rPr lang="en-US" dirty="0" smtClean="0"/>
              <a:t>But </a:t>
            </a:r>
            <a:r>
              <a:rPr lang="en-US" dirty="0"/>
              <a:t>treats all inputs as equally valuable</a:t>
            </a:r>
          </a:p>
          <a:p>
            <a:pPr eaLnBrk="1" hangingPunct="1">
              <a:lnSpc>
                <a:spcPct val="90000"/>
              </a:lnSpc>
            </a:pPr>
            <a:r>
              <a:rPr lang="en-US" i="1" dirty="0">
                <a:solidFill>
                  <a:schemeClr val="tx2"/>
                </a:solidFill>
              </a:rPr>
              <a:t>Systematic</a:t>
            </a:r>
            <a:r>
              <a:rPr lang="en-US" dirty="0"/>
              <a:t> (non-uniform</a:t>
            </a:r>
            <a:r>
              <a:rPr lang="en-US" dirty="0" smtClean="0"/>
              <a:t>) testing</a:t>
            </a:r>
            <a:endParaRPr lang="en-US" dirty="0"/>
          </a:p>
          <a:p>
            <a:pPr lvl="1" eaLnBrk="1" hangingPunct="1">
              <a:lnSpc>
                <a:spcPct val="90000"/>
              </a:lnSpc>
            </a:pPr>
            <a:r>
              <a:rPr lang="en-US" dirty="0"/>
              <a:t>S</a:t>
            </a:r>
            <a:r>
              <a:rPr lang="en-US" dirty="0" smtClean="0"/>
              <a:t>elect </a:t>
            </a:r>
            <a:r>
              <a:rPr lang="en-US" dirty="0"/>
              <a:t>inputs that are especially valuable</a:t>
            </a:r>
          </a:p>
          <a:p>
            <a:pPr lvl="1" eaLnBrk="1" hangingPunct="1">
              <a:lnSpc>
                <a:spcPct val="90000"/>
              </a:lnSpc>
            </a:pPr>
            <a:r>
              <a:rPr lang="en-US" dirty="0" smtClean="0"/>
              <a:t>Choose representatives  </a:t>
            </a:r>
            <a:endParaRPr lang="en-US" dirty="0"/>
          </a:p>
          <a:p>
            <a:pPr eaLnBrk="1" hangingPunct="1">
              <a:lnSpc>
                <a:spcPct val="90000"/>
              </a:lnSpc>
            </a:pPr>
            <a:r>
              <a:rPr lang="en-US" dirty="0" smtClean="0"/>
              <a:t>Black box </a:t>
            </a:r>
            <a:r>
              <a:rPr lang="en-US" dirty="0"/>
              <a:t>testing is systematic testing</a:t>
            </a: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26</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8728217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70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70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970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70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970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70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701">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970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1"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p:txBody>
          <a:bodyPr/>
          <a:lstStyle/>
          <a:p>
            <a:pPr eaLnBrk="1" hangingPunct="1"/>
            <a:r>
              <a:rPr lang="en-US" dirty="0"/>
              <a:t>Why Not </a:t>
            </a:r>
            <a:r>
              <a:rPr lang="en-US" dirty="0" smtClean="0"/>
              <a:t>Random Testing?</a:t>
            </a:r>
            <a:endParaRPr lang="en-US" dirty="0"/>
          </a:p>
        </p:txBody>
      </p:sp>
      <p:sp>
        <p:nvSpPr>
          <p:cNvPr id="31749" name="Rectangle 3"/>
          <p:cNvSpPr>
            <a:spLocks noGrp="1" noChangeArrowheads="1"/>
          </p:cNvSpPr>
          <p:nvPr>
            <p:ph idx="1"/>
          </p:nvPr>
        </p:nvSpPr>
        <p:spPr/>
        <p:txBody>
          <a:bodyPr/>
          <a:lstStyle/>
          <a:p>
            <a:pPr eaLnBrk="1" hangingPunct="1">
              <a:lnSpc>
                <a:spcPct val="90000"/>
              </a:lnSpc>
            </a:pPr>
            <a:r>
              <a:rPr lang="en-US" sz="2800" dirty="0"/>
              <a:t>Non-uniform distribution of </a:t>
            </a:r>
            <a:r>
              <a:rPr lang="en-US" sz="2800" dirty="0" smtClean="0"/>
              <a:t>defects</a:t>
            </a:r>
            <a:endParaRPr lang="en-US" sz="2800" dirty="0"/>
          </a:p>
          <a:p>
            <a:pPr eaLnBrk="1" hangingPunct="1">
              <a:lnSpc>
                <a:spcPct val="90000"/>
              </a:lnSpc>
            </a:pPr>
            <a:r>
              <a:rPr lang="en-US" sz="2800" i="1" dirty="0"/>
              <a:t>Example:</a:t>
            </a:r>
            <a:r>
              <a:rPr lang="en-US" sz="2800" dirty="0"/>
              <a:t> </a:t>
            </a:r>
          </a:p>
          <a:p>
            <a:pPr lvl="1" eaLnBrk="1" hangingPunct="1">
              <a:lnSpc>
                <a:spcPct val="90000"/>
              </a:lnSpc>
            </a:pPr>
            <a:r>
              <a:rPr lang="en-US" altLang="ja-JP" sz="2400" dirty="0" smtClean="0"/>
              <a:t>Program: solve a </a:t>
            </a:r>
            <a:r>
              <a:rPr lang="en-US" altLang="ja-JP" sz="2400" dirty="0"/>
              <a:t>quadratic </a:t>
            </a:r>
            <a:r>
              <a:rPr lang="en-US" altLang="ja-JP" sz="2400" dirty="0" smtClean="0"/>
              <a:t>equation: </a:t>
            </a:r>
            <a:r>
              <a:rPr lang="en-US" altLang="ja-JP" sz="2400" i="1" dirty="0" smtClean="0">
                <a:latin typeface="Times New Roman"/>
                <a:cs typeface="Times New Roman"/>
              </a:rPr>
              <a:t>a x</a:t>
            </a:r>
            <a:r>
              <a:rPr lang="en-US" altLang="ja-JP" sz="2400" i="1" baseline="30000" dirty="0" smtClean="0">
                <a:latin typeface="Times New Roman"/>
                <a:cs typeface="Times New Roman"/>
              </a:rPr>
              <a:t>2</a:t>
            </a:r>
            <a:r>
              <a:rPr lang="en-US" altLang="ja-JP" sz="2400" i="1" dirty="0" smtClean="0">
                <a:latin typeface="Times New Roman"/>
                <a:cs typeface="Times New Roman"/>
              </a:rPr>
              <a:t>  + b x + c = 0</a:t>
            </a:r>
            <a:endParaRPr lang="en-US" altLang="ja-JP" sz="2400" i="1" dirty="0">
              <a:latin typeface="Times New Roman"/>
              <a:cs typeface="Times New Roman"/>
            </a:endParaRPr>
          </a:p>
          <a:p>
            <a:pPr lvl="1" eaLnBrk="1" hangingPunct="1">
              <a:lnSpc>
                <a:spcPct val="90000"/>
              </a:lnSpc>
              <a:buFontTx/>
              <a:buNone/>
            </a:pPr>
            <a:endParaRPr lang="en-US" sz="2400" dirty="0">
              <a:latin typeface="Times New Roman"/>
              <a:cs typeface="Times New Roman"/>
            </a:endParaRPr>
          </a:p>
          <a:p>
            <a:pPr eaLnBrk="1" hangingPunct="1">
              <a:lnSpc>
                <a:spcPct val="90000"/>
              </a:lnSpc>
              <a:buFontTx/>
              <a:buNone/>
            </a:pPr>
            <a:endParaRPr lang="en-US" sz="2000" dirty="0"/>
          </a:p>
          <a:p>
            <a:pPr lvl="1" eaLnBrk="1" hangingPunct="1">
              <a:lnSpc>
                <a:spcPct val="90000"/>
              </a:lnSpc>
            </a:pPr>
            <a:r>
              <a:rPr lang="en-US" sz="2400" dirty="0" smtClean="0"/>
              <a:t>Defect: incomplete </a:t>
            </a:r>
            <a:r>
              <a:rPr lang="en-US" sz="2400" dirty="0"/>
              <a:t>implementation </a:t>
            </a:r>
            <a:r>
              <a:rPr lang="en-US" sz="2400" dirty="0" smtClean="0"/>
              <a:t>logic </a:t>
            </a:r>
            <a:endParaRPr lang="en-US" sz="2400" dirty="0"/>
          </a:p>
          <a:p>
            <a:pPr lvl="2" eaLnBrk="1" hangingPunct="1">
              <a:lnSpc>
                <a:spcPct val="90000"/>
              </a:lnSpc>
              <a:buFontTx/>
              <a:buNone/>
            </a:pPr>
            <a:r>
              <a:rPr lang="en-US" sz="2400" dirty="0" smtClean="0"/>
              <a:t>does </a:t>
            </a:r>
            <a:r>
              <a:rPr lang="en-US" sz="2400" dirty="0"/>
              <a:t>not properly handle </a:t>
            </a:r>
            <a:r>
              <a:rPr lang="en-US" sz="2400" dirty="0" smtClean="0"/>
              <a:t>special cases: b</a:t>
            </a:r>
            <a:r>
              <a:rPr lang="en-US" sz="2400" baseline="30000" dirty="0" smtClean="0"/>
              <a:t>2</a:t>
            </a:r>
            <a:r>
              <a:rPr lang="en-US" sz="2400" dirty="0" smtClean="0"/>
              <a:t> </a:t>
            </a:r>
            <a:r>
              <a:rPr lang="en-US" sz="2400" dirty="0"/>
              <a:t>- 4ac = 0 and a = 0</a:t>
            </a:r>
          </a:p>
          <a:p>
            <a:pPr lvl="1" eaLnBrk="1" hangingPunct="1">
              <a:lnSpc>
                <a:spcPct val="90000"/>
              </a:lnSpc>
            </a:pPr>
            <a:r>
              <a:rPr lang="en-US" sz="2400" dirty="0"/>
              <a:t>Failing values are </a:t>
            </a:r>
            <a:r>
              <a:rPr lang="en-US" sz="2400" i="1" dirty="0"/>
              <a:t>sparse</a:t>
            </a:r>
            <a:r>
              <a:rPr lang="en-US" sz="2400" dirty="0"/>
              <a:t> in the input space — </a:t>
            </a:r>
          </a:p>
          <a:p>
            <a:pPr lvl="1" eaLnBrk="1" hangingPunct="1">
              <a:lnSpc>
                <a:spcPct val="90000"/>
              </a:lnSpc>
              <a:buFontTx/>
              <a:buNone/>
            </a:pPr>
            <a:r>
              <a:rPr lang="en-US" sz="2400" dirty="0"/>
              <a:t>	needles in a very big haystack. </a:t>
            </a:r>
          </a:p>
          <a:p>
            <a:pPr lvl="1" eaLnBrk="1" hangingPunct="1">
              <a:lnSpc>
                <a:spcPct val="90000"/>
              </a:lnSpc>
            </a:pPr>
            <a:r>
              <a:rPr lang="en-US" sz="2400" dirty="0"/>
              <a:t>Random sampling is unlikely to choose a=0.0 and b=0.0</a:t>
            </a:r>
          </a:p>
        </p:txBody>
      </p:sp>
      <p:pic>
        <p:nvPicPr>
          <p:cNvPr id="31750" name="Picture 4" descr="latex-image-1.pdf                                              0076C0AAMacintosh HD                   C10B0E6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2362200"/>
            <a:ext cx="234315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27</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361796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4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749">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175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74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749">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1749">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1749">
                                            <p:txEl>
                                              <p:pRg st="8" end="8"/>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74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9" grpId="0" build="p" bldLvl="2"/>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261"/>
          <p:cNvSpPr>
            <a:spLocks noChangeArrowheads="1"/>
          </p:cNvSpPr>
          <p:nvPr/>
        </p:nvSpPr>
        <p:spPr bwMode="auto">
          <a:xfrm>
            <a:off x="1066800" y="2438400"/>
            <a:ext cx="1600200" cy="609600"/>
          </a:xfrm>
          <a:prstGeom prst="rect">
            <a:avLst/>
          </a:prstGeom>
          <a:noFill/>
          <a:ln w="19050" cap="rnd">
            <a:solidFill>
              <a:srgbClr val="FF00FF"/>
            </a:solidFill>
            <a:prstDash val="sysDot"/>
            <a:miter lim="800000"/>
            <a:headEnd/>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1800" dirty="0"/>
          </a:p>
        </p:txBody>
      </p:sp>
      <p:sp>
        <p:nvSpPr>
          <p:cNvPr id="35845" name="Rectangle 2"/>
          <p:cNvSpPr>
            <a:spLocks noGrp="1" noChangeArrowheads="1"/>
          </p:cNvSpPr>
          <p:nvPr>
            <p:ph type="title"/>
          </p:nvPr>
        </p:nvSpPr>
        <p:spPr/>
        <p:txBody>
          <a:bodyPr/>
          <a:lstStyle/>
          <a:p>
            <a:pPr eaLnBrk="1" hangingPunct="1"/>
            <a:r>
              <a:rPr lang="en-US" sz="4000" dirty="0"/>
              <a:t>Systematic Partition </a:t>
            </a:r>
            <a:r>
              <a:rPr lang="en-US" sz="4000" dirty="0" smtClean="0"/>
              <a:t>of Input Space</a:t>
            </a:r>
            <a:endParaRPr lang="en-US" sz="4000" dirty="0"/>
          </a:p>
        </p:txBody>
      </p:sp>
      <p:sp>
        <p:nvSpPr>
          <p:cNvPr id="35846" name="Rectangle 4"/>
          <p:cNvSpPr>
            <a:spLocks noChangeArrowheads="1"/>
          </p:cNvSpPr>
          <p:nvPr/>
        </p:nvSpPr>
        <p:spPr bwMode="auto">
          <a:xfrm>
            <a:off x="11430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47" name="Rectangle 5"/>
          <p:cNvSpPr>
            <a:spLocks noChangeArrowheads="1"/>
          </p:cNvSpPr>
          <p:nvPr/>
        </p:nvSpPr>
        <p:spPr bwMode="auto">
          <a:xfrm>
            <a:off x="13716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48" name="Rectangle 6"/>
          <p:cNvSpPr>
            <a:spLocks noChangeArrowheads="1"/>
          </p:cNvSpPr>
          <p:nvPr/>
        </p:nvSpPr>
        <p:spPr bwMode="auto">
          <a:xfrm>
            <a:off x="16764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49" name="Rectangle 7"/>
          <p:cNvSpPr>
            <a:spLocks noChangeArrowheads="1"/>
          </p:cNvSpPr>
          <p:nvPr/>
        </p:nvSpPr>
        <p:spPr bwMode="auto">
          <a:xfrm>
            <a:off x="19050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50" name="Rectangle 8"/>
          <p:cNvSpPr>
            <a:spLocks noChangeArrowheads="1"/>
          </p:cNvSpPr>
          <p:nvPr/>
        </p:nvSpPr>
        <p:spPr bwMode="auto">
          <a:xfrm>
            <a:off x="22098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51" name="Rectangle 9"/>
          <p:cNvSpPr>
            <a:spLocks noChangeArrowheads="1"/>
          </p:cNvSpPr>
          <p:nvPr/>
        </p:nvSpPr>
        <p:spPr bwMode="auto">
          <a:xfrm>
            <a:off x="24384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52" name="Rectangle 10"/>
          <p:cNvSpPr>
            <a:spLocks noChangeArrowheads="1"/>
          </p:cNvSpPr>
          <p:nvPr/>
        </p:nvSpPr>
        <p:spPr bwMode="auto">
          <a:xfrm>
            <a:off x="27432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53" name="Rectangle 11"/>
          <p:cNvSpPr>
            <a:spLocks noChangeArrowheads="1"/>
          </p:cNvSpPr>
          <p:nvPr/>
        </p:nvSpPr>
        <p:spPr bwMode="auto">
          <a:xfrm>
            <a:off x="29718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54" name="Rectangle 12"/>
          <p:cNvSpPr>
            <a:spLocks noChangeArrowheads="1"/>
          </p:cNvSpPr>
          <p:nvPr/>
        </p:nvSpPr>
        <p:spPr bwMode="auto">
          <a:xfrm>
            <a:off x="32766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55" name="Rectangle 13"/>
          <p:cNvSpPr>
            <a:spLocks noChangeArrowheads="1"/>
          </p:cNvSpPr>
          <p:nvPr/>
        </p:nvSpPr>
        <p:spPr bwMode="auto">
          <a:xfrm>
            <a:off x="35052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56" name="Rectangle 14"/>
          <p:cNvSpPr>
            <a:spLocks noChangeArrowheads="1"/>
          </p:cNvSpPr>
          <p:nvPr/>
        </p:nvSpPr>
        <p:spPr bwMode="auto">
          <a:xfrm>
            <a:off x="38100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57" name="Rectangle 15"/>
          <p:cNvSpPr>
            <a:spLocks noChangeArrowheads="1"/>
          </p:cNvSpPr>
          <p:nvPr/>
        </p:nvSpPr>
        <p:spPr bwMode="auto">
          <a:xfrm>
            <a:off x="40386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58" name="Rectangle 16"/>
          <p:cNvSpPr>
            <a:spLocks noChangeArrowheads="1"/>
          </p:cNvSpPr>
          <p:nvPr/>
        </p:nvSpPr>
        <p:spPr bwMode="auto">
          <a:xfrm>
            <a:off x="43434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59" name="Rectangle 17"/>
          <p:cNvSpPr>
            <a:spLocks noChangeArrowheads="1"/>
          </p:cNvSpPr>
          <p:nvPr/>
        </p:nvSpPr>
        <p:spPr bwMode="auto">
          <a:xfrm>
            <a:off x="45720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60" name="Rectangle 18"/>
          <p:cNvSpPr>
            <a:spLocks noChangeArrowheads="1"/>
          </p:cNvSpPr>
          <p:nvPr/>
        </p:nvSpPr>
        <p:spPr bwMode="auto">
          <a:xfrm>
            <a:off x="48768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61" name="Rectangle 19"/>
          <p:cNvSpPr>
            <a:spLocks noChangeArrowheads="1"/>
          </p:cNvSpPr>
          <p:nvPr/>
        </p:nvSpPr>
        <p:spPr bwMode="auto">
          <a:xfrm>
            <a:off x="51054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62" name="Rectangle 20"/>
          <p:cNvSpPr>
            <a:spLocks noChangeArrowheads="1"/>
          </p:cNvSpPr>
          <p:nvPr/>
        </p:nvSpPr>
        <p:spPr bwMode="auto">
          <a:xfrm>
            <a:off x="54102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63" name="Rectangle 21"/>
          <p:cNvSpPr>
            <a:spLocks noChangeArrowheads="1"/>
          </p:cNvSpPr>
          <p:nvPr/>
        </p:nvSpPr>
        <p:spPr bwMode="auto">
          <a:xfrm>
            <a:off x="56388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64" name="Rectangle 22"/>
          <p:cNvSpPr>
            <a:spLocks noChangeArrowheads="1"/>
          </p:cNvSpPr>
          <p:nvPr/>
        </p:nvSpPr>
        <p:spPr bwMode="auto">
          <a:xfrm>
            <a:off x="59436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65" name="Rectangle 23"/>
          <p:cNvSpPr>
            <a:spLocks noChangeArrowheads="1"/>
          </p:cNvSpPr>
          <p:nvPr/>
        </p:nvSpPr>
        <p:spPr bwMode="auto">
          <a:xfrm>
            <a:off x="61722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66" name="Rectangle 24"/>
          <p:cNvSpPr>
            <a:spLocks noChangeArrowheads="1"/>
          </p:cNvSpPr>
          <p:nvPr/>
        </p:nvSpPr>
        <p:spPr bwMode="auto">
          <a:xfrm>
            <a:off x="64770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67" name="Rectangle 25"/>
          <p:cNvSpPr>
            <a:spLocks noChangeArrowheads="1"/>
          </p:cNvSpPr>
          <p:nvPr/>
        </p:nvSpPr>
        <p:spPr bwMode="auto">
          <a:xfrm>
            <a:off x="67056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68" name="Rectangle 26"/>
          <p:cNvSpPr>
            <a:spLocks noChangeArrowheads="1"/>
          </p:cNvSpPr>
          <p:nvPr/>
        </p:nvSpPr>
        <p:spPr bwMode="auto">
          <a:xfrm>
            <a:off x="70104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69" name="Rectangle 27"/>
          <p:cNvSpPr>
            <a:spLocks noChangeArrowheads="1"/>
          </p:cNvSpPr>
          <p:nvPr/>
        </p:nvSpPr>
        <p:spPr bwMode="auto">
          <a:xfrm>
            <a:off x="72390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70" name="Rectangle 28"/>
          <p:cNvSpPr>
            <a:spLocks noChangeArrowheads="1"/>
          </p:cNvSpPr>
          <p:nvPr/>
        </p:nvSpPr>
        <p:spPr bwMode="auto">
          <a:xfrm>
            <a:off x="75438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71" name="Rectangle 29"/>
          <p:cNvSpPr>
            <a:spLocks noChangeArrowheads="1"/>
          </p:cNvSpPr>
          <p:nvPr/>
        </p:nvSpPr>
        <p:spPr bwMode="auto">
          <a:xfrm>
            <a:off x="77724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72" name="Rectangle 30"/>
          <p:cNvSpPr>
            <a:spLocks noChangeArrowheads="1"/>
          </p:cNvSpPr>
          <p:nvPr/>
        </p:nvSpPr>
        <p:spPr bwMode="auto">
          <a:xfrm>
            <a:off x="80772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73" name="Rectangle 31"/>
          <p:cNvSpPr>
            <a:spLocks noChangeArrowheads="1"/>
          </p:cNvSpPr>
          <p:nvPr/>
        </p:nvSpPr>
        <p:spPr bwMode="auto">
          <a:xfrm>
            <a:off x="8305800" y="2514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74" name="Rectangle 36"/>
          <p:cNvSpPr>
            <a:spLocks noChangeArrowheads="1"/>
          </p:cNvSpPr>
          <p:nvPr/>
        </p:nvSpPr>
        <p:spPr bwMode="auto">
          <a:xfrm>
            <a:off x="11430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75" name="Rectangle 37"/>
          <p:cNvSpPr>
            <a:spLocks noChangeArrowheads="1"/>
          </p:cNvSpPr>
          <p:nvPr/>
        </p:nvSpPr>
        <p:spPr bwMode="auto">
          <a:xfrm>
            <a:off x="13716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76" name="Rectangle 38"/>
          <p:cNvSpPr>
            <a:spLocks noChangeArrowheads="1"/>
          </p:cNvSpPr>
          <p:nvPr/>
        </p:nvSpPr>
        <p:spPr bwMode="auto">
          <a:xfrm>
            <a:off x="16764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77" name="Rectangle 39"/>
          <p:cNvSpPr>
            <a:spLocks noChangeArrowheads="1"/>
          </p:cNvSpPr>
          <p:nvPr/>
        </p:nvSpPr>
        <p:spPr bwMode="auto">
          <a:xfrm>
            <a:off x="19050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78" name="Rectangle 40"/>
          <p:cNvSpPr>
            <a:spLocks noChangeArrowheads="1"/>
          </p:cNvSpPr>
          <p:nvPr/>
        </p:nvSpPr>
        <p:spPr bwMode="auto">
          <a:xfrm>
            <a:off x="22098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79" name="Rectangle 41"/>
          <p:cNvSpPr>
            <a:spLocks noChangeArrowheads="1"/>
          </p:cNvSpPr>
          <p:nvPr/>
        </p:nvSpPr>
        <p:spPr bwMode="auto">
          <a:xfrm>
            <a:off x="24384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80" name="Rectangle 42"/>
          <p:cNvSpPr>
            <a:spLocks noChangeArrowheads="1"/>
          </p:cNvSpPr>
          <p:nvPr/>
        </p:nvSpPr>
        <p:spPr bwMode="auto">
          <a:xfrm>
            <a:off x="27432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81" name="Rectangle 43"/>
          <p:cNvSpPr>
            <a:spLocks noChangeArrowheads="1"/>
          </p:cNvSpPr>
          <p:nvPr/>
        </p:nvSpPr>
        <p:spPr bwMode="auto">
          <a:xfrm>
            <a:off x="29718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82" name="Rectangle 44"/>
          <p:cNvSpPr>
            <a:spLocks noChangeArrowheads="1"/>
          </p:cNvSpPr>
          <p:nvPr/>
        </p:nvSpPr>
        <p:spPr bwMode="auto">
          <a:xfrm>
            <a:off x="32766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83" name="Rectangle 45"/>
          <p:cNvSpPr>
            <a:spLocks noChangeArrowheads="1"/>
          </p:cNvSpPr>
          <p:nvPr/>
        </p:nvSpPr>
        <p:spPr bwMode="auto">
          <a:xfrm>
            <a:off x="35052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84" name="Rectangle 46"/>
          <p:cNvSpPr>
            <a:spLocks noChangeArrowheads="1"/>
          </p:cNvSpPr>
          <p:nvPr/>
        </p:nvSpPr>
        <p:spPr bwMode="auto">
          <a:xfrm>
            <a:off x="38100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85" name="Rectangle 47"/>
          <p:cNvSpPr>
            <a:spLocks noChangeArrowheads="1"/>
          </p:cNvSpPr>
          <p:nvPr/>
        </p:nvSpPr>
        <p:spPr bwMode="auto">
          <a:xfrm>
            <a:off x="40386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86" name="Rectangle 48"/>
          <p:cNvSpPr>
            <a:spLocks noChangeArrowheads="1"/>
          </p:cNvSpPr>
          <p:nvPr/>
        </p:nvSpPr>
        <p:spPr bwMode="auto">
          <a:xfrm>
            <a:off x="43434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87" name="Rectangle 49"/>
          <p:cNvSpPr>
            <a:spLocks noChangeArrowheads="1"/>
          </p:cNvSpPr>
          <p:nvPr/>
        </p:nvSpPr>
        <p:spPr bwMode="auto">
          <a:xfrm>
            <a:off x="45720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88" name="Rectangle 50"/>
          <p:cNvSpPr>
            <a:spLocks noChangeArrowheads="1"/>
          </p:cNvSpPr>
          <p:nvPr/>
        </p:nvSpPr>
        <p:spPr bwMode="auto">
          <a:xfrm>
            <a:off x="48768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89" name="Rectangle 51"/>
          <p:cNvSpPr>
            <a:spLocks noChangeArrowheads="1"/>
          </p:cNvSpPr>
          <p:nvPr/>
        </p:nvSpPr>
        <p:spPr bwMode="auto">
          <a:xfrm>
            <a:off x="51054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90" name="Rectangle 52"/>
          <p:cNvSpPr>
            <a:spLocks noChangeArrowheads="1"/>
          </p:cNvSpPr>
          <p:nvPr/>
        </p:nvSpPr>
        <p:spPr bwMode="auto">
          <a:xfrm>
            <a:off x="54102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91" name="Rectangle 53"/>
          <p:cNvSpPr>
            <a:spLocks noChangeArrowheads="1"/>
          </p:cNvSpPr>
          <p:nvPr/>
        </p:nvSpPr>
        <p:spPr bwMode="auto">
          <a:xfrm>
            <a:off x="56388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92" name="Rectangle 54"/>
          <p:cNvSpPr>
            <a:spLocks noChangeArrowheads="1"/>
          </p:cNvSpPr>
          <p:nvPr/>
        </p:nvSpPr>
        <p:spPr bwMode="auto">
          <a:xfrm>
            <a:off x="59436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93" name="Rectangle 55"/>
          <p:cNvSpPr>
            <a:spLocks noChangeArrowheads="1"/>
          </p:cNvSpPr>
          <p:nvPr/>
        </p:nvSpPr>
        <p:spPr bwMode="auto">
          <a:xfrm>
            <a:off x="61722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94" name="Rectangle 56"/>
          <p:cNvSpPr>
            <a:spLocks noChangeArrowheads="1"/>
          </p:cNvSpPr>
          <p:nvPr/>
        </p:nvSpPr>
        <p:spPr bwMode="auto">
          <a:xfrm>
            <a:off x="64770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95" name="Rectangle 57"/>
          <p:cNvSpPr>
            <a:spLocks noChangeArrowheads="1"/>
          </p:cNvSpPr>
          <p:nvPr/>
        </p:nvSpPr>
        <p:spPr bwMode="auto">
          <a:xfrm>
            <a:off x="67056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96" name="Rectangle 58"/>
          <p:cNvSpPr>
            <a:spLocks noChangeArrowheads="1"/>
          </p:cNvSpPr>
          <p:nvPr/>
        </p:nvSpPr>
        <p:spPr bwMode="auto">
          <a:xfrm>
            <a:off x="70104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97" name="Rectangle 59"/>
          <p:cNvSpPr>
            <a:spLocks noChangeArrowheads="1"/>
          </p:cNvSpPr>
          <p:nvPr/>
        </p:nvSpPr>
        <p:spPr bwMode="auto">
          <a:xfrm>
            <a:off x="72390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98" name="Rectangle 60"/>
          <p:cNvSpPr>
            <a:spLocks noChangeArrowheads="1"/>
          </p:cNvSpPr>
          <p:nvPr/>
        </p:nvSpPr>
        <p:spPr bwMode="auto">
          <a:xfrm>
            <a:off x="75438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899" name="Rectangle 61"/>
          <p:cNvSpPr>
            <a:spLocks noChangeArrowheads="1"/>
          </p:cNvSpPr>
          <p:nvPr/>
        </p:nvSpPr>
        <p:spPr bwMode="auto">
          <a:xfrm>
            <a:off x="77724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00" name="Rectangle 62"/>
          <p:cNvSpPr>
            <a:spLocks noChangeArrowheads="1"/>
          </p:cNvSpPr>
          <p:nvPr/>
        </p:nvSpPr>
        <p:spPr bwMode="auto">
          <a:xfrm>
            <a:off x="80772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01" name="Rectangle 63"/>
          <p:cNvSpPr>
            <a:spLocks noChangeArrowheads="1"/>
          </p:cNvSpPr>
          <p:nvPr/>
        </p:nvSpPr>
        <p:spPr bwMode="auto">
          <a:xfrm>
            <a:off x="8305800" y="2743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02" name="Rectangle 262"/>
          <p:cNvSpPr>
            <a:spLocks noChangeArrowheads="1"/>
          </p:cNvSpPr>
          <p:nvPr/>
        </p:nvSpPr>
        <p:spPr bwMode="auto">
          <a:xfrm>
            <a:off x="1066800" y="3048000"/>
            <a:ext cx="1066800" cy="533400"/>
          </a:xfrm>
          <a:prstGeom prst="rect">
            <a:avLst/>
          </a:prstGeom>
          <a:noFill/>
          <a:ln w="19050" cap="rnd">
            <a:solidFill>
              <a:srgbClr val="FF00FF"/>
            </a:solidFill>
            <a:prstDash val="sysDot"/>
            <a:miter lim="800000"/>
            <a:headEnd/>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1800" dirty="0"/>
          </a:p>
        </p:txBody>
      </p:sp>
      <p:sp>
        <p:nvSpPr>
          <p:cNvPr id="35903" name="Rectangle 263"/>
          <p:cNvSpPr>
            <a:spLocks noChangeArrowheads="1"/>
          </p:cNvSpPr>
          <p:nvPr/>
        </p:nvSpPr>
        <p:spPr bwMode="auto">
          <a:xfrm>
            <a:off x="11430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04" name="Rectangle 264"/>
          <p:cNvSpPr>
            <a:spLocks noChangeArrowheads="1"/>
          </p:cNvSpPr>
          <p:nvPr/>
        </p:nvSpPr>
        <p:spPr bwMode="auto">
          <a:xfrm>
            <a:off x="13716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05" name="Rectangle 265"/>
          <p:cNvSpPr>
            <a:spLocks noChangeArrowheads="1"/>
          </p:cNvSpPr>
          <p:nvPr/>
        </p:nvSpPr>
        <p:spPr bwMode="auto">
          <a:xfrm>
            <a:off x="16764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06" name="Rectangle 266"/>
          <p:cNvSpPr>
            <a:spLocks noChangeArrowheads="1"/>
          </p:cNvSpPr>
          <p:nvPr/>
        </p:nvSpPr>
        <p:spPr bwMode="auto">
          <a:xfrm>
            <a:off x="19050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07" name="Rectangle 267"/>
          <p:cNvSpPr>
            <a:spLocks noChangeArrowheads="1"/>
          </p:cNvSpPr>
          <p:nvPr/>
        </p:nvSpPr>
        <p:spPr bwMode="auto">
          <a:xfrm>
            <a:off x="22098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08" name="Rectangle 268"/>
          <p:cNvSpPr>
            <a:spLocks noChangeArrowheads="1"/>
          </p:cNvSpPr>
          <p:nvPr/>
        </p:nvSpPr>
        <p:spPr bwMode="auto">
          <a:xfrm>
            <a:off x="24384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09" name="Rectangle 269"/>
          <p:cNvSpPr>
            <a:spLocks noChangeArrowheads="1"/>
          </p:cNvSpPr>
          <p:nvPr/>
        </p:nvSpPr>
        <p:spPr bwMode="auto">
          <a:xfrm>
            <a:off x="27432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10" name="Rectangle 270"/>
          <p:cNvSpPr>
            <a:spLocks noChangeArrowheads="1"/>
          </p:cNvSpPr>
          <p:nvPr/>
        </p:nvSpPr>
        <p:spPr bwMode="auto">
          <a:xfrm>
            <a:off x="29718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11" name="Rectangle 271"/>
          <p:cNvSpPr>
            <a:spLocks noChangeArrowheads="1"/>
          </p:cNvSpPr>
          <p:nvPr/>
        </p:nvSpPr>
        <p:spPr bwMode="auto">
          <a:xfrm>
            <a:off x="32766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12" name="Rectangle 272"/>
          <p:cNvSpPr>
            <a:spLocks noChangeArrowheads="1"/>
          </p:cNvSpPr>
          <p:nvPr/>
        </p:nvSpPr>
        <p:spPr bwMode="auto">
          <a:xfrm>
            <a:off x="35052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13" name="Rectangle 273"/>
          <p:cNvSpPr>
            <a:spLocks noChangeArrowheads="1"/>
          </p:cNvSpPr>
          <p:nvPr/>
        </p:nvSpPr>
        <p:spPr bwMode="auto">
          <a:xfrm>
            <a:off x="38100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14" name="Rectangle 274"/>
          <p:cNvSpPr>
            <a:spLocks noChangeArrowheads="1"/>
          </p:cNvSpPr>
          <p:nvPr/>
        </p:nvSpPr>
        <p:spPr bwMode="auto">
          <a:xfrm>
            <a:off x="40386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15" name="Rectangle 275"/>
          <p:cNvSpPr>
            <a:spLocks noChangeArrowheads="1"/>
          </p:cNvSpPr>
          <p:nvPr/>
        </p:nvSpPr>
        <p:spPr bwMode="auto">
          <a:xfrm>
            <a:off x="43434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16" name="Rectangle 276"/>
          <p:cNvSpPr>
            <a:spLocks noChangeArrowheads="1"/>
          </p:cNvSpPr>
          <p:nvPr/>
        </p:nvSpPr>
        <p:spPr bwMode="auto">
          <a:xfrm>
            <a:off x="45720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17" name="Rectangle 277"/>
          <p:cNvSpPr>
            <a:spLocks noChangeArrowheads="1"/>
          </p:cNvSpPr>
          <p:nvPr/>
        </p:nvSpPr>
        <p:spPr bwMode="auto">
          <a:xfrm>
            <a:off x="4876800" y="3124200"/>
            <a:ext cx="152400" cy="152400"/>
          </a:xfrm>
          <a:prstGeom prst="rect">
            <a:avLst/>
          </a:prstGeom>
          <a:solidFill>
            <a:srgbClr val="993300"/>
          </a:solidFill>
          <a:ln w="19050">
            <a:solidFill>
              <a:schemeClr val="tx1"/>
            </a:solidFill>
            <a:miter lim="800000"/>
            <a:headEnd/>
            <a:tailEnd type="none" w="sm" len="sm"/>
          </a:ln>
        </p:spPr>
        <p:txBody>
          <a:bodyPr wrap="none" anchor="ctr"/>
          <a:lstStyle/>
          <a:p>
            <a:endParaRPr lang="en-US" sz="1800" dirty="0"/>
          </a:p>
        </p:txBody>
      </p:sp>
      <p:sp>
        <p:nvSpPr>
          <p:cNvPr id="35918" name="Rectangle 278"/>
          <p:cNvSpPr>
            <a:spLocks noChangeArrowheads="1"/>
          </p:cNvSpPr>
          <p:nvPr/>
        </p:nvSpPr>
        <p:spPr bwMode="auto">
          <a:xfrm>
            <a:off x="5105400" y="3124200"/>
            <a:ext cx="152400" cy="152400"/>
          </a:xfrm>
          <a:prstGeom prst="rect">
            <a:avLst/>
          </a:prstGeom>
          <a:solidFill>
            <a:srgbClr val="993300"/>
          </a:solidFill>
          <a:ln w="19050">
            <a:solidFill>
              <a:schemeClr val="tx1"/>
            </a:solidFill>
            <a:miter lim="800000"/>
            <a:headEnd/>
            <a:tailEnd type="none" w="sm" len="sm"/>
          </a:ln>
        </p:spPr>
        <p:txBody>
          <a:bodyPr wrap="none" anchor="ctr"/>
          <a:lstStyle/>
          <a:p>
            <a:endParaRPr lang="en-US" sz="1800" dirty="0"/>
          </a:p>
        </p:txBody>
      </p:sp>
      <p:sp>
        <p:nvSpPr>
          <p:cNvPr id="35919" name="Rectangle 279"/>
          <p:cNvSpPr>
            <a:spLocks noChangeArrowheads="1"/>
          </p:cNvSpPr>
          <p:nvPr/>
        </p:nvSpPr>
        <p:spPr bwMode="auto">
          <a:xfrm>
            <a:off x="54102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20" name="Rectangle 280"/>
          <p:cNvSpPr>
            <a:spLocks noChangeArrowheads="1"/>
          </p:cNvSpPr>
          <p:nvPr/>
        </p:nvSpPr>
        <p:spPr bwMode="auto">
          <a:xfrm>
            <a:off x="56388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21" name="Rectangle 281"/>
          <p:cNvSpPr>
            <a:spLocks noChangeArrowheads="1"/>
          </p:cNvSpPr>
          <p:nvPr/>
        </p:nvSpPr>
        <p:spPr bwMode="auto">
          <a:xfrm>
            <a:off x="59436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22" name="Rectangle 282"/>
          <p:cNvSpPr>
            <a:spLocks noChangeArrowheads="1"/>
          </p:cNvSpPr>
          <p:nvPr/>
        </p:nvSpPr>
        <p:spPr bwMode="auto">
          <a:xfrm>
            <a:off x="61722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23" name="Rectangle 283"/>
          <p:cNvSpPr>
            <a:spLocks noChangeArrowheads="1"/>
          </p:cNvSpPr>
          <p:nvPr/>
        </p:nvSpPr>
        <p:spPr bwMode="auto">
          <a:xfrm>
            <a:off x="64770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24" name="Rectangle 284"/>
          <p:cNvSpPr>
            <a:spLocks noChangeArrowheads="1"/>
          </p:cNvSpPr>
          <p:nvPr/>
        </p:nvSpPr>
        <p:spPr bwMode="auto">
          <a:xfrm>
            <a:off x="67056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25" name="Rectangle 285"/>
          <p:cNvSpPr>
            <a:spLocks noChangeArrowheads="1"/>
          </p:cNvSpPr>
          <p:nvPr/>
        </p:nvSpPr>
        <p:spPr bwMode="auto">
          <a:xfrm>
            <a:off x="70104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26" name="Rectangle 286"/>
          <p:cNvSpPr>
            <a:spLocks noChangeArrowheads="1"/>
          </p:cNvSpPr>
          <p:nvPr/>
        </p:nvSpPr>
        <p:spPr bwMode="auto">
          <a:xfrm>
            <a:off x="72390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27" name="Rectangle 287"/>
          <p:cNvSpPr>
            <a:spLocks noChangeArrowheads="1"/>
          </p:cNvSpPr>
          <p:nvPr/>
        </p:nvSpPr>
        <p:spPr bwMode="auto">
          <a:xfrm>
            <a:off x="75438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28" name="Rectangle 288"/>
          <p:cNvSpPr>
            <a:spLocks noChangeArrowheads="1"/>
          </p:cNvSpPr>
          <p:nvPr/>
        </p:nvSpPr>
        <p:spPr bwMode="auto">
          <a:xfrm>
            <a:off x="77724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29" name="Rectangle 289"/>
          <p:cNvSpPr>
            <a:spLocks noChangeArrowheads="1"/>
          </p:cNvSpPr>
          <p:nvPr/>
        </p:nvSpPr>
        <p:spPr bwMode="auto">
          <a:xfrm>
            <a:off x="80772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30" name="Rectangle 290"/>
          <p:cNvSpPr>
            <a:spLocks noChangeArrowheads="1"/>
          </p:cNvSpPr>
          <p:nvPr/>
        </p:nvSpPr>
        <p:spPr bwMode="auto">
          <a:xfrm>
            <a:off x="8305800" y="3124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31" name="Rectangle 291"/>
          <p:cNvSpPr>
            <a:spLocks noChangeArrowheads="1"/>
          </p:cNvSpPr>
          <p:nvPr/>
        </p:nvSpPr>
        <p:spPr bwMode="auto">
          <a:xfrm>
            <a:off x="11430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32" name="Rectangle 292"/>
          <p:cNvSpPr>
            <a:spLocks noChangeArrowheads="1"/>
          </p:cNvSpPr>
          <p:nvPr/>
        </p:nvSpPr>
        <p:spPr bwMode="auto">
          <a:xfrm>
            <a:off x="13716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33" name="Rectangle 293"/>
          <p:cNvSpPr>
            <a:spLocks noChangeArrowheads="1"/>
          </p:cNvSpPr>
          <p:nvPr/>
        </p:nvSpPr>
        <p:spPr bwMode="auto">
          <a:xfrm>
            <a:off x="16764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34" name="Rectangle 294"/>
          <p:cNvSpPr>
            <a:spLocks noChangeArrowheads="1"/>
          </p:cNvSpPr>
          <p:nvPr/>
        </p:nvSpPr>
        <p:spPr bwMode="auto">
          <a:xfrm>
            <a:off x="19050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35" name="Rectangle 295"/>
          <p:cNvSpPr>
            <a:spLocks noChangeArrowheads="1"/>
          </p:cNvSpPr>
          <p:nvPr/>
        </p:nvSpPr>
        <p:spPr bwMode="auto">
          <a:xfrm>
            <a:off x="22098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36" name="Rectangle 296"/>
          <p:cNvSpPr>
            <a:spLocks noChangeArrowheads="1"/>
          </p:cNvSpPr>
          <p:nvPr/>
        </p:nvSpPr>
        <p:spPr bwMode="auto">
          <a:xfrm>
            <a:off x="24384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37" name="Rectangle 297"/>
          <p:cNvSpPr>
            <a:spLocks noChangeArrowheads="1"/>
          </p:cNvSpPr>
          <p:nvPr/>
        </p:nvSpPr>
        <p:spPr bwMode="auto">
          <a:xfrm>
            <a:off x="27432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38" name="Rectangle 298"/>
          <p:cNvSpPr>
            <a:spLocks noChangeArrowheads="1"/>
          </p:cNvSpPr>
          <p:nvPr/>
        </p:nvSpPr>
        <p:spPr bwMode="auto">
          <a:xfrm>
            <a:off x="29718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39" name="Rectangle 299"/>
          <p:cNvSpPr>
            <a:spLocks noChangeArrowheads="1"/>
          </p:cNvSpPr>
          <p:nvPr/>
        </p:nvSpPr>
        <p:spPr bwMode="auto">
          <a:xfrm>
            <a:off x="32766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40" name="Rectangle 300"/>
          <p:cNvSpPr>
            <a:spLocks noChangeArrowheads="1"/>
          </p:cNvSpPr>
          <p:nvPr/>
        </p:nvSpPr>
        <p:spPr bwMode="auto">
          <a:xfrm>
            <a:off x="35052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41" name="Rectangle 301"/>
          <p:cNvSpPr>
            <a:spLocks noChangeArrowheads="1"/>
          </p:cNvSpPr>
          <p:nvPr/>
        </p:nvSpPr>
        <p:spPr bwMode="auto">
          <a:xfrm>
            <a:off x="38100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42" name="Rectangle 302"/>
          <p:cNvSpPr>
            <a:spLocks noChangeArrowheads="1"/>
          </p:cNvSpPr>
          <p:nvPr/>
        </p:nvSpPr>
        <p:spPr bwMode="auto">
          <a:xfrm>
            <a:off x="40386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43" name="Rectangle 303"/>
          <p:cNvSpPr>
            <a:spLocks noChangeArrowheads="1"/>
          </p:cNvSpPr>
          <p:nvPr/>
        </p:nvSpPr>
        <p:spPr bwMode="auto">
          <a:xfrm>
            <a:off x="43434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44" name="Rectangle 304"/>
          <p:cNvSpPr>
            <a:spLocks noChangeArrowheads="1"/>
          </p:cNvSpPr>
          <p:nvPr/>
        </p:nvSpPr>
        <p:spPr bwMode="auto">
          <a:xfrm>
            <a:off x="45720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45" name="Rectangle 305"/>
          <p:cNvSpPr>
            <a:spLocks noChangeArrowheads="1"/>
          </p:cNvSpPr>
          <p:nvPr/>
        </p:nvSpPr>
        <p:spPr bwMode="auto">
          <a:xfrm>
            <a:off x="4876800" y="3352800"/>
            <a:ext cx="152400" cy="152400"/>
          </a:xfrm>
          <a:prstGeom prst="rect">
            <a:avLst/>
          </a:prstGeom>
          <a:solidFill>
            <a:srgbClr val="993300"/>
          </a:solidFill>
          <a:ln w="19050">
            <a:solidFill>
              <a:schemeClr val="tx1"/>
            </a:solidFill>
            <a:miter lim="800000"/>
            <a:headEnd/>
            <a:tailEnd type="none" w="sm" len="sm"/>
          </a:ln>
        </p:spPr>
        <p:txBody>
          <a:bodyPr wrap="none" anchor="ctr"/>
          <a:lstStyle/>
          <a:p>
            <a:endParaRPr lang="en-US" sz="1800" dirty="0"/>
          </a:p>
        </p:txBody>
      </p:sp>
      <p:sp>
        <p:nvSpPr>
          <p:cNvPr id="35946" name="Rectangle 306"/>
          <p:cNvSpPr>
            <a:spLocks noChangeArrowheads="1"/>
          </p:cNvSpPr>
          <p:nvPr/>
        </p:nvSpPr>
        <p:spPr bwMode="auto">
          <a:xfrm>
            <a:off x="51054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47" name="Rectangle 307"/>
          <p:cNvSpPr>
            <a:spLocks noChangeArrowheads="1"/>
          </p:cNvSpPr>
          <p:nvPr/>
        </p:nvSpPr>
        <p:spPr bwMode="auto">
          <a:xfrm>
            <a:off x="54102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48" name="Rectangle 308"/>
          <p:cNvSpPr>
            <a:spLocks noChangeArrowheads="1"/>
          </p:cNvSpPr>
          <p:nvPr/>
        </p:nvSpPr>
        <p:spPr bwMode="auto">
          <a:xfrm>
            <a:off x="56388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49" name="Rectangle 309"/>
          <p:cNvSpPr>
            <a:spLocks noChangeArrowheads="1"/>
          </p:cNvSpPr>
          <p:nvPr/>
        </p:nvSpPr>
        <p:spPr bwMode="auto">
          <a:xfrm>
            <a:off x="59436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50" name="Rectangle 310"/>
          <p:cNvSpPr>
            <a:spLocks noChangeArrowheads="1"/>
          </p:cNvSpPr>
          <p:nvPr/>
        </p:nvSpPr>
        <p:spPr bwMode="auto">
          <a:xfrm>
            <a:off x="61722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51" name="Rectangle 311"/>
          <p:cNvSpPr>
            <a:spLocks noChangeArrowheads="1"/>
          </p:cNvSpPr>
          <p:nvPr/>
        </p:nvSpPr>
        <p:spPr bwMode="auto">
          <a:xfrm>
            <a:off x="64770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52" name="Rectangle 312"/>
          <p:cNvSpPr>
            <a:spLocks noChangeArrowheads="1"/>
          </p:cNvSpPr>
          <p:nvPr/>
        </p:nvSpPr>
        <p:spPr bwMode="auto">
          <a:xfrm>
            <a:off x="67056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53" name="Rectangle 313"/>
          <p:cNvSpPr>
            <a:spLocks noChangeArrowheads="1"/>
          </p:cNvSpPr>
          <p:nvPr/>
        </p:nvSpPr>
        <p:spPr bwMode="auto">
          <a:xfrm>
            <a:off x="70104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54" name="Rectangle 314"/>
          <p:cNvSpPr>
            <a:spLocks noChangeArrowheads="1"/>
          </p:cNvSpPr>
          <p:nvPr/>
        </p:nvSpPr>
        <p:spPr bwMode="auto">
          <a:xfrm>
            <a:off x="72390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55" name="Rectangle 315"/>
          <p:cNvSpPr>
            <a:spLocks noChangeArrowheads="1"/>
          </p:cNvSpPr>
          <p:nvPr/>
        </p:nvSpPr>
        <p:spPr bwMode="auto">
          <a:xfrm>
            <a:off x="75438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56" name="Rectangle 316"/>
          <p:cNvSpPr>
            <a:spLocks noChangeArrowheads="1"/>
          </p:cNvSpPr>
          <p:nvPr/>
        </p:nvSpPr>
        <p:spPr bwMode="auto">
          <a:xfrm>
            <a:off x="77724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57" name="Rectangle 317"/>
          <p:cNvSpPr>
            <a:spLocks noChangeArrowheads="1"/>
          </p:cNvSpPr>
          <p:nvPr/>
        </p:nvSpPr>
        <p:spPr bwMode="auto">
          <a:xfrm>
            <a:off x="80772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58" name="Rectangle 318"/>
          <p:cNvSpPr>
            <a:spLocks noChangeArrowheads="1"/>
          </p:cNvSpPr>
          <p:nvPr/>
        </p:nvSpPr>
        <p:spPr bwMode="auto">
          <a:xfrm>
            <a:off x="8305800" y="3352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59" name="Rectangle 319"/>
          <p:cNvSpPr>
            <a:spLocks noChangeArrowheads="1"/>
          </p:cNvSpPr>
          <p:nvPr/>
        </p:nvSpPr>
        <p:spPr bwMode="auto">
          <a:xfrm>
            <a:off x="2667000" y="2438400"/>
            <a:ext cx="533400" cy="609600"/>
          </a:xfrm>
          <a:prstGeom prst="rect">
            <a:avLst/>
          </a:prstGeom>
          <a:noFill/>
          <a:ln w="19050" cap="rnd">
            <a:solidFill>
              <a:srgbClr val="FF00FF"/>
            </a:solidFill>
            <a:prstDash val="sysDot"/>
            <a:miter lim="800000"/>
            <a:headEnd/>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1800" dirty="0"/>
          </a:p>
        </p:txBody>
      </p:sp>
      <p:sp>
        <p:nvSpPr>
          <p:cNvPr id="35960" name="Rectangle 320"/>
          <p:cNvSpPr>
            <a:spLocks noChangeArrowheads="1"/>
          </p:cNvSpPr>
          <p:nvPr/>
        </p:nvSpPr>
        <p:spPr bwMode="auto">
          <a:xfrm>
            <a:off x="11430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61" name="Rectangle 321"/>
          <p:cNvSpPr>
            <a:spLocks noChangeArrowheads="1"/>
          </p:cNvSpPr>
          <p:nvPr/>
        </p:nvSpPr>
        <p:spPr bwMode="auto">
          <a:xfrm>
            <a:off x="13716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62" name="Rectangle 322"/>
          <p:cNvSpPr>
            <a:spLocks noChangeArrowheads="1"/>
          </p:cNvSpPr>
          <p:nvPr/>
        </p:nvSpPr>
        <p:spPr bwMode="auto">
          <a:xfrm>
            <a:off x="16764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63" name="Rectangle 323"/>
          <p:cNvSpPr>
            <a:spLocks noChangeArrowheads="1"/>
          </p:cNvSpPr>
          <p:nvPr/>
        </p:nvSpPr>
        <p:spPr bwMode="auto">
          <a:xfrm>
            <a:off x="19050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64" name="Rectangle 324"/>
          <p:cNvSpPr>
            <a:spLocks noChangeArrowheads="1"/>
          </p:cNvSpPr>
          <p:nvPr/>
        </p:nvSpPr>
        <p:spPr bwMode="auto">
          <a:xfrm>
            <a:off x="22098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65" name="Rectangle 325"/>
          <p:cNvSpPr>
            <a:spLocks noChangeArrowheads="1"/>
          </p:cNvSpPr>
          <p:nvPr/>
        </p:nvSpPr>
        <p:spPr bwMode="auto">
          <a:xfrm>
            <a:off x="24384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66" name="Rectangle 326"/>
          <p:cNvSpPr>
            <a:spLocks noChangeArrowheads="1"/>
          </p:cNvSpPr>
          <p:nvPr/>
        </p:nvSpPr>
        <p:spPr bwMode="auto">
          <a:xfrm>
            <a:off x="27432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67" name="Rectangle 327"/>
          <p:cNvSpPr>
            <a:spLocks noChangeArrowheads="1"/>
          </p:cNvSpPr>
          <p:nvPr/>
        </p:nvSpPr>
        <p:spPr bwMode="auto">
          <a:xfrm>
            <a:off x="29718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68" name="Rectangle 328"/>
          <p:cNvSpPr>
            <a:spLocks noChangeArrowheads="1"/>
          </p:cNvSpPr>
          <p:nvPr/>
        </p:nvSpPr>
        <p:spPr bwMode="auto">
          <a:xfrm>
            <a:off x="32766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69" name="Rectangle 329"/>
          <p:cNvSpPr>
            <a:spLocks noChangeArrowheads="1"/>
          </p:cNvSpPr>
          <p:nvPr/>
        </p:nvSpPr>
        <p:spPr bwMode="auto">
          <a:xfrm>
            <a:off x="35052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70" name="Rectangle 330"/>
          <p:cNvSpPr>
            <a:spLocks noChangeArrowheads="1"/>
          </p:cNvSpPr>
          <p:nvPr/>
        </p:nvSpPr>
        <p:spPr bwMode="auto">
          <a:xfrm>
            <a:off x="38100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71" name="Rectangle 331"/>
          <p:cNvSpPr>
            <a:spLocks noChangeArrowheads="1"/>
          </p:cNvSpPr>
          <p:nvPr/>
        </p:nvSpPr>
        <p:spPr bwMode="auto">
          <a:xfrm>
            <a:off x="40386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72" name="Rectangle 332"/>
          <p:cNvSpPr>
            <a:spLocks noChangeArrowheads="1"/>
          </p:cNvSpPr>
          <p:nvPr/>
        </p:nvSpPr>
        <p:spPr bwMode="auto">
          <a:xfrm>
            <a:off x="43434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73" name="Rectangle 333"/>
          <p:cNvSpPr>
            <a:spLocks noChangeArrowheads="1"/>
          </p:cNvSpPr>
          <p:nvPr/>
        </p:nvSpPr>
        <p:spPr bwMode="auto">
          <a:xfrm>
            <a:off x="45720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74" name="Rectangle 334"/>
          <p:cNvSpPr>
            <a:spLocks noChangeArrowheads="1"/>
          </p:cNvSpPr>
          <p:nvPr/>
        </p:nvSpPr>
        <p:spPr bwMode="auto">
          <a:xfrm>
            <a:off x="48768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75" name="Rectangle 335"/>
          <p:cNvSpPr>
            <a:spLocks noChangeArrowheads="1"/>
          </p:cNvSpPr>
          <p:nvPr/>
        </p:nvSpPr>
        <p:spPr bwMode="auto">
          <a:xfrm>
            <a:off x="51054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76" name="Rectangle 336"/>
          <p:cNvSpPr>
            <a:spLocks noChangeArrowheads="1"/>
          </p:cNvSpPr>
          <p:nvPr/>
        </p:nvSpPr>
        <p:spPr bwMode="auto">
          <a:xfrm>
            <a:off x="54102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77" name="Rectangle 337"/>
          <p:cNvSpPr>
            <a:spLocks noChangeArrowheads="1"/>
          </p:cNvSpPr>
          <p:nvPr/>
        </p:nvSpPr>
        <p:spPr bwMode="auto">
          <a:xfrm>
            <a:off x="56388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78" name="Rectangle 338"/>
          <p:cNvSpPr>
            <a:spLocks noChangeArrowheads="1"/>
          </p:cNvSpPr>
          <p:nvPr/>
        </p:nvSpPr>
        <p:spPr bwMode="auto">
          <a:xfrm>
            <a:off x="59436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79" name="Rectangle 339"/>
          <p:cNvSpPr>
            <a:spLocks noChangeArrowheads="1"/>
          </p:cNvSpPr>
          <p:nvPr/>
        </p:nvSpPr>
        <p:spPr bwMode="auto">
          <a:xfrm>
            <a:off x="61722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80" name="Rectangle 340"/>
          <p:cNvSpPr>
            <a:spLocks noChangeArrowheads="1"/>
          </p:cNvSpPr>
          <p:nvPr/>
        </p:nvSpPr>
        <p:spPr bwMode="auto">
          <a:xfrm>
            <a:off x="64770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81" name="Rectangle 341"/>
          <p:cNvSpPr>
            <a:spLocks noChangeArrowheads="1"/>
          </p:cNvSpPr>
          <p:nvPr/>
        </p:nvSpPr>
        <p:spPr bwMode="auto">
          <a:xfrm>
            <a:off x="67056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82" name="Rectangle 342"/>
          <p:cNvSpPr>
            <a:spLocks noChangeArrowheads="1"/>
          </p:cNvSpPr>
          <p:nvPr/>
        </p:nvSpPr>
        <p:spPr bwMode="auto">
          <a:xfrm>
            <a:off x="70104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83" name="Rectangle 343"/>
          <p:cNvSpPr>
            <a:spLocks noChangeArrowheads="1"/>
          </p:cNvSpPr>
          <p:nvPr/>
        </p:nvSpPr>
        <p:spPr bwMode="auto">
          <a:xfrm>
            <a:off x="72390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84" name="Rectangle 344"/>
          <p:cNvSpPr>
            <a:spLocks noChangeArrowheads="1"/>
          </p:cNvSpPr>
          <p:nvPr/>
        </p:nvSpPr>
        <p:spPr bwMode="auto">
          <a:xfrm>
            <a:off x="75438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85" name="Rectangle 345"/>
          <p:cNvSpPr>
            <a:spLocks noChangeArrowheads="1"/>
          </p:cNvSpPr>
          <p:nvPr/>
        </p:nvSpPr>
        <p:spPr bwMode="auto">
          <a:xfrm>
            <a:off x="77724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86" name="Rectangle 346"/>
          <p:cNvSpPr>
            <a:spLocks noChangeArrowheads="1"/>
          </p:cNvSpPr>
          <p:nvPr/>
        </p:nvSpPr>
        <p:spPr bwMode="auto">
          <a:xfrm>
            <a:off x="80772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87" name="Rectangle 347"/>
          <p:cNvSpPr>
            <a:spLocks noChangeArrowheads="1"/>
          </p:cNvSpPr>
          <p:nvPr/>
        </p:nvSpPr>
        <p:spPr bwMode="auto">
          <a:xfrm>
            <a:off x="8305800" y="37338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88" name="Rectangle 348"/>
          <p:cNvSpPr>
            <a:spLocks noChangeArrowheads="1"/>
          </p:cNvSpPr>
          <p:nvPr/>
        </p:nvSpPr>
        <p:spPr bwMode="auto">
          <a:xfrm>
            <a:off x="11430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89" name="Rectangle 349"/>
          <p:cNvSpPr>
            <a:spLocks noChangeArrowheads="1"/>
          </p:cNvSpPr>
          <p:nvPr/>
        </p:nvSpPr>
        <p:spPr bwMode="auto">
          <a:xfrm>
            <a:off x="13716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90" name="Rectangle 350"/>
          <p:cNvSpPr>
            <a:spLocks noChangeArrowheads="1"/>
          </p:cNvSpPr>
          <p:nvPr/>
        </p:nvSpPr>
        <p:spPr bwMode="auto">
          <a:xfrm>
            <a:off x="16764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91" name="Rectangle 351"/>
          <p:cNvSpPr>
            <a:spLocks noChangeArrowheads="1"/>
          </p:cNvSpPr>
          <p:nvPr/>
        </p:nvSpPr>
        <p:spPr bwMode="auto">
          <a:xfrm>
            <a:off x="19050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92" name="Rectangle 352"/>
          <p:cNvSpPr>
            <a:spLocks noChangeArrowheads="1"/>
          </p:cNvSpPr>
          <p:nvPr/>
        </p:nvSpPr>
        <p:spPr bwMode="auto">
          <a:xfrm>
            <a:off x="22098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93" name="Rectangle 353"/>
          <p:cNvSpPr>
            <a:spLocks noChangeArrowheads="1"/>
          </p:cNvSpPr>
          <p:nvPr/>
        </p:nvSpPr>
        <p:spPr bwMode="auto">
          <a:xfrm>
            <a:off x="24384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94" name="Rectangle 354"/>
          <p:cNvSpPr>
            <a:spLocks noChangeArrowheads="1"/>
          </p:cNvSpPr>
          <p:nvPr/>
        </p:nvSpPr>
        <p:spPr bwMode="auto">
          <a:xfrm>
            <a:off x="27432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95" name="Rectangle 355"/>
          <p:cNvSpPr>
            <a:spLocks noChangeArrowheads="1"/>
          </p:cNvSpPr>
          <p:nvPr/>
        </p:nvSpPr>
        <p:spPr bwMode="auto">
          <a:xfrm>
            <a:off x="29718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96" name="Rectangle 356"/>
          <p:cNvSpPr>
            <a:spLocks noChangeArrowheads="1"/>
          </p:cNvSpPr>
          <p:nvPr/>
        </p:nvSpPr>
        <p:spPr bwMode="auto">
          <a:xfrm>
            <a:off x="32766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97" name="Rectangle 357"/>
          <p:cNvSpPr>
            <a:spLocks noChangeArrowheads="1"/>
          </p:cNvSpPr>
          <p:nvPr/>
        </p:nvSpPr>
        <p:spPr bwMode="auto">
          <a:xfrm>
            <a:off x="35052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98" name="Rectangle 358"/>
          <p:cNvSpPr>
            <a:spLocks noChangeArrowheads="1"/>
          </p:cNvSpPr>
          <p:nvPr/>
        </p:nvSpPr>
        <p:spPr bwMode="auto">
          <a:xfrm>
            <a:off x="38100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5999" name="Rectangle 359"/>
          <p:cNvSpPr>
            <a:spLocks noChangeArrowheads="1"/>
          </p:cNvSpPr>
          <p:nvPr/>
        </p:nvSpPr>
        <p:spPr bwMode="auto">
          <a:xfrm>
            <a:off x="40386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00" name="Rectangle 360"/>
          <p:cNvSpPr>
            <a:spLocks noChangeArrowheads="1"/>
          </p:cNvSpPr>
          <p:nvPr/>
        </p:nvSpPr>
        <p:spPr bwMode="auto">
          <a:xfrm>
            <a:off x="43434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01" name="Rectangle 361"/>
          <p:cNvSpPr>
            <a:spLocks noChangeArrowheads="1"/>
          </p:cNvSpPr>
          <p:nvPr/>
        </p:nvSpPr>
        <p:spPr bwMode="auto">
          <a:xfrm>
            <a:off x="45720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02" name="Rectangle 362"/>
          <p:cNvSpPr>
            <a:spLocks noChangeArrowheads="1"/>
          </p:cNvSpPr>
          <p:nvPr/>
        </p:nvSpPr>
        <p:spPr bwMode="auto">
          <a:xfrm>
            <a:off x="48768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03" name="Rectangle 363"/>
          <p:cNvSpPr>
            <a:spLocks noChangeArrowheads="1"/>
          </p:cNvSpPr>
          <p:nvPr/>
        </p:nvSpPr>
        <p:spPr bwMode="auto">
          <a:xfrm>
            <a:off x="51054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04" name="Rectangle 364"/>
          <p:cNvSpPr>
            <a:spLocks noChangeArrowheads="1"/>
          </p:cNvSpPr>
          <p:nvPr/>
        </p:nvSpPr>
        <p:spPr bwMode="auto">
          <a:xfrm>
            <a:off x="54102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05" name="Rectangle 365"/>
          <p:cNvSpPr>
            <a:spLocks noChangeArrowheads="1"/>
          </p:cNvSpPr>
          <p:nvPr/>
        </p:nvSpPr>
        <p:spPr bwMode="auto">
          <a:xfrm>
            <a:off x="56388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06" name="Rectangle 366"/>
          <p:cNvSpPr>
            <a:spLocks noChangeArrowheads="1"/>
          </p:cNvSpPr>
          <p:nvPr/>
        </p:nvSpPr>
        <p:spPr bwMode="auto">
          <a:xfrm>
            <a:off x="59436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07" name="Rectangle 367"/>
          <p:cNvSpPr>
            <a:spLocks noChangeArrowheads="1"/>
          </p:cNvSpPr>
          <p:nvPr/>
        </p:nvSpPr>
        <p:spPr bwMode="auto">
          <a:xfrm>
            <a:off x="61722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08" name="Rectangle 368"/>
          <p:cNvSpPr>
            <a:spLocks noChangeArrowheads="1"/>
          </p:cNvSpPr>
          <p:nvPr/>
        </p:nvSpPr>
        <p:spPr bwMode="auto">
          <a:xfrm>
            <a:off x="64770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09" name="Rectangle 369"/>
          <p:cNvSpPr>
            <a:spLocks noChangeArrowheads="1"/>
          </p:cNvSpPr>
          <p:nvPr/>
        </p:nvSpPr>
        <p:spPr bwMode="auto">
          <a:xfrm>
            <a:off x="67056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10" name="Rectangle 370"/>
          <p:cNvSpPr>
            <a:spLocks noChangeArrowheads="1"/>
          </p:cNvSpPr>
          <p:nvPr/>
        </p:nvSpPr>
        <p:spPr bwMode="auto">
          <a:xfrm>
            <a:off x="70104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11" name="Rectangle 371"/>
          <p:cNvSpPr>
            <a:spLocks noChangeArrowheads="1"/>
          </p:cNvSpPr>
          <p:nvPr/>
        </p:nvSpPr>
        <p:spPr bwMode="auto">
          <a:xfrm>
            <a:off x="72390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12" name="Rectangle 372"/>
          <p:cNvSpPr>
            <a:spLocks noChangeArrowheads="1"/>
          </p:cNvSpPr>
          <p:nvPr/>
        </p:nvSpPr>
        <p:spPr bwMode="auto">
          <a:xfrm>
            <a:off x="75438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13" name="Rectangle 373"/>
          <p:cNvSpPr>
            <a:spLocks noChangeArrowheads="1"/>
          </p:cNvSpPr>
          <p:nvPr/>
        </p:nvSpPr>
        <p:spPr bwMode="auto">
          <a:xfrm>
            <a:off x="77724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14" name="Rectangle 374"/>
          <p:cNvSpPr>
            <a:spLocks noChangeArrowheads="1"/>
          </p:cNvSpPr>
          <p:nvPr/>
        </p:nvSpPr>
        <p:spPr bwMode="auto">
          <a:xfrm>
            <a:off x="80772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15" name="Rectangle 375"/>
          <p:cNvSpPr>
            <a:spLocks noChangeArrowheads="1"/>
          </p:cNvSpPr>
          <p:nvPr/>
        </p:nvSpPr>
        <p:spPr bwMode="auto">
          <a:xfrm>
            <a:off x="8305800" y="3962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16" name="Rectangle 376"/>
          <p:cNvSpPr>
            <a:spLocks noChangeArrowheads="1"/>
          </p:cNvSpPr>
          <p:nvPr/>
        </p:nvSpPr>
        <p:spPr bwMode="auto">
          <a:xfrm>
            <a:off x="2133600" y="3048000"/>
            <a:ext cx="1066800" cy="1219200"/>
          </a:xfrm>
          <a:prstGeom prst="rect">
            <a:avLst/>
          </a:prstGeom>
          <a:noFill/>
          <a:ln w="19050" cap="rnd">
            <a:solidFill>
              <a:srgbClr val="FF00FF"/>
            </a:solidFill>
            <a:prstDash val="sysDot"/>
            <a:miter lim="800000"/>
            <a:headEnd/>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1800" dirty="0"/>
          </a:p>
        </p:txBody>
      </p:sp>
      <p:sp>
        <p:nvSpPr>
          <p:cNvPr id="36017" name="Rectangle 377"/>
          <p:cNvSpPr>
            <a:spLocks noChangeArrowheads="1"/>
          </p:cNvSpPr>
          <p:nvPr/>
        </p:nvSpPr>
        <p:spPr bwMode="auto">
          <a:xfrm>
            <a:off x="11430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18" name="Rectangle 378"/>
          <p:cNvSpPr>
            <a:spLocks noChangeArrowheads="1"/>
          </p:cNvSpPr>
          <p:nvPr/>
        </p:nvSpPr>
        <p:spPr bwMode="auto">
          <a:xfrm>
            <a:off x="13716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19" name="Rectangle 379"/>
          <p:cNvSpPr>
            <a:spLocks noChangeArrowheads="1"/>
          </p:cNvSpPr>
          <p:nvPr/>
        </p:nvSpPr>
        <p:spPr bwMode="auto">
          <a:xfrm>
            <a:off x="16764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20" name="Rectangle 380"/>
          <p:cNvSpPr>
            <a:spLocks noChangeArrowheads="1"/>
          </p:cNvSpPr>
          <p:nvPr/>
        </p:nvSpPr>
        <p:spPr bwMode="auto">
          <a:xfrm>
            <a:off x="19050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21" name="Rectangle 381"/>
          <p:cNvSpPr>
            <a:spLocks noChangeArrowheads="1"/>
          </p:cNvSpPr>
          <p:nvPr/>
        </p:nvSpPr>
        <p:spPr bwMode="auto">
          <a:xfrm>
            <a:off x="22098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22" name="Rectangle 382"/>
          <p:cNvSpPr>
            <a:spLocks noChangeArrowheads="1"/>
          </p:cNvSpPr>
          <p:nvPr/>
        </p:nvSpPr>
        <p:spPr bwMode="auto">
          <a:xfrm>
            <a:off x="24384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23" name="Rectangle 383"/>
          <p:cNvSpPr>
            <a:spLocks noChangeArrowheads="1"/>
          </p:cNvSpPr>
          <p:nvPr/>
        </p:nvSpPr>
        <p:spPr bwMode="auto">
          <a:xfrm>
            <a:off x="27432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24" name="Rectangle 384"/>
          <p:cNvSpPr>
            <a:spLocks noChangeArrowheads="1"/>
          </p:cNvSpPr>
          <p:nvPr/>
        </p:nvSpPr>
        <p:spPr bwMode="auto">
          <a:xfrm>
            <a:off x="29718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25" name="Rectangle 385"/>
          <p:cNvSpPr>
            <a:spLocks noChangeArrowheads="1"/>
          </p:cNvSpPr>
          <p:nvPr/>
        </p:nvSpPr>
        <p:spPr bwMode="auto">
          <a:xfrm>
            <a:off x="32766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26" name="Rectangle 386"/>
          <p:cNvSpPr>
            <a:spLocks noChangeArrowheads="1"/>
          </p:cNvSpPr>
          <p:nvPr/>
        </p:nvSpPr>
        <p:spPr bwMode="auto">
          <a:xfrm>
            <a:off x="35052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27" name="Rectangle 387"/>
          <p:cNvSpPr>
            <a:spLocks noChangeArrowheads="1"/>
          </p:cNvSpPr>
          <p:nvPr/>
        </p:nvSpPr>
        <p:spPr bwMode="auto">
          <a:xfrm>
            <a:off x="38100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28" name="Rectangle 388"/>
          <p:cNvSpPr>
            <a:spLocks noChangeArrowheads="1"/>
          </p:cNvSpPr>
          <p:nvPr/>
        </p:nvSpPr>
        <p:spPr bwMode="auto">
          <a:xfrm>
            <a:off x="40386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29" name="Rectangle 389"/>
          <p:cNvSpPr>
            <a:spLocks noChangeArrowheads="1"/>
          </p:cNvSpPr>
          <p:nvPr/>
        </p:nvSpPr>
        <p:spPr bwMode="auto">
          <a:xfrm>
            <a:off x="43434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30" name="Rectangle 390"/>
          <p:cNvSpPr>
            <a:spLocks noChangeArrowheads="1"/>
          </p:cNvSpPr>
          <p:nvPr/>
        </p:nvSpPr>
        <p:spPr bwMode="auto">
          <a:xfrm>
            <a:off x="45720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31" name="Rectangle 391"/>
          <p:cNvSpPr>
            <a:spLocks noChangeArrowheads="1"/>
          </p:cNvSpPr>
          <p:nvPr/>
        </p:nvSpPr>
        <p:spPr bwMode="auto">
          <a:xfrm>
            <a:off x="48768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32" name="Rectangle 392"/>
          <p:cNvSpPr>
            <a:spLocks noChangeArrowheads="1"/>
          </p:cNvSpPr>
          <p:nvPr/>
        </p:nvSpPr>
        <p:spPr bwMode="auto">
          <a:xfrm>
            <a:off x="51054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33" name="Rectangle 393"/>
          <p:cNvSpPr>
            <a:spLocks noChangeArrowheads="1"/>
          </p:cNvSpPr>
          <p:nvPr/>
        </p:nvSpPr>
        <p:spPr bwMode="auto">
          <a:xfrm>
            <a:off x="54102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34" name="Rectangle 394"/>
          <p:cNvSpPr>
            <a:spLocks noChangeArrowheads="1"/>
          </p:cNvSpPr>
          <p:nvPr/>
        </p:nvSpPr>
        <p:spPr bwMode="auto">
          <a:xfrm>
            <a:off x="56388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35" name="Rectangle 395"/>
          <p:cNvSpPr>
            <a:spLocks noChangeArrowheads="1"/>
          </p:cNvSpPr>
          <p:nvPr/>
        </p:nvSpPr>
        <p:spPr bwMode="auto">
          <a:xfrm>
            <a:off x="59436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36" name="Rectangle 396"/>
          <p:cNvSpPr>
            <a:spLocks noChangeArrowheads="1"/>
          </p:cNvSpPr>
          <p:nvPr/>
        </p:nvSpPr>
        <p:spPr bwMode="auto">
          <a:xfrm>
            <a:off x="61722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37" name="Rectangle 397"/>
          <p:cNvSpPr>
            <a:spLocks noChangeArrowheads="1"/>
          </p:cNvSpPr>
          <p:nvPr/>
        </p:nvSpPr>
        <p:spPr bwMode="auto">
          <a:xfrm>
            <a:off x="64770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38" name="Rectangle 398"/>
          <p:cNvSpPr>
            <a:spLocks noChangeArrowheads="1"/>
          </p:cNvSpPr>
          <p:nvPr/>
        </p:nvSpPr>
        <p:spPr bwMode="auto">
          <a:xfrm>
            <a:off x="67056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39" name="Rectangle 399"/>
          <p:cNvSpPr>
            <a:spLocks noChangeArrowheads="1"/>
          </p:cNvSpPr>
          <p:nvPr/>
        </p:nvSpPr>
        <p:spPr bwMode="auto">
          <a:xfrm>
            <a:off x="70104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40" name="Rectangle 400"/>
          <p:cNvSpPr>
            <a:spLocks noChangeArrowheads="1"/>
          </p:cNvSpPr>
          <p:nvPr/>
        </p:nvSpPr>
        <p:spPr bwMode="auto">
          <a:xfrm>
            <a:off x="72390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41" name="Rectangle 401"/>
          <p:cNvSpPr>
            <a:spLocks noChangeArrowheads="1"/>
          </p:cNvSpPr>
          <p:nvPr/>
        </p:nvSpPr>
        <p:spPr bwMode="auto">
          <a:xfrm>
            <a:off x="75438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42" name="Rectangle 402"/>
          <p:cNvSpPr>
            <a:spLocks noChangeArrowheads="1"/>
          </p:cNvSpPr>
          <p:nvPr/>
        </p:nvSpPr>
        <p:spPr bwMode="auto">
          <a:xfrm>
            <a:off x="77724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43" name="Rectangle 403"/>
          <p:cNvSpPr>
            <a:spLocks noChangeArrowheads="1"/>
          </p:cNvSpPr>
          <p:nvPr/>
        </p:nvSpPr>
        <p:spPr bwMode="auto">
          <a:xfrm>
            <a:off x="80772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44" name="Rectangle 404"/>
          <p:cNvSpPr>
            <a:spLocks noChangeArrowheads="1"/>
          </p:cNvSpPr>
          <p:nvPr/>
        </p:nvSpPr>
        <p:spPr bwMode="auto">
          <a:xfrm>
            <a:off x="8305800" y="43434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45" name="Rectangle 405"/>
          <p:cNvSpPr>
            <a:spLocks noChangeArrowheads="1"/>
          </p:cNvSpPr>
          <p:nvPr/>
        </p:nvSpPr>
        <p:spPr bwMode="auto">
          <a:xfrm>
            <a:off x="11430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46" name="Rectangle 406"/>
          <p:cNvSpPr>
            <a:spLocks noChangeArrowheads="1"/>
          </p:cNvSpPr>
          <p:nvPr/>
        </p:nvSpPr>
        <p:spPr bwMode="auto">
          <a:xfrm>
            <a:off x="13716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47" name="Rectangle 407"/>
          <p:cNvSpPr>
            <a:spLocks noChangeArrowheads="1"/>
          </p:cNvSpPr>
          <p:nvPr/>
        </p:nvSpPr>
        <p:spPr bwMode="auto">
          <a:xfrm>
            <a:off x="16764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48" name="Rectangle 408"/>
          <p:cNvSpPr>
            <a:spLocks noChangeArrowheads="1"/>
          </p:cNvSpPr>
          <p:nvPr/>
        </p:nvSpPr>
        <p:spPr bwMode="auto">
          <a:xfrm>
            <a:off x="19050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49" name="Rectangle 409"/>
          <p:cNvSpPr>
            <a:spLocks noChangeArrowheads="1"/>
          </p:cNvSpPr>
          <p:nvPr/>
        </p:nvSpPr>
        <p:spPr bwMode="auto">
          <a:xfrm>
            <a:off x="22098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50" name="Rectangle 410"/>
          <p:cNvSpPr>
            <a:spLocks noChangeArrowheads="1"/>
          </p:cNvSpPr>
          <p:nvPr/>
        </p:nvSpPr>
        <p:spPr bwMode="auto">
          <a:xfrm>
            <a:off x="24384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51" name="Rectangle 411"/>
          <p:cNvSpPr>
            <a:spLocks noChangeArrowheads="1"/>
          </p:cNvSpPr>
          <p:nvPr/>
        </p:nvSpPr>
        <p:spPr bwMode="auto">
          <a:xfrm>
            <a:off x="27432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52" name="Rectangle 412"/>
          <p:cNvSpPr>
            <a:spLocks noChangeArrowheads="1"/>
          </p:cNvSpPr>
          <p:nvPr/>
        </p:nvSpPr>
        <p:spPr bwMode="auto">
          <a:xfrm>
            <a:off x="29718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53" name="Rectangle 413"/>
          <p:cNvSpPr>
            <a:spLocks noChangeArrowheads="1"/>
          </p:cNvSpPr>
          <p:nvPr/>
        </p:nvSpPr>
        <p:spPr bwMode="auto">
          <a:xfrm>
            <a:off x="32766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54" name="Rectangle 414"/>
          <p:cNvSpPr>
            <a:spLocks noChangeArrowheads="1"/>
          </p:cNvSpPr>
          <p:nvPr/>
        </p:nvSpPr>
        <p:spPr bwMode="auto">
          <a:xfrm>
            <a:off x="35052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55" name="Rectangle 415"/>
          <p:cNvSpPr>
            <a:spLocks noChangeArrowheads="1"/>
          </p:cNvSpPr>
          <p:nvPr/>
        </p:nvSpPr>
        <p:spPr bwMode="auto">
          <a:xfrm>
            <a:off x="38100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56" name="Rectangle 416"/>
          <p:cNvSpPr>
            <a:spLocks noChangeArrowheads="1"/>
          </p:cNvSpPr>
          <p:nvPr/>
        </p:nvSpPr>
        <p:spPr bwMode="auto">
          <a:xfrm>
            <a:off x="40386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57" name="Rectangle 417"/>
          <p:cNvSpPr>
            <a:spLocks noChangeArrowheads="1"/>
          </p:cNvSpPr>
          <p:nvPr/>
        </p:nvSpPr>
        <p:spPr bwMode="auto">
          <a:xfrm>
            <a:off x="43434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58" name="Rectangle 418"/>
          <p:cNvSpPr>
            <a:spLocks noChangeArrowheads="1"/>
          </p:cNvSpPr>
          <p:nvPr/>
        </p:nvSpPr>
        <p:spPr bwMode="auto">
          <a:xfrm>
            <a:off x="45720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59" name="Rectangle 419"/>
          <p:cNvSpPr>
            <a:spLocks noChangeArrowheads="1"/>
          </p:cNvSpPr>
          <p:nvPr/>
        </p:nvSpPr>
        <p:spPr bwMode="auto">
          <a:xfrm>
            <a:off x="48768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60" name="Rectangle 420"/>
          <p:cNvSpPr>
            <a:spLocks noChangeArrowheads="1"/>
          </p:cNvSpPr>
          <p:nvPr/>
        </p:nvSpPr>
        <p:spPr bwMode="auto">
          <a:xfrm>
            <a:off x="51054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61" name="Rectangle 421"/>
          <p:cNvSpPr>
            <a:spLocks noChangeArrowheads="1"/>
          </p:cNvSpPr>
          <p:nvPr/>
        </p:nvSpPr>
        <p:spPr bwMode="auto">
          <a:xfrm>
            <a:off x="54102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62" name="Rectangle 422"/>
          <p:cNvSpPr>
            <a:spLocks noChangeArrowheads="1"/>
          </p:cNvSpPr>
          <p:nvPr/>
        </p:nvSpPr>
        <p:spPr bwMode="auto">
          <a:xfrm>
            <a:off x="56388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63" name="Rectangle 423"/>
          <p:cNvSpPr>
            <a:spLocks noChangeArrowheads="1"/>
          </p:cNvSpPr>
          <p:nvPr/>
        </p:nvSpPr>
        <p:spPr bwMode="auto">
          <a:xfrm>
            <a:off x="59436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64" name="Rectangle 424"/>
          <p:cNvSpPr>
            <a:spLocks noChangeArrowheads="1"/>
          </p:cNvSpPr>
          <p:nvPr/>
        </p:nvSpPr>
        <p:spPr bwMode="auto">
          <a:xfrm>
            <a:off x="61722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65" name="Rectangle 425"/>
          <p:cNvSpPr>
            <a:spLocks noChangeArrowheads="1"/>
          </p:cNvSpPr>
          <p:nvPr/>
        </p:nvSpPr>
        <p:spPr bwMode="auto">
          <a:xfrm>
            <a:off x="64770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66" name="Rectangle 426"/>
          <p:cNvSpPr>
            <a:spLocks noChangeArrowheads="1"/>
          </p:cNvSpPr>
          <p:nvPr/>
        </p:nvSpPr>
        <p:spPr bwMode="auto">
          <a:xfrm>
            <a:off x="67056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67" name="Rectangle 427"/>
          <p:cNvSpPr>
            <a:spLocks noChangeArrowheads="1"/>
          </p:cNvSpPr>
          <p:nvPr/>
        </p:nvSpPr>
        <p:spPr bwMode="auto">
          <a:xfrm>
            <a:off x="70104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68" name="Rectangle 428"/>
          <p:cNvSpPr>
            <a:spLocks noChangeArrowheads="1"/>
          </p:cNvSpPr>
          <p:nvPr/>
        </p:nvSpPr>
        <p:spPr bwMode="auto">
          <a:xfrm>
            <a:off x="72390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69" name="Rectangle 429"/>
          <p:cNvSpPr>
            <a:spLocks noChangeArrowheads="1"/>
          </p:cNvSpPr>
          <p:nvPr/>
        </p:nvSpPr>
        <p:spPr bwMode="auto">
          <a:xfrm>
            <a:off x="75438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70" name="Rectangle 430"/>
          <p:cNvSpPr>
            <a:spLocks noChangeArrowheads="1"/>
          </p:cNvSpPr>
          <p:nvPr/>
        </p:nvSpPr>
        <p:spPr bwMode="auto">
          <a:xfrm>
            <a:off x="77724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71" name="Rectangle 431"/>
          <p:cNvSpPr>
            <a:spLocks noChangeArrowheads="1"/>
          </p:cNvSpPr>
          <p:nvPr/>
        </p:nvSpPr>
        <p:spPr bwMode="auto">
          <a:xfrm>
            <a:off x="80772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72" name="Rectangle 432"/>
          <p:cNvSpPr>
            <a:spLocks noChangeArrowheads="1"/>
          </p:cNvSpPr>
          <p:nvPr/>
        </p:nvSpPr>
        <p:spPr bwMode="auto">
          <a:xfrm>
            <a:off x="8305800" y="4572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73" name="Rectangle 433"/>
          <p:cNvSpPr>
            <a:spLocks noChangeArrowheads="1"/>
          </p:cNvSpPr>
          <p:nvPr/>
        </p:nvSpPr>
        <p:spPr bwMode="auto">
          <a:xfrm>
            <a:off x="1066800" y="3657600"/>
            <a:ext cx="1066800" cy="1219200"/>
          </a:xfrm>
          <a:prstGeom prst="rect">
            <a:avLst/>
          </a:prstGeom>
          <a:noFill/>
          <a:ln w="19050" cap="rnd">
            <a:solidFill>
              <a:srgbClr val="FF00FF"/>
            </a:solidFill>
            <a:prstDash val="sysDot"/>
            <a:miter lim="800000"/>
            <a:headEnd/>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1800" dirty="0"/>
          </a:p>
        </p:txBody>
      </p:sp>
      <p:sp>
        <p:nvSpPr>
          <p:cNvPr id="36074" name="Rectangle 434"/>
          <p:cNvSpPr>
            <a:spLocks noChangeArrowheads="1"/>
          </p:cNvSpPr>
          <p:nvPr/>
        </p:nvSpPr>
        <p:spPr bwMode="auto">
          <a:xfrm>
            <a:off x="11430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75" name="Rectangle 435"/>
          <p:cNvSpPr>
            <a:spLocks noChangeArrowheads="1"/>
          </p:cNvSpPr>
          <p:nvPr/>
        </p:nvSpPr>
        <p:spPr bwMode="auto">
          <a:xfrm>
            <a:off x="13716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76" name="Rectangle 436"/>
          <p:cNvSpPr>
            <a:spLocks noChangeArrowheads="1"/>
          </p:cNvSpPr>
          <p:nvPr/>
        </p:nvSpPr>
        <p:spPr bwMode="auto">
          <a:xfrm>
            <a:off x="16764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77" name="Rectangle 437"/>
          <p:cNvSpPr>
            <a:spLocks noChangeArrowheads="1"/>
          </p:cNvSpPr>
          <p:nvPr/>
        </p:nvSpPr>
        <p:spPr bwMode="auto">
          <a:xfrm>
            <a:off x="19050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78" name="Rectangle 438"/>
          <p:cNvSpPr>
            <a:spLocks noChangeArrowheads="1"/>
          </p:cNvSpPr>
          <p:nvPr/>
        </p:nvSpPr>
        <p:spPr bwMode="auto">
          <a:xfrm>
            <a:off x="22098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79" name="Rectangle 439"/>
          <p:cNvSpPr>
            <a:spLocks noChangeArrowheads="1"/>
          </p:cNvSpPr>
          <p:nvPr/>
        </p:nvSpPr>
        <p:spPr bwMode="auto">
          <a:xfrm>
            <a:off x="24384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80" name="Rectangle 440"/>
          <p:cNvSpPr>
            <a:spLocks noChangeArrowheads="1"/>
          </p:cNvSpPr>
          <p:nvPr/>
        </p:nvSpPr>
        <p:spPr bwMode="auto">
          <a:xfrm>
            <a:off x="27432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81" name="Rectangle 441"/>
          <p:cNvSpPr>
            <a:spLocks noChangeArrowheads="1"/>
          </p:cNvSpPr>
          <p:nvPr/>
        </p:nvSpPr>
        <p:spPr bwMode="auto">
          <a:xfrm>
            <a:off x="29718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82" name="Rectangle 442"/>
          <p:cNvSpPr>
            <a:spLocks noChangeArrowheads="1"/>
          </p:cNvSpPr>
          <p:nvPr/>
        </p:nvSpPr>
        <p:spPr bwMode="auto">
          <a:xfrm>
            <a:off x="32766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83" name="Rectangle 443"/>
          <p:cNvSpPr>
            <a:spLocks noChangeArrowheads="1"/>
          </p:cNvSpPr>
          <p:nvPr/>
        </p:nvSpPr>
        <p:spPr bwMode="auto">
          <a:xfrm>
            <a:off x="35052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84" name="Rectangle 444"/>
          <p:cNvSpPr>
            <a:spLocks noChangeArrowheads="1"/>
          </p:cNvSpPr>
          <p:nvPr/>
        </p:nvSpPr>
        <p:spPr bwMode="auto">
          <a:xfrm>
            <a:off x="38100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85" name="Rectangle 445"/>
          <p:cNvSpPr>
            <a:spLocks noChangeArrowheads="1"/>
          </p:cNvSpPr>
          <p:nvPr/>
        </p:nvSpPr>
        <p:spPr bwMode="auto">
          <a:xfrm>
            <a:off x="40386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86" name="Rectangle 446"/>
          <p:cNvSpPr>
            <a:spLocks noChangeArrowheads="1"/>
          </p:cNvSpPr>
          <p:nvPr/>
        </p:nvSpPr>
        <p:spPr bwMode="auto">
          <a:xfrm>
            <a:off x="43434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87" name="Rectangle 447"/>
          <p:cNvSpPr>
            <a:spLocks noChangeArrowheads="1"/>
          </p:cNvSpPr>
          <p:nvPr/>
        </p:nvSpPr>
        <p:spPr bwMode="auto">
          <a:xfrm>
            <a:off x="45720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88" name="Rectangle 448"/>
          <p:cNvSpPr>
            <a:spLocks noChangeArrowheads="1"/>
          </p:cNvSpPr>
          <p:nvPr/>
        </p:nvSpPr>
        <p:spPr bwMode="auto">
          <a:xfrm>
            <a:off x="48768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89" name="Rectangle 449"/>
          <p:cNvSpPr>
            <a:spLocks noChangeArrowheads="1"/>
          </p:cNvSpPr>
          <p:nvPr/>
        </p:nvSpPr>
        <p:spPr bwMode="auto">
          <a:xfrm>
            <a:off x="51054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90" name="Rectangle 450"/>
          <p:cNvSpPr>
            <a:spLocks noChangeArrowheads="1"/>
          </p:cNvSpPr>
          <p:nvPr/>
        </p:nvSpPr>
        <p:spPr bwMode="auto">
          <a:xfrm>
            <a:off x="54102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91" name="Rectangle 451"/>
          <p:cNvSpPr>
            <a:spLocks noChangeArrowheads="1"/>
          </p:cNvSpPr>
          <p:nvPr/>
        </p:nvSpPr>
        <p:spPr bwMode="auto">
          <a:xfrm>
            <a:off x="56388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92" name="Rectangle 452"/>
          <p:cNvSpPr>
            <a:spLocks noChangeArrowheads="1"/>
          </p:cNvSpPr>
          <p:nvPr/>
        </p:nvSpPr>
        <p:spPr bwMode="auto">
          <a:xfrm>
            <a:off x="5943600" y="4953000"/>
            <a:ext cx="152400" cy="152400"/>
          </a:xfrm>
          <a:prstGeom prst="rect">
            <a:avLst/>
          </a:prstGeom>
          <a:solidFill>
            <a:srgbClr val="800000"/>
          </a:solidFill>
          <a:ln w="19050">
            <a:solidFill>
              <a:schemeClr val="tx1"/>
            </a:solidFill>
            <a:miter lim="800000"/>
            <a:headEnd/>
            <a:tailEnd type="none" w="sm" len="sm"/>
          </a:ln>
        </p:spPr>
        <p:txBody>
          <a:bodyPr wrap="none" anchor="ctr"/>
          <a:lstStyle/>
          <a:p>
            <a:endParaRPr lang="en-US" sz="1800" dirty="0"/>
          </a:p>
        </p:txBody>
      </p:sp>
      <p:sp>
        <p:nvSpPr>
          <p:cNvPr id="36093" name="Rectangle 453"/>
          <p:cNvSpPr>
            <a:spLocks noChangeArrowheads="1"/>
          </p:cNvSpPr>
          <p:nvPr/>
        </p:nvSpPr>
        <p:spPr bwMode="auto">
          <a:xfrm>
            <a:off x="6172200" y="4953000"/>
            <a:ext cx="152400" cy="152400"/>
          </a:xfrm>
          <a:prstGeom prst="rect">
            <a:avLst/>
          </a:prstGeom>
          <a:solidFill>
            <a:srgbClr val="800000"/>
          </a:solidFill>
          <a:ln w="19050">
            <a:solidFill>
              <a:schemeClr val="tx1"/>
            </a:solidFill>
            <a:miter lim="800000"/>
            <a:headEnd/>
            <a:tailEnd type="none" w="sm" len="sm"/>
          </a:ln>
        </p:spPr>
        <p:txBody>
          <a:bodyPr wrap="none" anchor="ctr"/>
          <a:lstStyle/>
          <a:p>
            <a:endParaRPr lang="en-US" sz="1800" dirty="0"/>
          </a:p>
        </p:txBody>
      </p:sp>
      <p:sp>
        <p:nvSpPr>
          <p:cNvPr id="36094" name="Rectangle 454"/>
          <p:cNvSpPr>
            <a:spLocks noChangeArrowheads="1"/>
          </p:cNvSpPr>
          <p:nvPr/>
        </p:nvSpPr>
        <p:spPr bwMode="auto">
          <a:xfrm>
            <a:off x="64770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95" name="Rectangle 455"/>
          <p:cNvSpPr>
            <a:spLocks noChangeArrowheads="1"/>
          </p:cNvSpPr>
          <p:nvPr/>
        </p:nvSpPr>
        <p:spPr bwMode="auto">
          <a:xfrm>
            <a:off x="67056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96" name="Rectangle 456"/>
          <p:cNvSpPr>
            <a:spLocks noChangeArrowheads="1"/>
          </p:cNvSpPr>
          <p:nvPr/>
        </p:nvSpPr>
        <p:spPr bwMode="auto">
          <a:xfrm>
            <a:off x="70104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97" name="Rectangle 457"/>
          <p:cNvSpPr>
            <a:spLocks noChangeArrowheads="1"/>
          </p:cNvSpPr>
          <p:nvPr/>
        </p:nvSpPr>
        <p:spPr bwMode="auto">
          <a:xfrm>
            <a:off x="72390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98" name="Rectangle 458"/>
          <p:cNvSpPr>
            <a:spLocks noChangeArrowheads="1"/>
          </p:cNvSpPr>
          <p:nvPr/>
        </p:nvSpPr>
        <p:spPr bwMode="auto">
          <a:xfrm>
            <a:off x="75438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099" name="Rectangle 459"/>
          <p:cNvSpPr>
            <a:spLocks noChangeArrowheads="1"/>
          </p:cNvSpPr>
          <p:nvPr/>
        </p:nvSpPr>
        <p:spPr bwMode="auto">
          <a:xfrm>
            <a:off x="77724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00" name="Rectangle 460"/>
          <p:cNvSpPr>
            <a:spLocks noChangeArrowheads="1"/>
          </p:cNvSpPr>
          <p:nvPr/>
        </p:nvSpPr>
        <p:spPr bwMode="auto">
          <a:xfrm>
            <a:off x="80772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01" name="Rectangle 461"/>
          <p:cNvSpPr>
            <a:spLocks noChangeArrowheads="1"/>
          </p:cNvSpPr>
          <p:nvPr/>
        </p:nvSpPr>
        <p:spPr bwMode="auto">
          <a:xfrm>
            <a:off x="8305800" y="49530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02" name="Rectangle 462"/>
          <p:cNvSpPr>
            <a:spLocks noChangeArrowheads="1"/>
          </p:cNvSpPr>
          <p:nvPr/>
        </p:nvSpPr>
        <p:spPr bwMode="auto">
          <a:xfrm>
            <a:off x="11430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03" name="Rectangle 463"/>
          <p:cNvSpPr>
            <a:spLocks noChangeArrowheads="1"/>
          </p:cNvSpPr>
          <p:nvPr/>
        </p:nvSpPr>
        <p:spPr bwMode="auto">
          <a:xfrm>
            <a:off x="13716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04" name="Rectangle 464"/>
          <p:cNvSpPr>
            <a:spLocks noChangeArrowheads="1"/>
          </p:cNvSpPr>
          <p:nvPr/>
        </p:nvSpPr>
        <p:spPr bwMode="auto">
          <a:xfrm>
            <a:off x="16764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05" name="Rectangle 465"/>
          <p:cNvSpPr>
            <a:spLocks noChangeArrowheads="1"/>
          </p:cNvSpPr>
          <p:nvPr/>
        </p:nvSpPr>
        <p:spPr bwMode="auto">
          <a:xfrm>
            <a:off x="19050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06" name="Rectangle 466"/>
          <p:cNvSpPr>
            <a:spLocks noChangeArrowheads="1"/>
          </p:cNvSpPr>
          <p:nvPr/>
        </p:nvSpPr>
        <p:spPr bwMode="auto">
          <a:xfrm>
            <a:off x="22098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07" name="Rectangle 467"/>
          <p:cNvSpPr>
            <a:spLocks noChangeArrowheads="1"/>
          </p:cNvSpPr>
          <p:nvPr/>
        </p:nvSpPr>
        <p:spPr bwMode="auto">
          <a:xfrm>
            <a:off x="24384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08" name="Rectangle 468"/>
          <p:cNvSpPr>
            <a:spLocks noChangeArrowheads="1"/>
          </p:cNvSpPr>
          <p:nvPr/>
        </p:nvSpPr>
        <p:spPr bwMode="auto">
          <a:xfrm>
            <a:off x="27432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09" name="Rectangle 469"/>
          <p:cNvSpPr>
            <a:spLocks noChangeArrowheads="1"/>
          </p:cNvSpPr>
          <p:nvPr/>
        </p:nvSpPr>
        <p:spPr bwMode="auto">
          <a:xfrm>
            <a:off x="29718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10" name="Rectangle 470"/>
          <p:cNvSpPr>
            <a:spLocks noChangeArrowheads="1"/>
          </p:cNvSpPr>
          <p:nvPr/>
        </p:nvSpPr>
        <p:spPr bwMode="auto">
          <a:xfrm>
            <a:off x="32766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11" name="Rectangle 471"/>
          <p:cNvSpPr>
            <a:spLocks noChangeArrowheads="1"/>
          </p:cNvSpPr>
          <p:nvPr/>
        </p:nvSpPr>
        <p:spPr bwMode="auto">
          <a:xfrm>
            <a:off x="35052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12" name="Rectangle 472"/>
          <p:cNvSpPr>
            <a:spLocks noChangeArrowheads="1"/>
          </p:cNvSpPr>
          <p:nvPr/>
        </p:nvSpPr>
        <p:spPr bwMode="auto">
          <a:xfrm>
            <a:off x="38100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13" name="Rectangle 473"/>
          <p:cNvSpPr>
            <a:spLocks noChangeArrowheads="1"/>
          </p:cNvSpPr>
          <p:nvPr/>
        </p:nvSpPr>
        <p:spPr bwMode="auto">
          <a:xfrm>
            <a:off x="40386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14" name="Rectangle 474"/>
          <p:cNvSpPr>
            <a:spLocks noChangeArrowheads="1"/>
          </p:cNvSpPr>
          <p:nvPr/>
        </p:nvSpPr>
        <p:spPr bwMode="auto">
          <a:xfrm>
            <a:off x="43434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15" name="Rectangle 475"/>
          <p:cNvSpPr>
            <a:spLocks noChangeArrowheads="1"/>
          </p:cNvSpPr>
          <p:nvPr/>
        </p:nvSpPr>
        <p:spPr bwMode="auto">
          <a:xfrm>
            <a:off x="45720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16" name="Rectangle 476"/>
          <p:cNvSpPr>
            <a:spLocks noChangeArrowheads="1"/>
          </p:cNvSpPr>
          <p:nvPr/>
        </p:nvSpPr>
        <p:spPr bwMode="auto">
          <a:xfrm>
            <a:off x="48768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17" name="Rectangle 477"/>
          <p:cNvSpPr>
            <a:spLocks noChangeArrowheads="1"/>
          </p:cNvSpPr>
          <p:nvPr/>
        </p:nvSpPr>
        <p:spPr bwMode="auto">
          <a:xfrm>
            <a:off x="51054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18" name="Rectangle 478"/>
          <p:cNvSpPr>
            <a:spLocks noChangeArrowheads="1"/>
          </p:cNvSpPr>
          <p:nvPr/>
        </p:nvSpPr>
        <p:spPr bwMode="auto">
          <a:xfrm>
            <a:off x="54102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19" name="Rectangle 479"/>
          <p:cNvSpPr>
            <a:spLocks noChangeArrowheads="1"/>
          </p:cNvSpPr>
          <p:nvPr/>
        </p:nvSpPr>
        <p:spPr bwMode="auto">
          <a:xfrm>
            <a:off x="56388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20" name="Rectangle 480"/>
          <p:cNvSpPr>
            <a:spLocks noChangeArrowheads="1"/>
          </p:cNvSpPr>
          <p:nvPr/>
        </p:nvSpPr>
        <p:spPr bwMode="auto">
          <a:xfrm>
            <a:off x="5943600" y="5181600"/>
            <a:ext cx="152400" cy="152400"/>
          </a:xfrm>
          <a:prstGeom prst="rect">
            <a:avLst/>
          </a:prstGeom>
          <a:solidFill>
            <a:srgbClr val="800000"/>
          </a:solidFill>
          <a:ln w="19050">
            <a:solidFill>
              <a:schemeClr val="tx1"/>
            </a:solidFill>
            <a:miter lim="800000"/>
            <a:headEnd/>
            <a:tailEnd type="none" w="sm" len="sm"/>
          </a:ln>
        </p:spPr>
        <p:txBody>
          <a:bodyPr wrap="none" anchor="ctr"/>
          <a:lstStyle/>
          <a:p>
            <a:endParaRPr lang="en-US" sz="1800" dirty="0"/>
          </a:p>
        </p:txBody>
      </p:sp>
      <p:sp>
        <p:nvSpPr>
          <p:cNvPr id="36121" name="Rectangle 481"/>
          <p:cNvSpPr>
            <a:spLocks noChangeArrowheads="1"/>
          </p:cNvSpPr>
          <p:nvPr/>
        </p:nvSpPr>
        <p:spPr bwMode="auto">
          <a:xfrm>
            <a:off x="6172200" y="5181600"/>
            <a:ext cx="152400" cy="152400"/>
          </a:xfrm>
          <a:prstGeom prst="rect">
            <a:avLst/>
          </a:prstGeom>
          <a:solidFill>
            <a:srgbClr val="800000"/>
          </a:solidFill>
          <a:ln w="19050">
            <a:solidFill>
              <a:schemeClr val="tx1"/>
            </a:solidFill>
            <a:miter lim="800000"/>
            <a:headEnd/>
            <a:tailEnd type="none" w="sm" len="sm"/>
          </a:ln>
        </p:spPr>
        <p:txBody>
          <a:bodyPr wrap="none" anchor="ctr"/>
          <a:lstStyle/>
          <a:p>
            <a:endParaRPr lang="en-US" sz="1800" dirty="0"/>
          </a:p>
        </p:txBody>
      </p:sp>
      <p:sp>
        <p:nvSpPr>
          <p:cNvPr id="36122" name="Rectangle 482"/>
          <p:cNvSpPr>
            <a:spLocks noChangeArrowheads="1"/>
          </p:cNvSpPr>
          <p:nvPr/>
        </p:nvSpPr>
        <p:spPr bwMode="auto">
          <a:xfrm>
            <a:off x="64770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23" name="Rectangle 483"/>
          <p:cNvSpPr>
            <a:spLocks noChangeArrowheads="1"/>
          </p:cNvSpPr>
          <p:nvPr/>
        </p:nvSpPr>
        <p:spPr bwMode="auto">
          <a:xfrm>
            <a:off x="67056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24" name="Rectangle 484"/>
          <p:cNvSpPr>
            <a:spLocks noChangeArrowheads="1"/>
          </p:cNvSpPr>
          <p:nvPr/>
        </p:nvSpPr>
        <p:spPr bwMode="auto">
          <a:xfrm>
            <a:off x="70104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25" name="Rectangle 485"/>
          <p:cNvSpPr>
            <a:spLocks noChangeArrowheads="1"/>
          </p:cNvSpPr>
          <p:nvPr/>
        </p:nvSpPr>
        <p:spPr bwMode="auto">
          <a:xfrm>
            <a:off x="72390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26" name="Rectangle 486"/>
          <p:cNvSpPr>
            <a:spLocks noChangeArrowheads="1"/>
          </p:cNvSpPr>
          <p:nvPr/>
        </p:nvSpPr>
        <p:spPr bwMode="auto">
          <a:xfrm>
            <a:off x="75438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27" name="Rectangle 487"/>
          <p:cNvSpPr>
            <a:spLocks noChangeArrowheads="1"/>
          </p:cNvSpPr>
          <p:nvPr/>
        </p:nvSpPr>
        <p:spPr bwMode="auto">
          <a:xfrm>
            <a:off x="77724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28" name="Rectangle 488"/>
          <p:cNvSpPr>
            <a:spLocks noChangeArrowheads="1"/>
          </p:cNvSpPr>
          <p:nvPr/>
        </p:nvSpPr>
        <p:spPr bwMode="auto">
          <a:xfrm>
            <a:off x="80772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29" name="Rectangle 489"/>
          <p:cNvSpPr>
            <a:spLocks noChangeArrowheads="1"/>
          </p:cNvSpPr>
          <p:nvPr/>
        </p:nvSpPr>
        <p:spPr bwMode="auto">
          <a:xfrm>
            <a:off x="8305800" y="51816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30" name="Rectangle 490"/>
          <p:cNvSpPr>
            <a:spLocks noChangeArrowheads="1"/>
          </p:cNvSpPr>
          <p:nvPr/>
        </p:nvSpPr>
        <p:spPr bwMode="auto">
          <a:xfrm>
            <a:off x="2133600" y="4267200"/>
            <a:ext cx="1066800" cy="1143000"/>
          </a:xfrm>
          <a:prstGeom prst="rect">
            <a:avLst/>
          </a:prstGeom>
          <a:noFill/>
          <a:ln w="19050" cap="rnd">
            <a:solidFill>
              <a:srgbClr val="FF00FF"/>
            </a:solidFill>
            <a:prstDash val="sysDot"/>
            <a:miter lim="800000"/>
            <a:headEnd/>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1800" dirty="0"/>
          </a:p>
        </p:txBody>
      </p:sp>
      <p:sp>
        <p:nvSpPr>
          <p:cNvPr id="36131" name="Rectangle 491"/>
          <p:cNvSpPr>
            <a:spLocks noChangeArrowheads="1"/>
          </p:cNvSpPr>
          <p:nvPr/>
        </p:nvSpPr>
        <p:spPr bwMode="auto">
          <a:xfrm>
            <a:off x="1066800" y="4876800"/>
            <a:ext cx="1066800" cy="533400"/>
          </a:xfrm>
          <a:prstGeom prst="rect">
            <a:avLst/>
          </a:prstGeom>
          <a:noFill/>
          <a:ln w="19050" cap="rnd">
            <a:solidFill>
              <a:srgbClr val="FF00FF"/>
            </a:solidFill>
            <a:prstDash val="sysDot"/>
            <a:miter lim="800000"/>
            <a:headEnd/>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1800" dirty="0"/>
          </a:p>
        </p:txBody>
      </p:sp>
      <p:sp>
        <p:nvSpPr>
          <p:cNvPr id="36132" name="Rectangle 492"/>
          <p:cNvSpPr>
            <a:spLocks noChangeArrowheads="1"/>
          </p:cNvSpPr>
          <p:nvPr/>
        </p:nvSpPr>
        <p:spPr bwMode="auto">
          <a:xfrm>
            <a:off x="3200400" y="2438400"/>
            <a:ext cx="1600200" cy="1752600"/>
          </a:xfrm>
          <a:prstGeom prst="rect">
            <a:avLst/>
          </a:prstGeom>
          <a:noFill/>
          <a:ln w="19050" cap="rnd">
            <a:solidFill>
              <a:srgbClr val="FF00FF"/>
            </a:solidFill>
            <a:prstDash val="sysDot"/>
            <a:miter lim="800000"/>
            <a:headEnd/>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1800" dirty="0"/>
          </a:p>
        </p:txBody>
      </p:sp>
      <p:sp>
        <p:nvSpPr>
          <p:cNvPr id="36133" name="Rectangle 493"/>
          <p:cNvSpPr>
            <a:spLocks noChangeArrowheads="1"/>
          </p:cNvSpPr>
          <p:nvPr/>
        </p:nvSpPr>
        <p:spPr bwMode="auto">
          <a:xfrm>
            <a:off x="3200400" y="4191000"/>
            <a:ext cx="1600200" cy="1219200"/>
          </a:xfrm>
          <a:prstGeom prst="rect">
            <a:avLst/>
          </a:prstGeom>
          <a:noFill/>
          <a:ln w="12700" cap="rnd">
            <a:solidFill>
              <a:srgbClr val="FF00FF"/>
            </a:solidFill>
            <a:prstDash val="sysDot"/>
            <a:miter lim="800000"/>
            <a:headEnd/>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1800" dirty="0"/>
          </a:p>
        </p:txBody>
      </p:sp>
      <p:sp>
        <p:nvSpPr>
          <p:cNvPr id="36134" name="Rectangle 494"/>
          <p:cNvSpPr>
            <a:spLocks noChangeArrowheads="1"/>
          </p:cNvSpPr>
          <p:nvPr/>
        </p:nvSpPr>
        <p:spPr bwMode="auto">
          <a:xfrm>
            <a:off x="4800600" y="2438400"/>
            <a:ext cx="1066800" cy="533400"/>
          </a:xfrm>
          <a:prstGeom prst="rect">
            <a:avLst/>
          </a:prstGeom>
          <a:noFill/>
          <a:ln w="19050" cap="rnd">
            <a:solidFill>
              <a:srgbClr val="FF00FF"/>
            </a:solidFill>
            <a:prstDash val="sysDot"/>
            <a:miter lim="800000"/>
            <a:headEnd/>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1800" dirty="0"/>
          </a:p>
        </p:txBody>
      </p:sp>
      <p:sp>
        <p:nvSpPr>
          <p:cNvPr id="36135" name="Rectangle 495"/>
          <p:cNvSpPr>
            <a:spLocks noChangeArrowheads="1"/>
          </p:cNvSpPr>
          <p:nvPr/>
        </p:nvSpPr>
        <p:spPr bwMode="auto">
          <a:xfrm>
            <a:off x="4800600" y="2971800"/>
            <a:ext cx="533400" cy="685800"/>
          </a:xfrm>
          <a:prstGeom prst="rect">
            <a:avLst/>
          </a:prstGeom>
          <a:noFill/>
          <a:ln w="19050" cap="rnd">
            <a:solidFill>
              <a:srgbClr val="FF00FF"/>
            </a:solidFill>
            <a:prstDash val="sysDot"/>
            <a:miter lim="800000"/>
            <a:headEnd/>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1800" dirty="0"/>
          </a:p>
        </p:txBody>
      </p:sp>
      <p:sp>
        <p:nvSpPr>
          <p:cNvPr id="36136" name="Rectangle 496"/>
          <p:cNvSpPr>
            <a:spLocks noChangeArrowheads="1"/>
          </p:cNvSpPr>
          <p:nvPr/>
        </p:nvSpPr>
        <p:spPr bwMode="auto">
          <a:xfrm>
            <a:off x="4800600" y="3657600"/>
            <a:ext cx="1066800" cy="1752600"/>
          </a:xfrm>
          <a:prstGeom prst="rect">
            <a:avLst/>
          </a:prstGeom>
          <a:noFill/>
          <a:ln w="19050" cap="rnd">
            <a:solidFill>
              <a:srgbClr val="FF00FF"/>
            </a:solidFill>
            <a:prstDash val="sysDot"/>
            <a:miter lim="800000"/>
            <a:headEnd/>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1800" dirty="0"/>
          </a:p>
        </p:txBody>
      </p:sp>
      <p:sp>
        <p:nvSpPr>
          <p:cNvPr id="36137" name="Rectangle 497"/>
          <p:cNvSpPr>
            <a:spLocks noChangeArrowheads="1"/>
          </p:cNvSpPr>
          <p:nvPr/>
        </p:nvSpPr>
        <p:spPr bwMode="auto">
          <a:xfrm>
            <a:off x="5867400" y="4800600"/>
            <a:ext cx="533400" cy="609600"/>
          </a:xfrm>
          <a:prstGeom prst="rect">
            <a:avLst/>
          </a:prstGeom>
          <a:noFill/>
          <a:ln w="19050" cap="rnd">
            <a:solidFill>
              <a:srgbClr val="FF00FF"/>
            </a:solidFill>
            <a:prstDash val="sysDot"/>
            <a:miter lim="800000"/>
            <a:headEnd/>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1800" dirty="0"/>
          </a:p>
        </p:txBody>
      </p:sp>
      <p:sp>
        <p:nvSpPr>
          <p:cNvPr id="36138" name="Rectangle 498"/>
          <p:cNvSpPr>
            <a:spLocks noChangeArrowheads="1"/>
          </p:cNvSpPr>
          <p:nvPr/>
        </p:nvSpPr>
        <p:spPr bwMode="auto">
          <a:xfrm>
            <a:off x="5334000" y="2971800"/>
            <a:ext cx="533400" cy="685800"/>
          </a:xfrm>
          <a:prstGeom prst="rect">
            <a:avLst/>
          </a:prstGeom>
          <a:noFill/>
          <a:ln w="19050" cap="rnd">
            <a:solidFill>
              <a:srgbClr val="FF00FF"/>
            </a:solidFill>
            <a:prstDash val="sysDot"/>
            <a:miter lim="800000"/>
            <a:headEnd/>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1800" dirty="0"/>
          </a:p>
        </p:txBody>
      </p:sp>
      <p:sp>
        <p:nvSpPr>
          <p:cNvPr id="36139" name="Rectangle 499"/>
          <p:cNvSpPr>
            <a:spLocks noChangeArrowheads="1"/>
          </p:cNvSpPr>
          <p:nvPr/>
        </p:nvSpPr>
        <p:spPr bwMode="auto">
          <a:xfrm>
            <a:off x="5867400" y="2438400"/>
            <a:ext cx="1600200" cy="1828800"/>
          </a:xfrm>
          <a:prstGeom prst="rect">
            <a:avLst/>
          </a:prstGeom>
          <a:noFill/>
          <a:ln w="19050" cap="rnd">
            <a:solidFill>
              <a:srgbClr val="FF00FF"/>
            </a:solidFill>
            <a:prstDash val="sysDot"/>
            <a:miter lim="800000"/>
            <a:headEnd/>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1800" dirty="0"/>
          </a:p>
        </p:txBody>
      </p:sp>
      <p:sp>
        <p:nvSpPr>
          <p:cNvPr id="36140" name="Rectangle 500"/>
          <p:cNvSpPr>
            <a:spLocks noChangeArrowheads="1"/>
          </p:cNvSpPr>
          <p:nvPr/>
        </p:nvSpPr>
        <p:spPr bwMode="auto">
          <a:xfrm>
            <a:off x="5867400" y="4267200"/>
            <a:ext cx="1600200" cy="533400"/>
          </a:xfrm>
          <a:prstGeom prst="rect">
            <a:avLst/>
          </a:prstGeom>
          <a:noFill/>
          <a:ln w="19050" cap="rnd">
            <a:solidFill>
              <a:srgbClr val="FF00FF"/>
            </a:solidFill>
            <a:prstDash val="sysDot"/>
            <a:miter lim="800000"/>
            <a:headEnd/>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1800" dirty="0"/>
          </a:p>
        </p:txBody>
      </p:sp>
      <p:sp>
        <p:nvSpPr>
          <p:cNvPr id="36141" name="Rectangle 501"/>
          <p:cNvSpPr>
            <a:spLocks noChangeArrowheads="1"/>
          </p:cNvSpPr>
          <p:nvPr/>
        </p:nvSpPr>
        <p:spPr bwMode="auto">
          <a:xfrm>
            <a:off x="6400800" y="4800600"/>
            <a:ext cx="2133600" cy="609600"/>
          </a:xfrm>
          <a:prstGeom prst="rect">
            <a:avLst/>
          </a:prstGeom>
          <a:noFill/>
          <a:ln w="19050" cap="rnd">
            <a:solidFill>
              <a:srgbClr val="FF00FF"/>
            </a:solidFill>
            <a:prstDash val="sysDot"/>
            <a:miter lim="800000"/>
            <a:headEnd/>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1800" dirty="0"/>
          </a:p>
        </p:txBody>
      </p:sp>
      <p:sp>
        <p:nvSpPr>
          <p:cNvPr id="36142" name="Rectangle 502"/>
          <p:cNvSpPr>
            <a:spLocks noChangeArrowheads="1"/>
          </p:cNvSpPr>
          <p:nvPr/>
        </p:nvSpPr>
        <p:spPr bwMode="auto">
          <a:xfrm>
            <a:off x="7467600" y="2438400"/>
            <a:ext cx="1066800" cy="1828800"/>
          </a:xfrm>
          <a:prstGeom prst="rect">
            <a:avLst/>
          </a:prstGeom>
          <a:noFill/>
          <a:ln w="19050" cap="rnd">
            <a:solidFill>
              <a:srgbClr val="FF00FF"/>
            </a:solidFill>
            <a:prstDash val="sysDot"/>
            <a:miter lim="800000"/>
            <a:headEnd/>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1800" dirty="0"/>
          </a:p>
        </p:txBody>
      </p:sp>
      <p:sp>
        <p:nvSpPr>
          <p:cNvPr id="36143" name="Rectangle 503"/>
          <p:cNvSpPr>
            <a:spLocks noChangeArrowheads="1"/>
          </p:cNvSpPr>
          <p:nvPr/>
        </p:nvSpPr>
        <p:spPr bwMode="auto">
          <a:xfrm>
            <a:off x="7467600" y="4267200"/>
            <a:ext cx="1066800" cy="533400"/>
          </a:xfrm>
          <a:prstGeom prst="rect">
            <a:avLst/>
          </a:prstGeom>
          <a:noFill/>
          <a:ln w="19050" cap="rnd">
            <a:solidFill>
              <a:srgbClr val="FF00FF"/>
            </a:solidFill>
            <a:prstDash val="sysDot"/>
            <a:miter lim="800000"/>
            <a:headEnd/>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sz="1800" dirty="0"/>
          </a:p>
        </p:txBody>
      </p:sp>
      <p:sp>
        <p:nvSpPr>
          <p:cNvPr id="36144" name="Rectangle 504"/>
          <p:cNvSpPr>
            <a:spLocks noChangeArrowheads="1"/>
          </p:cNvSpPr>
          <p:nvPr/>
        </p:nvSpPr>
        <p:spPr bwMode="auto">
          <a:xfrm>
            <a:off x="762000" y="1600200"/>
            <a:ext cx="152400" cy="152400"/>
          </a:xfrm>
          <a:prstGeom prst="rect">
            <a:avLst/>
          </a:prstGeom>
          <a:solidFill>
            <a:srgbClr val="800000"/>
          </a:solidFill>
          <a:ln w="19050">
            <a:solidFill>
              <a:schemeClr val="tx1"/>
            </a:solidFill>
            <a:miter lim="800000"/>
            <a:headEnd/>
            <a:tailEnd type="none" w="sm" len="sm"/>
          </a:ln>
        </p:spPr>
        <p:txBody>
          <a:bodyPr wrap="none" anchor="ctr"/>
          <a:lstStyle/>
          <a:p>
            <a:endParaRPr lang="en-US" sz="1800" dirty="0"/>
          </a:p>
        </p:txBody>
      </p:sp>
      <p:sp>
        <p:nvSpPr>
          <p:cNvPr id="36145" name="Text Box 505"/>
          <p:cNvSpPr txBox="1">
            <a:spLocks noChangeArrowheads="1"/>
          </p:cNvSpPr>
          <p:nvPr/>
        </p:nvSpPr>
        <p:spPr bwMode="auto">
          <a:xfrm>
            <a:off x="990600" y="1522691"/>
            <a:ext cx="3733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sm" len="sm"/>
              </a14:hiddenLine>
            </a:ext>
          </a:extLst>
        </p:spPr>
        <p:txBody>
          <a:bodyPr anchor="ct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1800" dirty="0">
                <a:latin typeface="+mn-lt"/>
                <a:cs typeface="Garamond"/>
              </a:rPr>
              <a:t>Failure </a:t>
            </a:r>
          </a:p>
        </p:txBody>
      </p:sp>
      <p:sp>
        <p:nvSpPr>
          <p:cNvPr id="36146" name="Text Box 506"/>
          <p:cNvSpPr txBox="1">
            <a:spLocks noChangeArrowheads="1"/>
          </p:cNvSpPr>
          <p:nvPr/>
        </p:nvSpPr>
        <p:spPr bwMode="auto">
          <a:xfrm>
            <a:off x="990600" y="1827491"/>
            <a:ext cx="3733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sm" len="sm"/>
              </a14:hiddenLine>
            </a:ext>
          </a:extLst>
        </p:spPr>
        <p:txBody>
          <a:bodyPr anchor="ct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en-US" sz="1800" dirty="0">
                <a:latin typeface="+mn-lt"/>
                <a:cs typeface="Garamond"/>
              </a:rPr>
              <a:t>No failure</a:t>
            </a:r>
          </a:p>
        </p:txBody>
      </p:sp>
      <p:sp>
        <p:nvSpPr>
          <p:cNvPr id="36147" name="Rectangle 507"/>
          <p:cNvSpPr>
            <a:spLocks noChangeArrowheads="1"/>
          </p:cNvSpPr>
          <p:nvPr/>
        </p:nvSpPr>
        <p:spPr bwMode="auto">
          <a:xfrm>
            <a:off x="762000" y="1981200"/>
            <a:ext cx="152400" cy="152400"/>
          </a:xfrm>
          <a:prstGeom prst="rect">
            <a:avLst/>
          </a:prstGeom>
          <a:solidFill>
            <a:schemeClr val="bg1"/>
          </a:solidFill>
          <a:ln w="19050">
            <a:solidFill>
              <a:schemeClr val="tx1"/>
            </a:solidFill>
            <a:miter lim="800000"/>
            <a:headEnd/>
            <a:tailEnd type="none" w="sm" len="sm"/>
          </a:ln>
        </p:spPr>
        <p:txBody>
          <a:bodyPr wrap="none" anchor="ctr"/>
          <a:lstStyle/>
          <a:p>
            <a:endParaRPr lang="en-US" sz="1800" dirty="0"/>
          </a:p>
        </p:txBody>
      </p:sp>
      <p:sp>
        <p:nvSpPr>
          <p:cNvPr id="36148" name="AutoShape 508"/>
          <p:cNvSpPr>
            <a:spLocks noChangeArrowheads="1"/>
          </p:cNvSpPr>
          <p:nvPr/>
        </p:nvSpPr>
        <p:spPr bwMode="auto">
          <a:xfrm>
            <a:off x="4114800" y="1371600"/>
            <a:ext cx="2286000" cy="838200"/>
          </a:xfrm>
          <a:prstGeom prst="wedgeRectCallout">
            <a:avLst>
              <a:gd name="adj1" fmla="val -63819"/>
              <a:gd name="adj2" fmla="val 89394"/>
            </a:avLst>
          </a:prstGeom>
          <a:solidFill>
            <a:srgbClr val="FEFDC7"/>
          </a:solidFill>
          <a:ln w="9525">
            <a:solidFill>
              <a:schemeClr val="tx1"/>
            </a:solidFill>
            <a:miter lim="800000"/>
            <a:headEnd/>
            <a:tailEnd type="none" w="sm" len="sm"/>
          </a:ln>
        </p:spPr>
        <p:txBody>
          <a:bodyPr anchor="ctr"/>
          <a:lstStyle/>
          <a:p>
            <a:r>
              <a:rPr lang="en-US" sz="1800" dirty="0"/>
              <a:t>Failures are sparse in the space of possible inputs ...</a:t>
            </a:r>
          </a:p>
        </p:txBody>
      </p:sp>
      <p:sp>
        <p:nvSpPr>
          <p:cNvPr id="36149" name="AutoShape 510"/>
          <p:cNvSpPr>
            <a:spLocks noChangeArrowheads="1"/>
          </p:cNvSpPr>
          <p:nvPr/>
        </p:nvSpPr>
        <p:spPr bwMode="auto">
          <a:xfrm>
            <a:off x="6477000" y="1371600"/>
            <a:ext cx="2438400" cy="838200"/>
          </a:xfrm>
          <a:prstGeom prst="wedgeRectCallout">
            <a:avLst>
              <a:gd name="adj1" fmla="val -103907"/>
              <a:gd name="adj2" fmla="val 151894"/>
            </a:avLst>
          </a:prstGeom>
          <a:solidFill>
            <a:srgbClr val="FEFDC7"/>
          </a:solidFill>
          <a:ln w="9525">
            <a:solidFill>
              <a:schemeClr val="tx1"/>
            </a:solidFill>
            <a:miter lim="800000"/>
            <a:headEnd/>
            <a:tailEnd type="none" w="sm" len="sm"/>
          </a:ln>
        </p:spPr>
        <p:txBody>
          <a:bodyPr anchor="ctr"/>
          <a:lstStyle/>
          <a:p>
            <a:pPr algn="ctr"/>
            <a:r>
              <a:rPr lang="en-US" sz="1800" dirty="0"/>
              <a:t>... but dense in some parts of the space</a:t>
            </a:r>
          </a:p>
        </p:txBody>
      </p:sp>
      <p:sp>
        <p:nvSpPr>
          <p:cNvPr id="36150" name="AutoShape 512"/>
          <p:cNvSpPr>
            <a:spLocks noChangeArrowheads="1"/>
          </p:cNvSpPr>
          <p:nvPr/>
        </p:nvSpPr>
        <p:spPr bwMode="auto">
          <a:xfrm>
            <a:off x="1066800" y="5486400"/>
            <a:ext cx="3657600" cy="838200"/>
          </a:xfrm>
          <a:prstGeom prst="wedgeRectCallout">
            <a:avLst>
              <a:gd name="adj1" fmla="val 81292"/>
              <a:gd name="adj2" fmla="val -68560"/>
            </a:avLst>
          </a:prstGeom>
          <a:solidFill>
            <a:srgbClr val="FEFDC7"/>
          </a:solidFill>
          <a:ln w="9525">
            <a:solidFill>
              <a:schemeClr val="tx1"/>
            </a:solidFill>
            <a:miter lim="800000"/>
            <a:headEnd/>
            <a:tailEnd type="none" w="sm" len="sm"/>
          </a:ln>
        </p:spPr>
        <p:txBody>
          <a:bodyPr anchor="ctr"/>
          <a:lstStyle/>
          <a:p>
            <a:r>
              <a:rPr lang="en-US" sz="1800" dirty="0"/>
              <a:t>If we systematically test some cases from each part, we will include the dense parts </a:t>
            </a:r>
          </a:p>
        </p:txBody>
      </p:sp>
      <p:sp>
        <p:nvSpPr>
          <p:cNvPr id="36151" name="Text Box 513"/>
          <p:cNvSpPr txBox="1">
            <a:spLocks noChangeArrowheads="1"/>
          </p:cNvSpPr>
          <p:nvPr/>
        </p:nvSpPr>
        <p:spPr bwMode="auto">
          <a:xfrm>
            <a:off x="5334000" y="5486400"/>
            <a:ext cx="35052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sm" len="sm"/>
              </a14:hiddenLine>
            </a:ext>
          </a:extLst>
        </p:spPr>
        <p:txBody>
          <a:bodyPr anchor="b" anchorCtr="1">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800" i="1" dirty="0"/>
              <a:t>Functional testing is one way of </a:t>
            </a:r>
            <a:r>
              <a:rPr lang="en-US" sz="1800" i="1" dirty="0" smtClean="0"/>
              <a:t>drawing </a:t>
            </a:r>
            <a:r>
              <a:rPr lang="en-US" sz="1800" i="1" dirty="0"/>
              <a:t>lines to isolate regions with likely failures</a:t>
            </a:r>
          </a:p>
        </p:txBody>
      </p:sp>
      <p:sp>
        <p:nvSpPr>
          <p:cNvPr id="36152" name="Text Box 514"/>
          <p:cNvSpPr txBox="1">
            <a:spLocks noChangeArrowheads="1"/>
          </p:cNvSpPr>
          <p:nvPr/>
        </p:nvSpPr>
        <p:spPr bwMode="auto">
          <a:xfrm rot="-5400000">
            <a:off x="-1318625" y="3792816"/>
            <a:ext cx="37262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sm" len="sm"/>
              </a14:hiddenLine>
            </a:ext>
          </a:extLst>
        </p:spPr>
        <p:txBody>
          <a:bodyPr wrap="none" anchor="b" anchorCtr="1">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dirty="0"/>
              <a:t>The space of possible input </a:t>
            </a:r>
            <a:r>
              <a:rPr lang="en-US" sz="1800" dirty="0" smtClean="0"/>
              <a:t>values</a:t>
            </a:r>
            <a:endParaRPr lang="en-US" sz="1800"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28</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8972997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14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14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15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1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148" grpId="0" animBg="1"/>
      <p:bldP spid="36149" grpId="0" animBg="1"/>
      <p:bldP spid="36150" grpId="0" animBg="1"/>
      <p:bldP spid="3615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en-US" dirty="0"/>
              <a:t>The Partition Principle</a:t>
            </a:r>
            <a:endParaRPr lang="it-IT" dirty="0"/>
          </a:p>
        </p:txBody>
      </p:sp>
      <p:sp>
        <p:nvSpPr>
          <p:cNvPr id="37890" name="Rectangle 3"/>
          <p:cNvSpPr>
            <a:spLocks noGrp="1" noChangeArrowheads="1"/>
          </p:cNvSpPr>
          <p:nvPr>
            <p:ph sz="quarter" idx="1"/>
          </p:nvPr>
        </p:nvSpPr>
        <p:spPr/>
        <p:txBody>
          <a:bodyPr/>
          <a:lstStyle/>
          <a:p>
            <a:pPr eaLnBrk="1" hangingPunct="1">
              <a:lnSpc>
                <a:spcPct val="90000"/>
              </a:lnSpc>
            </a:pPr>
            <a:r>
              <a:rPr lang="en-US" dirty="0" smtClean="0"/>
              <a:t>Exploit knowledge in problem domain </a:t>
            </a:r>
            <a:r>
              <a:rPr lang="en-US" dirty="0"/>
              <a:t>to choose </a:t>
            </a:r>
            <a:r>
              <a:rPr lang="en-US" dirty="0" smtClean="0"/>
              <a:t>samples for testing </a:t>
            </a:r>
            <a:endParaRPr lang="en-US" dirty="0"/>
          </a:p>
          <a:p>
            <a:pPr lvl="1" eaLnBrk="1" hangingPunct="1">
              <a:lnSpc>
                <a:spcPct val="90000"/>
              </a:lnSpc>
            </a:pPr>
            <a:r>
              <a:rPr lang="en-US" sz="2400" dirty="0" smtClean="0"/>
              <a:t>Focus on </a:t>
            </a:r>
            <a:r>
              <a:rPr lang="ja-JP" altLang="en-US" sz="2400" dirty="0" smtClean="0"/>
              <a:t>“</a:t>
            </a:r>
            <a:r>
              <a:rPr lang="en-US" altLang="ja-JP" sz="2400" dirty="0"/>
              <a:t>special</a:t>
            </a:r>
            <a:r>
              <a:rPr lang="ja-JP" altLang="en-US" sz="2400" dirty="0"/>
              <a:t>”</a:t>
            </a:r>
            <a:r>
              <a:rPr lang="en-US" altLang="ja-JP" sz="2400" dirty="0"/>
              <a:t> or trouble-prone regions of the input space</a:t>
            </a:r>
          </a:p>
          <a:p>
            <a:pPr lvl="1" eaLnBrk="1" hangingPunct="1">
              <a:lnSpc>
                <a:spcPct val="90000"/>
              </a:lnSpc>
            </a:pPr>
            <a:r>
              <a:rPr lang="en-US" sz="2400" dirty="0"/>
              <a:t>Failures are sparse in the whole input space ... </a:t>
            </a:r>
          </a:p>
          <a:p>
            <a:pPr lvl="1" eaLnBrk="1" hangingPunct="1">
              <a:lnSpc>
                <a:spcPct val="90000"/>
              </a:lnSpc>
            </a:pPr>
            <a:r>
              <a:rPr lang="en-US" sz="2400" dirty="0"/>
              <a:t>... but we may find regions in which they are dense</a:t>
            </a:r>
          </a:p>
          <a:p>
            <a:pPr eaLnBrk="1" hangingPunct="1">
              <a:lnSpc>
                <a:spcPct val="90000"/>
              </a:lnSpc>
            </a:pPr>
            <a:r>
              <a:rPr lang="en-US" dirty="0"/>
              <a:t>(Quasi*-) Partition </a:t>
            </a:r>
            <a:r>
              <a:rPr lang="en-US" dirty="0" smtClean="0"/>
              <a:t>testing</a:t>
            </a:r>
            <a:endParaRPr lang="en-US" dirty="0"/>
          </a:p>
          <a:p>
            <a:pPr lvl="1" eaLnBrk="1" hangingPunct="1">
              <a:lnSpc>
                <a:spcPct val="90000"/>
              </a:lnSpc>
            </a:pPr>
            <a:r>
              <a:rPr lang="en-US" sz="2400" dirty="0"/>
              <a:t>S</a:t>
            </a:r>
            <a:r>
              <a:rPr lang="en-US" sz="2400" dirty="0" smtClean="0"/>
              <a:t>eparates </a:t>
            </a:r>
            <a:r>
              <a:rPr lang="en-US" sz="2400" dirty="0"/>
              <a:t>the input space into classes whose union is the entire space</a:t>
            </a:r>
          </a:p>
          <a:p>
            <a:pPr lvl="1" eaLnBrk="1" hangingPunct="1">
              <a:lnSpc>
                <a:spcPct val="90000"/>
              </a:lnSpc>
            </a:pPr>
            <a:r>
              <a:rPr lang="en-US" sz="2400" dirty="0"/>
              <a:t>*Quasi </a:t>
            </a:r>
            <a:r>
              <a:rPr lang="en-US" sz="2400" dirty="0" smtClean="0"/>
              <a:t>because the </a:t>
            </a:r>
            <a:r>
              <a:rPr lang="en-US" sz="2400" dirty="0"/>
              <a:t>classes may </a:t>
            </a:r>
            <a:r>
              <a:rPr lang="en-US" sz="2400" dirty="0" smtClean="0"/>
              <a:t>overlap</a:t>
            </a:r>
            <a:endParaRPr lang="en-US" sz="2400"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29</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42635521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890">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7890">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789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7890">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7890">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89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370" name="Rectangle 2"/>
          <p:cNvSpPr>
            <a:spLocks noGrp="1" noChangeArrowheads="1"/>
          </p:cNvSpPr>
          <p:nvPr>
            <p:ph type="title"/>
          </p:nvPr>
        </p:nvSpPr>
        <p:spPr/>
        <p:txBody>
          <a:bodyPr/>
          <a:lstStyle/>
          <a:p>
            <a:pPr>
              <a:defRPr/>
            </a:pPr>
            <a:r>
              <a:rPr lang="en-US" dirty="0">
                <a:latin typeface="Arial" charset="0"/>
                <a:ea typeface="ＭＳ Ｐゴシック" charset="0"/>
                <a:cs typeface="ＭＳ Ｐゴシック" charset="0"/>
              </a:rPr>
              <a:t>SE </a:t>
            </a:r>
            <a:r>
              <a:rPr lang="en-US" dirty="0" smtClean="0">
                <a:latin typeface="Arial" charset="0"/>
                <a:ea typeface="ＭＳ Ｐゴシック" charset="0"/>
                <a:cs typeface="ＭＳ Ｐゴシック" charset="0"/>
              </a:rPr>
              <a:t>433 </a:t>
            </a:r>
            <a:r>
              <a:rPr lang="en-US" dirty="0">
                <a:latin typeface="Arial" charset="0"/>
                <a:ea typeface="ＭＳ Ｐゴシック" charset="0"/>
                <a:cs typeface="ＭＳ Ｐゴシック" charset="0"/>
              </a:rPr>
              <a:t>– Class </a:t>
            </a:r>
            <a:r>
              <a:rPr lang="en-US" dirty="0" smtClean="0">
                <a:latin typeface="Arial" charset="0"/>
                <a:ea typeface="ＭＳ Ｐゴシック" charset="0"/>
                <a:cs typeface="ＭＳ Ｐゴシック" charset="0"/>
              </a:rPr>
              <a:t>4</a:t>
            </a:r>
            <a:endParaRPr lang="en-US" dirty="0">
              <a:latin typeface="Arial" charset="0"/>
              <a:ea typeface="ＭＳ Ｐゴシック" charset="0"/>
              <a:cs typeface="ＭＳ Ｐゴシック" charset="0"/>
            </a:endParaRPr>
          </a:p>
        </p:txBody>
      </p:sp>
      <p:sp>
        <p:nvSpPr>
          <p:cNvPr id="14338" name="Rectangle 3"/>
          <p:cNvSpPr>
            <a:spLocks noGrp="1" noChangeArrowheads="1"/>
          </p:cNvSpPr>
          <p:nvPr>
            <p:ph type="body" idx="1"/>
          </p:nvPr>
        </p:nvSpPr>
        <p:spPr/>
        <p:txBody>
          <a:bodyPr/>
          <a:lstStyle/>
          <a:p>
            <a:pPr>
              <a:buFont typeface="Wingdings" charset="0"/>
              <a:buNone/>
            </a:pPr>
            <a:r>
              <a:rPr lang="en-US" b="1" dirty="0">
                <a:solidFill>
                  <a:schemeClr val="tx2"/>
                </a:solidFill>
                <a:latin typeface="Arial" charset="0"/>
                <a:ea typeface="ＭＳ Ｐゴシック" charset="0"/>
                <a:cs typeface="ＭＳ Ｐゴシック" charset="0"/>
              </a:rPr>
              <a:t>Topic: </a:t>
            </a:r>
            <a:endParaRPr lang="en-US" b="1" dirty="0" smtClean="0">
              <a:solidFill>
                <a:schemeClr val="tx2"/>
              </a:solidFill>
              <a:latin typeface="Arial" charset="0"/>
              <a:ea typeface="ＭＳ Ｐゴシック" charset="0"/>
              <a:cs typeface="ＭＳ Ｐゴシック" charset="0"/>
            </a:endParaRPr>
          </a:p>
          <a:p>
            <a:pPr lvl="1"/>
            <a:r>
              <a:rPr lang="en-US" b="1" dirty="0"/>
              <a:t>Black Box Testing, JUnit Part 2</a:t>
            </a:r>
            <a:endParaRPr lang="en-US" b="1" dirty="0">
              <a:solidFill>
                <a:schemeClr val="tx2"/>
              </a:solidFill>
              <a:latin typeface="Arial" charset="0"/>
              <a:ea typeface="ＭＳ Ｐゴシック" charset="0"/>
              <a:cs typeface="ＭＳ Ｐゴシック" charset="0"/>
            </a:endParaRPr>
          </a:p>
          <a:p>
            <a:pPr>
              <a:lnSpc>
                <a:spcPct val="90000"/>
              </a:lnSpc>
              <a:buFont typeface="Wingdings" charset="0"/>
              <a:buNone/>
            </a:pPr>
            <a:r>
              <a:rPr lang="en-US" b="1" dirty="0" smtClean="0">
                <a:solidFill>
                  <a:srgbClr val="0000FF"/>
                </a:solidFill>
                <a:latin typeface="Arial" charset="0"/>
                <a:ea typeface="ＭＳ Ｐゴシック" charset="0"/>
                <a:cs typeface="ＭＳ Ｐゴシック" charset="0"/>
              </a:rPr>
              <a:t>Reading</a:t>
            </a:r>
            <a:r>
              <a:rPr lang="en-US" dirty="0">
                <a:solidFill>
                  <a:srgbClr val="0000FF"/>
                </a:solidFill>
                <a:latin typeface="Arial" charset="0"/>
                <a:ea typeface="ＭＳ Ｐゴシック" charset="0"/>
                <a:cs typeface="ＭＳ Ｐゴシック" charset="0"/>
              </a:rPr>
              <a:t>:</a:t>
            </a:r>
          </a:p>
          <a:p>
            <a:pPr lvl="1">
              <a:lnSpc>
                <a:spcPct val="90000"/>
              </a:lnSpc>
            </a:pPr>
            <a:r>
              <a:rPr lang="en-US" dirty="0"/>
              <a:t>Pezze and Young: </a:t>
            </a:r>
            <a:r>
              <a:rPr lang="en-US" dirty="0" smtClean="0"/>
              <a:t>Chapters 9-10 </a:t>
            </a:r>
          </a:p>
          <a:p>
            <a:pPr lvl="1"/>
            <a:r>
              <a:rPr lang="en-US" u="sng" dirty="0">
                <a:hlinkClick r:id="rId3"/>
              </a:rPr>
              <a:t>JUnit documentation: http://junit.org</a:t>
            </a:r>
          </a:p>
          <a:p>
            <a:pPr lvl="1"/>
            <a:r>
              <a:rPr lang="en-US" dirty="0"/>
              <a:t>An example of parameterized test: JUnit2.zip in D2L</a:t>
            </a:r>
          </a:p>
          <a:p>
            <a:pPr lvl="1"/>
            <a:r>
              <a:rPr lang="en-US" u="sng" dirty="0">
                <a:hlinkClick r:id="rId4"/>
              </a:rPr>
              <a:t>See also reading </a:t>
            </a:r>
            <a:r>
              <a:rPr lang="en-US" u="sng" dirty="0" smtClean="0">
                <a:hlinkClick r:id="rId4"/>
              </a:rPr>
              <a:t>list</a:t>
            </a:r>
            <a:endParaRPr lang="en-US" dirty="0" smtClean="0"/>
          </a:p>
        </p:txBody>
      </p:sp>
      <p:sp>
        <p:nvSpPr>
          <p:cNvPr id="6" name="Date Placeholder 5"/>
          <p:cNvSpPr>
            <a:spLocks noGrp="1"/>
          </p:cNvSpPr>
          <p:nvPr>
            <p:ph type="dt" sz="half" idx="10"/>
          </p:nvPr>
        </p:nvSpPr>
        <p:spPr/>
        <p:txBody>
          <a:bodyPr/>
          <a:lstStyle/>
          <a:p>
            <a:pPr>
              <a:defRPr/>
            </a:pPr>
            <a:r>
              <a:rPr lang="en-US" dirty="0" smtClean="0"/>
              <a:t>April 18, 2017</a:t>
            </a:r>
            <a:endParaRPr lang="en-US" dirty="0"/>
          </a:p>
        </p:txBody>
      </p:sp>
      <p:sp>
        <p:nvSpPr>
          <p:cNvPr id="7" name="Footer Placeholder 6"/>
          <p:cNvSpPr>
            <a:spLocks noGrp="1"/>
          </p:cNvSpPr>
          <p:nvPr>
            <p:ph type="ftr" sz="quarter" idx="11"/>
          </p:nvPr>
        </p:nvSpPr>
        <p:spPr/>
        <p:txBody>
          <a:bodyPr/>
          <a:lstStyle/>
          <a:p>
            <a:pPr>
              <a:defRPr/>
            </a:pPr>
            <a:r>
              <a:rPr lang="en-US" dirty="0" smtClean="0"/>
              <a:t>SE 433: Lecture 4</a:t>
            </a:r>
            <a:endParaRPr lang="en-US" dirty="0"/>
          </a:p>
        </p:txBody>
      </p:sp>
      <p:sp>
        <p:nvSpPr>
          <p:cNvPr id="9" name="Slide Number Placeholder 8"/>
          <p:cNvSpPr>
            <a:spLocks noGrp="1"/>
          </p:cNvSpPr>
          <p:nvPr>
            <p:ph type="sldNum" sz="quarter" idx="12"/>
          </p:nvPr>
        </p:nvSpPr>
        <p:spPr/>
        <p:txBody>
          <a:bodyPr/>
          <a:lstStyle/>
          <a:p>
            <a:pPr>
              <a:defRPr/>
            </a:pPr>
            <a:fld id="{8BDBD1F7-51C1-E94D-B9B2-8F7012A744C6}" type="slidenum">
              <a:rPr lang="en-US" smtClean="0"/>
              <a:pPr>
                <a:defRPr/>
              </a:pPr>
              <a:t>3</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69467851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en-US" dirty="0"/>
              <a:t>The Partition Principle</a:t>
            </a:r>
            <a:endParaRPr lang="it-IT" dirty="0"/>
          </a:p>
        </p:txBody>
      </p:sp>
      <p:sp>
        <p:nvSpPr>
          <p:cNvPr id="37890" name="Rectangle 3"/>
          <p:cNvSpPr>
            <a:spLocks noGrp="1" noChangeArrowheads="1"/>
          </p:cNvSpPr>
          <p:nvPr>
            <p:ph sz="quarter" idx="1"/>
          </p:nvPr>
        </p:nvSpPr>
        <p:spPr/>
        <p:txBody>
          <a:bodyPr/>
          <a:lstStyle/>
          <a:p>
            <a:pPr eaLnBrk="1" hangingPunct="1">
              <a:lnSpc>
                <a:spcPct val="90000"/>
              </a:lnSpc>
            </a:pPr>
            <a:r>
              <a:rPr lang="en-US" sz="3200" dirty="0" smtClean="0"/>
              <a:t>Desirable case</a:t>
            </a:r>
            <a:r>
              <a:rPr lang="en-US" sz="3200" dirty="0"/>
              <a:t> </a:t>
            </a:r>
            <a:r>
              <a:rPr lang="en-US" sz="3200" dirty="0" smtClean="0"/>
              <a:t>for partitioning</a:t>
            </a:r>
            <a:endParaRPr lang="en-US" sz="3200" dirty="0"/>
          </a:p>
          <a:p>
            <a:pPr lvl="1" eaLnBrk="1" hangingPunct="1">
              <a:lnSpc>
                <a:spcPct val="90000"/>
              </a:lnSpc>
            </a:pPr>
            <a:r>
              <a:rPr lang="en-US" sz="2800" dirty="0" smtClean="0"/>
              <a:t>Input values that lead </a:t>
            </a:r>
            <a:r>
              <a:rPr lang="en-US" sz="2800" dirty="0"/>
              <a:t>to </a:t>
            </a:r>
            <a:r>
              <a:rPr lang="en-US" sz="2800" dirty="0" smtClean="0"/>
              <a:t>failures </a:t>
            </a:r>
            <a:r>
              <a:rPr lang="en-US" sz="2800" dirty="0"/>
              <a:t>are dense (easy to find) in some </a:t>
            </a:r>
            <a:r>
              <a:rPr lang="en-US" sz="2800" dirty="0" smtClean="0"/>
              <a:t>classes </a:t>
            </a:r>
            <a:r>
              <a:rPr lang="en-US" sz="2800" dirty="0"/>
              <a:t>of </a:t>
            </a:r>
            <a:r>
              <a:rPr lang="en-US" sz="2800" dirty="0" smtClean="0"/>
              <a:t>input space</a:t>
            </a:r>
            <a:endParaRPr lang="en-US" sz="2800" dirty="0"/>
          </a:p>
          <a:p>
            <a:pPr lvl="1" eaLnBrk="1" hangingPunct="1">
              <a:lnSpc>
                <a:spcPct val="90000"/>
              </a:lnSpc>
            </a:pPr>
            <a:r>
              <a:rPr lang="en-US" sz="2800" dirty="0"/>
              <a:t>S</a:t>
            </a:r>
            <a:r>
              <a:rPr lang="en-US" sz="2800" dirty="0" smtClean="0"/>
              <a:t>ampling </a:t>
            </a:r>
            <a:r>
              <a:rPr lang="en-US" sz="2800" dirty="0"/>
              <a:t>each class in the quasi-partition </a:t>
            </a:r>
            <a:r>
              <a:rPr lang="en-US" sz="2800" dirty="0" smtClean="0"/>
              <a:t>by selecting </a:t>
            </a:r>
            <a:r>
              <a:rPr lang="en-US" sz="2800" dirty="0"/>
              <a:t>at least one </a:t>
            </a:r>
            <a:r>
              <a:rPr lang="en-US" sz="2800" dirty="0" smtClean="0"/>
              <a:t>input value </a:t>
            </a:r>
            <a:r>
              <a:rPr lang="en-US" sz="2800" dirty="0"/>
              <a:t>that leads to a failure, revealing the </a:t>
            </a:r>
            <a:r>
              <a:rPr lang="en-US" sz="2800" dirty="0" smtClean="0"/>
              <a:t>defect</a:t>
            </a:r>
            <a:endParaRPr lang="en-US" sz="2800" dirty="0"/>
          </a:p>
          <a:p>
            <a:pPr eaLnBrk="1" hangingPunct="1">
              <a:lnSpc>
                <a:spcPct val="90000"/>
              </a:lnSpc>
            </a:pPr>
            <a:r>
              <a:rPr lang="en-US" sz="3200" dirty="0"/>
              <a:t>S</a:t>
            </a:r>
            <a:r>
              <a:rPr lang="en-US" sz="3200" dirty="0" smtClean="0"/>
              <a:t>eldom guaranteed, depend </a:t>
            </a:r>
            <a:r>
              <a:rPr lang="en-US" sz="3200" dirty="0"/>
              <a:t>on experience-based heuristics</a:t>
            </a:r>
            <a:endParaRPr lang="it-IT" sz="3200"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30</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6086074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890">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789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9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2"/>
          <p:cNvSpPr>
            <a:spLocks noGrp="1" noChangeArrowheads="1"/>
          </p:cNvSpPr>
          <p:nvPr>
            <p:ph type="title"/>
          </p:nvPr>
        </p:nvSpPr>
        <p:spPr/>
        <p:txBody>
          <a:bodyPr/>
          <a:lstStyle/>
          <a:p>
            <a:pPr eaLnBrk="1" hangingPunct="1"/>
            <a:r>
              <a:rPr lang="en-US" sz="4400" dirty="0" smtClean="0"/>
              <a:t>Black Box Testing</a:t>
            </a:r>
            <a:r>
              <a:rPr lang="en-US" dirty="0" smtClean="0"/>
              <a:t> </a:t>
            </a:r>
            <a:endParaRPr lang="en-US" sz="4400" dirty="0"/>
          </a:p>
        </p:txBody>
      </p:sp>
      <p:sp>
        <p:nvSpPr>
          <p:cNvPr id="39941" name="Rectangle 3"/>
          <p:cNvSpPr>
            <a:spLocks noGrp="1" noChangeArrowheads="1"/>
          </p:cNvSpPr>
          <p:nvPr>
            <p:ph idx="1"/>
          </p:nvPr>
        </p:nvSpPr>
        <p:spPr/>
        <p:txBody>
          <a:bodyPr/>
          <a:lstStyle/>
          <a:p>
            <a:pPr marL="0" indent="0" eaLnBrk="1" hangingPunct="1">
              <a:buNone/>
            </a:pPr>
            <a:r>
              <a:rPr lang="en-US" sz="3200" dirty="0"/>
              <a:t>Exploiting the </a:t>
            </a:r>
            <a:r>
              <a:rPr lang="en-US" sz="3200" dirty="0" smtClean="0"/>
              <a:t>functional specification</a:t>
            </a:r>
          </a:p>
          <a:p>
            <a:pPr eaLnBrk="1" hangingPunct="1"/>
            <a:r>
              <a:rPr lang="en-US" sz="3200" dirty="0"/>
              <a:t>U</a:t>
            </a:r>
            <a:r>
              <a:rPr lang="en-US" sz="3200" dirty="0" smtClean="0"/>
              <a:t>ses </a:t>
            </a:r>
            <a:r>
              <a:rPr lang="en-US" sz="3200" dirty="0"/>
              <a:t>the specification </a:t>
            </a:r>
            <a:r>
              <a:rPr lang="en-US" sz="3200" dirty="0" smtClean="0"/>
              <a:t>to </a:t>
            </a:r>
            <a:r>
              <a:rPr lang="en-US" sz="3200" dirty="0"/>
              <a:t>partition the input space</a:t>
            </a:r>
          </a:p>
          <a:p>
            <a:pPr lvl="1" eaLnBrk="1" hangingPunct="1"/>
            <a:r>
              <a:rPr lang="en-US" sz="2400" dirty="0"/>
              <a:t>e.g., specification of </a:t>
            </a:r>
            <a:r>
              <a:rPr lang="ja-JP" altLang="en-US" sz="2400" dirty="0"/>
              <a:t>“</a:t>
            </a:r>
            <a:r>
              <a:rPr lang="en-US" altLang="ja-JP" sz="2400" dirty="0"/>
              <a:t>roots</a:t>
            </a:r>
            <a:r>
              <a:rPr lang="ja-JP" altLang="en-US" sz="2400" dirty="0"/>
              <a:t>”</a:t>
            </a:r>
            <a:r>
              <a:rPr lang="en-US" altLang="ja-JP" sz="2400" dirty="0"/>
              <a:t> program suggests division between cases with zero, one, and two real roots</a:t>
            </a:r>
          </a:p>
          <a:p>
            <a:pPr eaLnBrk="1" hangingPunct="1"/>
            <a:r>
              <a:rPr lang="en-US" sz="3200" dirty="0"/>
              <a:t>Test each </a:t>
            </a:r>
            <a:r>
              <a:rPr lang="en-US" sz="3200" dirty="0" smtClean="0"/>
              <a:t>partition, </a:t>
            </a:r>
            <a:r>
              <a:rPr lang="en-US" sz="3200" dirty="0"/>
              <a:t>and boundaries between </a:t>
            </a:r>
            <a:r>
              <a:rPr lang="en-US" sz="3200" dirty="0" smtClean="0"/>
              <a:t>partitions</a:t>
            </a:r>
            <a:endParaRPr lang="en-US" sz="3200" dirty="0"/>
          </a:p>
          <a:p>
            <a:pPr lvl="1" eaLnBrk="1" hangingPunct="1"/>
            <a:r>
              <a:rPr lang="en-US" sz="2400" dirty="0"/>
              <a:t>No guarantees, but experience suggests failures often lie at the boundaries (as in the </a:t>
            </a:r>
            <a:r>
              <a:rPr lang="ja-JP" altLang="en-US" sz="2400" dirty="0"/>
              <a:t>“</a:t>
            </a:r>
            <a:r>
              <a:rPr lang="en-US" altLang="ja-JP" sz="2400" dirty="0"/>
              <a:t>roots</a:t>
            </a:r>
            <a:r>
              <a:rPr lang="ja-JP" altLang="en-US" sz="2400" dirty="0"/>
              <a:t>”</a:t>
            </a:r>
            <a:r>
              <a:rPr lang="en-US" altLang="ja-JP" sz="2400" dirty="0"/>
              <a:t> program)</a:t>
            </a:r>
            <a:endParaRPr lang="en-US" sz="2400"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31</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66051651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2"/>
          <p:cNvSpPr>
            <a:spLocks noGrp="1" noChangeArrowheads="1"/>
          </p:cNvSpPr>
          <p:nvPr>
            <p:ph type="title"/>
          </p:nvPr>
        </p:nvSpPr>
        <p:spPr/>
        <p:txBody>
          <a:bodyPr/>
          <a:lstStyle/>
          <a:p>
            <a:pPr eaLnBrk="1" hangingPunct="1"/>
            <a:r>
              <a:rPr lang="en-US" dirty="0"/>
              <a:t>Why </a:t>
            </a:r>
            <a:r>
              <a:rPr lang="en-US" dirty="0" smtClean="0"/>
              <a:t>Black Box </a:t>
            </a:r>
            <a:r>
              <a:rPr lang="en-US" dirty="0"/>
              <a:t>Testing?</a:t>
            </a:r>
          </a:p>
        </p:txBody>
      </p:sp>
      <p:sp>
        <p:nvSpPr>
          <p:cNvPr id="41989" name="Rectangle 3"/>
          <p:cNvSpPr>
            <a:spLocks noGrp="1" noChangeArrowheads="1"/>
          </p:cNvSpPr>
          <p:nvPr>
            <p:ph idx="1"/>
          </p:nvPr>
        </p:nvSpPr>
        <p:spPr/>
        <p:txBody>
          <a:bodyPr/>
          <a:lstStyle/>
          <a:p>
            <a:pPr eaLnBrk="1" hangingPunct="1">
              <a:lnSpc>
                <a:spcPct val="90000"/>
              </a:lnSpc>
            </a:pPr>
            <a:r>
              <a:rPr lang="en-US" sz="2800" dirty="0" smtClean="0"/>
              <a:t>Early. </a:t>
            </a:r>
          </a:p>
          <a:p>
            <a:pPr lvl="1">
              <a:lnSpc>
                <a:spcPct val="90000"/>
              </a:lnSpc>
            </a:pPr>
            <a:r>
              <a:rPr lang="en-US" sz="2400" dirty="0"/>
              <a:t>c</a:t>
            </a:r>
            <a:r>
              <a:rPr lang="en-US" sz="2400" dirty="0" smtClean="0"/>
              <a:t>an start </a:t>
            </a:r>
            <a:r>
              <a:rPr lang="en-US" sz="2400" i="1" dirty="0"/>
              <a:t>before</a:t>
            </a:r>
            <a:r>
              <a:rPr lang="en-US" sz="2400" dirty="0"/>
              <a:t> code is written</a:t>
            </a:r>
          </a:p>
          <a:p>
            <a:pPr eaLnBrk="1" hangingPunct="1">
              <a:lnSpc>
                <a:spcPct val="90000"/>
              </a:lnSpc>
            </a:pPr>
            <a:r>
              <a:rPr lang="en-US" sz="2800" dirty="0" smtClean="0"/>
              <a:t>Effective. </a:t>
            </a:r>
          </a:p>
          <a:p>
            <a:pPr lvl="1">
              <a:lnSpc>
                <a:spcPct val="90000"/>
              </a:lnSpc>
            </a:pPr>
            <a:r>
              <a:rPr lang="en-US" sz="2400" dirty="0"/>
              <a:t>f</a:t>
            </a:r>
            <a:r>
              <a:rPr lang="en-US" sz="2400" dirty="0" smtClean="0"/>
              <a:t>ind some </a:t>
            </a:r>
            <a:r>
              <a:rPr lang="en-US" sz="2400" dirty="0"/>
              <a:t>classes of </a:t>
            </a:r>
            <a:r>
              <a:rPr lang="en-US" sz="2400" dirty="0" smtClean="0"/>
              <a:t>defects, e.g</a:t>
            </a:r>
            <a:r>
              <a:rPr lang="en-US" sz="2400" dirty="0"/>
              <a:t>., missing </a:t>
            </a:r>
            <a:r>
              <a:rPr lang="en-US" sz="2400" dirty="0" smtClean="0"/>
              <a:t>logic</a:t>
            </a:r>
          </a:p>
          <a:p>
            <a:pPr>
              <a:lnSpc>
                <a:spcPct val="90000"/>
              </a:lnSpc>
            </a:pPr>
            <a:r>
              <a:rPr lang="en-US" sz="2800" dirty="0" smtClean="0"/>
              <a:t>Widely </a:t>
            </a:r>
            <a:r>
              <a:rPr lang="en-US" sz="2800" dirty="0"/>
              <a:t>applicable</a:t>
            </a:r>
          </a:p>
          <a:p>
            <a:pPr lvl="1" eaLnBrk="1" hangingPunct="1">
              <a:lnSpc>
                <a:spcPct val="90000"/>
              </a:lnSpc>
            </a:pPr>
            <a:r>
              <a:rPr lang="en-US" sz="2400" dirty="0"/>
              <a:t>any description of program behavior as spec</a:t>
            </a:r>
          </a:p>
          <a:p>
            <a:pPr lvl="1" eaLnBrk="1" hangingPunct="1">
              <a:lnSpc>
                <a:spcPct val="90000"/>
              </a:lnSpc>
            </a:pPr>
            <a:r>
              <a:rPr lang="en-US" sz="2400" dirty="0"/>
              <a:t>at any level of granularity, from module to system testing.</a:t>
            </a:r>
          </a:p>
          <a:p>
            <a:pPr eaLnBrk="1" hangingPunct="1">
              <a:lnSpc>
                <a:spcPct val="90000"/>
              </a:lnSpc>
            </a:pPr>
            <a:r>
              <a:rPr lang="en-US" sz="2800" dirty="0"/>
              <a:t>Economical</a:t>
            </a:r>
          </a:p>
          <a:p>
            <a:pPr lvl="1" eaLnBrk="1" hangingPunct="1">
              <a:lnSpc>
                <a:spcPct val="90000"/>
              </a:lnSpc>
            </a:pPr>
            <a:r>
              <a:rPr lang="en-US" sz="2400" dirty="0" smtClean="0"/>
              <a:t>less </a:t>
            </a:r>
            <a:r>
              <a:rPr lang="en-US" sz="2400" dirty="0"/>
              <a:t>expensive </a:t>
            </a:r>
            <a:r>
              <a:rPr lang="en-US" sz="2400" dirty="0" smtClean="0"/>
              <a:t>than </a:t>
            </a:r>
            <a:r>
              <a:rPr lang="en-US" sz="2400" dirty="0"/>
              <a:t>structural </a:t>
            </a:r>
            <a:r>
              <a:rPr lang="en-US" sz="2400" dirty="0" smtClean="0"/>
              <a:t>(white box) testing</a:t>
            </a:r>
          </a:p>
          <a:p>
            <a:pPr marL="0" indent="0" eaLnBrk="1" hangingPunct="1">
              <a:lnSpc>
                <a:spcPct val="90000"/>
              </a:lnSpc>
              <a:buNone/>
            </a:pPr>
            <a:r>
              <a:rPr lang="en-US" sz="2800" dirty="0"/>
              <a:t>The base-line technique for designing test </a:t>
            </a:r>
            <a:r>
              <a:rPr lang="en-US" sz="2800" dirty="0" smtClean="0"/>
              <a:t>cases</a:t>
            </a:r>
            <a:endParaRPr lang="en-US" sz="2800"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32</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400273847"/>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2"/>
          <p:cNvSpPr>
            <a:spLocks noGrp="1" noChangeArrowheads="1"/>
          </p:cNvSpPr>
          <p:nvPr>
            <p:ph type="title"/>
          </p:nvPr>
        </p:nvSpPr>
        <p:spPr/>
        <p:txBody>
          <a:bodyPr/>
          <a:lstStyle/>
          <a:p>
            <a:pPr eaLnBrk="1" hangingPunct="1"/>
            <a:r>
              <a:rPr lang="en-US" dirty="0" smtClean="0"/>
              <a:t>Early Black Box Testing</a:t>
            </a:r>
            <a:endParaRPr lang="en-US" dirty="0"/>
          </a:p>
        </p:txBody>
      </p:sp>
      <p:sp>
        <p:nvSpPr>
          <p:cNvPr id="44037" name="Rectangle 3"/>
          <p:cNvSpPr>
            <a:spLocks noGrp="1" noChangeArrowheads="1"/>
          </p:cNvSpPr>
          <p:nvPr>
            <p:ph idx="1"/>
          </p:nvPr>
        </p:nvSpPr>
        <p:spPr/>
        <p:txBody>
          <a:bodyPr/>
          <a:lstStyle/>
          <a:p>
            <a:pPr eaLnBrk="1" hangingPunct="1">
              <a:lnSpc>
                <a:spcPct val="90000"/>
              </a:lnSpc>
            </a:pPr>
            <a:r>
              <a:rPr lang="en-US" sz="2800" dirty="0"/>
              <a:t>Program code is not necessary</a:t>
            </a:r>
          </a:p>
          <a:p>
            <a:pPr lvl="1" eaLnBrk="1" hangingPunct="1">
              <a:lnSpc>
                <a:spcPct val="90000"/>
              </a:lnSpc>
            </a:pPr>
            <a:r>
              <a:rPr lang="en-US" sz="2400" dirty="0"/>
              <a:t>Only a description of intended behavior is needed</a:t>
            </a:r>
          </a:p>
          <a:p>
            <a:pPr lvl="1" eaLnBrk="1" hangingPunct="1">
              <a:lnSpc>
                <a:spcPct val="90000"/>
              </a:lnSpc>
            </a:pPr>
            <a:r>
              <a:rPr lang="en-US" sz="2400" dirty="0"/>
              <a:t>Even incomplete and informal specifications can be used</a:t>
            </a:r>
          </a:p>
          <a:p>
            <a:pPr lvl="2" eaLnBrk="1" hangingPunct="1">
              <a:lnSpc>
                <a:spcPct val="90000"/>
              </a:lnSpc>
            </a:pPr>
            <a:r>
              <a:rPr lang="en-US" sz="2400" dirty="0"/>
              <a:t>Although precise, complete specifications lead to better test suites</a:t>
            </a:r>
          </a:p>
          <a:p>
            <a:pPr eaLnBrk="1" hangingPunct="1">
              <a:lnSpc>
                <a:spcPct val="90000"/>
              </a:lnSpc>
            </a:pPr>
            <a:r>
              <a:rPr lang="en-US" sz="2800" dirty="0" smtClean="0"/>
              <a:t>Early </a:t>
            </a:r>
            <a:r>
              <a:rPr lang="en-US" sz="2800" dirty="0"/>
              <a:t>test design has side benefits</a:t>
            </a:r>
          </a:p>
          <a:p>
            <a:pPr lvl="1" eaLnBrk="1" hangingPunct="1">
              <a:lnSpc>
                <a:spcPct val="90000"/>
              </a:lnSpc>
            </a:pPr>
            <a:r>
              <a:rPr lang="en-US" sz="2400" dirty="0"/>
              <a:t>Often reveals ambiguities and inconsistency in spec</a:t>
            </a:r>
          </a:p>
          <a:p>
            <a:pPr lvl="1" eaLnBrk="1" hangingPunct="1">
              <a:lnSpc>
                <a:spcPct val="90000"/>
              </a:lnSpc>
            </a:pPr>
            <a:r>
              <a:rPr lang="en-US" sz="2400" dirty="0"/>
              <a:t>Useful for assessing testability</a:t>
            </a:r>
          </a:p>
          <a:p>
            <a:pPr lvl="2" eaLnBrk="1" hangingPunct="1">
              <a:lnSpc>
                <a:spcPct val="90000"/>
              </a:lnSpc>
            </a:pPr>
            <a:r>
              <a:rPr lang="en-US" sz="2400" dirty="0"/>
              <a:t>And improving test schedule and budget by improving spec</a:t>
            </a:r>
          </a:p>
          <a:p>
            <a:pPr lvl="1" eaLnBrk="1" hangingPunct="1">
              <a:lnSpc>
                <a:spcPct val="90000"/>
              </a:lnSpc>
            </a:pPr>
            <a:r>
              <a:rPr lang="en-US" sz="2400" dirty="0"/>
              <a:t>Useful explanation of specification</a:t>
            </a:r>
          </a:p>
          <a:p>
            <a:pPr lvl="2" eaLnBrk="1" hangingPunct="1">
              <a:lnSpc>
                <a:spcPct val="90000"/>
              </a:lnSpc>
            </a:pPr>
            <a:r>
              <a:rPr lang="en-US" sz="2400" dirty="0"/>
              <a:t>or in the extreme case (as in XP), test cases are the spec </a:t>
            </a: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33</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4165815300"/>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r>
              <a:rPr lang="en-US" sz="3200" dirty="0"/>
              <a:t>Functional versus </a:t>
            </a:r>
            <a:r>
              <a:rPr lang="en-US" sz="3200" dirty="0" smtClean="0"/>
              <a:t>Structural: Classes </a:t>
            </a:r>
            <a:r>
              <a:rPr lang="en-US" sz="3200" dirty="0"/>
              <a:t>of faults</a:t>
            </a:r>
          </a:p>
        </p:txBody>
      </p:sp>
      <p:sp>
        <p:nvSpPr>
          <p:cNvPr id="288771" name="Rectangle 3"/>
          <p:cNvSpPr>
            <a:spLocks noGrp="1" noChangeArrowheads="1"/>
          </p:cNvSpPr>
          <p:nvPr>
            <p:ph type="body" idx="1"/>
          </p:nvPr>
        </p:nvSpPr>
        <p:spPr/>
        <p:txBody>
          <a:bodyPr/>
          <a:lstStyle/>
          <a:p>
            <a:r>
              <a:rPr lang="en-US" dirty="0"/>
              <a:t>Different testing strategies (functional, structural, fault-based, model-based) are most effective for different classes of faults</a:t>
            </a:r>
          </a:p>
          <a:p>
            <a:r>
              <a:rPr lang="en-US" dirty="0"/>
              <a:t>Functional testing is best for </a:t>
            </a:r>
            <a:r>
              <a:rPr lang="en-US" i="1" dirty="0"/>
              <a:t>missing logic</a:t>
            </a:r>
            <a:r>
              <a:rPr lang="en-US" dirty="0"/>
              <a:t> faults</a:t>
            </a:r>
          </a:p>
          <a:p>
            <a:pPr lvl="1"/>
            <a:r>
              <a:rPr lang="en-US" sz="2400" dirty="0"/>
              <a:t>A common problem: Some program logic was simply forgotten</a:t>
            </a:r>
          </a:p>
          <a:p>
            <a:pPr lvl="1"/>
            <a:r>
              <a:rPr lang="en-US" sz="2400" dirty="0"/>
              <a:t>Structural (code-based) testing will never focus on code that </a:t>
            </a:r>
            <a:r>
              <a:rPr lang="en-US" sz="2400" dirty="0" smtClean="0"/>
              <a:t>isn’t </a:t>
            </a:r>
            <a:r>
              <a:rPr lang="en-US" sz="2400" dirty="0"/>
              <a:t>there! </a:t>
            </a:r>
          </a:p>
        </p:txBody>
      </p:sp>
      <p:sp>
        <p:nvSpPr>
          <p:cNvPr id="7" name="Date Placeholder 6"/>
          <p:cNvSpPr>
            <a:spLocks noGrp="1"/>
          </p:cNvSpPr>
          <p:nvPr>
            <p:ph type="dt" sz="half"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SE 433: Lecture 4</a:t>
            </a:r>
            <a:endParaRPr lang="en-US" dirty="0"/>
          </a:p>
        </p:txBody>
      </p:sp>
      <p:sp>
        <p:nvSpPr>
          <p:cNvPr id="10" name="Slide Number Placeholder 9"/>
          <p:cNvSpPr>
            <a:spLocks noGrp="1"/>
          </p:cNvSpPr>
          <p:nvPr>
            <p:ph type="sldNum" sz="quarter" idx="12"/>
          </p:nvPr>
        </p:nvSpPr>
        <p:spPr/>
        <p:txBody>
          <a:bodyPr/>
          <a:lstStyle/>
          <a:p>
            <a:pPr>
              <a:defRPr/>
            </a:pPr>
            <a:fld id="{8BDBD1F7-51C1-E94D-B9B2-8F7012A744C6}" type="slidenum">
              <a:rPr lang="en-US" smtClean="0"/>
              <a:pPr>
                <a:defRPr/>
              </a:pPr>
              <a:t>34</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6777292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p:cNvSpPr>
            <a:spLocks noGrp="1" noChangeArrowheads="1"/>
          </p:cNvSpPr>
          <p:nvPr>
            <p:ph type="title"/>
          </p:nvPr>
        </p:nvSpPr>
        <p:spPr/>
        <p:txBody>
          <a:bodyPr/>
          <a:lstStyle/>
          <a:p>
            <a:pPr eaLnBrk="1" hangingPunct="1"/>
            <a:r>
              <a:rPr lang="en-US" dirty="0"/>
              <a:t>Functional vs. Structural Test</a:t>
            </a:r>
          </a:p>
        </p:txBody>
      </p:sp>
      <p:sp>
        <p:nvSpPr>
          <p:cNvPr id="48133" name="Rectangle 5"/>
          <p:cNvSpPr>
            <a:spLocks noGrp="1" noChangeArrowheads="1"/>
          </p:cNvSpPr>
          <p:nvPr>
            <p:ph idx="1"/>
          </p:nvPr>
        </p:nvSpPr>
        <p:spPr/>
        <p:txBody>
          <a:bodyPr/>
          <a:lstStyle/>
          <a:p>
            <a:pPr eaLnBrk="1" hangingPunct="1"/>
            <a:r>
              <a:rPr lang="en-US" sz="2800" dirty="0"/>
              <a:t>Functional test </a:t>
            </a:r>
            <a:r>
              <a:rPr lang="en-US" sz="2800" dirty="0" smtClean="0"/>
              <a:t>is applicable in testing at </a:t>
            </a:r>
            <a:r>
              <a:rPr lang="en-US" sz="2800" dirty="0"/>
              <a:t>all granularity levels:</a:t>
            </a:r>
          </a:p>
          <a:p>
            <a:pPr lvl="1" eaLnBrk="1" hangingPunct="1"/>
            <a:r>
              <a:rPr lang="en-US" sz="2400" dirty="0"/>
              <a:t>Unit </a:t>
            </a:r>
            <a:r>
              <a:rPr lang="en-US" sz="2400" dirty="0" smtClean="0"/>
              <a:t>test</a:t>
            </a:r>
            <a:r>
              <a:rPr lang="en-US" sz="2400" dirty="0"/>
              <a:t>		(from module interface spec)</a:t>
            </a:r>
          </a:p>
          <a:p>
            <a:pPr lvl="1" eaLnBrk="1" hangingPunct="1"/>
            <a:r>
              <a:rPr lang="en-US" sz="2400" dirty="0" smtClean="0"/>
              <a:t>Integration test</a:t>
            </a:r>
            <a:r>
              <a:rPr lang="en-US" sz="2400" dirty="0"/>
              <a:t>	(from API or subsystem spec)</a:t>
            </a:r>
          </a:p>
          <a:p>
            <a:pPr lvl="1" eaLnBrk="1" hangingPunct="1"/>
            <a:r>
              <a:rPr lang="en-US" sz="2400" dirty="0" smtClean="0"/>
              <a:t>System test</a:t>
            </a:r>
            <a:r>
              <a:rPr lang="en-US" sz="2400" dirty="0"/>
              <a:t>	</a:t>
            </a:r>
            <a:r>
              <a:rPr lang="en-US" sz="2400" dirty="0" smtClean="0"/>
              <a:t>           (</a:t>
            </a:r>
            <a:r>
              <a:rPr lang="en-US" sz="2400" dirty="0"/>
              <a:t>from system requirements spec)</a:t>
            </a:r>
          </a:p>
          <a:p>
            <a:pPr lvl="1" eaLnBrk="1" hangingPunct="1"/>
            <a:r>
              <a:rPr lang="en-US" sz="2400" dirty="0" smtClean="0"/>
              <a:t>Regression test</a:t>
            </a:r>
            <a:r>
              <a:rPr lang="en-US" sz="2400" dirty="0"/>
              <a:t>	(from system requirements + bug history)</a:t>
            </a:r>
          </a:p>
          <a:p>
            <a:pPr eaLnBrk="1" hangingPunct="1"/>
            <a:r>
              <a:rPr lang="en-US" sz="2800" dirty="0"/>
              <a:t>Structural test </a:t>
            </a:r>
            <a:r>
              <a:rPr lang="en-US" sz="2800" dirty="0" smtClean="0"/>
              <a:t>is applicable in testing </a:t>
            </a:r>
            <a:r>
              <a:rPr lang="en-US" sz="2800" dirty="0"/>
              <a:t>relatively small parts of a system:</a:t>
            </a:r>
          </a:p>
          <a:p>
            <a:pPr lvl="1" eaLnBrk="1" hangingPunct="1"/>
            <a:r>
              <a:rPr lang="en-US" sz="2400" dirty="0" smtClean="0"/>
              <a:t>Unit</a:t>
            </a:r>
            <a:r>
              <a:rPr lang="en-US" sz="2400" dirty="0"/>
              <a:t> </a:t>
            </a:r>
            <a:r>
              <a:rPr lang="en-US" sz="2400" dirty="0" smtClean="0"/>
              <a:t>test</a:t>
            </a:r>
            <a:endParaRPr lang="en-US" sz="2400"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35</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53975763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13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813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813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813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813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813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r>
              <a:rPr lang="en-US" sz="4000" dirty="0"/>
              <a:t>Steps: From specification to test cases</a:t>
            </a:r>
          </a:p>
        </p:txBody>
      </p:sp>
      <p:sp>
        <p:nvSpPr>
          <p:cNvPr id="291844" name="Rectangle 4"/>
          <p:cNvSpPr>
            <a:spLocks noGrp="1" noChangeArrowheads="1"/>
          </p:cNvSpPr>
          <p:nvPr>
            <p:ph type="body" idx="1"/>
          </p:nvPr>
        </p:nvSpPr>
        <p:spPr/>
        <p:txBody>
          <a:bodyPr/>
          <a:lstStyle/>
          <a:p>
            <a:pPr marL="457200" indent="-457200">
              <a:buFont typeface="+mj-lt"/>
              <a:buAutoNum type="arabicPeriod"/>
            </a:pPr>
            <a:r>
              <a:rPr lang="en-US" dirty="0" smtClean="0"/>
              <a:t>Decompose </a:t>
            </a:r>
            <a:r>
              <a:rPr lang="en-US" dirty="0"/>
              <a:t>the specification</a:t>
            </a:r>
          </a:p>
          <a:p>
            <a:pPr lvl="1"/>
            <a:r>
              <a:rPr lang="en-US" dirty="0"/>
              <a:t>If the specification is large, break it into </a:t>
            </a:r>
            <a:r>
              <a:rPr lang="en-US" i="1" dirty="0"/>
              <a:t>independently testable features</a:t>
            </a:r>
            <a:r>
              <a:rPr lang="en-US" dirty="0"/>
              <a:t> to be considered in testing</a:t>
            </a:r>
          </a:p>
          <a:p>
            <a:pPr marL="457200" indent="-457200">
              <a:buFont typeface="+mj-lt"/>
              <a:buAutoNum type="arabicPeriod"/>
            </a:pPr>
            <a:r>
              <a:rPr lang="en-US" dirty="0" smtClean="0"/>
              <a:t>Select </a:t>
            </a:r>
            <a:r>
              <a:rPr lang="en-US" dirty="0"/>
              <a:t>representatives</a:t>
            </a:r>
          </a:p>
          <a:p>
            <a:pPr lvl="1"/>
            <a:r>
              <a:rPr lang="en-US" dirty="0"/>
              <a:t>Representative values of each input, or</a:t>
            </a:r>
          </a:p>
          <a:p>
            <a:pPr lvl="1"/>
            <a:r>
              <a:rPr lang="en-US" dirty="0"/>
              <a:t>Representative behaviors of a </a:t>
            </a:r>
            <a:r>
              <a:rPr lang="en-US" i="1" dirty="0"/>
              <a:t>model</a:t>
            </a:r>
          </a:p>
          <a:p>
            <a:pPr lvl="3"/>
            <a:r>
              <a:rPr lang="en-US" dirty="0"/>
              <a:t>Often simple input/output transformations </a:t>
            </a:r>
            <a:r>
              <a:rPr lang="en-US" dirty="0" smtClean="0"/>
              <a:t>don</a:t>
            </a:r>
            <a:r>
              <a:rPr lang="en-US" altLang="ja-JP" dirty="0" smtClean="0">
                <a:latin typeface="Arial"/>
              </a:rPr>
              <a:t>’</a:t>
            </a:r>
            <a:r>
              <a:rPr lang="en-US" dirty="0" smtClean="0"/>
              <a:t>t </a:t>
            </a:r>
            <a:r>
              <a:rPr lang="en-US" dirty="0"/>
              <a:t>describe a system.  We use models in program specification, in program design, and in test design</a:t>
            </a:r>
          </a:p>
          <a:p>
            <a:pPr marL="457200" indent="-457200">
              <a:buFont typeface="+mj-lt"/>
              <a:buAutoNum type="arabicPeriod"/>
            </a:pPr>
            <a:r>
              <a:rPr lang="en-US" dirty="0" smtClean="0"/>
              <a:t>Form </a:t>
            </a:r>
            <a:r>
              <a:rPr lang="en-US" dirty="0"/>
              <a:t>test specifications</a:t>
            </a:r>
          </a:p>
          <a:p>
            <a:pPr lvl="3"/>
            <a:r>
              <a:rPr lang="en-US" dirty="0"/>
              <a:t>Typically: combinations of input values, or model behaviors</a:t>
            </a:r>
          </a:p>
          <a:p>
            <a:pPr marL="457200" indent="-457200">
              <a:buFont typeface="+mj-lt"/>
              <a:buAutoNum type="arabicPeriod"/>
            </a:pPr>
            <a:r>
              <a:rPr lang="en-US" dirty="0" smtClean="0"/>
              <a:t>Produce </a:t>
            </a:r>
            <a:r>
              <a:rPr lang="en-US" dirty="0"/>
              <a:t>and execute actual tests</a:t>
            </a:r>
          </a:p>
        </p:txBody>
      </p:sp>
      <p:sp>
        <p:nvSpPr>
          <p:cNvPr id="7" name="Date Placeholder 6"/>
          <p:cNvSpPr>
            <a:spLocks noGrp="1"/>
          </p:cNvSpPr>
          <p:nvPr>
            <p:ph type="dt" sz="half"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SE 433: Lecture 4</a:t>
            </a:r>
            <a:endParaRPr lang="en-US" dirty="0"/>
          </a:p>
        </p:txBody>
      </p:sp>
      <p:sp>
        <p:nvSpPr>
          <p:cNvPr id="10" name="Slide Number Placeholder 9"/>
          <p:cNvSpPr>
            <a:spLocks noGrp="1"/>
          </p:cNvSpPr>
          <p:nvPr>
            <p:ph type="sldNum" sz="quarter" idx="12"/>
          </p:nvPr>
        </p:nvSpPr>
        <p:spPr/>
        <p:txBody>
          <a:bodyPr/>
          <a:lstStyle/>
          <a:p>
            <a:pPr>
              <a:defRPr/>
            </a:pPr>
            <a:fld id="{8BDBD1F7-51C1-E94D-B9B2-8F7012A744C6}" type="slidenum">
              <a:rPr lang="en-US" smtClean="0"/>
              <a:pPr>
                <a:defRPr/>
              </a:pPr>
              <a:t>36</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7956252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p:txBody>
          <a:bodyPr/>
          <a:lstStyle/>
          <a:p>
            <a:r>
              <a:rPr lang="en-US" dirty="0"/>
              <a:t>From specification to test cases</a:t>
            </a:r>
          </a:p>
        </p:txBody>
      </p:sp>
      <p:graphicFrame>
        <p:nvGraphicFramePr>
          <p:cNvPr id="289798" name="Object 6"/>
          <p:cNvGraphicFramePr>
            <a:graphicFrameLocks noGrp="1" noChangeAspect="1"/>
          </p:cNvGraphicFramePr>
          <p:nvPr>
            <p:ph idx="1"/>
          </p:nvPr>
        </p:nvGraphicFramePr>
        <p:xfrm>
          <a:off x="2895600" y="1219200"/>
          <a:ext cx="3829050" cy="4876800"/>
        </p:xfrm>
        <a:graphic>
          <a:graphicData uri="http://schemas.openxmlformats.org/presentationml/2006/ole">
            <mc:AlternateContent xmlns:mc="http://schemas.openxmlformats.org/markup-compatibility/2006">
              <mc:Choice xmlns:v="urn:schemas-microsoft-com:vml" Requires="v">
                <p:oleObj spid="_x0000_s3097" name="Visio" r:id="rId4" imgW="3568700" imgH="4546600" progId="Visio.Drawing.11">
                  <p:embed/>
                </p:oleObj>
              </mc:Choice>
              <mc:Fallback>
                <p:oleObj name="Visio" r:id="rId4" imgW="3568700" imgH="4546600"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1219200"/>
                        <a:ext cx="3829050" cy="4876800"/>
                      </a:xfrm>
                      <a:prstGeom prst="rect">
                        <a:avLst/>
                      </a:prstGeom>
                      <a:noFill/>
                      <a:ln>
                        <a:noFill/>
                      </a:ln>
                      <a:effectLst/>
                      <a:extLst>
                        <a:ext uri="{909E8E84-426E-40dd-AFC4-6F175D3DCCD1}">
                          <a14:hiddenFill xmlns:a14="http://schemas.microsoft.com/office/drawing/2010/main">
                            <a:gradFill rotWithShape="0">
                              <a:gsLst>
                                <a:gs pos="0">
                                  <a:schemeClr val="bg1"/>
                                </a:gs>
                                <a:gs pos="50000">
                                  <a:schemeClr val="accent1"/>
                                </a:gs>
                                <a:gs pos="100000">
                                  <a:schemeClr val="bg1"/>
                                </a:gs>
                              </a:gsLst>
                              <a:lin ang="0" scaled="1"/>
                            </a:gra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sm" len="sm"/>
                          </a14:hiddenLine>
                        </a:ext>
                        <a:ext uri="{AF507438-7753-43e0-B8FC-AC1667EBCBE1}">
                          <a14:hiddenEffects xmlns:a14="http://schemas.microsoft.com/office/drawing/2010/main">
                            <a:effectLst>
                              <a:outerShdw blurRad="63500" dist="35921" dir="2700000" algn="ctr" rotWithShape="0">
                                <a:schemeClr val="bg2"/>
                              </a:outerShdw>
                            </a:effectLst>
                          </a14:hiddenEffects>
                        </a:ext>
                      </a:extLst>
                    </p:spPr>
                  </p:pic>
                </p:oleObj>
              </mc:Fallback>
            </mc:AlternateContent>
          </a:graphicData>
        </a:graphic>
      </p:graphicFrame>
      <p:sp>
        <p:nvSpPr>
          <p:cNvPr id="7" name="Date Placeholder 6"/>
          <p:cNvSpPr>
            <a:spLocks noGrp="1"/>
          </p:cNvSpPr>
          <p:nvPr>
            <p:ph type="dt" sz="half"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SE 433: Lecture 4</a:t>
            </a:r>
            <a:endParaRPr lang="en-US" dirty="0"/>
          </a:p>
        </p:txBody>
      </p:sp>
      <p:sp>
        <p:nvSpPr>
          <p:cNvPr id="10" name="Slide Number Placeholder 9"/>
          <p:cNvSpPr>
            <a:spLocks noGrp="1"/>
          </p:cNvSpPr>
          <p:nvPr>
            <p:ph type="sldNum" sz="quarter" idx="12"/>
          </p:nvPr>
        </p:nvSpPr>
        <p:spPr/>
        <p:txBody>
          <a:bodyPr/>
          <a:lstStyle/>
          <a:p>
            <a:pPr>
              <a:defRPr/>
            </a:pPr>
            <a:fld id="{8BDBD1F7-51C1-E94D-B9B2-8F7012A744C6}" type="slidenum">
              <a:rPr lang="en-US" smtClean="0"/>
              <a:pPr>
                <a:defRPr/>
              </a:pPr>
              <a:t>37</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4369712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6" name="Picture 12" descr="Zipcode-lookup-USPS.tiff                                       00826524Macintosh HD                   C10B0E6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066800"/>
            <a:ext cx="5029200" cy="3249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77" name="Rectangle 2"/>
          <p:cNvSpPr>
            <a:spLocks noGrp="1" noChangeArrowheads="1"/>
          </p:cNvSpPr>
          <p:nvPr>
            <p:ph type="title"/>
          </p:nvPr>
        </p:nvSpPr>
        <p:spPr/>
        <p:txBody>
          <a:bodyPr/>
          <a:lstStyle/>
          <a:p>
            <a:pPr eaLnBrk="1" hangingPunct="1"/>
            <a:r>
              <a:rPr lang="en-US" dirty="0" smtClean="0"/>
              <a:t>An </a:t>
            </a:r>
            <a:r>
              <a:rPr lang="en-US" dirty="0"/>
              <a:t>Example: Postal Code Lookup</a:t>
            </a:r>
          </a:p>
        </p:txBody>
      </p:sp>
      <p:sp>
        <p:nvSpPr>
          <p:cNvPr id="54278" name="Rectangle 9"/>
          <p:cNvSpPr>
            <a:spLocks noGrp="1" noChangeArrowheads="1"/>
          </p:cNvSpPr>
          <p:nvPr>
            <p:ph idx="1"/>
          </p:nvPr>
        </p:nvSpPr>
        <p:spPr>
          <a:xfrm>
            <a:off x="3200400" y="4038600"/>
            <a:ext cx="5638800" cy="2438400"/>
          </a:xfrm>
        </p:spPr>
        <p:txBody>
          <a:bodyPr/>
          <a:lstStyle/>
          <a:p>
            <a:pPr eaLnBrk="1" hangingPunct="1"/>
            <a:r>
              <a:rPr lang="en-US" sz="2400" dirty="0"/>
              <a:t>Input: ZIP code (5-digit US Postal code)</a:t>
            </a:r>
          </a:p>
          <a:p>
            <a:pPr eaLnBrk="1" hangingPunct="1"/>
            <a:r>
              <a:rPr lang="en-US" sz="2400" dirty="0"/>
              <a:t>Output: List of cities</a:t>
            </a:r>
          </a:p>
          <a:p>
            <a:pPr eaLnBrk="1" hangingPunct="1">
              <a:buFont typeface="Wingdings 3" charset="0"/>
              <a:buNone/>
            </a:pPr>
            <a:r>
              <a:rPr lang="en-US" sz="2400" dirty="0"/>
              <a:t>What are some representative values to test?</a:t>
            </a: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38</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81369719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2"/>
          <p:cNvSpPr>
            <a:spLocks noGrp="1" noChangeArrowheads="1"/>
          </p:cNvSpPr>
          <p:nvPr>
            <p:ph type="title"/>
          </p:nvPr>
        </p:nvSpPr>
        <p:spPr/>
        <p:txBody>
          <a:bodyPr/>
          <a:lstStyle/>
          <a:p>
            <a:pPr eaLnBrk="1" hangingPunct="1"/>
            <a:r>
              <a:rPr lang="en-US" dirty="0"/>
              <a:t>Example: Representative Values</a:t>
            </a:r>
          </a:p>
        </p:txBody>
      </p:sp>
      <p:sp>
        <p:nvSpPr>
          <p:cNvPr id="56325" name="Rectangle 4"/>
          <p:cNvSpPr>
            <a:spLocks noGrp="1" noChangeArrowheads="1"/>
          </p:cNvSpPr>
          <p:nvPr>
            <p:ph idx="1"/>
          </p:nvPr>
        </p:nvSpPr>
        <p:spPr>
          <a:xfrm>
            <a:off x="457200" y="3200399"/>
            <a:ext cx="4953000" cy="2930525"/>
          </a:xfrm>
        </p:spPr>
        <p:txBody>
          <a:bodyPr/>
          <a:lstStyle/>
          <a:p>
            <a:pPr eaLnBrk="1" hangingPunct="1">
              <a:lnSpc>
                <a:spcPct val="90000"/>
              </a:lnSpc>
            </a:pPr>
            <a:r>
              <a:rPr lang="en-US" sz="2800" dirty="0"/>
              <a:t>Correct zip code</a:t>
            </a:r>
          </a:p>
          <a:p>
            <a:pPr lvl="1" eaLnBrk="1" hangingPunct="1">
              <a:lnSpc>
                <a:spcPct val="90000"/>
              </a:lnSpc>
            </a:pPr>
            <a:r>
              <a:rPr lang="en-US" sz="2400" dirty="0"/>
              <a:t>With 0, 1, or many cities</a:t>
            </a:r>
          </a:p>
          <a:p>
            <a:pPr eaLnBrk="1" hangingPunct="1">
              <a:lnSpc>
                <a:spcPct val="90000"/>
              </a:lnSpc>
            </a:pPr>
            <a:r>
              <a:rPr lang="en-US" sz="2800" dirty="0"/>
              <a:t>Malformed zip code</a:t>
            </a:r>
          </a:p>
          <a:p>
            <a:pPr lvl="1" eaLnBrk="1" hangingPunct="1">
              <a:lnSpc>
                <a:spcPct val="90000"/>
              </a:lnSpc>
            </a:pPr>
            <a:r>
              <a:rPr lang="en-US" sz="2400" dirty="0"/>
              <a:t>Empty; 1-4 characters; 6 characters; very long</a:t>
            </a:r>
          </a:p>
          <a:p>
            <a:pPr lvl="1" eaLnBrk="1" hangingPunct="1">
              <a:lnSpc>
                <a:spcPct val="90000"/>
              </a:lnSpc>
            </a:pPr>
            <a:r>
              <a:rPr lang="en-US" sz="2400" dirty="0"/>
              <a:t>Non-digit characters</a:t>
            </a:r>
          </a:p>
          <a:p>
            <a:pPr lvl="1" eaLnBrk="1" hangingPunct="1">
              <a:lnSpc>
                <a:spcPct val="90000"/>
              </a:lnSpc>
            </a:pPr>
            <a:r>
              <a:rPr lang="en-US" sz="2400" dirty="0"/>
              <a:t>Non-character data</a:t>
            </a:r>
          </a:p>
        </p:txBody>
      </p:sp>
      <p:sp>
        <p:nvSpPr>
          <p:cNvPr id="56326" name="Text Box 7"/>
          <p:cNvSpPr txBox="1">
            <a:spLocks noChangeArrowheads="1"/>
          </p:cNvSpPr>
          <p:nvPr/>
        </p:nvSpPr>
        <p:spPr bwMode="auto">
          <a:xfrm>
            <a:off x="1371600" y="1676400"/>
            <a:ext cx="278794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sm" len="sm"/>
              </a14:hiddenLine>
            </a:ext>
          </a:extLst>
        </p:spPr>
        <p:txBody>
          <a:bodyPr wrap="none" anchor="b" anchorCtr="1">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dirty="0">
                <a:latin typeface="Garamond"/>
                <a:cs typeface="Garamond"/>
              </a:rPr>
              <a:t>Simple example with </a:t>
            </a:r>
          </a:p>
          <a:p>
            <a:pPr eaLnBrk="1" hangingPunct="1"/>
            <a:r>
              <a:rPr lang="en-US" dirty="0">
                <a:latin typeface="Garamond"/>
                <a:cs typeface="Garamond"/>
              </a:rPr>
              <a:t>one input, one output</a:t>
            </a:r>
          </a:p>
        </p:txBody>
      </p:sp>
      <p:sp>
        <p:nvSpPr>
          <p:cNvPr id="56327" name="AutoShape 8"/>
          <p:cNvSpPr>
            <a:spLocks noChangeArrowheads="1"/>
          </p:cNvSpPr>
          <p:nvPr/>
        </p:nvSpPr>
        <p:spPr bwMode="auto">
          <a:xfrm>
            <a:off x="4800600" y="4495800"/>
            <a:ext cx="3810000" cy="1219200"/>
          </a:xfrm>
          <a:prstGeom prst="wedgeRectCallout">
            <a:avLst>
              <a:gd name="adj1" fmla="val -66458"/>
              <a:gd name="adj2" fmla="val 43361"/>
            </a:avLst>
          </a:prstGeom>
          <a:solidFill>
            <a:srgbClr val="FEFDC7"/>
          </a:solidFill>
          <a:ln w="9525">
            <a:solidFill>
              <a:schemeClr val="tx1"/>
            </a:solidFill>
            <a:miter lim="800000"/>
            <a:headEnd/>
            <a:tailEnd type="none" w="sm" len="sm"/>
          </a:ln>
        </p:spPr>
        <p:txBody>
          <a:bodyPr anchor="ctr"/>
          <a:lstStyle/>
          <a:p>
            <a:pPr algn="ctr"/>
            <a:r>
              <a:rPr lang="en-US" sz="2000" dirty="0"/>
              <a:t>Note prevalence of boundary values (0 cities, 6 characters) and error cases</a:t>
            </a:r>
          </a:p>
        </p:txBody>
      </p:sp>
      <p:pic>
        <p:nvPicPr>
          <p:cNvPr id="56328" name="Picture 10" descr="Zipcode-lookup-USPS.tiff                                       00826524Macintosh HD                   C10B0E6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066800"/>
            <a:ext cx="3594100" cy="232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39</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956707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32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32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32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32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632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632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63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5" grpId="0" build="p" bldLvl="2"/>
      <p:bldP spid="563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5298" name="Rectangle 2"/>
          <p:cNvSpPr>
            <a:spLocks noGrp="1" noChangeArrowheads="1"/>
          </p:cNvSpPr>
          <p:nvPr>
            <p:ph type="title"/>
          </p:nvPr>
        </p:nvSpPr>
        <p:spPr/>
        <p:txBody>
          <a:bodyPr/>
          <a:lstStyle/>
          <a:p>
            <a:pPr>
              <a:defRPr/>
            </a:pPr>
            <a:r>
              <a:rPr lang="en-US" dirty="0" smtClean="0">
                <a:latin typeface="Arial" charset="0"/>
                <a:ea typeface="ＭＳ Ｐゴシック" charset="0"/>
                <a:cs typeface="ＭＳ Ｐゴシック" charset="0"/>
              </a:rPr>
              <a:t>Assignments 4 and 5</a:t>
            </a:r>
            <a:endParaRPr lang="en-US" dirty="0">
              <a:latin typeface="Arial" charset="0"/>
              <a:ea typeface="ＭＳ Ｐゴシック" charset="0"/>
              <a:cs typeface="ＭＳ Ｐゴシック" charset="0"/>
            </a:endParaRPr>
          </a:p>
        </p:txBody>
      </p:sp>
      <p:sp>
        <p:nvSpPr>
          <p:cNvPr id="17412" name="Rectangle 3"/>
          <p:cNvSpPr>
            <a:spLocks noGrp="1" noChangeArrowheads="1"/>
          </p:cNvSpPr>
          <p:nvPr>
            <p:ph type="body" idx="1"/>
          </p:nvPr>
        </p:nvSpPr>
        <p:spPr>
          <a:xfrm>
            <a:off x="331788" y="990600"/>
            <a:ext cx="8431212" cy="5486400"/>
          </a:xfrm>
        </p:spPr>
        <p:txBody>
          <a:bodyPr/>
          <a:lstStyle/>
          <a:p>
            <a:pPr>
              <a:lnSpc>
                <a:spcPct val="90000"/>
              </a:lnSpc>
              <a:buNone/>
            </a:pPr>
            <a:r>
              <a:rPr lang="en-US" sz="2000" b="1" dirty="0"/>
              <a:t>Assignment 4: Parameterized Test</a:t>
            </a:r>
            <a:endParaRPr lang="en-US" sz="2000" dirty="0"/>
          </a:p>
          <a:p>
            <a:pPr>
              <a:lnSpc>
                <a:spcPct val="90000"/>
              </a:lnSpc>
            </a:pPr>
            <a:r>
              <a:rPr lang="en-US" sz="2000" dirty="0"/>
              <a:t>The objective of this assignment is to develop a parameterized JUnit test and run JUnit tests using Eclipse IDE. </a:t>
            </a:r>
            <a:r>
              <a:rPr lang="en-US" sz="2000" dirty="0" smtClean="0"/>
              <a:t>[See JUnit2.zip]</a:t>
            </a:r>
            <a:endParaRPr lang="en-US" sz="2000" dirty="0"/>
          </a:p>
          <a:p>
            <a:pPr marL="342900" lvl="1" indent="-342900">
              <a:lnSpc>
                <a:spcPct val="90000"/>
              </a:lnSpc>
              <a:buSzPct val="114000"/>
              <a:buFont typeface="Wingdings" charset="0"/>
              <a:buChar char="§"/>
            </a:pPr>
            <a:r>
              <a:rPr lang="en-US" sz="2000" b="1" dirty="0">
                <a:solidFill>
                  <a:srgbClr val="FF0000"/>
                </a:solidFill>
              </a:rPr>
              <a:t>Due Date: </a:t>
            </a:r>
            <a:r>
              <a:rPr lang="en-US" b="1" dirty="0">
                <a:solidFill>
                  <a:srgbClr val="FF0000"/>
                </a:solidFill>
              </a:rPr>
              <a:t>April </a:t>
            </a:r>
            <a:r>
              <a:rPr lang="en-US" b="1" dirty="0" smtClean="0">
                <a:solidFill>
                  <a:srgbClr val="FF0000"/>
                </a:solidFill>
              </a:rPr>
              <a:t>25, 2017</a:t>
            </a:r>
            <a:r>
              <a:rPr lang="en-US" sz="2000" dirty="0" smtClean="0"/>
              <a:t>, </a:t>
            </a:r>
            <a:r>
              <a:rPr lang="en-US" sz="2000" dirty="0"/>
              <a:t>11:59pm </a:t>
            </a:r>
            <a:endParaRPr lang="en-US" sz="2000" dirty="0" smtClean="0"/>
          </a:p>
          <a:p>
            <a:pPr marL="0" indent="0">
              <a:buNone/>
            </a:pPr>
            <a:r>
              <a:rPr lang="en-US" sz="2000" b="1" dirty="0"/>
              <a:t>Assignment </a:t>
            </a:r>
            <a:r>
              <a:rPr lang="en-US" sz="2000" b="1" dirty="0" smtClean="0"/>
              <a:t>5: </a:t>
            </a:r>
            <a:r>
              <a:rPr lang="en-US" sz="2000" b="1" dirty="0"/>
              <a:t>Black Box Testing</a:t>
            </a:r>
            <a:r>
              <a:rPr lang="en-US" sz="2000" dirty="0"/>
              <a:t> – </a:t>
            </a:r>
            <a:r>
              <a:rPr lang="en-US" sz="2000" b="1" dirty="0"/>
              <a:t>Part 1: Test Case Design</a:t>
            </a:r>
            <a:endParaRPr lang="en-US" sz="2000" dirty="0"/>
          </a:p>
          <a:p>
            <a:r>
              <a:rPr lang="en-US" sz="2000" dirty="0"/>
              <a:t>The objective of this assignment is to </a:t>
            </a:r>
            <a:r>
              <a:rPr lang="en-US" sz="2000" u="sng" dirty="0"/>
              <a:t>design</a:t>
            </a:r>
            <a:r>
              <a:rPr lang="en-US" sz="2000" dirty="0"/>
              <a:t> test suites using black-box techniques to adequately test the programs specified below. You may use any combination of black-box testing techniques to design the test cases.</a:t>
            </a:r>
          </a:p>
          <a:p>
            <a:pPr marL="342900" lvl="1" indent="-342900">
              <a:buSzPct val="114000"/>
              <a:buFont typeface="Wingdings" charset="0"/>
              <a:buChar char="§"/>
            </a:pPr>
            <a:r>
              <a:rPr lang="en-US" sz="2000" b="1" dirty="0">
                <a:solidFill>
                  <a:srgbClr val="FF0000"/>
                </a:solidFill>
              </a:rPr>
              <a:t>Due date: </a:t>
            </a:r>
            <a:r>
              <a:rPr lang="en-US" b="1" dirty="0">
                <a:solidFill>
                  <a:srgbClr val="FF0000"/>
                </a:solidFill>
              </a:rPr>
              <a:t>May </a:t>
            </a:r>
            <a:r>
              <a:rPr lang="en-US" b="1" dirty="0" smtClean="0">
                <a:solidFill>
                  <a:srgbClr val="FF0000"/>
                </a:solidFill>
              </a:rPr>
              <a:t>2, 2017</a:t>
            </a:r>
            <a:r>
              <a:rPr lang="en-US" sz="2000" b="1" dirty="0" smtClean="0">
                <a:solidFill>
                  <a:srgbClr val="FF0000"/>
                </a:solidFill>
              </a:rPr>
              <a:t>, </a:t>
            </a:r>
            <a:r>
              <a:rPr lang="en-US" sz="2000" dirty="0"/>
              <a:t>11:59pm </a:t>
            </a:r>
            <a:endParaRPr lang="en-US" sz="2000" dirty="0" smtClean="0"/>
          </a:p>
        </p:txBody>
      </p:sp>
      <p:sp>
        <p:nvSpPr>
          <p:cNvPr id="7" name="Date Placeholder 6"/>
          <p:cNvSpPr>
            <a:spLocks noGrp="1"/>
          </p:cNvSpPr>
          <p:nvPr>
            <p:ph type="dt" sz="half" idx="10"/>
          </p:nvPr>
        </p:nvSpPr>
        <p:spPr/>
        <p:txBody>
          <a:bodyPr/>
          <a:lstStyle/>
          <a:p>
            <a:pPr>
              <a:defRPr/>
            </a:pPr>
            <a:r>
              <a:rPr lang="en-US" dirty="0" smtClean="0"/>
              <a:t>April 18, 2017</a:t>
            </a:r>
            <a:endParaRPr lang="en-US" dirty="0"/>
          </a:p>
        </p:txBody>
      </p:sp>
      <p:sp>
        <p:nvSpPr>
          <p:cNvPr id="8" name="Footer Placeholder 7"/>
          <p:cNvSpPr>
            <a:spLocks noGrp="1"/>
          </p:cNvSpPr>
          <p:nvPr>
            <p:ph type="ftr" sz="quarter" idx="11"/>
          </p:nvPr>
        </p:nvSpPr>
        <p:spPr/>
        <p:txBody>
          <a:bodyPr/>
          <a:lstStyle/>
          <a:p>
            <a:pPr>
              <a:defRPr/>
            </a:pPr>
            <a:r>
              <a:rPr lang="en-US" dirty="0" smtClean="0"/>
              <a:t>SE 433: Lecture 4</a:t>
            </a:r>
            <a:endParaRPr lang="en-US" dirty="0"/>
          </a:p>
        </p:txBody>
      </p:sp>
      <p:sp>
        <p:nvSpPr>
          <p:cNvPr id="10" name="Slide Number Placeholder 9"/>
          <p:cNvSpPr>
            <a:spLocks noGrp="1"/>
          </p:cNvSpPr>
          <p:nvPr>
            <p:ph type="sldNum" sz="quarter" idx="12"/>
          </p:nvPr>
        </p:nvSpPr>
        <p:spPr/>
        <p:txBody>
          <a:bodyPr/>
          <a:lstStyle/>
          <a:p>
            <a:pPr>
              <a:defRPr/>
            </a:pPr>
            <a:fld id="{8BDBD1F7-51C1-E94D-B9B2-8F7012A744C6}" type="slidenum">
              <a:rPr lang="en-US" smtClean="0"/>
              <a:pPr>
                <a:defRPr/>
              </a:pPr>
              <a:t>4</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97371328"/>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Rectangle 6"/>
          <p:cNvSpPr>
            <a:spLocks noGrp="1" noChangeArrowheads="1"/>
          </p:cNvSpPr>
          <p:nvPr>
            <p:ph type="title"/>
          </p:nvPr>
        </p:nvSpPr>
        <p:spPr/>
        <p:txBody>
          <a:bodyPr/>
          <a:lstStyle/>
          <a:p>
            <a:r>
              <a:rPr lang="en-US" dirty="0"/>
              <a:t>Summary</a:t>
            </a:r>
          </a:p>
        </p:txBody>
      </p:sp>
      <p:sp>
        <p:nvSpPr>
          <p:cNvPr id="13319" name="Rectangle 7"/>
          <p:cNvSpPr>
            <a:spLocks noGrp="1" noChangeArrowheads="1"/>
          </p:cNvSpPr>
          <p:nvPr>
            <p:ph type="body" idx="1"/>
          </p:nvPr>
        </p:nvSpPr>
        <p:spPr/>
        <p:txBody>
          <a:bodyPr/>
          <a:lstStyle/>
          <a:p>
            <a:pPr>
              <a:lnSpc>
                <a:spcPct val="90000"/>
              </a:lnSpc>
            </a:pPr>
            <a:r>
              <a:rPr lang="en-US" dirty="0"/>
              <a:t>Functional testing, i.e., generation of test cases from specifications is a valuable and flexible approach to software testing</a:t>
            </a:r>
          </a:p>
          <a:p>
            <a:pPr lvl="1">
              <a:lnSpc>
                <a:spcPct val="90000"/>
              </a:lnSpc>
            </a:pPr>
            <a:r>
              <a:rPr lang="en-US" dirty="0"/>
              <a:t>Applicable from very early system specs right through module specifications</a:t>
            </a:r>
          </a:p>
          <a:p>
            <a:pPr>
              <a:lnSpc>
                <a:spcPct val="90000"/>
              </a:lnSpc>
            </a:pPr>
            <a:r>
              <a:rPr lang="en-US" dirty="0">
                <a:solidFill>
                  <a:schemeClr val="bg2"/>
                </a:solidFill>
              </a:rPr>
              <a:t>(quasi-)</a:t>
            </a:r>
            <a:r>
              <a:rPr lang="en-US" dirty="0"/>
              <a:t>Partition testing suggests dividing the input space into </a:t>
            </a:r>
            <a:r>
              <a:rPr lang="en-US" dirty="0">
                <a:solidFill>
                  <a:schemeClr val="bg2"/>
                </a:solidFill>
              </a:rPr>
              <a:t>(quasi-)</a:t>
            </a:r>
            <a:r>
              <a:rPr lang="en-US" dirty="0"/>
              <a:t>equivalent classes</a:t>
            </a:r>
          </a:p>
          <a:p>
            <a:pPr lvl="1">
              <a:lnSpc>
                <a:spcPct val="90000"/>
              </a:lnSpc>
            </a:pPr>
            <a:r>
              <a:rPr lang="en-US" dirty="0"/>
              <a:t>Systematic testing is intentionally non-uniform to address special cases, error conditions, and other small places</a:t>
            </a:r>
          </a:p>
          <a:p>
            <a:pPr lvl="1">
              <a:lnSpc>
                <a:spcPct val="90000"/>
              </a:lnSpc>
            </a:pPr>
            <a:r>
              <a:rPr lang="en-US" dirty="0"/>
              <a:t>Dividing a big haystack into small, hopefully uniform piles where the needles might be concentrated</a:t>
            </a:r>
          </a:p>
        </p:txBody>
      </p:sp>
      <p:sp>
        <p:nvSpPr>
          <p:cNvPr id="2" name="Date Placeholder 1"/>
          <p:cNvSpPr>
            <a:spLocks noGrp="1"/>
          </p:cNvSpPr>
          <p:nvPr>
            <p:ph type="dt" sz="half" idx="10"/>
          </p:nvPr>
        </p:nvSpPr>
        <p:spPr/>
        <p:txBody>
          <a:bodyPr/>
          <a:lstStyle/>
          <a:p>
            <a:pPr>
              <a:defRPr/>
            </a:pPr>
            <a:r>
              <a:rPr lang="en-US" dirty="0" smtClean="0"/>
              <a:t>April 18, 2017</a:t>
            </a:r>
            <a:endParaRPr lang="en-US" dirty="0"/>
          </a:p>
        </p:txBody>
      </p:sp>
      <p:sp>
        <p:nvSpPr>
          <p:cNvPr id="3" name="Footer Placeholder 2"/>
          <p:cNvSpPr>
            <a:spLocks noGrp="1"/>
          </p:cNvSpPr>
          <p:nvPr>
            <p:ph type="ftr" sz="quarter" idx="11"/>
          </p:nvPr>
        </p:nvSpPr>
        <p:spPr/>
        <p:txBody>
          <a:bodyPr/>
          <a:lstStyle/>
          <a:p>
            <a:pPr>
              <a:defRPr/>
            </a:pPr>
            <a:r>
              <a:rPr lang="en-US" dirty="0" smtClean="0"/>
              <a:t>SE 433: Lecture 4</a:t>
            </a:r>
            <a:endParaRPr lang="en-US" dirty="0"/>
          </a:p>
        </p:txBody>
      </p:sp>
      <p:sp>
        <p:nvSpPr>
          <p:cNvPr id="7" name="Slide Number Placeholder 6"/>
          <p:cNvSpPr>
            <a:spLocks noGrp="1"/>
          </p:cNvSpPr>
          <p:nvPr>
            <p:ph type="sldNum" sz="quarter" idx="12"/>
          </p:nvPr>
        </p:nvSpPr>
        <p:spPr/>
        <p:txBody>
          <a:bodyPr/>
          <a:lstStyle/>
          <a:p>
            <a:pPr>
              <a:defRPr/>
            </a:pPr>
            <a:fld id="{8BDBD1F7-51C1-E94D-B9B2-8F7012A744C6}" type="slidenum">
              <a:rPr lang="en-US" smtClean="0"/>
              <a:pPr>
                <a:defRPr/>
              </a:pPr>
              <a:t>40</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65607027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ctrTitle"/>
          </p:nvPr>
        </p:nvSpPr>
        <p:spPr/>
        <p:txBody>
          <a:bodyPr/>
          <a:lstStyle/>
          <a:p>
            <a:pPr algn="ctr" eaLnBrk="1" hangingPunct="1"/>
            <a:r>
              <a:rPr lang="en-US" sz="4400" dirty="0"/>
              <a:t>Basic Techniques of</a:t>
            </a:r>
            <a:br>
              <a:rPr lang="en-US" sz="4400" dirty="0"/>
            </a:br>
            <a:r>
              <a:rPr lang="en-US" sz="4400" dirty="0" smtClean="0"/>
              <a:t>Black Box </a:t>
            </a:r>
            <a:r>
              <a:rPr lang="en-US" sz="4400" dirty="0"/>
              <a:t>Testing</a:t>
            </a:r>
          </a:p>
        </p:txBody>
      </p:sp>
      <p:sp>
        <p:nvSpPr>
          <p:cNvPr id="4" name="Subtitle 3"/>
          <p:cNvSpPr>
            <a:spLocks noGrp="1"/>
          </p:cNvSpPr>
          <p:nvPr>
            <p:ph type="subTitle" idx="1"/>
          </p:nvPr>
        </p:nvSpPr>
        <p:spPr/>
        <p:txBody>
          <a:bodyPr/>
          <a:lstStyle/>
          <a:p>
            <a:endParaRPr lang="en-US" dirty="0"/>
          </a:p>
        </p:txBody>
      </p:sp>
      <p:sp>
        <p:nvSpPr>
          <p:cNvPr id="9" name="Date Placeholder 8"/>
          <p:cNvSpPr>
            <a:spLocks noGrp="1"/>
          </p:cNvSpPr>
          <p:nvPr>
            <p:ph type="dt" sz="half" idx="10"/>
          </p:nvPr>
        </p:nvSpPr>
        <p:spPr/>
        <p:txBody>
          <a:bodyPr/>
          <a:lstStyle/>
          <a:p>
            <a:pPr>
              <a:defRPr/>
            </a:pPr>
            <a:r>
              <a:rPr lang="en-US" dirty="0" smtClean="0"/>
              <a:t>April 18, 2017</a:t>
            </a:r>
            <a:endParaRPr lang="en-US" dirty="0"/>
          </a:p>
        </p:txBody>
      </p:sp>
      <p:sp>
        <p:nvSpPr>
          <p:cNvPr id="10" name="Footer Placeholder 9"/>
          <p:cNvSpPr>
            <a:spLocks noGrp="1"/>
          </p:cNvSpPr>
          <p:nvPr>
            <p:ph type="ftr" sz="quarter" idx="11"/>
          </p:nvPr>
        </p:nvSpPr>
        <p:spPr/>
        <p:txBody>
          <a:bodyPr/>
          <a:lstStyle/>
          <a:p>
            <a:pPr>
              <a:defRPr/>
            </a:pPr>
            <a:r>
              <a:rPr lang="en-US" dirty="0" smtClean="0"/>
              <a:t>SE 433: Lecture 4</a:t>
            </a:r>
            <a:endParaRPr lang="en-US" dirty="0"/>
          </a:p>
        </p:txBody>
      </p:sp>
      <p:sp>
        <p:nvSpPr>
          <p:cNvPr id="12" name="Slide Number Placeholder 11"/>
          <p:cNvSpPr>
            <a:spLocks noGrp="1"/>
          </p:cNvSpPr>
          <p:nvPr>
            <p:ph type="sldNum" sz="quarter" idx="12"/>
          </p:nvPr>
        </p:nvSpPr>
        <p:spPr/>
        <p:txBody>
          <a:bodyPr/>
          <a:lstStyle/>
          <a:p>
            <a:pPr>
              <a:defRPr/>
            </a:pPr>
            <a:fld id="{F683B677-C643-1541-A02D-CD84F8996590}" type="slidenum">
              <a:rPr lang="en-US" smtClean="0"/>
              <a:pPr>
                <a:defRPr/>
              </a:pPr>
              <a:t>41</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525555906"/>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2"/>
          <p:cNvSpPr>
            <a:spLocks noGrp="1" noChangeArrowheads="1"/>
          </p:cNvSpPr>
          <p:nvPr>
            <p:ph type="title"/>
          </p:nvPr>
        </p:nvSpPr>
        <p:spPr/>
        <p:txBody>
          <a:bodyPr/>
          <a:lstStyle/>
          <a:p>
            <a:r>
              <a:rPr lang="en-US" dirty="0"/>
              <a:t>Single </a:t>
            </a:r>
            <a:r>
              <a:rPr lang="en-US" dirty="0" smtClean="0"/>
              <a:t>Defect </a:t>
            </a:r>
            <a:r>
              <a:rPr lang="en-US" dirty="0"/>
              <a:t>Assumption</a:t>
            </a:r>
          </a:p>
        </p:txBody>
      </p:sp>
      <p:sp>
        <p:nvSpPr>
          <p:cNvPr id="64517" name="Rectangle 3"/>
          <p:cNvSpPr>
            <a:spLocks noGrp="1" noChangeArrowheads="1"/>
          </p:cNvSpPr>
          <p:nvPr>
            <p:ph idx="1"/>
          </p:nvPr>
        </p:nvSpPr>
        <p:spPr/>
        <p:txBody>
          <a:bodyPr/>
          <a:lstStyle/>
          <a:p>
            <a:pPr>
              <a:buFont typeface="Wingdings" charset="0"/>
              <a:buNone/>
            </a:pPr>
            <a:endParaRPr lang="en-US" dirty="0">
              <a:latin typeface="Gill Sans MT" charset="0"/>
            </a:endParaRPr>
          </a:p>
          <a:p>
            <a:pPr>
              <a:buFont typeface="Wingdings" charset="0"/>
              <a:buNone/>
            </a:pPr>
            <a:r>
              <a:rPr lang="en-US" dirty="0">
                <a:latin typeface="Gill Sans MT" charset="0"/>
              </a:rPr>
              <a:t>   </a:t>
            </a:r>
            <a:r>
              <a:rPr lang="en-US" altLang="ja-JP" sz="3200" dirty="0" smtClean="0"/>
              <a:t>Failures </a:t>
            </a:r>
            <a:r>
              <a:rPr lang="en-US" altLang="ja-JP" sz="3200" dirty="0"/>
              <a:t>are rarely the result of the simultaneous </a:t>
            </a:r>
            <a:r>
              <a:rPr lang="en-US" altLang="ja-JP" sz="3200" dirty="0" smtClean="0"/>
              <a:t>effects </a:t>
            </a:r>
            <a:r>
              <a:rPr lang="en-US" altLang="ja-JP" sz="3200" dirty="0"/>
              <a:t>of two (or more) </a:t>
            </a:r>
            <a:r>
              <a:rPr lang="en-US" altLang="ja-JP" sz="3200" dirty="0" smtClean="0"/>
              <a:t>defects.</a:t>
            </a:r>
            <a:endParaRPr lang="en-US" sz="3200"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42</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722577599"/>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p:txBody>
          <a:bodyPr/>
          <a:lstStyle/>
          <a:p>
            <a:r>
              <a:rPr lang="en-US" dirty="0" smtClean="0"/>
              <a:t>Functional Testing Concepts</a:t>
            </a:r>
            <a:endParaRPr lang="en-US" dirty="0"/>
          </a:p>
        </p:txBody>
      </p:sp>
      <p:sp>
        <p:nvSpPr>
          <p:cNvPr id="310275" name="Rectangle 3"/>
          <p:cNvSpPr>
            <a:spLocks noGrp="1" noChangeArrowheads="1"/>
          </p:cNvSpPr>
          <p:nvPr>
            <p:ph idx="1"/>
          </p:nvPr>
        </p:nvSpPr>
        <p:spPr/>
        <p:txBody>
          <a:bodyPr/>
          <a:lstStyle/>
          <a:p>
            <a:pPr marL="0" indent="0">
              <a:buNone/>
            </a:pPr>
            <a:r>
              <a:rPr lang="en-US" dirty="0" smtClean="0"/>
              <a:t>The four key concepts in functional testing are:</a:t>
            </a:r>
          </a:p>
          <a:p>
            <a:r>
              <a:rPr lang="en-US" dirty="0" smtClean="0"/>
              <a:t>Precisely identify the domain of each input and each output variable</a:t>
            </a:r>
          </a:p>
          <a:p>
            <a:r>
              <a:rPr lang="en-US" dirty="0" smtClean="0"/>
              <a:t>Select values from the data domain of each variable having important properties</a:t>
            </a:r>
          </a:p>
          <a:p>
            <a:r>
              <a:rPr lang="en-US" dirty="0" smtClean="0"/>
              <a:t>Consider combinations of special values from different input domains to design test cases</a:t>
            </a:r>
          </a:p>
          <a:p>
            <a:r>
              <a:rPr lang="en-US" dirty="0" smtClean="0"/>
              <a:t>Consider input values such that the program under test produces special values from the domains of the output variables</a:t>
            </a:r>
          </a:p>
          <a:p>
            <a:endParaRPr lang="en-US" dirty="0"/>
          </a:p>
        </p:txBody>
      </p:sp>
      <p:sp>
        <p:nvSpPr>
          <p:cNvPr id="6" name="Date Placeholder 5"/>
          <p:cNvSpPr>
            <a:spLocks noGrp="1"/>
          </p:cNvSpPr>
          <p:nvPr>
            <p:ph type="dt" sz="half" idx="10"/>
          </p:nvPr>
        </p:nvSpPr>
        <p:spPr/>
        <p:txBody>
          <a:bodyPr/>
          <a:lstStyle/>
          <a:p>
            <a:pPr>
              <a:defRPr/>
            </a:pPr>
            <a:r>
              <a:rPr lang="en-US" dirty="0" smtClean="0"/>
              <a:t>April 18, 2017</a:t>
            </a:r>
            <a:endParaRPr lang="en-US" dirty="0"/>
          </a:p>
        </p:txBody>
      </p:sp>
      <p:sp>
        <p:nvSpPr>
          <p:cNvPr id="7" name="Footer Placeholder 6"/>
          <p:cNvSpPr>
            <a:spLocks noGrp="1"/>
          </p:cNvSpPr>
          <p:nvPr>
            <p:ph type="ftr" sz="quarter" idx="11"/>
          </p:nvPr>
        </p:nvSpPr>
        <p:spPr/>
        <p:txBody>
          <a:bodyPr/>
          <a:lstStyle/>
          <a:p>
            <a:pPr>
              <a:defRPr/>
            </a:pPr>
            <a:r>
              <a:rPr lang="en-US" dirty="0" smtClean="0"/>
              <a:t>SE 433: Lecture 4</a:t>
            </a:r>
            <a:endParaRPr lang="en-US" dirty="0"/>
          </a:p>
        </p:txBody>
      </p:sp>
      <p:sp>
        <p:nvSpPr>
          <p:cNvPr id="8" name="Slide Number Placeholder 7"/>
          <p:cNvSpPr>
            <a:spLocks noGrp="1"/>
          </p:cNvSpPr>
          <p:nvPr>
            <p:ph type="sldNum" sz="quarter" idx="12"/>
          </p:nvPr>
        </p:nvSpPr>
        <p:spPr/>
        <p:txBody>
          <a:bodyPr/>
          <a:lstStyle/>
          <a:p>
            <a:pPr>
              <a:defRPr/>
            </a:pPr>
            <a:fld id="{8BDBD1F7-51C1-E94D-B9B2-8F7012A744C6}" type="slidenum">
              <a:rPr lang="en-US" smtClean="0"/>
              <a:pPr>
                <a:defRPr/>
              </a:pPr>
              <a:t>43</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530821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Test Cases</a:t>
            </a:r>
            <a:endParaRPr lang="en-US" dirty="0"/>
          </a:p>
        </p:txBody>
      </p:sp>
      <p:sp>
        <p:nvSpPr>
          <p:cNvPr id="3" name="Content Placeholder 2"/>
          <p:cNvSpPr>
            <a:spLocks noGrp="1"/>
          </p:cNvSpPr>
          <p:nvPr>
            <p:ph idx="1"/>
          </p:nvPr>
        </p:nvSpPr>
        <p:spPr/>
        <p:txBody>
          <a:bodyPr/>
          <a:lstStyle/>
          <a:p>
            <a:r>
              <a:rPr lang="en-US" b="1" dirty="0" smtClean="0"/>
              <a:t>Consider: </a:t>
            </a:r>
            <a:r>
              <a:rPr lang="en-US" b="1" dirty="0"/>
              <a:t>Test cases for input box accepting numbers between 1 and 1000 </a:t>
            </a:r>
            <a:endParaRPr lang="en-US" b="1" dirty="0" smtClean="0"/>
          </a:p>
          <a:p>
            <a:pPr lvl="1"/>
            <a:r>
              <a:rPr lang="en-US" dirty="0" smtClean="0"/>
              <a:t>If </a:t>
            </a:r>
            <a:r>
              <a:rPr lang="en-US" dirty="0"/>
              <a:t>you are testing for an input box accepting numbers from 1 to 1000 then there is no use in writing thousand test cases for all 1000 valid input numbers plus other test cases for invalid data.</a:t>
            </a:r>
          </a:p>
          <a:p>
            <a:r>
              <a:rPr lang="en-US" dirty="0"/>
              <a:t>Using equivalence partitioning </a:t>
            </a:r>
            <a:r>
              <a:rPr lang="en-US" dirty="0" smtClean="0"/>
              <a:t>method, </a:t>
            </a:r>
            <a:r>
              <a:rPr lang="en-US" dirty="0"/>
              <a:t>above test cases can be divided into three sets of input data called as classes. Each test case is a representative of respective class.</a:t>
            </a:r>
          </a:p>
          <a:p>
            <a:r>
              <a:rPr lang="en-US" dirty="0" smtClean="0"/>
              <a:t>We </a:t>
            </a:r>
            <a:r>
              <a:rPr lang="en-US" dirty="0"/>
              <a:t>can divide our test cases into three equivalence classes of some valid and invalid inputs</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dirty="0" smtClean="0"/>
              <a:t>April 18, 2017</a:t>
            </a:r>
            <a:endParaRPr lang="en-US" dirty="0"/>
          </a:p>
        </p:txBody>
      </p:sp>
      <p:sp>
        <p:nvSpPr>
          <p:cNvPr id="5" name="Footer Placeholder 4"/>
          <p:cNvSpPr>
            <a:spLocks noGrp="1"/>
          </p:cNvSpPr>
          <p:nvPr>
            <p:ph type="ftr" sz="quarter" idx="11"/>
          </p:nvPr>
        </p:nvSpPr>
        <p:spPr/>
        <p:txBody>
          <a:bodyPr/>
          <a:lstStyle/>
          <a:p>
            <a:pPr>
              <a:defRPr/>
            </a:pPr>
            <a:r>
              <a:rPr lang="en-US" dirty="0" smtClean="0"/>
              <a:t>SE 433: Lecture 4</a:t>
            </a:r>
            <a:endParaRPr lang="en-US" dirty="0"/>
          </a:p>
        </p:txBody>
      </p:sp>
      <p:sp>
        <p:nvSpPr>
          <p:cNvPr id="7" name="Slide Number Placeholder 6"/>
          <p:cNvSpPr>
            <a:spLocks noGrp="1"/>
          </p:cNvSpPr>
          <p:nvPr>
            <p:ph type="sldNum" sz="quarter" idx="12"/>
          </p:nvPr>
        </p:nvSpPr>
        <p:spPr/>
        <p:txBody>
          <a:bodyPr/>
          <a:lstStyle/>
          <a:p>
            <a:pPr>
              <a:defRPr/>
            </a:pPr>
            <a:fld id="{8BDBD1F7-51C1-E94D-B9B2-8F7012A744C6}" type="slidenum">
              <a:rPr lang="en-US" smtClean="0"/>
              <a:pPr>
                <a:defRPr/>
              </a:pPr>
              <a:t>44</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0442416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Test Cases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One </a:t>
            </a:r>
            <a:r>
              <a:rPr lang="en-US" dirty="0"/>
              <a:t>input data class with all valid inputs. Pick a single value from range 1 to 1000 as a valid test case. If you select other values between 1 and 1000 then result is going to be same. So one test case for valid input data should be sufficient.</a:t>
            </a:r>
          </a:p>
          <a:p>
            <a:pPr marL="457200" indent="-457200">
              <a:buFont typeface="+mj-lt"/>
              <a:buAutoNum type="arabicPeriod"/>
            </a:pPr>
            <a:r>
              <a:rPr lang="en-US" dirty="0" smtClean="0"/>
              <a:t>Input </a:t>
            </a:r>
            <a:r>
              <a:rPr lang="en-US" dirty="0"/>
              <a:t>data class with all values below lower limit. I.e. any value below 1, as a invalid input data test case.</a:t>
            </a:r>
          </a:p>
          <a:p>
            <a:pPr marL="457200" indent="-457200">
              <a:buFont typeface="+mj-lt"/>
              <a:buAutoNum type="arabicPeriod"/>
            </a:pPr>
            <a:r>
              <a:rPr lang="en-US" dirty="0" smtClean="0"/>
              <a:t>Input </a:t>
            </a:r>
            <a:r>
              <a:rPr lang="en-US" dirty="0"/>
              <a:t>data with any value greater than 1000 to represent third invalid input class.</a:t>
            </a:r>
          </a:p>
          <a:p>
            <a:pPr marL="0" indent="0">
              <a:buNone/>
            </a:pPr>
            <a:r>
              <a:rPr lang="en-US" dirty="0"/>
              <a:t>So using equivalence partitioning you have categorized all possible test cases into three classes. Test cases with other values from any class should give you the same result.</a:t>
            </a:r>
          </a:p>
          <a:p>
            <a:endParaRPr lang="en-US" dirty="0"/>
          </a:p>
        </p:txBody>
      </p:sp>
      <p:sp>
        <p:nvSpPr>
          <p:cNvPr id="4" name="Date Placeholder 3"/>
          <p:cNvSpPr>
            <a:spLocks noGrp="1"/>
          </p:cNvSpPr>
          <p:nvPr>
            <p:ph type="dt" sz="half" idx="10"/>
          </p:nvPr>
        </p:nvSpPr>
        <p:spPr/>
        <p:txBody>
          <a:bodyPr/>
          <a:lstStyle/>
          <a:p>
            <a:pPr>
              <a:defRPr/>
            </a:pPr>
            <a:r>
              <a:rPr lang="en-US" dirty="0" smtClean="0"/>
              <a:t>April 18, 2017</a:t>
            </a:r>
            <a:endParaRPr lang="en-US" dirty="0"/>
          </a:p>
        </p:txBody>
      </p:sp>
      <p:sp>
        <p:nvSpPr>
          <p:cNvPr id="5" name="Footer Placeholder 4"/>
          <p:cNvSpPr>
            <a:spLocks noGrp="1"/>
          </p:cNvSpPr>
          <p:nvPr>
            <p:ph type="ftr" sz="quarter" idx="11"/>
          </p:nvPr>
        </p:nvSpPr>
        <p:spPr/>
        <p:txBody>
          <a:bodyPr/>
          <a:lstStyle/>
          <a:p>
            <a:pPr>
              <a:defRPr/>
            </a:pPr>
            <a:r>
              <a:rPr lang="en-US" dirty="0" smtClean="0"/>
              <a:t>SE 433: Lecture 4</a:t>
            </a:r>
            <a:endParaRPr lang="en-US" dirty="0"/>
          </a:p>
        </p:txBody>
      </p:sp>
      <p:sp>
        <p:nvSpPr>
          <p:cNvPr id="7" name="Slide Number Placeholder 6"/>
          <p:cNvSpPr>
            <a:spLocks noGrp="1"/>
          </p:cNvSpPr>
          <p:nvPr>
            <p:ph type="sldNum" sz="quarter" idx="12"/>
          </p:nvPr>
        </p:nvSpPr>
        <p:spPr/>
        <p:txBody>
          <a:bodyPr/>
          <a:lstStyle/>
          <a:p>
            <a:pPr>
              <a:defRPr/>
            </a:pPr>
            <a:fld id="{8BDBD1F7-51C1-E94D-B9B2-8F7012A744C6}" type="slidenum">
              <a:rPr lang="en-US" smtClean="0"/>
              <a:pPr>
                <a:defRPr/>
              </a:pPr>
              <a:t>45</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40419888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2"/>
          <p:cNvSpPr>
            <a:spLocks noGrp="1" noChangeArrowheads="1"/>
          </p:cNvSpPr>
          <p:nvPr>
            <p:ph type="title"/>
          </p:nvPr>
        </p:nvSpPr>
        <p:spPr>
          <a:noFill/>
        </p:spPr>
        <p:txBody>
          <a:bodyPr lIns="92075" tIns="46038" rIns="92075" bIns="46038"/>
          <a:lstStyle/>
          <a:p>
            <a:r>
              <a:rPr lang="en-US" dirty="0"/>
              <a:t>Equivalence Classes</a:t>
            </a:r>
          </a:p>
        </p:txBody>
      </p:sp>
      <p:sp>
        <p:nvSpPr>
          <p:cNvPr id="66565" name="Rectangle 3"/>
          <p:cNvSpPr>
            <a:spLocks noGrp="1" noChangeArrowheads="1"/>
          </p:cNvSpPr>
          <p:nvPr>
            <p:ph idx="1"/>
          </p:nvPr>
        </p:nvSpPr>
        <p:spPr>
          <a:noFill/>
        </p:spPr>
        <p:txBody>
          <a:bodyPr lIns="92075" tIns="46038" rIns="92075" bIns="46038"/>
          <a:lstStyle/>
          <a:p>
            <a:r>
              <a:rPr lang="en-US" i="1" dirty="0"/>
              <a:t>Equivalence classes</a:t>
            </a:r>
            <a:r>
              <a:rPr lang="en-US" dirty="0"/>
              <a:t> are the </a:t>
            </a:r>
            <a:r>
              <a:rPr lang="en-US" dirty="0" smtClean="0"/>
              <a:t>sets of values </a:t>
            </a:r>
            <a:r>
              <a:rPr lang="en-US" dirty="0"/>
              <a:t>in a (</a:t>
            </a:r>
            <a:r>
              <a:rPr lang="en-US" i="1" dirty="0"/>
              <a:t>quasi-</a:t>
            </a:r>
            <a:r>
              <a:rPr lang="en-US" dirty="0"/>
              <a:t>) </a:t>
            </a:r>
            <a:r>
              <a:rPr lang="en-US" i="1" dirty="0"/>
              <a:t>partition</a:t>
            </a:r>
            <a:r>
              <a:rPr lang="en-US" dirty="0"/>
              <a:t> of the </a:t>
            </a:r>
            <a:r>
              <a:rPr lang="en-US" dirty="0" smtClean="0"/>
              <a:t>input, </a:t>
            </a:r>
            <a:r>
              <a:rPr lang="en-US" dirty="0"/>
              <a:t>or output domain </a:t>
            </a:r>
          </a:p>
          <a:p>
            <a:r>
              <a:rPr lang="en-US" dirty="0"/>
              <a:t>V</a:t>
            </a:r>
            <a:r>
              <a:rPr lang="en-US" dirty="0" smtClean="0"/>
              <a:t>alues </a:t>
            </a:r>
            <a:r>
              <a:rPr lang="en-US" dirty="0"/>
              <a:t>in an equivalence class cause the program to behave in a similar way: </a:t>
            </a:r>
          </a:p>
          <a:p>
            <a:pPr marL="742950" lvl="1" indent="-285750"/>
            <a:r>
              <a:rPr lang="en-US" dirty="0"/>
              <a:t>failure or success</a:t>
            </a:r>
          </a:p>
          <a:p>
            <a:r>
              <a:rPr lang="en-US" dirty="0"/>
              <a:t>Motivation: </a:t>
            </a:r>
          </a:p>
          <a:p>
            <a:pPr marL="742950" lvl="1" indent="-285750"/>
            <a:r>
              <a:rPr lang="en-US" dirty="0"/>
              <a:t>gain a sense of complete testing and avoid redundancy</a:t>
            </a:r>
          </a:p>
          <a:p>
            <a:r>
              <a:rPr lang="en-US" dirty="0"/>
              <a:t>First determine the boundaries … then determine the equivalencies</a:t>
            </a: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46</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2118500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56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656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656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656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656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656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5"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2"/>
          <p:cNvSpPr>
            <a:spLocks noGrp="1" noChangeArrowheads="1"/>
          </p:cNvSpPr>
          <p:nvPr>
            <p:ph type="title"/>
          </p:nvPr>
        </p:nvSpPr>
        <p:spPr>
          <a:noFill/>
        </p:spPr>
        <p:txBody>
          <a:bodyPr lIns="92075" tIns="46038" rIns="92075" bIns="46038"/>
          <a:lstStyle/>
          <a:p>
            <a:r>
              <a:rPr lang="en-US" dirty="0"/>
              <a:t>Determining Equivalence Classes</a:t>
            </a:r>
            <a:endParaRPr lang="en-US" sz="2800" dirty="0"/>
          </a:p>
        </p:txBody>
      </p:sp>
      <p:sp>
        <p:nvSpPr>
          <p:cNvPr id="68613" name="Rectangle 3"/>
          <p:cNvSpPr>
            <a:spLocks noGrp="1" noChangeArrowheads="1"/>
          </p:cNvSpPr>
          <p:nvPr>
            <p:ph idx="1"/>
          </p:nvPr>
        </p:nvSpPr>
        <p:spPr>
          <a:noFill/>
        </p:spPr>
        <p:txBody>
          <a:bodyPr lIns="92075" tIns="46038" rIns="92075" bIns="46038"/>
          <a:lstStyle/>
          <a:p>
            <a:r>
              <a:rPr lang="en-US" sz="2800" dirty="0"/>
              <a:t>Look for ranges of numbers or values</a:t>
            </a:r>
          </a:p>
          <a:p>
            <a:r>
              <a:rPr lang="en-US" sz="2800" dirty="0"/>
              <a:t>Look for memberships in groups</a:t>
            </a:r>
          </a:p>
          <a:p>
            <a:r>
              <a:rPr lang="en-US" sz="2800" dirty="0"/>
              <a:t>Some may be based on time</a:t>
            </a:r>
          </a:p>
          <a:p>
            <a:r>
              <a:rPr lang="en-US" sz="2800" dirty="0"/>
              <a:t>Include invalid inputs</a:t>
            </a:r>
          </a:p>
          <a:p>
            <a:r>
              <a:rPr lang="en-US" sz="2800" dirty="0" smtClean="0"/>
              <a:t>Look for internal </a:t>
            </a:r>
            <a:r>
              <a:rPr lang="en-US" sz="2800" dirty="0"/>
              <a:t>boundaries</a:t>
            </a:r>
          </a:p>
          <a:p>
            <a:r>
              <a:rPr lang="en-US" sz="2800" smtClean="0"/>
              <a:t>Don</a:t>
            </a:r>
            <a:r>
              <a:rPr lang="en-US" altLang="ja-JP" sz="2800" smtClean="0"/>
              <a:t>’t </a:t>
            </a:r>
            <a:r>
              <a:rPr lang="en-US" altLang="ja-JP" sz="2800" dirty="0"/>
              <a:t>worry if they overlap </a:t>
            </a:r>
            <a:r>
              <a:rPr lang="en-US" altLang="ja-JP" sz="2800" dirty="0" smtClean="0"/>
              <a:t>with each </a:t>
            </a:r>
            <a:r>
              <a:rPr lang="en-US" altLang="ja-JP" sz="2800" dirty="0"/>
              <a:t>other — </a:t>
            </a:r>
          </a:p>
          <a:p>
            <a:pPr marL="742950" lvl="1" indent="-285750"/>
            <a:r>
              <a:rPr lang="en-US" sz="2500" dirty="0"/>
              <a:t>better to be redundant than to miss something</a:t>
            </a:r>
          </a:p>
          <a:p>
            <a:r>
              <a:rPr lang="en-US" sz="2800" dirty="0"/>
              <a:t>However, test cases will easily overlap with boundary value test cases</a:t>
            </a: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47</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6036618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61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861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861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861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861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861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8613">
                                            <p:txEl>
                                              <p:pRg st="6" end="6"/>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861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2"/>
          <p:cNvSpPr>
            <a:spLocks noGrp="1" noChangeArrowheads="1"/>
          </p:cNvSpPr>
          <p:nvPr>
            <p:ph type="title"/>
          </p:nvPr>
        </p:nvSpPr>
        <p:spPr/>
        <p:txBody>
          <a:bodyPr/>
          <a:lstStyle/>
          <a:p>
            <a:r>
              <a:rPr lang="en-US" dirty="0"/>
              <a:t>Selecting Data Points</a:t>
            </a:r>
          </a:p>
        </p:txBody>
      </p:sp>
      <p:sp>
        <p:nvSpPr>
          <p:cNvPr id="70661" name="Rectangle 3"/>
          <p:cNvSpPr>
            <a:spLocks noGrp="1" noChangeArrowheads="1"/>
          </p:cNvSpPr>
          <p:nvPr>
            <p:ph idx="1"/>
          </p:nvPr>
        </p:nvSpPr>
        <p:spPr/>
        <p:txBody>
          <a:bodyPr/>
          <a:lstStyle/>
          <a:p>
            <a:pPr>
              <a:lnSpc>
                <a:spcPct val="90000"/>
              </a:lnSpc>
            </a:pPr>
            <a:r>
              <a:rPr lang="en-US" sz="3200" dirty="0"/>
              <a:t>Determining equivalence classes for each input variable or field</a:t>
            </a:r>
          </a:p>
          <a:p>
            <a:pPr>
              <a:lnSpc>
                <a:spcPct val="90000"/>
              </a:lnSpc>
            </a:pPr>
            <a:r>
              <a:rPr lang="en-US" sz="3200" u="sng" dirty="0"/>
              <a:t>Single input variable</a:t>
            </a:r>
          </a:p>
          <a:p>
            <a:pPr marL="742950" lvl="1" indent="-285750">
              <a:lnSpc>
                <a:spcPct val="90000"/>
              </a:lnSpc>
            </a:pPr>
            <a:r>
              <a:rPr lang="en-US" sz="2800" b="1" dirty="0"/>
              <a:t>Normal test</a:t>
            </a:r>
          </a:p>
          <a:p>
            <a:pPr marL="1143000" lvl="2">
              <a:lnSpc>
                <a:spcPct val="90000"/>
              </a:lnSpc>
            </a:pPr>
            <a:r>
              <a:rPr lang="en-US" sz="2400" dirty="0"/>
              <a:t>Select one data point from each valid equivalence class</a:t>
            </a:r>
            <a:endParaRPr lang="en-US" sz="2000" dirty="0"/>
          </a:p>
          <a:p>
            <a:pPr marL="742950" lvl="1" indent="-285750">
              <a:lnSpc>
                <a:spcPct val="90000"/>
              </a:lnSpc>
            </a:pPr>
            <a:r>
              <a:rPr lang="en-US" sz="2800" b="1" dirty="0"/>
              <a:t>Robustness test</a:t>
            </a:r>
          </a:p>
          <a:p>
            <a:pPr marL="1143000" lvl="2">
              <a:lnSpc>
                <a:spcPct val="90000"/>
              </a:lnSpc>
            </a:pPr>
            <a:r>
              <a:rPr lang="en-US" sz="2400" dirty="0"/>
              <a:t>Include invalid equivalence </a:t>
            </a:r>
            <a:r>
              <a:rPr lang="en-US" sz="2400" dirty="0" smtClean="0"/>
              <a:t>class</a:t>
            </a:r>
            <a:endParaRPr lang="en-US" sz="2400"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48</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2183814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6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6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066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0661">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0661">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066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1" grpId="0" build="p" bldLvl="2"/>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2"/>
          <p:cNvSpPr>
            <a:spLocks noGrp="1" noChangeArrowheads="1"/>
          </p:cNvSpPr>
          <p:nvPr>
            <p:ph type="title"/>
          </p:nvPr>
        </p:nvSpPr>
        <p:spPr/>
        <p:txBody>
          <a:bodyPr/>
          <a:lstStyle/>
          <a:p>
            <a:r>
              <a:rPr lang="en-US" dirty="0"/>
              <a:t>Selecting Data Points</a:t>
            </a:r>
          </a:p>
        </p:txBody>
      </p:sp>
      <p:sp>
        <p:nvSpPr>
          <p:cNvPr id="70661" name="Rectangle 3"/>
          <p:cNvSpPr>
            <a:spLocks noGrp="1" noChangeArrowheads="1"/>
          </p:cNvSpPr>
          <p:nvPr>
            <p:ph idx="1"/>
          </p:nvPr>
        </p:nvSpPr>
        <p:spPr/>
        <p:txBody>
          <a:bodyPr/>
          <a:lstStyle/>
          <a:p>
            <a:pPr>
              <a:lnSpc>
                <a:spcPct val="90000"/>
              </a:lnSpc>
            </a:pPr>
            <a:r>
              <a:rPr lang="en-US" sz="3200" u="sng" dirty="0" smtClean="0"/>
              <a:t>Multiple </a:t>
            </a:r>
            <a:r>
              <a:rPr lang="en-US" sz="3200" u="sng" dirty="0"/>
              <a:t>input variables</a:t>
            </a:r>
          </a:p>
          <a:p>
            <a:pPr marL="742950" lvl="1" indent="-285750">
              <a:lnSpc>
                <a:spcPct val="90000"/>
              </a:lnSpc>
            </a:pPr>
            <a:r>
              <a:rPr lang="en-US" sz="2800" b="1" dirty="0"/>
              <a:t>Weak normal test</a:t>
            </a:r>
            <a:r>
              <a:rPr lang="en-US" sz="2800" dirty="0"/>
              <a:t>: </a:t>
            </a:r>
          </a:p>
          <a:p>
            <a:pPr marL="1143000" lvl="2">
              <a:lnSpc>
                <a:spcPct val="90000"/>
              </a:lnSpc>
            </a:pPr>
            <a:r>
              <a:rPr lang="en-US" sz="2400" dirty="0"/>
              <a:t>Select one data point from each valid equivalence class</a:t>
            </a:r>
          </a:p>
          <a:p>
            <a:pPr marL="742950" lvl="1" indent="-285750">
              <a:lnSpc>
                <a:spcPct val="90000"/>
              </a:lnSpc>
            </a:pPr>
            <a:r>
              <a:rPr lang="en-US" sz="2800" b="1" dirty="0"/>
              <a:t>Strong normal test</a:t>
            </a:r>
            <a:r>
              <a:rPr lang="en-US" sz="2800" dirty="0"/>
              <a:t>: </a:t>
            </a:r>
          </a:p>
          <a:p>
            <a:pPr marL="1143000" lvl="2">
              <a:lnSpc>
                <a:spcPct val="90000"/>
              </a:lnSpc>
            </a:pPr>
            <a:r>
              <a:rPr lang="en-US" sz="2400" dirty="0"/>
              <a:t>Select one data point from each combination of (the </a:t>
            </a:r>
            <a:r>
              <a:rPr lang="en-US" sz="2400" b="1" dirty="0"/>
              <a:t>cross product </a:t>
            </a:r>
            <a:r>
              <a:rPr lang="en-US" sz="2400" dirty="0"/>
              <a:t>of) the valid equivalence classes</a:t>
            </a:r>
          </a:p>
          <a:p>
            <a:pPr marL="742950" lvl="1" indent="-285750">
              <a:lnSpc>
                <a:spcPct val="90000"/>
              </a:lnSpc>
            </a:pPr>
            <a:r>
              <a:rPr lang="en-US" sz="2800" b="1" dirty="0"/>
              <a:t>Weak/strong robustness test</a:t>
            </a:r>
            <a:r>
              <a:rPr lang="en-US" sz="2800" dirty="0"/>
              <a:t>: </a:t>
            </a:r>
          </a:p>
          <a:p>
            <a:pPr marL="1143000" lvl="2">
              <a:lnSpc>
                <a:spcPct val="90000"/>
              </a:lnSpc>
            </a:pPr>
            <a:r>
              <a:rPr lang="en-US" sz="2400" dirty="0"/>
              <a:t>Include invalid equivalence classes</a:t>
            </a:r>
          </a:p>
          <a:p>
            <a:pPr marL="742950" lvl="1" indent="-285750">
              <a:lnSpc>
                <a:spcPct val="90000"/>
              </a:lnSpc>
            </a:pPr>
            <a:r>
              <a:rPr lang="en-US" sz="2800" dirty="0"/>
              <a:t>How many test cases do we need? </a:t>
            </a: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49</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42017100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6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6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0661">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066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066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661">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0661">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066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1"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5538" name="Rectangle 2"/>
          <p:cNvSpPr>
            <a:spLocks noGrp="1" noChangeArrowheads="1"/>
          </p:cNvSpPr>
          <p:nvPr>
            <p:ph type="ctrTitle"/>
          </p:nvPr>
        </p:nvSpPr>
        <p:spPr/>
        <p:txBody>
          <a:bodyPr/>
          <a:lstStyle/>
          <a:p>
            <a:pPr>
              <a:defRPr/>
            </a:pPr>
            <a:r>
              <a:rPr lang="en-US" dirty="0">
                <a:latin typeface="Arial" charset="0"/>
                <a:ea typeface="ＭＳ Ｐゴシック" charset="0"/>
                <a:cs typeface="ＭＳ Ｐゴシック" charset="0"/>
              </a:rPr>
              <a:t>Thought for the Day</a:t>
            </a:r>
          </a:p>
        </p:txBody>
      </p:sp>
      <p:sp>
        <p:nvSpPr>
          <p:cNvPr id="19458" name="Rectangle 3"/>
          <p:cNvSpPr>
            <a:spLocks noGrp="1" noChangeArrowheads="1"/>
          </p:cNvSpPr>
          <p:nvPr>
            <p:ph type="subTitle" idx="1"/>
          </p:nvPr>
        </p:nvSpPr>
        <p:spPr>
          <a:xfrm>
            <a:off x="457200" y="3429000"/>
            <a:ext cx="8153400" cy="2743200"/>
          </a:xfrm>
        </p:spPr>
        <p:txBody>
          <a:bodyPr/>
          <a:lstStyle/>
          <a:p>
            <a:r>
              <a:rPr lang="en-US" sz="2000" dirty="0"/>
              <a:t>“More than the act of testing, the act of designing tests is one of the best bug preventers known. The thinking that must be done to create a useful test can discover and eliminate bugs before they are coded – indeed, test-design thinking can discover and eliminate bugs at every stage in the creation of software, from conception to specification, to design, coding and the rest.” – Boris Beizer</a:t>
            </a:r>
            <a:endParaRPr lang="en-US" sz="2000" dirty="0">
              <a:latin typeface="Arial" charset="0"/>
              <a:ea typeface="ＭＳ Ｐゴシック" charset="0"/>
              <a:cs typeface="ＭＳ Ｐゴシック" charset="0"/>
            </a:endParaRPr>
          </a:p>
        </p:txBody>
      </p:sp>
      <p:sp>
        <p:nvSpPr>
          <p:cNvPr id="6" name="Date Placeholder 5"/>
          <p:cNvSpPr>
            <a:spLocks noGrp="1"/>
          </p:cNvSpPr>
          <p:nvPr>
            <p:ph type="dt" sz="half" idx="10"/>
          </p:nvPr>
        </p:nvSpPr>
        <p:spPr/>
        <p:txBody>
          <a:bodyPr/>
          <a:lstStyle/>
          <a:p>
            <a:pPr>
              <a:defRPr/>
            </a:pPr>
            <a:r>
              <a:rPr lang="en-US" dirty="0" smtClean="0"/>
              <a:t>April 18, 2017</a:t>
            </a:r>
            <a:endParaRPr lang="en-US" dirty="0"/>
          </a:p>
        </p:txBody>
      </p:sp>
      <p:sp>
        <p:nvSpPr>
          <p:cNvPr id="7" name="Footer Placeholder 6"/>
          <p:cNvSpPr>
            <a:spLocks noGrp="1"/>
          </p:cNvSpPr>
          <p:nvPr>
            <p:ph type="ftr" sz="quarter" idx="11"/>
          </p:nvPr>
        </p:nvSpPr>
        <p:spPr/>
        <p:txBody>
          <a:bodyPr/>
          <a:lstStyle/>
          <a:p>
            <a:pPr>
              <a:defRPr/>
            </a:pPr>
            <a:r>
              <a:rPr lang="en-US" dirty="0" smtClean="0"/>
              <a:t>SE 433: Lecture 4</a:t>
            </a:r>
            <a:endParaRPr lang="en-US" dirty="0"/>
          </a:p>
        </p:txBody>
      </p:sp>
      <p:sp>
        <p:nvSpPr>
          <p:cNvPr id="9" name="Slide Number Placeholder 8"/>
          <p:cNvSpPr>
            <a:spLocks noGrp="1"/>
          </p:cNvSpPr>
          <p:nvPr>
            <p:ph type="sldNum" sz="quarter" idx="12"/>
          </p:nvPr>
        </p:nvSpPr>
        <p:spPr/>
        <p:txBody>
          <a:bodyPr/>
          <a:lstStyle/>
          <a:p>
            <a:pPr>
              <a:defRPr/>
            </a:pPr>
            <a:fld id="{F683B677-C643-1541-A02D-CD84F8996590}" type="slidenum">
              <a:rPr lang="en-US" smtClean="0"/>
              <a:pPr>
                <a:defRPr/>
              </a:pPr>
              <a:t>5</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148451489"/>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2"/>
          <p:cNvSpPr>
            <a:spLocks noGrp="1" noChangeArrowheads="1"/>
          </p:cNvSpPr>
          <p:nvPr>
            <p:ph type="title"/>
          </p:nvPr>
        </p:nvSpPr>
        <p:spPr/>
        <p:txBody>
          <a:bodyPr/>
          <a:lstStyle/>
          <a:p>
            <a:r>
              <a:rPr lang="en-US" dirty="0"/>
              <a:t>Example of Selecting Data Points</a:t>
            </a:r>
            <a:endParaRPr lang="en-US" sz="2800" dirty="0"/>
          </a:p>
        </p:txBody>
      </p:sp>
      <p:sp>
        <p:nvSpPr>
          <p:cNvPr id="72709" name="Rectangle 3"/>
          <p:cNvSpPr>
            <a:spLocks noGrp="1" noChangeArrowheads="1"/>
          </p:cNvSpPr>
          <p:nvPr>
            <p:ph idx="1"/>
          </p:nvPr>
        </p:nvSpPr>
        <p:spPr/>
        <p:txBody>
          <a:bodyPr/>
          <a:lstStyle/>
          <a:p>
            <a:r>
              <a:rPr lang="en-US" dirty="0"/>
              <a:t>Suppose a program has 2 input variables, </a:t>
            </a:r>
            <a:r>
              <a:rPr lang="en-US" i="1" dirty="0">
                <a:solidFill>
                  <a:srgbClr val="FF0000"/>
                </a:solidFill>
              </a:rPr>
              <a:t>x</a:t>
            </a:r>
            <a:r>
              <a:rPr lang="en-US" dirty="0"/>
              <a:t> and </a:t>
            </a:r>
            <a:r>
              <a:rPr lang="en-US" i="1" dirty="0">
                <a:solidFill>
                  <a:srgbClr val="FF0000"/>
                </a:solidFill>
              </a:rPr>
              <a:t>y</a:t>
            </a:r>
            <a:endParaRPr lang="en-US" dirty="0"/>
          </a:p>
          <a:p>
            <a:r>
              <a:rPr lang="en-US" dirty="0"/>
              <a:t>Suppose </a:t>
            </a:r>
            <a:r>
              <a:rPr lang="en-US" i="1" dirty="0">
                <a:solidFill>
                  <a:srgbClr val="FF0000"/>
                </a:solidFill>
              </a:rPr>
              <a:t>x</a:t>
            </a:r>
            <a:r>
              <a:rPr lang="en-US" dirty="0"/>
              <a:t> can lie in 3 valid equivalence classes:</a:t>
            </a:r>
          </a:p>
          <a:p>
            <a:pPr marL="742950" lvl="1" indent="-285750"/>
            <a:r>
              <a:rPr lang="en-US" i="1" dirty="0">
                <a:latin typeface="Times New Roman"/>
                <a:cs typeface="Times New Roman"/>
              </a:rPr>
              <a:t>a </a:t>
            </a:r>
            <a:r>
              <a:rPr lang="en-US" i="1" dirty="0" smtClean="0">
                <a:latin typeface="Times New Roman"/>
                <a:cs typeface="Times New Roman"/>
              </a:rPr>
              <a:t> ≤  x  &lt;  b </a:t>
            </a:r>
            <a:endParaRPr lang="en-US" i="1" dirty="0">
              <a:latin typeface="Times New Roman"/>
              <a:cs typeface="Times New Roman"/>
            </a:endParaRPr>
          </a:p>
          <a:p>
            <a:pPr marL="742950" lvl="1" indent="-285750"/>
            <a:r>
              <a:rPr lang="en-US" i="1" dirty="0">
                <a:latin typeface="Times New Roman"/>
                <a:cs typeface="Times New Roman"/>
              </a:rPr>
              <a:t>b </a:t>
            </a:r>
            <a:r>
              <a:rPr lang="en-US" i="1" dirty="0" smtClean="0">
                <a:latin typeface="Times New Roman"/>
                <a:cs typeface="Times New Roman"/>
              </a:rPr>
              <a:t> ≤  x  &lt;  c </a:t>
            </a:r>
            <a:endParaRPr lang="en-US" i="1" dirty="0">
              <a:latin typeface="Times New Roman"/>
              <a:cs typeface="Times New Roman"/>
            </a:endParaRPr>
          </a:p>
          <a:p>
            <a:pPr marL="742950" lvl="1" indent="-285750"/>
            <a:r>
              <a:rPr lang="en-US" i="1" dirty="0">
                <a:latin typeface="Times New Roman"/>
                <a:cs typeface="Times New Roman"/>
              </a:rPr>
              <a:t>c </a:t>
            </a:r>
            <a:r>
              <a:rPr lang="en-US" i="1" dirty="0" smtClean="0">
                <a:latin typeface="Times New Roman"/>
                <a:cs typeface="Times New Roman"/>
              </a:rPr>
              <a:t> ≤  x  ≤  d</a:t>
            </a:r>
            <a:endParaRPr lang="en-US" i="1" dirty="0">
              <a:latin typeface="Times New Roman"/>
              <a:cs typeface="Times New Roman"/>
            </a:endParaRPr>
          </a:p>
          <a:p>
            <a:r>
              <a:rPr lang="en-US" dirty="0"/>
              <a:t> Suppose </a:t>
            </a:r>
            <a:r>
              <a:rPr lang="en-US" i="1" dirty="0">
                <a:solidFill>
                  <a:srgbClr val="FF0000"/>
                </a:solidFill>
              </a:rPr>
              <a:t>y</a:t>
            </a:r>
            <a:r>
              <a:rPr lang="en-US" dirty="0"/>
              <a:t> can lie in 2 valid equivalence classes:</a:t>
            </a:r>
          </a:p>
          <a:p>
            <a:pPr marL="742950" lvl="1" indent="-285750"/>
            <a:r>
              <a:rPr lang="en-US" i="1" dirty="0">
                <a:latin typeface="Times New Roman"/>
                <a:cs typeface="Times New Roman"/>
              </a:rPr>
              <a:t>e </a:t>
            </a:r>
            <a:r>
              <a:rPr lang="en-US" i="1" dirty="0" smtClean="0">
                <a:latin typeface="Times New Roman"/>
                <a:cs typeface="Times New Roman"/>
              </a:rPr>
              <a:t> ≤  y  &lt;  </a:t>
            </a:r>
            <a:r>
              <a:rPr lang="en-US" i="1" dirty="0">
                <a:latin typeface="Times New Roman"/>
                <a:cs typeface="Times New Roman"/>
              </a:rPr>
              <a:t>f </a:t>
            </a:r>
          </a:p>
          <a:p>
            <a:pPr marL="742950" lvl="1" indent="-285750"/>
            <a:r>
              <a:rPr lang="en-US" i="1" dirty="0">
                <a:latin typeface="Times New Roman"/>
                <a:cs typeface="Times New Roman"/>
              </a:rPr>
              <a:t>f </a:t>
            </a:r>
            <a:r>
              <a:rPr lang="en-US" i="1" dirty="0" smtClean="0">
                <a:latin typeface="Times New Roman"/>
                <a:cs typeface="Times New Roman"/>
              </a:rPr>
              <a:t> ≤  </a:t>
            </a:r>
            <a:r>
              <a:rPr lang="en-US" i="1" dirty="0">
                <a:latin typeface="Times New Roman"/>
                <a:cs typeface="Times New Roman"/>
              </a:rPr>
              <a:t>y </a:t>
            </a:r>
            <a:r>
              <a:rPr lang="en-US" i="1" dirty="0" smtClean="0">
                <a:latin typeface="Times New Roman"/>
                <a:cs typeface="Times New Roman"/>
              </a:rPr>
              <a:t> ≤  g</a:t>
            </a:r>
            <a:endParaRPr lang="en-US" i="1" dirty="0">
              <a:latin typeface="Times New Roman"/>
              <a:cs typeface="Times New Roman"/>
            </a:endParaRP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50</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4179115245"/>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DDDDDD"/>
                  </a:outerShdw>
                </a:effectLst>
              </a:rPr>
              <a:t>Weak Normal </a:t>
            </a:r>
            <a:r>
              <a:rPr lang="en-US" dirty="0" smtClean="0">
                <a:effectLst>
                  <a:outerShdw blurRad="38100" dist="38100" dir="2700000" algn="tl">
                    <a:srgbClr val="DDDDDD"/>
                  </a:outerShdw>
                </a:effectLst>
              </a:rPr>
              <a:t>Test</a:t>
            </a:r>
            <a:endParaRPr lang="en-US" dirty="0"/>
          </a:p>
        </p:txBody>
      </p:sp>
      <p:sp>
        <p:nvSpPr>
          <p:cNvPr id="3" name="Content Placeholder 2"/>
          <p:cNvSpPr>
            <a:spLocks noGrp="1"/>
          </p:cNvSpPr>
          <p:nvPr>
            <p:ph sz="quarter" idx="1"/>
          </p:nvPr>
        </p:nvSpPr>
        <p:spPr/>
        <p:txBody>
          <a:bodyPr/>
          <a:lstStyle/>
          <a:p>
            <a:r>
              <a:rPr lang="en-US" dirty="0" smtClean="0"/>
              <a:t>Every normal, i.e., valid, equivalence class of every input variable is tested in at least one test case. </a:t>
            </a:r>
            <a:endParaRPr lang="en-US" dirty="0"/>
          </a:p>
          <a:p>
            <a:r>
              <a:rPr lang="en-US" dirty="0" smtClean="0"/>
              <a:t>A representative value of each normal equivalence class of each input variable appears in at least one test case. </a:t>
            </a:r>
            <a:endParaRPr lang="en-US" dirty="0"/>
          </a:p>
          <a:p>
            <a:r>
              <a:rPr lang="en-US" dirty="0" smtClean="0"/>
              <a:t>Economical, requires few test cases if the values are selected prudently.  </a:t>
            </a:r>
          </a:p>
          <a:p>
            <a:r>
              <a:rPr lang="en-US" dirty="0" smtClean="0"/>
              <a:t>Complete.    </a:t>
            </a:r>
            <a:endParaRPr lang="en-US" dirty="0"/>
          </a:p>
        </p:txBody>
      </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51</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395532401"/>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971800"/>
            <a:ext cx="4343400" cy="1905000"/>
          </a:xfrm>
          <a:prstGeom prst="rect">
            <a:avLst/>
          </a:prstGeom>
          <a:solidFill>
            <a:srgbClr val="CCFFCC">
              <a:alpha val="50000"/>
            </a:srgb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3" name="Title 2"/>
          <p:cNvSpPr>
            <a:spLocks noGrp="1"/>
          </p:cNvSpPr>
          <p:nvPr>
            <p:ph type="title"/>
          </p:nvPr>
        </p:nvSpPr>
        <p:spPr/>
        <p:txBody>
          <a:bodyPr/>
          <a:lstStyle/>
          <a:p>
            <a:pPr>
              <a:defRPr/>
            </a:pPr>
            <a:r>
              <a:rPr lang="en-US" dirty="0">
                <a:effectLst>
                  <a:outerShdw blurRad="38100" dist="38100" dir="2700000" algn="tl">
                    <a:srgbClr val="DDDDDD"/>
                  </a:outerShdw>
                </a:effectLst>
              </a:rPr>
              <a:t>Weak Normal </a:t>
            </a:r>
            <a:r>
              <a:rPr lang="en-US" dirty="0" smtClean="0">
                <a:effectLst>
                  <a:outerShdw blurRad="38100" dist="38100" dir="2700000" algn="tl">
                    <a:srgbClr val="DDDDDD"/>
                  </a:outerShdw>
                </a:effectLst>
              </a:rPr>
              <a:t>Test</a:t>
            </a:r>
            <a:endParaRPr lang="en-US" dirty="0"/>
          </a:p>
        </p:txBody>
      </p:sp>
      <p:sp>
        <p:nvSpPr>
          <p:cNvPr id="74760" name="Rectangle 6"/>
          <p:cNvSpPr>
            <a:spLocks noChangeArrowheads="1"/>
          </p:cNvSpPr>
          <p:nvPr/>
        </p:nvSpPr>
        <p:spPr bwMode="auto">
          <a:xfrm>
            <a:off x="2222500" y="6210300"/>
            <a:ext cx="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dirty="0"/>
          </a:p>
        </p:txBody>
      </p:sp>
      <p:sp>
        <p:nvSpPr>
          <p:cNvPr id="74761" name="Rectangle 121"/>
          <p:cNvSpPr>
            <a:spLocks noChangeArrowheads="1"/>
          </p:cNvSpPr>
          <p:nvPr/>
        </p:nvSpPr>
        <p:spPr bwMode="auto">
          <a:xfrm>
            <a:off x="7124700" y="5397500"/>
            <a:ext cx="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dirty="0"/>
          </a:p>
        </p:txBody>
      </p:sp>
      <p:sp>
        <p:nvSpPr>
          <p:cNvPr id="312443" name="Rectangle 123"/>
          <p:cNvSpPr>
            <a:spLocks noChangeArrowheads="1"/>
          </p:cNvSpPr>
          <p:nvPr/>
        </p:nvSpPr>
        <p:spPr bwMode="auto">
          <a:xfrm>
            <a:off x="685800" y="381000"/>
            <a:ext cx="0" cy="430213"/>
          </a:xfrm>
          <a:prstGeom prst="rect">
            <a:avLst/>
          </a:prstGeom>
          <a:noFill/>
          <a:ln w="9525">
            <a:noFill/>
            <a:miter lim="800000"/>
            <a:headEnd/>
            <a:tailEnd/>
          </a:ln>
        </p:spPr>
        <p:txBody>
          <a:bodyPr wrap="none" lIns="0" tIns="0" rIns="0" bIns="0">
            <a:spAutoFit/>
          </a:bodyPr>
          <a:lstStyle/>
          <a:p>
            <a:pPr>
              <a:defRPr/>
            </a:pPr>
            <a:endParaRPr lang="en-US" sz="2800" dirty="0">
              <a:solidFill>
                <a:schemeClr val="tx2"/>
              </a:solidFill>
              <a:effectLst>
                <a:outerShdw blurRad="38100" dist="38100" dir="2700000" algn="tl">
                  <a:srgbClr val="DDDDDD"/>
                </a:outerShdw>
              </a:effectLst>
              <a:cs typeface="Arial" charset="0"/>
            </a:endParaRPr>
          </a:p>
        </p:txBody>
      </p:sp>
      <p:grpSp>
        <p:nvGrpSpPr>
          <p:cNvPr id="74763" name="Group 207"/>
          <p:cNvGrpSpPr>
            <a:grpSpLocks/>
          </p:cNvGrpSpPr>
          <p:nvPr/>
        </p:nvGrpSpPr>
        <p:grpSpPr bwMode="auto">
          <a:xfrm>
            <a:off x="457200" y="1524000"/>
            <a:ext cx="8102600" cy="4864100"/>
            <a:chOff x="240" y="640"/>
            <a:chExt cx="5104" cy="3064"/>
          </a:xfrm>
        </p:grpSpPr>
        <p:sp>
          <p:nvSpPr>
            <p:cNvPr id="74764" name="Freeform 22"/>
            <p:cNvSpPr>
              <a:spLocks/>
            </p:cNvSpPr>
            <p:nvPr/>
          </p:nvSpPr>
          <p:spPr bwMode="auto">
            <a:xfrm>
              <a:off x="520" y="928"/>
              <a:ext cx="72" cy="112"/>
            </a:xfrm>
            <a:custGeom>
              <a:avLst/>
              <a:gdLst>
                <a:gd name="T0" fmla="*/ 32 w 72"/>
                <a:gd name="T1" fmla="*/ 0 h 112"/>
                <a:gd name="T2" fmla="*/ 72 w 72"/>
                <a:gd name="T3" fmla="*/ 112 h 112"/>
                <a:gd name="T4" fmla="*/ 32 w 72"/>
                <a:gd name="T5" fmla="*/ 72 h 112"/>
                <a:gd name="T6" fmla="*/ 0 w 72"/>
                <a:gd name="T7" fmla="*/ 112 h 112"/>
                <a:gd name="T8" fmla="*/ 32 w 72"/>
                <a:gd name="T9" fmla="*/ 0 h 112"/>
                <a:gd name="T10" fmla="*/ 0 60000 65536"/>
                <a:gd name="T11" fmla="*/ 0 60000 65536"/>
                <a:gd name="T12" fmla="*/ 0 60000 65536"/>
                <a:gd name="T13" fmla="*/ 0 60000 65536"/>
                <a:gd name="T14" fmla="*/ 0 60000 65536"/>
                <a:gd name="T15" fmla="*/ 0 w 72"/>
                <a:gd name="T16" fmla="*/ 0 h 112"/>
                <a:gd name="T17" fmla="*/ 72 w 72"/>
                <a:gd name="T18" fmla="*/ 112 h 112"/>
              </a:gdLst>
              <a:ahLst/>
              <a:cxnLst>
                <a:cxn ang="T10">
                  <a:pos x="T0" y="T1"/>
                </a:cxn>
                <a:cxn ang="T11">
                  <a:pos x="T2" y="T3"/>
                </a:cxn>
                <a:cxn ang="T12">
                  <a:pos x="T4" y="T5"/>
                </a:cxn>
                <a:cxn ang="T13">
                  <a:pos x="T6" y="T7"/>
                </a:cxn>
                <a:cxn ang="T14">
                  <a:pos x="T8" y="T9"/>
                </a:cxn>
              </a:cxnLst>
              <a:rect l="T15" t="T16" r="T17" b="T18"/>
              <a:pathLst>
                <a:path w="72" h="112">
                  <a:moveTo>
                    <a:pt x="32" y="0"/>
                  </a:moveTo>
                  <a:lnTo>
                    <a:pt x="72" y="112"/>
                  </a:lnTo>
                  <a:lnTo>
                    <a:pt x="32" y="72"/>
                  </a:lnTo>
                  <a:lnTo>
                    <a:pt x="0" y="112"/>
                  </a:lnTo>
                  <a:lnTo>
                    <a:pt x="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4765" name="Line 23"/>
            <p:cNvSpPr>
              <a:spLocks noChangeShapeType="1"/>
            </p:cNvSpPr>
            <p:nvPr/>
          </p:nvSpPr>
          <p:spPr bwMode="auto">
            <a:xfrm flipV="1">
              <a:off x="552" y="1000"/>
              <a:ext cx="1" cy="2432"/>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66" name="Freeform 25"/>
            <p:cNvSpPr>
              <a:spLocks/>
            </p:cNvSpPr>
            <p:nvPr/>
          </p:nvSpPr>
          <p:spPr bwMode="auto">
            <a:xfrm>
              <a:off x="5232" y="3224"/>
              <a:ext cx="112" cy="72"/>
            </a:xfrm>
            <a:custGeom>
              <a:avLst/>
              <a:gdLst>
                <a:gd name="T0" fmla="*/ 112 w 112"/>
                <a:gd name="T1" fmla="*/ 32 h 72"/>
                <a:gd name="T2" fmla="*/ 0 w 112"/>
                <a:gd name="T3" fmla="*/ 72 h 72"/>
                <a:gd name="T4" fmla="*/ 40 w 112"/>
                <a:gd name="T5" fmla="*/ 32 h 72"/>
                <a:gd name="T6" fmla="*/ 0 w 112"/>
                <a:gd name="T7" fmla="*/ 0 h 72"/>
                <a:gd name="T8" fmla="*/ 112 w 112"/>
                <a:gd name="T9" fmla="*/ 32 h 72"/>
                <a:gd name="T10" fmla="*/ 0 60000 65536"/>
                <a:gd name="T11" fmla="*/ 0 60000 65536"/>
                <a:gd name="T12" fmla="*/ 0 60000 65536"/>
                <a:gd name="T13" fmla="*/ 0 60000 65536"/>
                <a:gd name="T14" fmla="*/ 0 60000 65536"/>
                <a:gd name="T15" fmla="*/ 0 w 112"/>
                <a:gd name="T16" fmla="*/ 0 h 72"/>
                <a:gd name="T17" fmla="*/ 112 w 112"/>
                <a:gd name="T18" fmla="*/ 72 h 72"/>
              </a:gdLst>
              <a:ahLst/>
              <a:cxnLst>
                <a:cxn ang="T10">
                  <a:pos x="T0" y="T1"/>
                </a:cxn>
                <a:cxn ang="T11">
                  <a:pos x="T2" y="T3"/>
                </a:cxn>
                <a:cxn ang="T12">
                  <a:pos x="T4" y="T5"/>
                </a:cxn>
                <a:cxn ang="T13">
                  <a:pos x="T6" y="T7"/>
                </a:cxn>
                <a:cxn ang="T14">
                  <a:pos x="T8" y="T9"/>
                </a:cxn>
              </a:cxnLst>
              <a:rect l="T15" t="T16" r="T17" b="T18"/>
              <a:pathLst>
                <a:path w="112" h="72">
                  <a:moveTo>
                    <a:pt x="112" y="32"/>
                  </a:moveTo>
                  <a:lnTo>
                    <a:pt x="0" y="72"/>
                  </a:lnTo>
                  <a:lnTo>
                    <a:pt x="40" y="32"/>
                  </a:lnTo>
                  <a:lnTo>
                    <a:pt x="0" y="0"/>
                  </a:lnTo>
                  <a:lnTo>
                    <a:pt x="112"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4767" name="Line 26"/>
            <p:cNvSpPr>
              <a:spLocks noChangeShapeType="1"/>
            </p:cNvSpPr>
            <p:nvPr/>
          </p:nvSpPr>
          <p:spPr bwMode="auto">
            <a:xfrm>
              <a:off x="416" y="3256"/>
              <a:ext cx="4856"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68" name="Freeform 28"/>
            <p:cNvSpPr>
              <a:spLocks/>
            </p:cNvSpPr>
            <p:nvPr/>
          </p:nvSpPr>
          <p:spPr bwMode="auto">
            <a:xfrm>
              <a:off x="240" y="2784"/>
              <a:ext cx="112" cy="56"/>
            </a:xfrm>
            <a:custGeom>
              <a:avLst/>
              <a:gdLst>
                <a:gd name="T0" fmla="*/ 0 w 112"/>
                <a:gd name="T1" fmla="*/ 32 h 56"/>
                <a:gd name="T2" fmla="*/ 112 w 112"/>
                <a:gd name="T3" fmla="*/ 0 h 56"/>
                <a:gd name="T4" fmla="*/ 112 w 112"/>
                <a:gd name="T5" fmla="*/ 32 h 56"/>
                <a:gd name="T6" fmla="*/ 112 w 112"/>
                <a:gd name="T7" fmla="*/ 56 h 56"/>
                <a:gd name="T8" fmla="*/ 0 w 112"/>
                <a:gd name="T9" fmla="*/ 32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0" y="32"/>
                  </a:moveTo>
                  <a:lnTo>
                    <a:pt x="112" y="0"/>
                  </a:lnTo>
                  <a:lnTo>
                    <a:pt x="112" y="32"/>
                  </a:lnTo>
                  <a:lnTo>
                    <a:pt x="112" y="56"/>
                  </a:lnTo>
                  <a:lnTo>
                    <a:pt x="0"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4769" name="Freeform 29"/>
            <p:cNvSpPr>
              <a:spLocks/>
            </p:cNvSpPr>
            <p:nvPr/>
          </p:nvSpPr>
          <p:spPr bwMode="auto">
            <a:xfrm>
              <a:off x="4648" y="2784"/>
              <a:ext cx="112" cy="56"/>
            </a:xfrm>
            <a:custGeom>
              <a:avLst/>
              <a:gdLst>
                <a:gd name="T0" fmla="*/ 112 w 112"/>
                <a:gd name="T1" fmla="*/ 32 h 56"/>
                <a:gd name="T2" fmla="*/ 0 w 112"/>
                <a:gd name="T3" fmla="*/ 56 h 56"/>
                <a:gd name="T4" fmla="*/ 0 w 112"/>
                <a:gd name="T5" fmla="*/ 32 h 56"/>
                <a:gd name="T6" fmla="*/ 0 w 112"/>
                <a:gd name="T7" fmla="*/ 0 h 56"/>
                <a:gd name="T8" fmla="*/ 112 w 112"/>
                <a:gd name="T9" fmla="*/ 32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112" y="32"/>
                  </a:moveTo>
                  <a:lnTo>
                    <a:pt x="0" y="56"/>
                  </a:lnTo>
                  <a:lnTo>
                    <a:pt x="0" y="32"/>
                  </a:lnTo>
                  <a:lnTo>
                    <a:pt x="0" y="0"/>
                  </a:lnTo>
                  <a:lnTo>
                    <a:pt x="112"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4770" name="Line 30"/>
            <p:cNvSpPr>
              <a:spLocks noChangeShapeType="1"/>
            </p:cNvSpPr>
            <p:nvPr/>
          </p:nvSpPr>
          <p:spPr bwMode="auto">
            <a:xfrm>
              <a:off x="352"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71" name="Line 31"/>
            <p:cNvSpPr>
              <a:spLocks noChangeShapeType="1"/>
            </p:cNvSpPr>
            <p:nvPr/>
          </p:nvSpPr>
          <p:spPr bwMode="auto">
            <a:xfrm>
              <a:off x="496"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72" name="Line 32"/>
            <p:cNvSpPr>
              <a:spLocks noChangeShapeType="1"/>
            </p:cNvSpPr>
            <p:nvPr/>
          </p:nvSpPr>
          <p:spPr bwMode="auto">
            <a:xfrm>
              <a:off x="640"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73" name="Line 33"/>
            <p:cNvSpPr>
              <a:spLocks noChangeShapeType="1"/>
            </p:cNvSpPr>
            <p:nvPr/>
          </p:nvSpPr>
          <p:spPr bwMode="auto">
            <a:xfrm>
              <a:off x="784"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74" name="Line 34"/>
            <p:cNvSpPr>
              <a:spLocks noChangeShapeType="1"/>
            </p:cNvSpPr>
            <p:nvPr/>
          </p:nvSpPr>
          <p:spPr bwMode="auto">
            <a:xfrm>
              <a:off x="928"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75" name="Line 35"/>
            <p:cNvSpPr>
              <a:spLocks noChangeShapeType="1"/>
            </p:cNvSpPr>
            <p:nvPr/>
          </p:nvSpPr>
          <p:spPr bwMode="auto">
            <a:xfrm>
              <a:off x="1072"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76" name="Line 36"/>
            <p:cNvSpPr>
              <a:spLocks noChangeShapeType="1"/>
            </p:cNvSpPr>
            <p:nvPr/>
          </p:nvSpPr>
          <p:spPr bwMode="auto">
            <a:xfrm>
              <a:off x="1216"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77" name="Line 37"/>
            <p:cNvSpPr>
              <a:spLocks noChangeShapeType="1"/>
            </p:cNvSpPr>
            <p:nvPr/>
          </p:nvSpPr>
          <p:spPr bwMode="auto">
            <a:xfrm>
              <a:off x="1360"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78" name="Line 38"/>
            <p:cNvSpPr>
              <a:spLocks noChangeShapeType="1"/>
            </p:cNvSpPr>
            <p:nvPr/>
          </p:nvSpPr>
          <p:spPr bwMode="auto">
            <a:xfrm>
              <a:off x="1504"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79" name="Line 39"/>
            <p:cNvSpPr>
              <a:spLocks noChangeShapeType="1"/>
            </p:cNvSpPr>
            <p:nvPr/>
          </p:nvSpPr>
          <p:spPr bwMode="auto">
            <a:xfrm>
              <a:off x="1648"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80" name="Line 40"/>
            <p:cNvSpPr>
              <a:spLocks noChangeShapeType="1"/>
            </p:cNvSpPr>
            <p:nvPr/>
          </p:nvSpPr>
          <p:spPr bwMode="auto">
            <a:xfrm>
              <a:off x="1792"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81" name="Line 41"/>
            <p:cNvSpPr>
              <a:spLocks noChangeShapeType="1"/>
            </p:cNvSpPr>
            <p:nvPr/>
          </p:nvSpPr>
          <p:spPr bwMode="auto">
            <a:xfrm>
              <a:off x="1936"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82" name="Line 42"/>
            <p:cNvSpPr>
              <a:spLocks noChangeShapeType="1"/>
            </p:cNvSpPr>
            <p:nvPr/>
          </p:nvSpPr>
          <p:spPr bwMode="auto">
            <a:xfrm>
              <a:off x="2080"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83" name="Line 43"/>
            <p:cNvSpPr>
              <a:spLocks noChangeShapeType="1"/>
            </p:cNvSpPr>
            <p:nvPr/>
          </p:nvSpPr>
          <p:spPr bwMode="auto">
            <a:xfrm>
              <a:off x="2224"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84" name="Line 44"/>
            <p:cNvSpPr>
              <a:spLocks noChangeShapeType="1"/>
            </p:cNvSpPr>
            <p:nvPr/>
          </p:nvSpPr>
          <p:spPr bwMode="auto">
            <a:xfrm>
              <a:off x="2368"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85" name="Line 45"/>
            <p:cNvSpPr>
              <a:spLocks noChangeShapeType="1"/>
            </p:cNvSpPr>
            <p:nvPr/>
          </p:nvSpPr>
          <p:spPr bwMode="auto">
            <a:xfrm>
              <a:off x="2512"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86" name="Line 46"/>
            <p:cNvSpPr>
              <a:spLocks noChangeShapeType="1"/>
            </p:cNvSpPr>
            <p:nvPr/>
          </p:nvSpPr>
          <p:spPr bwMode="auto">
            <a:xfrm>
              <a:off x="2656"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87" name="Line 47"/>
            <p:cNvSpPr>
              <a:spLocks noChangeShapeType="1"/>
            </p:cNvSpPr>
            <p:nvPr/>
          </p:nvSpPr>
          <p:spPr bwMode="auto">
            <a:xfrm>
              <a:off x="2800"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88" name="Line 48"/>
            <p:cNvSpPr>
              <a:spLocks noChangeShapeType="1"/>
            </p:cNvSpPr>
            <p:nvPr/>
          </p:nvSpPr>
          <p:spPr bwMode="auto">
            <a:xfrm>
              <a:off x="2944"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89" name="Line 49"/>
            <p:cNvSpPr>
              <a:spLocks noChangeShapeType="1"/>
            </p:cNvSpPr>
            <p:nvPr/>
          </p:nvSpPr>
          <p:spPr bwMode="auto">
            <a:xfrm>
              <a:off x="3088"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90" name="Line 50"/>
            <p:cNvSpPr>
              <a:spLocks noChangeShapeType="1"/>
            </p:cNvSpPr>
            <p:nvPr/>
          </p:nvSpPr>
          <p:spPr bwMode="auto">
            <a:xfrm>
              <a:off x="3232"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91" name="Line 51"/>
            <p:cNvSpPr>
              <a:spLocks noChangeShapeType="1"/>
            </p:cNvSpPr>
            <p:nvPr/>
          </p:nvSpPr>
          <p:spPr bwMode="auto">
            <a:xfrm>
              <a:off x="3376"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92" name="Line 52"/>
            <p:cNvSpPr>
              <a:spLocks noChangeShapeType="1"/>
            </p:cNvSpPr>
            <p:nvPr/>
          </p:nvSpPr>
          <p:spPr bwMode="auto">
            <a:xfrm>
              <a:off x="3520"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93" name="Line 53"/>
            <p:cNvSpPr>
              <a:spLocks noChangeShapeType="1"/>
            </p:cNvSpPr>
            <p:nvPr/>
          </p:nvSpPr>
          <p:spPr bwMode="auto">
            <a:xfrm>
              <a:off x="3664"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94" name="Line 54"/>
            <p:cNvSpPr>
              <a:spLocks noChangeShapeType="1"/>
            </p:cNvSpPr>
            <p:nvPr/>
          </p:nvSpPr>
          <p:spPr bwMode="auto">
            <a:xfrm>
              <a:off x="3808"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95" name="Line 55"/>
            <p:cNvSpPr>
              <a:spLocks noChangeShapeType="1"/>
            </p:cNvSpPr>
            <p:nvPr/>
          </p:nvSpPr>
          <p:spPr bwMode="auto">
            <a:xfrm>
              <a:off x="3952"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96" name="Line 56"/>
            <p:cNvSpPr>
              <a:spLocks noChangeShapeType="1"/>
            </p:cNvSpPr>
            <p:nvPr/>
          </p:nvSpPr>
          <p:spPr bwMode="auto">
            <a:xfrm>
              <a:off x="4096"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97" name="Line 57"/>
            <p:cNvSpPr>
              <a:spLocks noChangeShapeType="1"/>
            </p:cNvSpPr>
            <p:nvPr/>
          </p:nvSpPr>
          <p:spPr bwMode="auto">
            <a:xfrm>
              <a:off x="4240"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98" name="Line 58"/>
            <p:cNvSpPr>
              <a:spLocks noChangeShapeType="1"/>
            </p:cNvSpPr>
            <p:nvPr/>
          </p:nvSpPr>
          <p:spPr bwMode="auto">
            <a:xfrm>
              <a:off x="4384"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799" name="Line 59"/>
            <p:cNvSpPr>
              <a:spLocks noChangeShapeType="1"/>
            </p:cNvSpPr>
            <p:nvPr/>
          </p:nvSpPr>
          <p:spPr bwMode="auto">
            <a:xfrm>
              <a:off x="4528" y="281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00" name="Freeform 61"/>
            <p:cNvSpPr>
              <a:spLocks/>
            </p:cNvSpPr>
            <p:nvPr/>
          </p:nvSpPr>
          <p:spPr bwMode="auto">
            <a:xfrm>
              <a:off x="864" y="3496"/>
              <a:ext cx="56" cy="112"/>
            </a:xfrm>
            <a:custGeom>
              <a:avLst/>
              <a:gdLst>
                <a:gd name="T0" fmla="*/ 24 w 56"/>
                <a:gd name="T1" fmla="*/ 112 h 112"/>
                <a:gd name="T2" fmla="*/ 0 w 56"/>
                <a:gd name="T3" fmla="*/ 0 h 112"/>
                <a:gd name="T4" fmla="*/ 24 w 56"/>
                <a:gd name="T5" fmla="*/ 0 h 112"/>
                <a:gd name="T6" fmla="*/ 56 w 56"/>
                <a:gd name="T7" fmla="*/ 0 h 112"/>
                <a:gd name="T8" fmla="*/ 24 w 56"/>
                <a:gd name="T9" fmla="*/ 112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112"/>
                  </a:moveTo>
                  <a:lnTo>
                    <a:pt x="0" y="0"/>
                  </a:lnTo>
                  <a:lnTo>
                    <a:pt x="24" y="0"/>
                  </a:lnTo>
                  <a:lnTo>
                    <a:pt x="56" y="0"/>
                  </a:lnTo>
                  <a:lnTo>
                    <a:pt x="24"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4801" name="Freeform 62"/>
            <p:cNvSpPr>
              <a:spLocks/>
            </p:cNvSpPr>
            <p:nvPr/>
          </p:nvSpPr>
          <p:spPr bwMode="auto">
            <a:xfrm>
              <a:off x="864" y="1024"/>
              <a:ext cx="56" cy="112"/>
            </a:xfrm>
            <a:custGeom>
              <a:avLst/>
              <a:gdLst>
                <a:gd name="T0" fmla="*/ 24 w 56"/>
                <a:gd name="T1" fmla="*/ 0 h 112"/>
                <a:gd name="T2" fmla="*/ 56 w 56"/>
                <a:gd name="T3" fmla="*/ 112 h 112"/>
                <a:gd name="T4" fmla="*/ 24 w 56"/>
                <a:gd name="T5" fmla="*/ 112 h 112"/>
                <a:gd name="T6" fmla="*/ 0 w 56"/>
                <a:gd name="T7" fmla="*/ 112 h 112"/>
                <a:gd name="T8" fmla="*/ 24 w 56"/>
                <a:gd name="T9" fmla="*/ 0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0"/>
                  </a:moveTo>
                  <a:lnTo>
                    <a:pt x="56" y="112"/>
                  </a:lnTo>
                  <a:lnTo>
                    <a:pt x="24" y="112"/>
                  </a:lnTo>
                  <a:lnTo>
                    <a:pt x="0" y="112"/>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4802" name="Line 63"/>
            <p:cNvSpPr>
              <a:spLocks noChangeShapeType="1"/>
            </p:cNvSpPr>
            <p:nvPr/>
          </p:nvSpPr>
          <p:spPr bwMode="auto">
            <a:xfrm flipV="1">
              <a:off x="888" y="342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03" name="Line 64"/>
            <p:cNvSpPr>
              <a:spLocks noChangeShapeType="1"/>
            </p:cNvSpPr>
            <p:nvPr/>
          </p:nvSpPr>
          <p:spPr bwMode="auto">
            <a:xfrm flipV="1">
              <a:off x="888" y="328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04" name="Line 65"/>
            <p:cNvSpPr>
              <a:spLocks noChangeShapeType="1"/>
            </p:cNvSpPr>
            <p:nvPr/>
          </p:nvSpPr>
          <p:spPr bwMode="auto">
            <a:xfrm flipV="1">
              <a:off x="888" y="313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05" name="Line 66"/>
            <p:cNvSpPr>
              <a:spLocks noChangeShapeType="1"/>
            </p:cNvSpPr>
            <p:nvPr/>
          </p:nvSpPr>
          <p:spPr bwMode="auto">
            <a:xfrm flipV="1">
              <a:off x="888" y="299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06" name="Line 67"/>
            <p:cNvSpPr>
              <a:spLocks noChangeShapeType="1"/>
            </p:cNvSpPr>
            <p:nvPr/>
          </p:nvSpPr>
          <p:spPr bwMode="auto">
            <a:xfrm flipV="1">
              <a:off x="888" y="284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07" name="Line 68"/>
            <p:cNvSpPr>
              <a:spLocks noChangeShapeType="1"/>
            </p:cNvSpPr>
            <p:nvPr/>
          </p:nvSpPr>
          <p:spPr bwMode="auto">
            <a:xfrm flipV="1">
              <a:off x="888" y="270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08" name="Line 69"/>
            <p:cNvSpPr>
              <a:spLocks noChangeShapeType="1"/>
            </p:cNvSpPr>
            <p:nvPr/>
          </p:nvSpPr>
          <p:spPr bwMode="auto">
            <a:xfrm flipV="1">
              <a:off x="888" y="256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09" name="Line 70"/>
            <p:cNvSpPr>
              <a:spLocks noChangeShapeType="1"/>
            </p:cNvSpPr>
            <p:nvPr/>
          </p:nvSpPr>
          <p:spPr bwMode="auto">
            <a:xfrm flipV="1">
              <a:off x="888" y="241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10" name="Line 71"/>
            <p:cNvSpPr>
              <a:spLocks noChangeShapeType="1"/>
            </p:cNvSpPr>
            <p:nvPr/>
          </p:nvSpPr>
          <p:spPr bwMode="auto">
            <a:xfrm flipV="1">
              <a:off x="888" y="227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11" name="Line 72"/>
            <p:cNvSpPr>
              <a:spLocks noChangeShapeType="1"/>
            </p:cNvSpPr>
            <p:nvPr/>
          </p:nvSpPr>
          <p:spPr bwMode="auto">
            <a:xfrm flipV="1">
              <a:off x="888" y="212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12" name="Line 73"/>
            <p:cNvSpPr>
              <a:spLocks noChangeShapeType="1"/>
            </p:cNvSpPr>
            <p:nvPr/>
          </p:nvSpPr>
          <p:spPr bwMode="auto">
            <a:xfrm flipV="1">
              <a:off x="888" y="198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13" name="Line 74"/>
            <p:cNvSpPr>
              <a:spLocks noChangeShapeType="1"/>
            </p:cNvSpPr>
            <p:nvPr/>
          </p:nvSpPr>
          <p:spPr bwMode="auto">
            <a:xfrm flipV="1">
              <a:off x="888" y="18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14" name="Line 75"/>
            <p:cNvSpPr>
              <a:spLocks noChangeShapeType="1"/>
            </p:cNvSpPr>
            <p:nvPr/>
          </p:nvSpPr>
          <p:spPr bwMode="auto">
            <a:xfrm flipV="1">
              <a:off x="888" y="16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15" name="Line 76"/>
            <p:cNvSpPr>
              <a:spLocks noChangeShapeType="1"/>
            </p:cNvSpPr>
            <p:nvPr/>
          </p:nvSpPr>
          <p:spPr bwMode="auto">
            <a:xfrm flipV="1">
              <a:off x="888" y="155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16" name="Line 77"/>
            <p:cNvSpPr>
              <a:spLocks noChangeShapeType="1"/>
            </p:cNvSpPr>
            <p:nvPr/>
          </p:nvSpPr>
          <p:spPr bwMode="auto">
            <a:xfrm flipV="1">
              <a:off x="888" y="140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17" name="Line 78"/>
            <p:cNvSpPr>
              <a:spLocks noChangeShapeType="1"/>
            </p:cNvSpPr>
            <p:nvPr/>
          </p:nvSpPr>
          <p:spPr bwMode="auto">
            <a:xfrm flipV="1">
              <a:off x="888" y="126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18" name="Line 79"/>
            <p:cNvSpPr>
              <a:spLocks noChangeShapeType="1"/>
            </p:cNvSpPr>
            <p:nvPr/>
          </p:nvSpPr>
          <p:spPr bwMode="auto">
            <a:xfrm flipV="1">
              <a:off x="888" y="1136"/>
              <a:ext cx="1" cy="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19" name="Freeform 81"/>
            <p:cNvSpPr>
              <a:spLocks/>
            </p:cNvSpPr>
            <p:nvPr/>
          </p:nvSpPr>
          <p:spPr bwMode="auto">
            <a:xfrm>
              <a:off x="240" y="1496"/>
              <a:ext cx="112" cy="56"/>
            </a:xfrm>
            <a:custGeom>
              <a:avLst/>
              <a:gdLst>
                <a:gd name="T0" fmla="*/ 0 w 112"/>
                <a:gd name="T1" fmla="*/ 24 h 56"/>
                <a:gd name="T2" fmla="*/ 112 w 112"/>
                <a:gd name="T3" fmla="*/ 0 h 56"/>
                <a:gd name="T4" fmla="*/ 112 w 112"/>
                <a:gd name="T5" fmla="*/ 24 h 56"/>
                <a:gd name="T6" fmla="*/ 112 w 112"/>
                <a:gd name="T7" fmla="*/ 56 h 56"/>
                <a:gd name="T8" fmla="*/ 0 w 112"/>
                <a:gd name="T9" fmla="*/ 24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0" y="24"/>
                  </a:moveTo>
                  <a:lnTo>
                    <a:pt x="112" y="0"/>
                  </a:lnTo>
                  <a:lnTo>
                    <a:pt x="112" y="24"/>
                  </a:lnTo>
                  <a:lnTo>
                    <a:pt x="112" y="56"/>
                  </a:lnTo>
                  <a:lnTo>
                    <a:pt x="0"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4820" name="Freeform 82"/>
            <p:cNvSpPr>
              <a:spLocks/>
            </p:cNvSpPr>
            <p:nvPr/>
          </p:nvSpPr>
          <p:spPr bwMode="auto">
            <a:xfrm>
              <a:off x="4640" y="1496"/>
              <a:ext cx="112" cy="56"/>
            </a:xfrm>
            <a:custGeom>
              <a:avLst/>
              <a:gdLst>
                <a:gd name="T0" fmla="*/ 112 w 112"/>
                <a:gd name="T1" fmla="*/ 24 h 56"/>
                <a:gd name="T2" fmla="*/ 0 w 112"/>
                <a:gd name="T3" fmla="*/ 56 h 56"/>
                <a:gd name="T4" fmla="*/ 0 w 112"/>
                <a:gd name="T5" fmla="*/ 24 h 56"/>
                <a:gd name="T6" fmla="*/ 0 w 112"/>
                <a:gd name="T7" fmla="*/ 0 h 56"/>
                <a:gd name="T8" fmla="*/ 112 w 112"/>
                <a:gd name="T9" fmla="*/ 24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112" y="24"/>
                  </a:moveTo>
                  <a:lnTo>
                    <a:pt x="0" y="56"/>
                  </a:lnTo>
                  <a:lnTo>
                    <a:pt x="0" y="24"/>
                  </a:lnTo>
                  <a:lnTo>
                    <a:pt x="0" y="0"/>
                  </a:lnTo>
                  <a:lnTo>
                    <a:pt x="112"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4821" name="Line 83"/>
            <p:cNvSpPr>
              <a:spLocks noChangeShapeType="1"/>
            </p:cNvSpPr>
            <p:nvPr/>
          </p:nvSpPr>
          <p:spPr bwMode="auto">
            <a:xfrm>
              <a:off x="352"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22" name="Line 84"/>
            <p:cNvSpPr>
              <a:spLocks noChangeShapeType="1"/>
            </p:cNvSpPr>
            <p:nvPr/>
          </p:nvSpPr>
          <p:spPr bwMode="auto">
            <a:xfrm>
              <a:off x="496"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23" name="Line 85"/>
            <p:cNvSpPr>
              <a:spLocks noChangeShapeType="1"/>
            </p:cNvSpPr>
            <p:nvPr/>
          </p:nvSpPr>
          <p:spPr bwMode="auto">
            <a:xfrm>
              <a:off x="640"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24" name="Line 86"/>
            <p:cNvSpPr>
              <a:spLocks noChangeShapeType="1"/>
            </p:cNvSpPr>
            <p:nvPr/>
          </p:nvSpPr>
          <p:spPr bwMode="auto">
            <a:xfrm>
              <a:off x="784"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25" name="Line 87"/>
            <p:cNvSpPr>
              <a:spLocks noChangeShapeType="1"/>
            </p:cNvSpPr>
            <p:nvPr/>
          </p:nvSpPr>
          <p:spPr bwMode="auto">
            <a:xfrm>
              <a:off x="928"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26" name="Line 88"/>
            <p:cNvSpPr>
              <a:spLocks noChangeShapeType="1"/>
            </p:cNvSpPr>
            <p:nvPr/>
          </p:nvSpPr>
          <p:spPr bwMode="auto">
            <a:xfrm>
              <a:off x="1072"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27" name="Line 89"/>
            <p:cNvSpPr>
              <a:spLocks noChangeShapeType="1"/>
            </p:cNvSpPr>
            <p:nvPr/>
          </p:nvSpPr>
          <p:spPr bwMode="auto">
            <a:xfrm>
              <a:off x="1216"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28" name="Line 90"/>
            <p:cNvSpPr>
              <a:spLocks noChangeShapeType="1"/>
            </p:cNvSpPr>
            <p:nvPr/>
          </p:nvSpPr>
          <p:spPr bwMode="auto">
            <a:xfrm>
              <a:off x="1360"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29" name="Line 91"/>
            <p:cNvSpPr>
              <a:spLocks noChangeShapeType="1"/>
            </p:cNvSpPr>
            <p:nvPr/>
          </p:nvSpPr>
          <p:spPr bwMode="auto">
            <a:xfrm>
              <a:off x="1504"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30" name="Line 92"/>
            <p:cNvSpPr>
              <a:spLocks noChangeShapeType="1"/>
            </p:cNvSpPr>
            <p:nvPr/>
          </p:nvSpPr>
          <p:spPr bwMode="auto">
            <a:xfrm>
              <a:off x="1648"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31" name="Line 93"/>
            <p:cNvSpPr>
              <a:spLocks noChangeShapeType="1"/>
            </p:cNvSpPr>
            <p:nvPr/>
          </p:nvSpPr>
          <p:spPr bwMode="auto">
            <a:xfrm>
              <a:off x="1792"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32" name="Line 94"/>
            <p:cNvSpPr>
              <a:spLocks noChangeShapeType="1"/>
            </p:cNvSpPr>
            <p:nvPr/>
          </p:nvSpPr>
          <p:spPr bwMode="auto">
            <a:xfrm>
              <a:off x="1936"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33" name="Line 95"/>
            <p:cNvSpPr>
              <a:spLocks noChangeShapeType="1"/>
            </p:cNvSpPr>
            <p:nvPr/>
          </p:nvSpPr>
          <p:spPr bwMode="auto">
            <a:xfrm>
              <a:off x="2080"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34" name="Line 96"/>
            <p:cNvSpPr>
              <a:spLocks noChangeShapeType="1"/>
            </p:cNvSpPr>
            <p:nvPr/>
          </p:nvSpPr>
          <p:spPr bwMode="auto">
            <a:xfrm>
              <a:off x="2224"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35" name="Line 97"/>
            <p:cNvSpPr>
              <a:spLocks noChangeShapeType="1"/>
            </p:cNvSpPr>
            <p:nvPr/>
          </p:nvSpPr>
          <p:spPr bwMode="auto">
            <a:xfrm>
              <a:off x="2368"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36" name="Line 98"/>
            <p:cNvSpPr>
              <a:spLocks noChangeShapeType="1"/>
            </p:cNvSpPr>
            <p:nvPr/>
          </p:nvSpPr>
          <p:spPr bwMode="auto">
            <a:xfrm>
              <a:off x="2512"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37" name="Line 99"/>
            <p:cNvSpPr>
              <a:spLocks noChangeShapeType="1"/>
            </p:cNvSpPr>
            <p:nvPr/>
          </p:nvSpPr>
          <p:spPr bwMode="auto">
            <a:xfrm>
              <a:off x="2656"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38" name="Line 100"/>
            <p:cNvSpPr>
              <a:spLocks noChangeShapeType="1"/>
            </p:cNvSpPr>
            <p:nvPr/>
          </p:nvSpPr>
          <p:spPr bwMode="auto">
            <a:xfrm>
              <a:off x="2800"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39" name="Line 101"/>
            <p:cNvSpPr>
              <a:spLocks noChangeShapeType="1"/>
            </p:cNvSpPr>
            <p:nvPr/>
          </p:nvSpPr>
          <p:spPr bwMode="auto">
            <a:xfrm>
              <a:off x="2944"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40" name="Line 102"/>
            <p:cNvSpPr>
              <a:spLocks noChangeShapeType="1"/>
            </p:cNvSpPr>
            <p:nvPr/>
          </p:nvSpPr>
          <p:spPr bwMode="auto">
            <a:xfrm>
              <a:off x="3088"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41" name="Line 103"/>
            <p:cNvSpPr>
              <a:spLocks noChangeShapeType="1"/>
            </p:cNvSpPr>
            <p:nvPr/>
          </p:nvSpPr>
          <p:spPr bwMode="auto">
            <a:xfrm>
              <a:off x="3232"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42" name="Line 104"/>
            <p:cNvSpPr>
              <a:spLocks noChangeShapeType="1"/>
            </p:cNvSpPr>
            <p:nvPr/>
          </p:nvSpPr>
          <p:spPr bwMode="auto">
            <a:xfrm>
              <a:off x="3376"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43" name="Line 105"/>
            <p:cNvSpPr>
              <a:spLocks noChangeShapeType="1"/>
            </p:cNvSpPr>
            <p:nvPr/>
          </p:nvSpPr>
          <p:spPr bwMode="auto">
            <a:xfrm>
              <a:off x="3520"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44" name="Line 106"/>
            <p:cNvSpPr>
              <a:spLocks noChangeShapeType="1"/>
            </p:cNvSpPr>
            <p:nvPr/>
          </p:nvSpPr>
          <p:spPr bwMode="auto">
            <a:xfrm>
              <a:off x="3664"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45" name="Line 107"/>
            <p:cNvSpPr>
              <a:spLocks noChangeShapeType="1"/>
            </p:cNvSpPr>
            <p:nvPr/>
          </p:nvSpPr>
          <p:spPr bwMode="auto">
            <a:xfrm>
              <a:off x="3808"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46" name="Line 108"/>
            <p:cNvSpPr>
              <a:spLocks noChangeShapeType="1"/>
            </p:cNvSpPr>
            <p:nvPr/>
          </p:nvSpPr>
          <p:spPr bwMode="auto">
            <a:xfrm>
              <a:off x="3952"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47" name="Line 109"/>
            <p:cNvSpPr>
              <a:spLocks noChangeShapeType="1"/>
            </p:cNvSpPr>
            <p:nvPr/>
          </p:nvSpPr>
          <p:spPr bwMode="auto">
            <a:xfrm>
              <a:off x="4096"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48" name="Line 110"/>
            <p:cNvSpPr>
              <a:spLocks noChangeShapeType="1"/>
            </p:cNvSpPr>
            <p:nvPr/>
          </p:nvSpPr>
          <p:spPr bwMode="auto">
            <a:xfrm>
              <a:off x="4240"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49" name="Line 111"/>
            <p:cNvSpPr>
              <a:spLocks noChangeShapeType="1"/>
            </p:cNvSpPr>
            <p:nvPr/>
          </p:nvSpPr>
          <p:spPr bwMode="auto">
            <a:xfrm>
              <a:off x="4384"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50" name="Line 112"/>
            <p:cNvSpPr>
              <a:spLocks noChangeShapeType="1"/>
            </p:cNvSpPr>
            <p:nvPr/>
          </p:nvSpPr>
          <p:spPr bwMode="auto">
            <a:xfrm>
              <a:off x="4528" y="1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51" name="Rectangle 114"/>
            <p:cNvSpPr>
              <a:spLocks noChangeArrowheads="1"/>
            </p:cNvSpPr>
            <p:nvPr/>
          </p:nvSpPr>
          <p:spPr bwMode="auto">
            <a:xfrm>
              <a:off x="944" y="3400"/>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a</a:t>
              </a:r>
              <a:endParaRPr lang="en-US" sz="1800" dirty="0"/>
            </a:p>
          </p:txBody>
        </p:sp>
        <p:sp>
          <p:nvSpPr>
            <p:cNvPr id="74852" name="Rectangle 115"/>
            <p:cNvSpPr>
              <a:spLocks noChangeArrowheads="1"/>
            </p:cNvSpPr>
            <p:nvPr/>
          </p:nvSpPr>
          <p:spPr bwMode="auto">
            <a:xfrm>
              <a:off x="1480" y="3384"/>
              <a:ext cx="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b</a:t>
              </a:r>
              <a:endParaRPr lang="en-US" sz="1800" dirty="0"/>
            </a:p>
          </p:txBody>
        </p:sp>
        <p:sp>
          <p:nvSpPr>
            <p:cNvPr id="74853" name="Rectangle 116"/>
            <p:cNvSpPr>
              <a:spLocks noChangeArrowheads="1"/>
            </p:cNvSpPr>
            <p:nvPr/>
          </p:nvSpPr>
          <p:spPr bwMode="auto">
            <a:xfrm>
              <a:off x="2840" y="3384"/>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c</a:t>
              </a:r>
              <a:endParaRPr lang="en-US" sz="1800" dirty="0"/>
            </a:p>
          </p:txBody>
        </p:sp>
        <p:sp>
          <p:nvSpPr>
            <p:cNvPr id="74854" name="Rectangle 117"/>
            <p:cNvSpPr>
              <a:spLocks noChangeArrowheads="1"/>
            </p:cNvSpPr>
            <p:nvPr/>
          </p:nvSpPr>
          <p:spPr bwMode="auto">
            <a:xfrm>
              <a:off x="3848" y="3376"/>
              <a:ext cx="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d</a:t>
              </a:r>
              <a:endParaRPr lang="en-US" sz="1800" dirty="0"/>
            </a:p>
          </p:txBody>
        </p:sp>
        <p:sp>
          <p:nvSpPr>
            <p:cNvPr id="74855" name="Rectangle 119"/>
            <p:cNvSpPr>
              <a:spLocks noChangeArrowheads="1"/>
            </p:cNvSpPr>
            <p:nvPr/>
          </p:nvSpPr>
          <p:spPr bwMode="auto">
            <a:xfrm>
              <a:off x="568" y="640"/>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y</a:t>
              </a:r>
              <a:endParaRPr lang="en-US" sz="1800" dirty="0"/>
            </a:p>
          </p:txBody>
        </p:sp>
        <p:sp>
          <p:nvSpPr>
            <p:cNvPr id="74856" name="Rectangle 120"/>
            <p:cNvSpPr>
              <a:spLocks noChangeArrowheads="1"/>
            </p:cNvSpPr>
            <p:nvPr/>
          </p:nvSpPr>
          <p:spPr bwMode="auto">
            <a:xfrm>
              <a:off x="4408" y="3352"/>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x</a:t>
              </a:r>
              <a:endParaRPr lang="en-US" sz="1800" dirty="0"/>
            </a:p>
          </p:txBody>
        </p:sp>
        <p:sp>
          <p:nvSpPr>
            <p:cNvPr id="74857" name="Freeform 124"/>
            <p:cNvSpPr>
              <a:spLocks/>
            </p:cNvSpPr>
            <p:nvPr/>
          </p:nvSpPr>
          <p:spPr bwMode="auto">
            <a:xfrm>
              <a:off x="272" y="1920"/>
              <a:ext cx="112" cy="56"/>
            </a:xfrm>
            <a:custGeom>
              <a:avLst/>
              <a:gdLst>
                <a:gd name="T0" fmla="*/ 0 w 112"/>
                <a:gd name="T1" fmla="*/ 24 h 56"/>
                <a:gd name="T2" fmla="*/ 112 w 112"/>
                <a:gd name="T3" fmla="*/ 0 h 56"/>
                <a:gd name="T4" fmla="*/ 112 w 112"/>
                <a:gd name="T5" fmla="*/ 24 h 56"/>
                <a:gd name="T6" fmla="*/ 112 w 112"/>
                <a:gd name="T7" fmla="*/ 56 h 56"/>
                <a:gd name="T8" fmla="*/ 0 w 112"/>
                <a:gd name="T9" fmla="*/ 24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0" y="24"/>
                  </a:moveTo>
                  <a:lnTo>
                    <a:pt x="112" y="0"/>
                  </a:lnTo>
                  <a:lnTo>
                    <a:pt x="112" y="24"/>
                  </a:lnTo>
                  <a:lnTo>
                    <a:pt x="112" y="56"/>
                  </a:lnTo>
                  <a:lnTo>
                    <a:pt x="0"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4858" name="Freeform 125"/>
            <p:cNvSpPr>
              <a:spLocks/>
            </p:cNvSpPr>
            <p:nvPr/>
          </p:nvSpPr>
          <p:spPr bwMode="auto">
            <a:xfrm>
              <a:off x="4680" y="1920"/>
              <a:ext cx="112" cy="56"/>
            </a:xfrm>
            <a:custGeom>
              <a:avLst/>
              <a:gdLst>
                <a:gd name="T0" fmla="*/ 112 w 112"/>
                <a:gd name="T1" fmla="*/ 24 h 56"/>
                <a:gd name="T2" fmla="*/ 0 w 112"/>
                <a:gd name="T3" fmla="*/ 56 h 56"/>
                <a:gd name="T4" fmla="*/ 0 w 112"/>
                <a:gd name="T5" fmla="*/ 24 h 56"/>
                <a:gd name="T6" fmla="*/ 0 w 112"/>
                <a:gd name="T7" fmla="*/ 0 h 56"/>
                <a:gd name="T8" fmla="*/ 112 w 112"/>
                <a:gd name="T9" fmla="*/ 24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112" y="24"/>
                  </a:moveTo>
                  <a:lnTo>
                    <a:pt x="0" y="56"/>
                  </a:lnTo>
                  <a:lnTo>
                    <a:pt x="0" y="24"/>
                  </a:lnTo>
                  <a:lnTo>
                    <a:pt x="0" y="0"/>
                  </a:lnTo>
                  <a:lnTo>
                    <a:pt x="112"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4859" name="Line 126"/>
            <p:cNvSpPr>
              <a:spLocks noChangeShapeType="1"/>
            </p:cNvSpPr>
            <p:nvPr/>
          </p:nvSpPr>
          <p:spPr bwMode="auto">
            <a:xfrm>
              <a:off x="384"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60" name="Line 127"/>
            <p:cNvSpPr>
              <a:spLocks noChangeShapeType="1"/>
            </p:cNvSpPr>
            <p:nvPr/>
          </p:nvSpPr>
          <p:spPr bwMode="auto">
            <a:xfrm>
              <a:off x="528"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61" name="Line 128"/>
            <p:cNvSpPr>
              <a:spLocks noChangeShapeType="1"/>
            </p:cNvSpPr>
            <p:nvPr/>
          </p:nvSpPr>
          <p:spPr bwMode="auto">
            <a:xfrm>
              <a:off x="672"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62" name="Line 129"/>
            <p:cNvSpPr>
              <a:spLocks noChangeShapeType="1"/>
            </p:cNvSpPr>
            <p:nvPr/>
          </p:nvSpPr>
          <p:spPr bwMode="auto">
            <a:xfrm>
              <a:off x="816"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63" name="Line 130"/>
            <p:cNvSpPr>
              <a:spLocks noChangeShapeType="1"/>
            </p:cNvSpPr>
            <p:nvPr/>
          </p:nvSpPr>
          <p:spPr bwMode="auto">
            <a:xfrm>
              <a:off x="960"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64" name="Line 131"/>
            <p:cNvSpPr>
              <a:spLocks noChangeShapeType="1"/>
            </p:cNvSpPr>
            <p:nvPr/>
          </p:nvSpPr>
          <p:spPr bwMode="auto">
            <a:xfrm>
              <a:off x="1104"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65" name="Line 132"/>
            <p:cNvSpPr>
              <a:spLocks noChangeShapeType="1"/>
            </p:cNvSpPr>
            <p:nvPr/>
          </p:nvSpPr>
          <p:spPr bwMode="auto">
            <a:xfrm>
              <a:off x="1248"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66" name="Line 133"/>
            <p:cNvSpPr>
              <a:spLocks noChangeShapeType="1"/>
            </p:cNvSpPr>
            <p:nvPr/>
          </p:nvSpPr>
          <p:spPr bwMode="auto">
            <a:xfrm>
              <a:off x="1392"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67" name="Line 134"/>
            <p:cNvSpPr>
              <a:spLocks noChangeShapeType="1"/>
            </p:cNvSpPr>
            <p:nvPr/>
          </p:nvSpPr>
          <p:spPr bwMode="auto">
            <a:xfrm>
              <a:off x="1536"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68" name="Line 135"/>
            <p:cNvSpPr>
              <a:spLocks noChangeShapeType="1"/>
            </p:cNvSpPr>
            <p:nvPr/>
          </p:nvSpPr>
          <p:spPr bwMode="auto">
            <a:xfrm>
              <a:off x="1680"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69" name="Line 136"/>
            <p:cNvSpPr>
              <a:spLocks noChangeShapeType="1"/>
            </p:cNvSpPr>
            <p:nvPr/>
          </p:nvSpPr>
          <p:spPr bwMode="auto">
            <a:xfrm>
              <a:off x="1824"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70" name="Line 137"/>
            <p:cNvSpPr>
              <a:spLocks noChangeShapeType="1"/>
            </p:cNvSpPr>
            <p:nvPr/>
          </p:nvSpPr>
          <p:spPr bwMode="auto">
            <a:xfrm>
              <a:off x="1968"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71" name="Line 138"/>
            <p:cNvSpPr>
              <a:spLocks noChangeShapeType="1"/>
            </p:cNvSpPr>
            <p:nvPr/>
          </p:nvSpPr>
          <p:spPr bwMode="auto">
            <a:xfrm>
              <a:off x="2112"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72" name="Line 139"/>
            <p:cNvSpPr>
              <a:spLocks noChangeShapeType="1"/>
            </p:cNvSpPr>
            <p:nvPr/>
          </p:nvSpPr>
          <p:spPr bwMode="auto">
            <a:xfrm>
              <a:off x="2256"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73" name="Line 140"/>
            <p:cNvSpPr>
              <a:spLocks noChangeShapeType="1"/>
            </p:cNvSpPr>
            <p:nvPr/>
          </p:nvSpPr>
          <p:spPr bwMode="auto">
            <a:xfrm>
              <a:off x="2400"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74" name="Line 141"/>
            <p:cNvSpPr>
              <a:spLocks noChangeShapeType="1"/>
            </p:cNvSpPr>
            <p:nvPr/>
          </p:nvSpPr>
          <p:spPr bwMode="auto">
            <a:xfrm>
              <a:off x="2544"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75" name="Line 142"/>
            <p:cNvSpPr>
              <a:spLocks noChangeShapeType="1"/>
            </p:cNvSpPr>
            <p:nvPr/>
          </p:nvSpPr>
          <p:spPr bwMode="auto">
            <a:xfrm>
              <a:off x="2688"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76" name="Line 143"/>
            <p:cNvSpPr>
              <a:spLocks noChangeShapeType="1"/>
            </p:cNvSpPr>
            <p:nvPr/>
          </p:nvSpPr>
          <p:spPr bwMode="auto">
            <a:xfrm>
              <a:off x="2832"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77" name="Line 144"/>
            <p:cNvSpPr>
              <a:spLocks noChangeShapeType="1"/>
            </p:cNvSpPr>
            <p:nvPr/>
          </p:nvSpPr>
          <p:spPr bwMode="auto">
            <a:xfrm>
              <a:off x="2976"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78" name="Line 145"/>
            <p:cNvSpPr>
              <a:spLocks noChangeShapeType="1"/>
            </p:cNvSpPr>
            <p:nvPr/>
          </p:nvSpPr>
          <p:spPr bwMode="auto">
            <a:xfrm>
              <a:off x="3120"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79" name="Line 146"/>
            <p:cNvSpPr>
              <a:spLocks noChangeShapeType="1"/>
            </p:cNvSpPr>
            <p:nvPr/>
          </p:nvSpPr>
          <p:spPr bwMode="auto">
            <a:xfrm>
              <a:off x="3264"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80" name="Line 147"/>
            <p:cNvSpPr>
              <a:spLocks noChangeShapeType="1"/>
            </p:cNvSpPr>
            <p:nvPr/>
          </p:nvSpPr>
          <p:spPr bwMode="auto">
            <a:xfrm>
              <a:off x="3408"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81" name="Line 148"/>
            <p:cNvSpPr>
              <a:spLocks noChangeShapeType="1"/>
            </p:cNvSpPr>
            <p:nvPr/>
          </p:nvSpPr>
          <p:spPr bwMode="auto">
            <a:xfrm>
              <a:off x="3552"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82" name="Line 149"/>
            <p:cNvSpPr>
              <a:spLocks noChangeShapeType="1"/>
            </p:cNvSpPr>
            <p:nvPr/>
          </p:nvSpPr>
          <p:spPr bwMode="auto">
            <a:xfrm>
              <a:off x="3696"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83" name="Line 150"/>
            <p:cNvSpPr>
              <a:spLocks noChangeShapeType="1"/>
            </p:cNvSpPr>
            <p:nvPr/>
          </p:nvSpPr>
          <p:spPr bwMode="auto">
            <a:xfrm>
              <a:off x="3840"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84" name="Line 151"/>
            <p:cNvSpPr>
              <a:spLocks noChangeShapeType="1"/>
            </p:cNvSpPr>
            <p:nvPr/>
          </p:nvSpPr>
          <p:spPr bwMode="auto">
            <a:xfrm>
              <a:off x="3984"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85" name="Line 152"/>
            <p:cNvSpPr>
              <a:spLocks noChangeShapeType="1"/>
            </p:cNvSpPr>
            <p:nvPr/>
          </p:nvSpPr>
          <p:spPr bwMode="auto">
            <a:xfrm>
              <a:off x="4128"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86" name="Line 153"/>
            <p:cNvSpPr>
              <a:spLocks noChangeShapeType="1"/>
            </p:cNvSpPr>
            <p:nvPr/>
          </p:nvSpPr>
          <p:spPr bwMode="auto">
            <a:xfrm>
              <a:off x="4272"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87" name="Line 154"/>
            <p:cNvSpPr>
              <a:spLocks noChangeShapeType="1"/>
            </p:cNvSpPr>
            <p:nvPr/>
          </p:nvSpPr>
          <p:spPr bwMode="auto">
            <a:xfrm>
              <a:off x="4416"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88" name="Line 155"/>
            <p:cNvSpPr>
              <a:spLocks noChangeShapeType="1"/>
            </p:cNvSpPr>
            <p:nvPr/>
          </p:nvSpPr>
          <p:spPr bwMode="auto">
            <a:xfrm>
              <a:off x="4560" y="19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89" name="Freeform 157"/>
            <p:cNvSpPr>
              <a:spLocks/>
            </p:cNvSpPr>
            <p:nvPr/>
          </p:nvSpPr>
          <p:spPr bwMode="auto">
            <a:xfrm>
              <a:off x="1352" y="3528"/>
              <a:ext cx="56" cy="112"/>
            </a:xfrm>
            <a:custGeom>
              <a:avLst/>
              <a:gdLst>
                <a:gd name="T0" fmla="*/ 24 w 56"/>
                <a:gd name="T1" fmla="*/ 112 h 112"/>
                <a:gd name="T2" fmla="*/ 0 w 56"/>
                <a:gd name="T3" fmla="*/ 0 h 112"/>
                <a:gd name="T4" fmla="*/ 24 w 56"/>
                <a:gd name="T5" fmla="*/ 0 h 112"/>
                <a:gd name="T6" fmla="*/ 56 w 56"/>
                <a:gd name="T7" fmla="*/ 0 h 112"/>
                <a:gd name="T8" fmla="*/ 24 w 56"/>
                <a:gd name="T9" fmla="*/ 112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112"/>
                  </a:moveTo>
                  <a:lnTo>
                    <a:pt x="0" y="0"/>
                  </a:lnTo>
                  <a:lnTo>
                    <a:pt x="24" y="0"/>
                  </a:lnTo>
                  <a:lnTo>
                    <a:pt x="56" y="0"/>
                  </a:lnTo>
                  <a:lnTo>
                    <a:pt x="24"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4890" name="Freeform 158"/>
            <p:cNvSpPr>
              <a:spLocks/>
            </p:cNvSpPr>
            <p:nvPr/>
          </p:nvSpPr>
          <p:spPr bwMode="auto">
            <a:xfrm>
              <a:off x="1352" y="1056"/>
              <a:ext cx="56" cy="112"/>
            </a:xfrm>
            <a:custGeom>
              <a:avLst/>
              <a:gdLst>
                <a:gd name="T0" fmla="*/ 24 w 56"/>
                <a:gd name="T1" fmla="*/ 0 h 112"/>
                <a:gd name="T2" fmla="*/ 56 w 56"/>
                <a:gd name="T3" fmla="*/ 112 h 112"/>
                <a:gd name="T4" fmla="*/ 24 w 56"/>
                <a:gd name="T5" fmla="*/ 112 h 112"/>
                <a:gd name="T6" fmla="*/ 0 w 56"/>
                <a:gd name="T7" fmla="*/ 112 h 112"/>
                <a:gd name="T8" fmla="*/ 24 w 56"/>
                <a:gd name="T9" fmla="*/ 0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0"/>
                  </a:moveTo>
                  <a:lnTo>
                    <a:pt x="56" y="112"/>
                  </a:lnTo>
                  <a:lnTo>
                    <a:pt x="24" y="112"/>
                  </a:lnTo>
                  <a:lnTo>
                    <a:pt x="0" y="112"/>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4891" name="Line 159"/>
            <p:cNvSpPr>
              <a:spLocks noChangeShapeType="1"/>
            </p:cNvSpPr>
            <p:nvPr/>
          </p:nvSpPr>
          <p:spPr bwMode="auto">
            <a:xfrm flipV="1">
              <a:off x="1376" y="345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92" name="Line 160"/>
            <p:cNvSpPr>
              <a:spLocks noChangeShapeType="1"/>
            </p:cNvSpPr>
            <p:nvPr/>
          </p:nvSpPr>
          <p:spPr bwMode="auto">
            <a:xfrm flipV="1">
              <a:off x="1376" y="331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93" name="Line 161"/>
            <p:cNvSpPr>
              <a:spLocks noChangeShapeType="1"/>
            </p:cNvSpPr>
            <p:nvPr/>
          </p:nvSpPr>
          <p:spPr bwMode="auto">
            <a:xfrm flipV="1">
              <a:off x="1376" y="316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94" name="Line 162"/>
            <p:cNvSpPr>
              <a:spLocks noChangeShapeType="1"/>
            </p:cNvSpPr>
            <p:nvPr/>
          </p:nvSpPr>
          <p:spPr bwMode="auto">
            <a:xfrm flipV="1">
              <a:off x="1376" y="302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95" name="Line 163"/>
            <p:cNvSpPr>
              <a:spLocks noChangeShapeType="1"/>
            </p:cNvSpPr>
            <p:nvPr/>
          </p:nvSpPr>
          <p:spPr bwMode="auto">
            <a:xfrm flipV="1">
              <a:off x="1376" y="288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96" name="Line 164"/>
            <p:cNvSpPr>
              <a:spLocks noChangeShapeType="1"/>
            </p:cNvSpPr>
            <p:nvPr/>
          </p:nvSpPr>
          <p:spPr bwMode="auto">
            <a:xfrm flipV="1">
              <a:off x="1376" y="273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97" name="Line 165"/>
            <p:cNvSpPr>
              <a:spLocks noChangeShapeType="1"/>
            </p:cNvSpPr>
            <p:nvPr/>
          </p:nvSpPr>
          <p:spPr bwMode="auto">
            <a:xfrm flipV="1">
              <a:off x="1376" y="259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98" name="Line 166"/>
            <p:cNvSpPr>
              <a:spLocks noChangeShapeType="1"/>
            </p:cNvSpPr>
            <p:nvPr/>
          </p:nvSpPr>
          <p:spPr bwMode="auto">
            <a:xfrm flipV="1">
              <a:off x="1376" y="244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899" name="Line 167"/>
            <p:cNvSpPr>
              <a:spLocks noChangeShapeType="1"/>
            </p:cNvSpPr>
            <p:nvPr/>
          </p:nvSpPr>
          <p:spPr bwMode="auto">
            <a:xfrm flipV="1">
              <a:off x="1376" y="230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00" name="Line 168"/>
            <p:cNvSpPr>
              <a:spLocks noChangeShapeType="1"/>
            </p:cNvSpPr>
            <p:nvPr/>
          </p:nvSpPr>
          <p:spPr bwMode="auto">
            <a:xfrm flipV="1">
              <a:off x="1376" y="216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01" name="Line 169"/>
            <p:cNvSpPr>
              <a:spLocks noChangeShapeType="1"/>
            </p:cNvSpPr>
            <p:nvPr/>
          </p:nvSpPr>
          <p:spPr bwMode="auto">
            <a:xfrm flipV="1">
              <a:off x="1376" y="201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02" name="Line 170"/>
            <p:cNvSpPr>
              <a:spLocks noChangeShapeType="1"/>
            </p:cNvSpPr>
            <p:nvPr/>
          </p:nvSpPr>
          <p:spPr bwMode="auto">
            <a:xfrm flipV="1">
              <a:off x="1376" y="187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03" name="Line 171"/>
            <p:cNvSpPr>
              <a:spLocks noChangeShapeType="1"/>
            </p:cNvSpPr>
            <p:nvPr/>
          </p:nvSpPr>
          <p:spPr bwMode="auto">
            <a:xfrm flipV="1">
              <a:off x="1376" y="172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04" name="Line 172"/>
            <p:cNvSpPr>
              <a:spLocks noChangeShapeType="1"/>
            </p:cNvSpPr>
            <p:nvPr/>
          </p:nvSpPr>
          <p:spPr bwMode="auto">
            <a:xfrm flipV="1">
              <a:off x="1376" y="158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05" name="Line 173"/>
            <p:cNvSpPr>
              <a:spLocks noChangeShapeType="1"/>
            </p:cNvSpPr>
            <p:nvPr/>
          </p:nvSpPr>
          <p:spPr bwMode="auto">
            <a:xfrm flipV="1">
              <a:off x="1376" y="14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06" name="Line 174"/>
            <p:cNvSpPr>
              <a:spLocks noChangeShapeType="1"/>
            </p:cNvSpPr>
            <p:nvPr/>
          </p:nvSpPr>
          <p:spPr bwMode="auto">
            <a:xfrm flipV="1">
              <a:off x="1376" y="12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07" name="Line 175"/>
            <p:cNvSpPr>
              <a:spLocks noChangeShapeType="1"/>
            </p:cNvSpPr>
            <p:nvPr/>
          </p:nvSpPr>
          <p:spPr bwMode="auto">
            <a:xfrm flipV="1">
              <a:off x="1376" y="1168"/>
              <a:ext cx="1" cy="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08" name="Freeform 177"/>
            <p:cNvSpPr>
              <a:spLocks/>
            </p:cNvSpPr>
            <p:nvPr/>
          </p:nvSpPr>
          <p:spPr bwMode="auto">
            <a:xfrm>
              <a:off x="3744" y="3584"/>
              <a:ext cx="56" cy="120"/>
            </a:xfrm>
            <a:custGeom>
              <a:avLst/>
              <a:gdLst>
                <a:gd name="T0" fmla="*/ 24 w 56"/>
                <a:gd name="T1" fmla="*/ 120 h 120"/>
                <a:gd name="T2" fmla="*/ 0 w 56"/>
                <a:gd name="T3" fmla="*/ 0 h 120"/>
                <a:gd name="T4" fmla="*/ 24 w 56"/>
                <a:gd name="T5" fmla="*/ 0 h 120"/>
                <a:gd name="T6" fmla="*/ 56 w 56"/>
                <a:gd name="T7" fmla="*/ 0 h 120"/>
                <a:gd name="T8" fmla="*/ 24 w 56"/>
                <a:gd name="T9" fmla="*/ 120 h 120"/>
                <a:gd name="T10" fmla="*/ 0 60000 65536"/>
                <a:gd name="T11" fmla="*/ 0 60000 65536"/>
                <a:gd name="T12" fmla="*/ 0 60000 65536"/>
                <a:gd name="T13" fmla="*/ 0 60000 65536"/>
                <a:gd name="T14" fmla="*/ 0 60000 65536"/>
                <a:gd name="T15" fmla="*/ 0 w 56"/>
                <a:gd name="T16" fmla="*/ 0 h 120"/>
                <a:gd name="T17" fmla="*/ 56 w 56"/>
                <a:gd name="T18" fmla="*/ 120 h 120"/>
              </a:gdLst>
              <a:ahLst/>
              <a:cxnLst>
                <a:cxn ang="T10">
                  <a:pos x="T0" y="T1"/>
                </a:cxn>
                <a:cxn ang="T11">
                  <a:pos x="T2" y="T3"/>
                </a:cxn>
                <a:cxn ang="T12">
                  <a:pos x="T4" y="T5"/>
                </a:cxn>
                <a:cxn ang="T13">
                  <a:pos x="T6" y="T7"/>
                </a:cxn>
                <a:cxn ang="T14">
                  <a:pos x="T8" y="T9"/>
                </a:cxn>
              </a:cxnLst>
              <a:rect l="T15" t="T16" r="T17" b="T18"/>
              <a:pathLst>
                <a:path w="56" h="120">
                  <a:moveTo>
                    <a:pt x="24" y="120"/>
                  </a:moveTo>
                  <a:lnTo>
                    <a:pt x="0" y="0"/>
                  </a:lnTo>
                  <a:lnTo>
                    <a:pt x="24" y="0"/>
                  </a:lnTo>
                  <a:lnTo>
                    <a:pt x="56" y="0"/>
                  </a:lnTo>
                  <a:lnTo>
                    <a:pt x="24"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4909" name="Freeform 178"/>
            <p:cNvSpPr>
              <a:spLocks/>
            </p:cNvSpPr>
            <p:nvPr/>
          </p:nvSpPr>
          <p:spPr bwMode="auto">
            <a:xfrm>
              <a:off x="3744" y="1112"/>
              <a:ext cx="56" cy="112"/>
            </a:xfrm>
            <a:custGeom>
              <a:avLst/>
              <a:gdLst>
                <a:gd name="T0" fmla="*/ 24 w 56"/>
                <a:gd name="T1" fmla="*/ 0 h 112"/>
                <a:gd name="T2" fmla="*/ 56 w 56"/>
                <a:gd name="T3" fmla="*/ 112 h 112"/>
                <a:gd name="T4" fmla="*/ 24 w 56"/>
                <a:gd name="T5" fmla="*/ 112 h 112"/>
                <a:gd name="T6" fmla="*/ 0 w 56"/>
                <a:gd name="T7" fmla="*/ 112 h 112"/>
                <a:gd name="T8" fmla="*/ 24 w 56"/>
                <a:gd name="T9" fmla="*/ 0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0"/>
                  </a:moveTo>
                  <a:lnTo>
                    <a:pt x="56" y="112"/>
                  </a:lnTo>
                  <a:lnTo>
                    <a:pt x="24" y="112"/>
                  </a:lnTo>
                  <a:lnTo>
                    <a:pt x="0" y="112"/>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4910" name="Line 179"/>
            <p:cNvSpPr>
              <a:spLocks noChangeShapeType="1"/>
            </p:cNvSpPr>
            <p:nvPr/>
          </p:nvSpPr>
          <p:spPr bwMode="auto">
            <a:xfrm flipV="1">
              <a:off x="3768" y="351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11" name="Line 180"/>
            <p:cNvSpPr>
              <a:spLocks noChangeShapeType="1"/>
            </p:cNvSpPr>
            <p:nvPr/>
          </p:nvSpPr>
          <p:spPr bwMode="auto">
            <a:xfrm flipV="1">
              <a:off x="3768" y="336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12" name="Line 181"/>
            <p:cNvSpPr>
              <a:spLocks noChangeShapeType="1"/>
            </p:cNvSpPr>
            <p:nvPr/>
          </p:nvSpPr>
          <p:spPr bwMode="auto">
            <a:xfrm flipV="1">
              <a:off x="3768" y="322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13" name="Line 182"/>
            <p:cNvSpPr>
              <a:spLocks noChangeShapeType="1"/>
            </p:cNvSpPr>
            <p:nvPr/>
          </p:nvSpPr>
          <p:spPr bwMode="auto">
            <a:xfrm flipV="1">
              <a:off x="3768" y="308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14" name="Line 183"/>
            <p:cNvSpPr>
              <a:spLocks noChangeShapeType="1"/>
            </p:cNvSpPr>
            <p:nvPr/>
          </p:nvSpPr>
          <p:spPr bwMode="auto">
            <a:xfrm flipV="1">
              <a:off x="3768" y="293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15" name="Line 184"/>
            <p:cNvSpPr>
              <a:spLocks noChangeShapeType="1"/>
            </p:cNvSpPr>
            <p:nvPr/>
          </p:nvSpPr>
          <p:spPr bwMode="auto">
            <a:xfrm flipV="1">
              <a:off x="3768" y="279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16" name="Line 185"/>
            <p:cNvSpPr>
              <a:spLocks noChangeShapeType="1"/>
            </p:cNvSpPr>
            <p:nvPr/>
          </p:nvSpPr>
          <p:spPr bwMode="auto">
            <a:xfrm flipV="1">
              <a:off x="3768" y="264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17" name="Line 186"/>
            <p:cNvSpPr>
              <a:spLocks noChangeShapeType="1"/>
            </p:cNvSpPr>
            <p:nvPr/>
          </p:nvSpPr>
          <p:spPr bwMode="auto">
            <a:xfrm flipV="1">
              <a:off x="3768" y="250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18" name="Line 187"/>
            <p:cNvSpPr>
              <a:spLocks noChangeShapeType="1"/>
            </p:cNvSpPr>
            <p:nvPr/>
          </p:nvSpPr>
          <p:spPr bwMode="auto">
            <a:xfrm flipV="1">
              <a:off x="3768" y="236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19" name="Line 188"/>
            <p:cNvSpPr>
              <a:spLocks noChangeShapeType="1"/>
            </p:cNvSpPr>
            <p:nvPr/>
          </p:nvSpPr>
          <p:spPr bwMode="auto">
            <a:xfrm flipV="1">
              <a:off x="3768" y="221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20" name="Line 189"/>
            <p:cNvSpPr>
              <a:spLocks noChangeShapeType="1"/>
            </p:cNvSpPr>
            <p:nvPr/>
          </p:nvSpPr>
          <p:spPr bwMode="auto">
            <a:xfrm flipV="1">
              <a:off x="3768" y="207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21" name="Line 190"/>
            <p:cNvSpPr>
              <a:spLocks noChangeShapeType="1"/>
            </p:cNvSpPr>
            <p:nvPr/>
          </p:nvSpPr>
          <p:spPr bwMode="auto">
            <a:xfrm flipV="1">
              <a:off x="3768" y="192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22" name="Line 191"/>
            <p:cNvSpPr>
              <a:spLocks noChangeShapeType="1"/>
            </p:cNvSpPr>
            <p:nvPr/>
          </p:nvSpPr>
          <p:spPr bwMode="auto">
            <a:xfrm flipV="1">
              <a:off x="3768" y="178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23" name="Line 192"/>
            <p:cNvSpPr>
              <a:spLocks noChangeShapeType="1"/>
            </p:cNvSpPr>
            <p:nvPr/>
          </p:nvSpPr>
          <p:spPr bwMode="auto">
            <a:xfrm flipV="1">
              <a:off x="3768" y="16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24" name="Line 193"/>
            <p:cNvSpPr>
              <a:spLocks noChangeShapeType="1"/>
            </p:cNvSpPr>
            <p:nvPr/>
          </p:nvSpPr>
          <p:spPr bwMode="auto">
            <a:xfrm flipV="1">
              <a:off x="3768" y="14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25" name="Line 194"/>
            <p:cNvSpPr>
              <a:spLocks noChangeShapeType="1"/>
            </p:cNvSpPr>
            <p:nvPr/>
          </p:nvSpPr>
          <p:spPr bwMode="auto">
            <a:xfrm flipV="1">
              <a:off x="3768" y="135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26" name="Line 195"/>
            <p:cNvSpPr>
              <a:spLocks noChangeShapeType="1"/>
            </p:cNvSpPr>
            <p:nvPr/>
          </p:nvSpPr>
          <p:spPr bwMode="auto">
            <a:xfrm flipV="1">
              <a:off x="3768" y="1224"/>
              <a:ext cx="1" cy="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27" name="Freeform 197"/>
            <p:cNvSpPr>
              <a:spLocks/>
            </p:cNvSpPr>
            <p:nvPr/>
          </p:nvSpPr>
          <p:spPr bwMode="auto">
            <a:xfrm>
              <a:off x="2728" y="3504"/>
              <a:ext cx="56" cy="112"/>
            </a:xfrm>
            <a:custGeom>
              <a:avLst/>
              <a:gdLst>
                <a:gd name="T0" fmla="*/ 24 w 56"/>
                <a:gd name="T1" fmla="*/ 112 h 112"/>
                <a:gd name="T2" fmla="*/ 0 w 56"/>
                <a:gd name="T3" fmla="*/ 0 h 112"/>
                <a:gd name="T4" fmla="*/ 24 w 56"/>
                <a:gd name="T5" fmla="*/ 0 h 112"/>
                <a:gd name="T6" fmla="*/ 56 w 56"/>
                <a:gd name="T7" fmla="*/ 0 h 112"/>
                <a:gd name="T8" fmla="*/ 24 w 56"/>
                <a:gd name="T9" fmla="*/ 112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112"/>
                  </a:moveTo>
                  <a:lnTo>
                    <a:pt x="0" y="0"/>
                  </a:lnTo>
                  <a:lnTo>
                    <a:pt x="24" y="0"/>
                  </a:lnTo>
                  <a:lnTo>
                    <a:pt x="56" y="0"/>
                  </a:lnTo>
                  <a:lnTo>
                    <a:pt x="24"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4928" name="Freeform 198"/>
            <p:cNvSpPr>
              <a:spLocks/>
            </p:cNvSpPr>
            <p:nvPr/>
          </p:nvSpPr>
          <p:spPr bwMode="auto">
            <a:xfrm>
              <a:off x="2728" y="1032"/>
              <a:ext cx="56" cy="112"/>
            </a:xfrm>
            <a:custGeom>
              <a:avLst/>
              <a:gdLst>
                <a:gd name="T0" fmla="*/ 24 w 56"/>
                <a:gd name="T1" fmla="*/ 0 h 112"/>
                <a:gd name="T2" fmla="*/ 56 w 56"/>
                <a:gd name="T3" fmla="*/ 112 h 112"/>
                <a:gd name="T4" fmla="*/ 24 w 56"/>
                <a:gd name="T5" fmla="*/ 112 h 112"/>
                <a:gd name="T6" fmla="*/ 0 w 56"/>
                <a:gd name="T7" fmla="*/ 112 h 112"/>
                <a:gd name="T8" fmla="*/ 24 w 56"/>
                <a:gd name="T9" fmla="*/ 0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0"/>
                  </a:moveTo>
                  <a:lnTo>
                    <a:pt x="56" y="112"/>
                  </a:lnTo>
                  <a:lnTo>
                    <a:pt x="24" y="112"/>
                  </a:lnTo>
                  <a:lnTo>
                    <a:pt x="0" y="112"/>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4929" name="Line 199"/>
            <p:cNvSpPr>
              <a:spLocks noChangeShapeType="1"/>
            </p:cNvSpPr>
            <p:nvPr/>
          </p:nvSpPr>
          <p:spPr bwMode="auto">
            <a:xfrm flipV="1">
              <a:off x="2752" y="343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30" name="Line 200"/>
            <p:cNvSpPr>
              <a:spLocks noChangeShapeType="1"/>
            </p:cNvSpPr>
            <p:nvPr/>
          </p:nvSpPr>
          <p:spPr bwMode="auto">
            <a:xfrm flipV="1">
              <a:off x="2752" y="328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31" name="Line 201"/>
            <p:cNvSpPr>
              <a:spLocks noChangeShapeType="1"/>
            </p:cNvSpPr>
            <p:nvPr/>
          </p:nvSpPr>
          <p:spPr bwMode="auto">
            <a:xfrm flipV="1">
              <a:off x="2752" y="314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32" name="Line 202"/>
            <p:cNvSpPr>
              <a:spLocks noChangeShapeType="1"/>
            </p:cNvSpPr>
            <p:nvPr/>
          </p:nvSpPr>
          <p:spPr bwMode="auto">
            <a:xfrm flipV="1">
              <a:off x="2752" y="300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33" name="Line 203"/>
            <p:cNvSpPr>
              <a:spLocks noChangeShapeType="1"/>
            </p:cNvSpPr>
            <p:nvPr/>
          </p:nvSpPr>
          <p:spPr bwMode="auto">
            <a:xfrm flipV="1">
              <a:off x="2752" y="285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34" name="Line 204"/>
            <p:cNvSpPr>
              <a:spLocks noChangeShapeType="1"/>
            </p:cNvSpPr>
            <p:nvPr/>
          </p:nvSpPr>
          <p:spPr bwMode="auto">
            <a:xfrm flipV="1">
              <a:off x="2752" y="271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35" name="Line 205"/>
            <p:cNvSpPr>
              <a:spLocks noChangeShapeType="1"/>
            </p:cNvSpPr>
            <p:nvPr/>
          </p:nvSpPr>
          <p:spPr bwMode="auto">
            <a:xfrm flipV="1">
              <a:off x="2752" y="256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36" name="Line 206"/>
            <p:cNvSpPr>
              <a:spLocks noChangeShapeType="1"/>
            </p:cNvSpPr>
            <p:nvPr/>
          </p:nvSpPr>
          <p:spPr bwMode="auto">
            <a:xfrm flipV="1">
              <a:off x="2752" y="242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37" name="Line 207"/>
            <p:cNvSpPr>
              <a:spLocks noChangeShapeType="1"/>
            </p:cNvSpPr>
            <p:nvPr/>
          </p:nvSpPr>
          <p:spPr bwMode="auto">
            <a:xfrm flipV="1">
              <a:off x="2752" y="228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38" name="Line 208"/>
            <p:cNvSpPr>
              <a:spLocks noChangeShapeType="1"/>
            </p:cNvSpPr>
            <p:nvPr/>
          </p:nvSpPr>
          <p:spPr bwMode="auto">
            <a:xfrm flipV="1">
              <a:off x="2752" y="213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39" name="Line 209"/>
            <p:cNvSpPr>
              <a:spLocks noChangeShapeType="1"/>
            </p:cNvSpPr>
            <p:nvPr/>
          </p:nvSpPr>
          <p:spPr bwMode="auto">
            <a:xfrm flipV="1">
              <a:off x="2752" y="199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40" name="Line 210"/>
            <p:cNvSpPr>
              <a:spLocks noChangeShapeType="1"/>
            </p:cNvSpPr>
            <p:nvPr/>
          </p:nvSpPr>
          <p:spPr bwMode="auto">
            <a:xfrm flipV="1">
              <a:off x="2752" y="184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41" name="Line 211"/>
            <p:cNvSpPr>
              <a:spLocks noChangeShapeType="1"/>
            </p:cNvSpPr>
            <p:nvPr/>
          </p:nvSpPr>
          <p:spPr bwMode="auto">
            <a:xfrm flipV="1">
              <a:off x="2752" y="170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42" name="Line 212"/>
            <p:cNvSpPr>
              <a:spLocks noChangeShapeType="1"/>
            </p:cNvSpPr>
            <p:nvPr/>
          </p:nvSpPr>
          <p:spPr bwMode="auto">
            <a:xfrm flipV="1">
              <a:off x="2752" y="156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43" name="Line 213"/>
            <p:cNvSpPr>
              <a:spLocks noChangeShapeType="1"/>
            </p:cNvSpPr>
            <p:nvPr/>
          </p:nvSpPr>
          <p:spPr bwMode="auto">
            <a:xfrm flipV="1">
              <a:off x="2752" y="141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44" name="Line 214"/>
            <p:cNvSpPr>
              <a:spLocks noChangeShapeType="1"/>
            </p:cNvSpPr>
            <p:nvPr/>
          </p:nvSpPr>
          <p:spPr bwMode="auto">
            <a:xfrm flipV="1">
              <a:off x="2752" y="127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45" name="Line 215"/>
            <p:cNvSpPr>
              <a:spLocks noChangeShapeType="1"/>
            </p:cNvSpPr>
            <p:nvPr/>
          </p:nvSpPr>
          <p:spPr bwMode="auto">
            <a:xfrm flipV="1">
              <a:off x="2752" y="1144"/>
              <a:ext cx="1" cy="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4946" name="Rectangle 217"/>
            <p:cNvSpPr>
              <a:spLocks noChangeArrowheads="1"/>
            </p:cNvSpPr>
            <p:nvPr/>
          </p:nvSpPr>
          <p:spPr bwMode="auto">
            <a:xfrm>
              <a:off x="408" y="2880"/>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e</a:t>
              </a:r>
              <a:endParaRPr lang="en-US" sz="1800" dirty="0"/>
            </a:p>
          </p:txBody>
        </p:sp>
        <p:sp>
          <p:nvSpPr>
            <p:cNvPr id="74947" name="Rectangle 218"/>
            <p:cNvSpPr>
              <a:spLocks noChangeArrowheads="1"/>
            </p:cNvSpPr>
            <p:nvPr/>
          </p:nvSpPr>
          <p:spPr bwMode="auto">
            <a:xfrm>
              <a:off x="424" y="2000"/>
              <a:ext cx="4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f</a:t>
              </a:r>
              <a:endParaRPr lang="en-US" sz="1800" dirty="0"/>
            </a:p>
          </p:txBody>
        </p:sp>
        <p:sp>
          <p:nvSpPr>
            <p:cNvPr id="74948" name="Rectangle 219"/>
            <p:cNvSpPr>
              <a:spLocks noChangeArrowheads="1"/>
            </p:cNvSpPr>
            <p:nvPr/>
          </p:nvSpPr>
          <p:spPr bwMode="auto">
            <a:xfrm>
              <a:off x="424" y="1560"/>
              <a:ext cx="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g</a:t>
              </a:r>
              <a:endParaRPr lang="en-US" sz="1800" dirty="0"/>
            </a:p>
          </p:txBody>
        </p:sp>
        <p:sp>
          <p:nvSpPr>
            <p:cNvPr id="74949" name="Oval 220"/>
            <p:cNvSpPr>
              <a:spLocks noChangeArrowheads="1"/>
            </p:cNvSpPr>
            <p:nvPr/>
          </p:nvSpPr>
          <p:spPr bwMode="auto">
            <a:xfrm>
              <a:off x="1900" y="170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74950" name="Oval 221"/>
            <p:cNvSpPr>
              <a:spLocks noChangeArrowheads="1"/>
            </p:cNvSpPr>
            <p:nvPr/>
          </p:nvSpPr>
          <p:spPr bwMode="auto">
            <a:xfrm>
              <a:off x="1100" y="2308"/>
              <a:ext cx="64" cy="64"/>
            </a:xfrm>
            <a:prstGeom prst="ellipse">
              <a:avLst/>
            </a:prstGeom>
            <a:solidFill>
              <a:schemeClr val="tx1"/>
            </a:solidFill>
            <a:ln w="12700">
              <a:solidFill>
                <a:srgbClr val="000000"/>
              </a:solidFill>
              <a:round/>
              <a:headEnd/>
              <a:tailEnd/>
            </a:ln>
          </p:spPr>
          <p:txBody>
            <a:bodyPr/>
            <a:lstStyle/>
            <a:p>
              <a:endParaRPr lang="en-US" sz="1800" dirty="0"/>
            </a:p>
          </p:txBody>
        </p:sp>
        <p:sp>
          <p:nvSpPr>
            <p:cNvPr id="74951" name="Oval 222"/>
            <p:cNvSpPr>
              <a:spLocks noChangeArrowheads="1"/>
            </p:cNvSpPr>
            <p:nvPr/>
          </p:nvSpPr>
          <p:spPr bwMode="auto">
            <a:xfrm>
              <a:off x="3068" y="2236"/>
              <a:ext cx="64" cy="64"/>
            </a:xfrm>
            <a:prstGeom prst="ellipse">
              <a:avLst/>
            </a:prstGeom>
            <a:solidFill>
              <a:srgbClr val="000000"/>
            </a:solidFill>
            <a:ln w="12700">
              <a:solidFill>
                <a:srgbClr val="000000"/>
              </a:solidFill>
              <a:round/>
              <a:headEnd/>
              <a:tailEnd/>
            </a:ln>
          </p:spPr>
          <p:txBody>
            <a:bodyPr/>
            <a:lstStyle/>
            <a:p>
              <a:endParaRPr lang="en-US" sz="1800" dirty="0"/>
            </a:p>
          </p:txBody>
        </p:sp>
      </p:gr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52</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012945432"/>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DDDDDD"/>
                  </a:outerShdw>
                </a:effectLst>
              </a:rPr>
              <a:t>Strong Normal Test </a:t>
            </a:r>
            <a:endParaRPr lang="en-US" dirty="0"/>
          </a:p>
        </p:txBody>
      </p:sp>
      <p:sp>
        <p:nvSpPr>
          <p:cNvPr id="3" name="Content Placeholder 2"/>
          <p:cNvSpPr>
            <a:spLocks noGrp="1"/>
          </p:cNvSpPr>
          <p:nvPr>
            <p:ph idx="1"/>
          </p:nvPr>
        </p:nvSpPr>
        <p:spPr/>
        <p:txBody>
          <a:bodyPr/>
          <a:lstStyle/>
          <a:p>
            <a:r>
              <a:rPr lang="en-US" dirty="0" smtClean="0"/>
              <a:t>Every combination of normal equivalence classes of every input variable is tested in at least one test cases.</a:t>
            </a:r>
            <a:endParaRPr lang="en-US" dirty="0"/>
          </a:p>
          <a:p>
            <a:r>
              <a:rPr lang="en-US" dirty="0" smtClean="0"/>
              <a:t>More comprehensive.</a:t>
            </a:r>
            <a:endParaRPr lang="en-US" dirty="0"/>
          </a:p>
          <a:p>
            <a:r>
              <a:rPr lang="en-US" dirty="0" smtClean="0"/>
              <a:t>Requires more test cases. </a:t>
            </a:r>
            <a:endParaRPr lang="en-US" dirty="0"/>
          </a:p>
          <a:p>
            <a:r>
              <a:rPr lang="en-US" dirty="0" smtClean="0"/>
              <a:t>May not be practical for programs with large number of input variables.</a:t>
            </a:r>
            <a:endParaRPr lang="en-US" dirty="0"/>
          </a:p>
        </p:txBody>
      </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53</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381486774"/>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Rectangle 207"/>
          <p:cNvSpPr/>
          <p:nvPr/>
        </p:nvSpPr>
        <p:spPr>
          <a:xfrm>
            <a:off x="1676400" y="3124200"/>
            <a:ext cx="4343400" cy="1905000"/>
          </a:xfrm>
          <a:prstGeom prst="rect">
            <a:avLst/>
          </a:prstGeom>
          <a:solidFill>
            <a:srgbClr val="CCFFCC">
              <a:alpha val="50000"/>
            </a:srgb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p:txBody>
          <a:bodyPr/>
          <a:lstStyle/>
          <a:p>
            <a:pPr>
              <a:defRPr/>
            </a:pPr>
            <a:r>
              <a:rPr lang="en-US" dirty="0">
                <a:effectLst>
                  <a:outerShdw blurRad="38100" dist="38100" dir="2700000" algn="tl">
                    <a:srgbClr val="DDDDDD"/>
                  </a:outerShdw>
                </a:effectLst>
              </a:rPr>
              <a:t>Strong Normal </a:t>
            </a:r>
            <a:r>
              <a:rPr lang="en-US" dirty="0" smtClean="0">
                <a:effectLst>
                  <a:outerShdw blurRad="38100" dist="38100" dir="2700000" algn="tl">
                    <a:srgbClr val="DDDDDD"/>
                  </a:outerShdw>
                </a:effectLst>
              </a:rPr>
              <a:t>Test</a:t>
            </a:r>
            <a:endParaRPr lang="en-US" dirty="0"/>
          </a:p>
        </p:txBody>
      </p:sp>
      <p:grpSp>
        <p:nvGrpSpPr>
          <p:cNvPr id="76808" name="Group 208"/>
          <p:cNvGrpSpPr>
            <a:grpSpLocks/>
          </p:cNvGrpSpPr>
          <p:nvPr/>
        </p:nvGrpSpPr>
        <p:grpSpPr bwMode="auto">
          <a:xfrm>
            <a:off x="533400" y="1524000"/>
            <a:ext cx="8102600" cy="4940300"/>
            <a:chOff x="240" y="688"/>
            <a:chExt cx="5104" cy="3112"/>
          </a:xfrm>
        </p:grpSpPr>
        <p:grpSp>
          <p:nvGrpSpPr>
            <p:cNvPr id="76809" name="Group 24"/>
            <p:cNvGrpSpPr>
              <a:grpSpLocks/>
            </p:cNvGrpSpPr>
            <p:nvPr/>
          </p:nvGrpSpPr>
          <p:grpSpPr bwMode="auto">
            <a:xfrm>
              <a:off x="520" y="1024"/>
              <a:ext cx="72" cy="2504"/>
              <a:chOff x="616" y="544"/>
              <a:chExt cx="72" cy="2504"/>
            </a:xfrm>
          </p:grpSpPr>
          <p:sp>
            <p:nvSpPr>
              <p:cNvPr id="77007" name="Freeform 22"/>
              <p:cNvSpPr>
                <a:spLocks/>
              </p:cNvSpPr>
              <p:nvPr/>
            </p:nvSpPr>
            <p:spPr bwMode="auto">
              <a:xfrm>
                <a:off x="616" y="544"/>
                <a:ext cx="72" cy="112"/>
              </a:xfrm>
              <a:custGeom>
                <a:avLst/>
                <a:gdLst>
                  <a:gd name="T0" fmla="*/ 32 w 72"/>
                  <a:gd name="T1" fmla="*/ 0 h 112"/>
                  <a:gd name="T2" fmla="*/ 72 w 72"/>
                  <a:gd name="T3" fmla="*/ 112 h 112"/>
                  <a:gd name="T4" fmla="*/ 32 w 72"/>
                  <a:gd name="T5" fmla="*/ 72 h 112"/>
                  <a:gd name="T6" fmla="*/ 0 w 72"/>
                  <a:gd name="T7" fmla="*/ 112 h 112"/>
                  <a:gd name="T8" fmla="*/ 32 w 72"/>
                  <a:gd name="T9" fmla="*/ 0 h 112"/>
                  <a:gd name="T10" fmla="*/ 0 60000 65536"/>
                  <a:gd name="T11" fmla="*/ 0 60000 65536"/>
                  <a:gd name="T12" fmla="*/ 0 60000 65536"/>
                  <a:gd name="T13" fmla="*/ 0 60000 65536"/>
                  <a:gd name="T14" fmla="*/ 0 60000 65536"/>
                  <a:gd name="T15" fmla="*/ 0 w 72"/>
                  <a:gd name="T16" fmla="*/ 0 h 112"/>
                  <a:gd name="T17" fmla="*/ 72 w 72"/>
                  <a:gd name="T18" fmla="*/ 112 h 112"/>
                </a:gdLst>
                <a:ahLst/>
                <a:cxnLst>
                  <a:cxn ang="T10">
                    <a:pos x="T0" y="T1"/>
                  </a:cxn>
                  <a:cxn ang="T11">
                    <a:pos x="T2" y="T3"/>
                  </a:cxn>
                  <a:cxn ang="T12">
                    <a:pos x="T4" y="T5"/>
                  </a:cxn>
                  <a:cxn ang="T13">
                    <a:pos x="T6" y="T7"/>
                  </a:cxn>
                  <a:cxn ang="T14">
                    <a:pos x="T8" y="T9"/>
                  </a:cxn>
                </a:cxnLst>
                <a:rect l="T15" t="T16" r="T17" b="T18"/>
                <a:pathLst>
                  <a:path w="72" h="112">
                    <a:moveTo>
                      <a:pt x="32" y="0"/>
                    </a:moveTo>
                    <a:lnTo>
                      <a:pt x="72" y="112"/>
                    </a:lnTo>
                    <a:lnTo>
                      <a:pt x="32" y="72"/>
                    </a:lnTo>
                    <a:lnTo>
                      <a:pt x="0" y="112"/>
                    </a:lnTo>
                    <a:lnTo>
                      <a:pt x="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7008" name="Line 23"/>
              <p:cNvSpPr>
                <a:spLocks noChangeShapeType="1"/>
              </p:cNvSpPr>
              <p:nvPr/>
            </p:nvSpPr>
            <p:spPr bwMode="auto">
              <a:xfrm flipV="1">
                <a:off x="648" y="616"/>
                <a:ext cx="1" cy="2432"/>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76810" name="Group 27"/>
            <p:cNvGrpSpPr>
              <a:grpSpLocks/>
            </p:cNvGrpSpPr>
            <p:nvPr/>
          </p:nvGrpSpPr>
          <p:grpSpPr bwMode="auto">
            <a:xfrm>
              <a:off x="416" y="3320"/>
              <a:ext cx="4928" cy="72"/>
              <a:chOff x="512" y="2840"/>
              <a:chExt cx="4928" cy="72"/>
            </a:xfrm>
          </p:grpSpPr>
          <p:sp>
            <p:nvSpPr>
              <p:cNvPr id="77005" name="Freeform 25"/>
              <p:cNvSpPr>
                <a:spLocks/>
              </p:cNvSpPr>
              <p:nvPr/>
            </p:nvSpPr>
            <p:spPr bwMode="auto">
              <a:xfrm>
                <a:off x="5328" y="2840"/>
                <a:ext cx="112" cy="72"/>
              </a:xfrm>
              <a:custGeom>
                <a:avLst/>
                <a:gdLst>
                  <a:gd name="T0" fmla="*/ 112 w 112"/>
                  <a:gd name="T1" fmla="*/ 32 h 72"/>
                  <a:gd name="T2" fmla="*/ 0 w 112"/>
                  <a:gd name="T3" fmla="*/ 72 h 72"/>
                  <a:gd name="T4" fmla="*/ 40 w 112"/>
                  <a:gd name="T5" fmla="*/ 32 h 72"/>
                  <a:gd name="T6" fmla="*/ 0 w 112"/>
                  <a:gd name="T7" fmla="*/ 0 h 72"/>
                  <a:gd name="T8" fmla="*/ 112 w 112"/>
                  <a:gd name="T9" fmla="*/ 32 h 72"/>
                  <a:gd name="T10" fmla="*/ 0 60000 65536"/>
                  <a:gd name="T11" fmla="*/ 0 60000 65536"/>
                  <a:gd name="T12" fmla="*/ 0 60000 65536"/>
                  <a:gd name="T13" fmla="*/ 0 60000 65536"/>
                  <a:gd name="T14" fmla="*/ 0 60000 65536"/>
                  <a:gd name="T15" fmla="*/ 0 w 112"/>
                  <a:gd name="T16" fmla="*/ 0 h 72"/>
                  <a:gd name="T17" fmla="*/ 112 w 112"/>
                  <a:gd name="T18" fmla="*/ 72 h 72"/>
                </a:gdLst>
                <a:ahLst/>
                <a:cxnLst>
                  <a:cxn ang="T10">
                    <a:pos x="T0" y="T1"/>
                  </a:cxn>
                  <a:cxn ang="T11">
                    <a:pos x="T2" y="T3"/>
                  </a:cxn>
                  <a:cxn ang="T12">
                    <a:pos x="T4" y="T5"/>
                  </a:cxn>
                  <a:cxn ang="T13">
                    <a:pos x="T6" y="T7"/>
                  </a:cxn>
                  <a:cxn ang="T14">
                    <a:pos x="T8" y="T9"/>
                  </a:cxn>
                </a:cxnLst>
                <a:rect l="T15" t="T16" r="T17" b="T18"/>
                <a:pathLst>
                  <a:path w="112" h="72">
                    <a:moveTo>
                      <a:pt x="112" y="32"/>
                    </a:moveTo>
                    <a:lnTo>
                      <a:pt x="0" y="72"/>
                    </a:lnTo>
                    <a:lnTo>
                      <a:pt x="40" y="32"/>
                    </a:lnTo>
                    <a:lnTo>
                      <a:pt x="0" y="0"/>
                    </a:lnTo>
                    <a:lnTo>
                      <a:pt x="112"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7006" name="Line 26"/>
              <p:cNvSpPr>
                <a:spLocks noChangeShapeType="1"/>
              </p:cNvSpPr>
              <p:nvPr/>
            </p:nvSpPr>
            <p:spPr bwMode="auto">
              <a:xfrm>
                <a:off x="512" y="2872"/>
                <a:ext cx="4856"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76811" name="Group 60"/>
            <p:cNvGrpSpPr>
              <a:grpSpLocks/>
            </p:cNvGrpSpPr>
            <p:nvPr/>
          </p:nvGrpSpPr>
          <p:grpSpPr bwMode="auto">
            <a:xfrm>
              <a:off x="240" y="2880"/>
              <a:ext cx="4520" cy="56"/>
              <a:chOff x="336" y="2400"/>
              <a:chExt cx="4520" cy="56"/>
            </a:xfrm>
          </p:grpSpPr>
          <p:sp>
            <p:nvSpPr>
              <p:cNvPr id="76973" name="Freeform 28"/>
              <p:cNvSpPr>
                <a:spLocks/>
              </p:cNvSpPr>
              <p:nvPr/>
            </p:nvSpPr>
            <p:spPr bwMode="auto">
              <a:xfrm>
                <a:off x="336" y="2400"/>
                <a:ext cx="112" cy="56"/>
              </a:xfrm>
              <a:custGeom>
                <a:avLst/>
                <a:gdLst>
                  <a:gd name="T0" fmla="*/ 0 w 112"/>
                  <a:gd name="T1" fmla="*/ 32 h 56"/>
                  <a:gd name="T2" fmla="*/ 112 w 112"/>
                  <a:gd name="T3" fmla="*/ 0 h 56"/>
                  <a:gd name="T4" fmla="*/ 112 w 112"/>
                  <a:gd name="T5" fmla="*/ 32 h 56"/>
                  <a:gd name="T6" fmla="*/ 112 w 112"/>
                  <a:gd name="T7" fmla="*/ 56 h 56"/>
                  <a:gd name="T8" fmla="*/ 0 w 112"/>
                  <a:gd name="T9" fmla="*/ 32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0" y="32"/>
                    </a:moveTo>
                    <a:lnTo>
                      <a:pt x="112" y="0"/>
                    </a:lnTo>
                    <a:lnTo>
                      <a:pt x="112" y="32"/>
                    </a:lnTo>
                    <a:lnTo>
                      <a:pt x="112" y="56"/>
                    </a:lnTo>
                    <a:lnTo>
                      <a:pt x="0"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6974" name="Freeform 29"/>
              <p:cNvSpPr>
                <a:spLocks/>
              </p:cNvSpPr>
              <p:nvPr/>
            </p:nvSpPr>
            <p:spPr bwMode="auto">
              <a:xfrm>
                <a:off x="4744" y="2400"/>
                <a:ext cx="112" cy="56"/>
              </a:xfrm>
              <a:custGeom>
                <a:avLst/>
                <a:gdLst>
                  <a:gd name="T0" fmla="*/ 112 w 112"/>
                  <a:gd name="T1" fmla="*/ 32 h 56"/>
                  <a:gd name="T2" fmla="*/ 0 w 112"/>
                  <a:gd name="T3" fmla="*/ 56 h 56"/>
                  <a:gd name="T4" fmla="*/ 0 w 112"/>
                  <a:gd name="T5" fmla="*/ 32 h 56"/>
                  <a:gd name="T6" fmla="*/ 0 w 112"/>
                  <a:gd name="T7" fmla="*/ 0 h 56"/>
                  <a:gd name="T8" fmla="*/ 112 w 112"/>
                  <a:gd name="T9" fmla="*/ 32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112" y="32"/>
                    </a:moveTo>
                    <a:lnTo>
                      <a:pt x="0" y="56"/>
                    </a:lnTo>
                    <a:lnTo>
                      <a:pt x="0" y="32"/>
                    </a:lnTo>
                    <a:lnTo>
                      <a:pt x="0" y="0"/>
                    </a:lnTo>
                    <a:lnTo>
                      <a:pt x="112"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6975" name="Line 30"/>
              <p:cNvSpPr>
                <a:spLocks noChangeShapeType="1"/>
              </p:cNvSpPr>
              <p:nvPr/>
            </p:nvSpPr>
            <p:spPr bwMode="auto">
              <a:xfrm>
                <a:off x="448"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76" name="Line 31"/>
              <p:cNvSpPr>
                <a:spLocks noChangeShapeType="1"/>
              </p:cNvSpPr>
              <p:nvPr/>
            </p:nvSpPr>
            <p:spPr bwMode="auto">
              <a:xfrm>
                <a:off x="592"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77" name="Line 32"/>
              <p:cNvSpPr>
                <a:spLocks noChangeShapeType="1"/>
              </p:cNvSpPr>
              <p:nvPr/>
            </p:nvSpPr>
            <p:spPr bwMode="auto">
              <a:xfrm>
                <a:off x="736"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78" name="Line 33"/>
              <p:cNvSpPr>
                <a:spLocks noChangeShapeType="1"/>
              </p:cNvSpPr>
              <p:nvPr/>
            </p:nvSpPr>
            <p:spPr bwMode="auto">
              <a:xfrm>
                <a:off x="880"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79" name="Line 34"/>
              <p:cNvSpPr>
                <a:spLocks noChangeShapeType="1"/>
              </p:cNvSpPr>
              <p:nvPr/>
            </p:nvSpPr>
            <p:spPr bwMode="auto">
              <a:xfrm>
                <a:off x="1024"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80" name="Line 35"/>
              <p:cNvSpPr>
                <a:spLocks noChangeShapeType="1"/>
              </p:cNvSpPr>
              <p:nvPr/>
            </p:nvSpPr>
            <p:spPr bwMode="auto">
              <a:xfrm>
                <a:off x="1168"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81" name="Line 36"/>
              <p:cNvSpPr>
                <a:spLocks noChangeShapeType="1"/>
              </p:cNvSpPr>
              <p:nvPr/>
            </p:nvSpPr>
            <p:spPr bwMode="auto">
              <a:xfrm>
                <a:off x="1312"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82" name="Line 37"/>
              <p:cNvSpPr>
                <a:spLocks noChangeShapeType="1"/>
              </p:cNvSpPr>
              <p:nvPr/>
            </p:nvSpPr>
            <p:spPr bwMode="auto">
              <a:xfrm>
                <a:off x="1456"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83" name="Line 38"/>
              <p:cNvSpPr>
                <a:spLocks noChangeShapeType="1"/>
              </p:cNvSpPr>
              <p:nvPr/>
            </p:nvSpPr>
            <p:spPr bwMode="auto">
              <a:xfrm>
                <a:off x="1600"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84" name="Line 39"/>
              <p:cNvSpPr>
                <a:spLocks noChangeShapeType="1"/>
              </p:cNvSpPr>
              <p:nvPr/>
            </p:nvSpPr>
            <p:spPr bwMode="auto">
              <a:xfrm>
                <a:off x="1744"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85" name="Line 40"/>
              <p:cNvSpPr>
                <a:spLocks noChangeShapeType="1"/>
              </p:cNvSpPr>
              <p:nvPr/>
            </p:nvSpPr>
            <p:spPr bwMode="auto">
              <a:xfrm>
                <a:off x="1888"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86" name="Line 41"/>
              <p:cNvSpPr>
                <a:spLocks noChangeShapeType="1"/>
              </p:cNvSpPr>
              <p:nvPr/>
            </p:nvSpPr>
            <p:spPr bwMode="auto">
              <a:xfrm>
                <a:off x="2032"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87" name="Line 42"/>
              <p:cNvSpPr>
                <a:spLocks noChangeShapeType="1"/>
              </p:cNvSpPr>
              <p:nvPr/>
            </p:nvSpPr>
            <p:spPr bwMode="auto">
              <a:xfrm>
                <a:off x="2176"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88" name="Line 43"/>
              <p:cNvSpPr>
                <a:spLocks noChangeShapeType="1"/>
              </p:cNvSpPr>
              <p:nvPr/>
            </p:nvSpPr>
            <p:spPr bwMode="auto">
              <a:xfrm>
                <a:off x="2320"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89" name="Line 44"/>
              <p:cNvSpPr>
                <a:spLocks noChangeShapeType="1"/>
              </p:cNvSpPr>
              <p:nvPr/>
            </p:nvSpPr>
            <p:spPr bwMode="auto">
              <a:xfrm>
                <a:off x="2464"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90" name="Line 45"/>
              <p:cNvSpPr>
                <a:spLocks noChangeShapeType="1"/>
              </p:cNvSpPr>
              <p:nvPr/>
            </p:nvSpPr>
            <p:spPr bwMode="auto">
              <a:xfrm>
                <a:off x="2608"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91" name="Line 46"/>
              <p:cNvSpPr>
                <a:spLocks noChangeShapeType="1"/>
              </p:cNvSpPr>
              <p:nvPr/>
            </p:nvSpPr>
            <p:spPr bwMode="auto">
              <a:xfrm>
                <a:off x="2752"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92" name="Line 47"/>
              <p:cNvSpPr>
                <a:spLocks noChangeShapeType="1"/>
              </p:cNvSpPr>
              <p:nvPr/>
            </p:nvSpPr>
            <p:spPr bwMode="auto">
              <a:xfrm>
                <a:off x="2896"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93" name="Line 48"/>
              <p:cNvSpPr>
                <a:spLocks noChangeShapeType="1"/>
              </p:cNvSpPr>
              <p:nvPr/>
            </p:nvSpPr>
            <p:spPr bwMode="auto">
              <a:xfrm>
                <a:off x="3040"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94" name="Line 49"/>
              <p:cNvSpPr>
                <a:spLocks noChangeShapeType="1"/>
              </p:cNvSpPr>
              <p:nvPr/>
            </p:nvSpPr>
            <p:spPr bwMode="auto">
              <a:xfrm>
                <a:off x="3184"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95" name="Line 50"/>
              <p:cNvSpPr>
                <a:spLocks noChangeShapeType="1"/>
              </p:cNvSpPr>
              <p:nvPr/>
            </p:nvSpPr>
            <p:spPr bwMode="auto">
              <a:xfrm>
                <a:off x="3328"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96" name="Line 51"/>
              <p:cNvSpPr>
                <a:spLocks noChangeShapeType="1"/>
              </p:cNvSpPr>
              <p:nvPr/>
            </p:nvSpPr>
            <p:spPr bwMode="auto">
              <a:xfrm>
                <a:off x="3472"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97" name="Line 52"/>
              <p:cNvSpPr>
                <a:spLocks noChangeShapeType="1"/>
              </p:cNvSpPr>
              <p:nvPr/>
            </p:nvSpPr>
            <p:spPr bwMode="auto">
              <a:xfrm>
                <a:off x="3616"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98" name="Line 53"/>
              <p:cNvSpPr>
                <a:spLocks noChangeShapeType="1"/>
              </p:cNvSpPr>
              <p:nvPr/>
            </p:nvSpPr>
            <p:spPr bwMode="auto">
              <a:xfrm>
                <a:off x="3760"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99" name="Line 54"/>
              <p:cNvSpPr>
                <a:spLocks noChangeShapeType="1"/>
              </p:cNvSpPr>
              <p:nvPr/>
            </p:nvSpPr>
            <p:spPr bwMode="auto">
              <a:xfrm>
                <a:off x="3904"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000" name="Line 55"/>
              <p:cNvSpPr>
                <a:spLocks noChangeShapeType="1"/>
              </p:cNvSpPr>
              <p:nvPr/>
            </p:nvSpPr>
            <p:spPr bwMode="auto">
              <a:xfrm>
                <a:off x="4048"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001" name="Line 56"/>
              <p:cNvSpPr>
                <a:spLocks noChangeShapeType="1"/>
              </p:cNvSpPr>
              <p:nvPr/>
            </p:nvSpPr>
            <p:spPr bwMode="auto">
              <a:xfrm>
                <a:off x="4192"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002" name="Line 57"/>
              <p:cNvSpPr>
                <a:spLocks noChangeShapeType="1"/>
              </p:cNvSpPr>
              <p:nvPr/>
            </p:nvSpPr>
            <p:spPr bwMode="auto">
              <a:xfrm>
                <a:off x="4336"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003" name="Line 58"/>
              <p:cNvSpPr>
                <a:spLocks noChangeShapeType="1"/>
              </p:cNvSpPr>
              <p:nvPr/>
            </p:nvSpPr>
            <p:spPr bwMode="auto">
              <a:xfrm>
                <a:off x="4480"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7004" name="Line 59"/>
              <p:cNvSpPr>
                <a:spLocks noChangeShapeType="1"/>
              </p:cNvSpPr>
              <p:nvPr/>
            </p:nvSpPr>
            <p:spPr bwMode="auto">
              <a:xfrm>
                <a:off x="4624"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76812" name="Group 80"/>
            <p:cNvGrpSpPr>
              <a:grpSpLocks/>
            </p:cNvGrpSpPr>
            <p:nvPr/>
          </p:nvGrpSpPr>
          <p:grpSpPr bwMode="auto">
            <a:xfrm>
              <a:off x="864" y="1120"/>
              <a:ext cx="56" cy="2584"/>
              <a:chOff x="960" y="640"/>
              <a:chExt cx="56" cy="2584"/>
            </a:xfrm>
          </p:grpSpPr>
          <p:sp>
            <p:nvSpPr>
              <p:cNvPr id="76954" name="Freeform 61"/>
              <p:cNvSpPr>
                <a:spLocks/>
              </p:cNvSpPr>
              <p:nvPr/>
            </p:nvSpPr>
            <p:spPr bwMode="auto">
              <a:xfrm>
                <a:off x="960" y="3112"/>
                <a:ext cx="56" cy="112"/>
              </a:xfrm>
              <a:custGeom>
                <a:avLst/>
                <a:gdLst>
                  <a:gd name="T0" fmla="*/ 24 w 56"/>
                  <a:gd name="T1" fmla="*/ 112 h 112"/>
                  <a:gd name="T2" fmla="*/ 0 w 56"/>
                  <a:gd name="T3" fmla="*/ 0 h 112"/>
                  <a:gd name="T4" fmla="*/ 24 w 56"/>
                  <a:gd name="T5" fmla="*/ 0 h 112"/>
                  <a:gd name="T6" fmla="*/ 56 w 56"/>
                  <a:gd name="T7" fmla="*/ 0 h 112"/>
                  <a:gd name="T8" fmla="*/ 24 w 56"/>
                  <a:gd name="T9" fmla="*/ 112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112"/>
                    </a:moveTo>
                    <a:lnTo>
                      <a:pt x="0" y="0"/>
                    </a:lnTo>
                    <a:lnTo>
                      <a:pt x="24" y="0"/>
                    </a:lnTo>
                    <a:lnTo>
                      <a:pt x="56" y="0"/>
                    </a:lnTo>
                    <a:lnTo>
                      <a:pt x="24"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6955" name="Freeform 62"/>
              <p:cNvSpPr>
                <a:spLocks/>
              </p:cNvSpPr>
              <p:nvPr/>
            </p:nvSpPr>
            <p:spPr bwMode="auto">
              <a:xfrm>
                <a:off x="960" y="640"/>
                <a:ext cx="56" cy="112"/>
              </a:xfrm>
              <a:custGeom>
                <a:avLst/>
                <a:gdLst>
                  <a:gd name="T0" fmla="*/ 24 w 56"/>
                  <a:gd name="T1" fmla="*/ 0 h 112"/>
                  <a:gd name="T2" fmla="*/ 56 w 56"/>
                  <a:gd name="T3" fmla="*/ 112 h 112"/>
                  <a:gd name="T4" fmla="*/ 24 w 56"/>
                  <a:gd name="T5" fmla="*/ 112 h 112"/>
                  <a:gd name="T6" fmla="*/ 0 w 56"/>
                  <a:gd name="T7" fmla="*/ 112 h 112"/>
                  <a:gd name="T8" fmla="*/ 24 w 56"/>
                  <a:gd name="T9" fmla="*/ 0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0"/>
                    </a:moveTo>
                    <a:lnTo>
                      <a:pt x="56" y="112"/>
                    </a:lnTo>
                    <a:lnTo>
                      <a:pt x="24" y="112"/>
                    </a:lnTo>
                    <a:lnTo>
                      <a:pt x="0" y="112"/>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6956" name="Line 63"/>
              <p:cNvSpPr>
                <a:spLocks noChangeShapeType="1"/>
              </p:cNvSpPr>
              <p:nvPr/>
            </p:nvSpPr>
            <p:spPr bwMode="auto">
              <a:xfrm flipV="1">
                <a:off x="984" y="30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57" name="Line 64"/>
              <p:cNvSpPr>
                <a:spLocks noChangeShapeType="1"/>
              </p:cNvSpPr>
              <p:nvPr/>
            </p:nvSpPr>
            <p:spPr bwMode="auto">
              <a:xfrm flipV="1">
                <a:off x="984" y="28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58" name="Line 65"/>
              <p:cNvSpPr>
                <a:spLocks noChangeShapeType="1"/>
              </p:cNvSpPr>
              <p:nvPr/>
            </p:nvSpPr>
            <p:spPr bwMode="auto">
              <a:xfrm flipV="1">
                <a:off x="984" y="275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59" name="Line 66"/>
              <p:cNvSpPr>
                <a:spLocks noChangeShapeType="1"/>
              </p:cNvSpPr>
              <p:nvPr/>
            </p:nvSpPr>
            <p:spPr bwMode="auto">
              <a:xfrm flipV="1">
                <a:off x="984" y="260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60" name="Line 67"/>
              <p:cNvSpPr>
                <a:spLocks noChangeShapeType="1"/>
              </p:cNvSpPr>
              <p:nvPr/>
            </p:nvSpPr>
            <p:spPr bwMode="auto">
              <a:xfrm flipV="1">
                <a:off x="984" y="246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61" name="Line 68"/>
              <p:cNvSpPr>
                <a:spLocks noChangeShapeType="1"/>
              </p:cNvSpPr>
              <p:nvPr/>
            </p:nvSpPr>
            <p:spPr bwMode="auto">
              <a:xfrm flipV="1">
                <a:off x="984" y="232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62" name="Line 69"/>
              <p:cNvSpPr>
                <a:spLocks noChangeShapeType="1"/>
              </p:cNvSpPr>
              <p:nvPr/>
            </p:nvSpPr>
            <p:spPr bwMode="auto">
              <a:xfrm flipV="1">
                <a:off x="984" y="217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63" name="Line 70"/>
              <p:cNvSpPr>
                <a:spLocks noChangeShapeType="1"/>
              </p:cNvSpPr>
              <p:nvPr/>
            </p:nvSpPr>
            <p:spPr bwMode="auto">
              <a:xfrm flipV="1">
                <a:off x="984" y="203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64" name="Line 71"/>
              <p:cNvSpPr>
                <a:spLocks noChangeShapeType="1"/>
              </p:cNvSpPr>
              <p:nvPr/>
            </p:nvSpPr>
            <p:spPr bwMode="auto">
              <a:xfrm flipV="1">
                <a:off x="984" y="188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65" name="Line 72"/>
              <p:cNvSpPr>
                <a:spLocks noChangeShapeType="1"/>
              </p:cNvSpPr>
              <p:nvPr/>
            </p:nvSpPr>
            <p:spPr bwMode="auto">
              <a:xfrm flipV="1">
                <a:off x="984" y="174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66" name="Line 73"/>
              <p:cNvSpPr>
                <a:spLocks noChangeShapeType="1"/>
              </p:cNvSpPr>
              <p:nvPr/>
            </p:nvSpPr>
            <p:spPr bwMode="auto">
              <a:xfrm flipV="1">
                <a:off x="984" y="160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67" name="Line 74"/>
              <p:cNvSpPr>
                <a:spLocks noChangeShapeType="1"/>
              </p:cNvSpPr>
              <p:nvPr/>
            </p:nvSpPr>
            <p:spPr bwMode="auto">
              <a:xfrm flipV="1">
                <a:off x="984" y="145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68" name="Line 75"/>
              <p:cNvSpPr>
                <a:spLocks noChangeShapeType="1"/>
              </p:cNvSpPr>
              <p:nvPr/>
            </p:nvSpPr>
            <p:spPr bwMode="auto">
              <a:xfrm flipV="1">
                <a:off x="984" y="131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69" name="Line 76"/>
              <p:cNvSpPr>
                <a:spLocks noChangeShapeType="1"/>
              </p:cNvSpPr>
              <p:nvPr/>
            </p:nvSpPr>
            <p:spPr bwMode="auto">
              <a:xfrm flipV="1">
                <a:off x="984" y="116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70" name="Line 77"/>
              <p:cNvSpPr>
                <a:spLocks noChangeShapeType="1"/>
              </p:cNvSpPr>
              <p:nvPr/>
            </p:nvSpPr>
            <p:spPr bwMode="auto">
              <a:xfrm flipV="1">
                <a:off x="984" y="102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71" name="Line 78"/>
              <p:cNvSpPr>
                <a:spLocks noChangeShapeType="1"/>
              </p:cNvSpPr>
              <p:nvPr/>
            </p:nvSpPr>
            <p:spPr bwMode="auto">
              <a:xfrm flipV="1">
                <a:off x="984" y="88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72" name="Line 79"/>
              <p:cNvSpPr>
                <a:spLocks noChangeShapeType="1"/>
              </p:cNvSpPr>
              <p:nvPr/>
            </p:nvSpPr>
            <p:spPr bwMode="auto">
              <a:xfrm flipV="1">
                <a:off x="984" y="752"/>
                <a:ext cx="1" cy="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76813" name="Group 113"/>
            <p:cNvGrpSpPr>
              <a:grpSpLocks/>
            </p:cNvGrpSpPr>
            <p:nvPr/>
          </p:nvGrpSpPr>
          <p:grpSpPr bwMode="auto">
            <a:xfrm>
              <a:off x="240" y="1592"/>
              <a:ext cx="4512" cy="56"/>
              <a:chOff x="336" y="1112"/>
              <a:chExt cx="4512" cy="56"/>
            </a:xfrm>
          </p:grpSpPr>
          <p:sp>
            <p:nvSpPr>
              <p:cNvPr id="76922" name="Freeform 81"/>
              <p:cNvSpPr>
                <a:spLocks/>
              </p:cNvSpPr>
              <p:nvPr/>
            </p:nvSpPr>
            <p:spPr bwMode="auto">
              <a:xfrm>
                <a:off x="336" y="1112"/>
                <a:ext cx="112" cy="56"/>
              </a:xfrm>
              <a:custGeom>
                <a:avLst/>
                <a:gdLst>
                  <a:gd name="T0" fmla="*/ 0 w 112"/>
                  <a:gd name="T1" fmla="*/ 24 h 56"/>
                  <a:gd name="T2" fmla="*/ 112 w 112"/>
                  <a:gd name="T3" fmla="*/ 0 h 56"/>
                  <a:gd name="T4" fmla="*/ 112 w 112"/>
                  <a:gd name="T5" fmla="*/ 24 h 56"/>
                  <a:gd name="T6" fmla="*/ 112 w 112"/>
                  <a:gd name="T7" fmla="*/ 56 h 56"/>
                  <a:gd name="T8" fmla="*/ 0 w 112"/>
                  <a:gd name="T9" fmla="*/ 24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0" y="24"/>
                    </a:moveTo>
                    <a:lnTo>
                      <a:pt x="112" y="0"/>
                    </a:lnTo>
                    <a:lnTo>
                      <a:pt x="112" y="24"/>
                    </a:lnTo>
                    <a:lnTo>
                      <a:pt x="112" y="56"/>
                    </a:lnTo>
                    <a:lnTo>
                      <a:pt x="0"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6923" name="Freeform 82"/>
              <p:cNvSpPr>
                <a:spLocks/>
              </p:cNvSpPr>
              <p:nvPr/>
            </p:nvSpPr>
            <p:spPr bwMode="auto">
              <a:xfrm>
                <a:off x="4736" y="1112"/>
                <a:ext cx="112" cy="56"/>
              </a:xfrm>
              <a:custGeom>
                <a:avLst/>
                <a:gdLst>
                  <a:gd name="T0" fmla="*/ 112 w 112"/>
                  <a:gd name="T1" fmla="*/ 24 h 56"/>
                  <a:gd name="T2" fmla="*/ 0 w 112"/>
                  <a:gd name="T3" fmla="*/ 56 h 56"/>
                  <a:gd name="T4" fmla="*/ 0 w 112"/>
                  <a:gd name="T5" fmla="*/ 24 h 56"/>
                  <a:gd name="T6" fmla="*/ 0 w 112"/>
                  <a:gd name="T7" fmla="*/ 0 h 56"/>
                  <a:gd name="T8" fmla="*/ 112 w 112"/>
                  <a:gd name="T9" fmla="*/ 24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112" y="24"/>
                    </a:moveTo>
                    <a:lnTo>
                      <a:pt x="0" y="56"/>
                    </a:lnTo>
                    <a:lnTo>
                      <a:pt x="0" y="24"/>
                    </a:lnTo>
                    <a:lnTo>
                      <a:pt x="0" y="0"/>
                    </a:lnTo>
                    <a:lnTo>
                      <a:pt x="112"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6924" name="Line 83"/>
              <p:cNvSpPr>
                <a:spLocks noChangeShapeType="1"/>
              </p:cNvSpPr>
              <p:nvPr/>
            </p:nvSpPr>
            <p:spPr bwMode="auto">
              <a:xfrm>
                <a:off x="448"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25" name="Line 84"/>
              <p:cNvSpPr>
                <a:spLocks noChangeShapeType="1"/>
              </p:cNvSpPr>
              <p:nvPr/>
            </p:nvSpPr>
            <p:spPr bwMode="auto">
              <a:xfrm>
                <a:off x="592"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26" name="Line 85"/>
              <p:cNvSpPr>
                <a:spLocks noChangeShapeType="1"/>
              </p:cNvSpPr>
              <p:nvPr/>
            </p:nvSpPr>
            <p:spPr bwMode="auto">
              <a:xfrm>
                <a:off x="736"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27" name="Line 86"/>
              <p:cNvSpPr>
                <a:spLocks noChangeShapeType="1"/>
              </p:cNvSpPr>
              <p:nvPr/>
            </p:nvSpPr>
            <p:spPr bwMode="auto">
              <a:xfrm>
                <a:off x="880"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28" name="Line 87"/>
              <p:cNvSpPr>
                <a:spLocks noChangeShapeType="1"/>
              </p:cNvSpPr>
              <p:nvPr/>
            </p:nvSpPr>
            <p:spPr bwMode="auto">
              <a:xfrm>
                <a:off x="1024"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29" name="Line 88"/>
              <p:cNvSpPr>
                <a:spLocks noChangeShapeType="1"/>
              </p:cNvSpPr>
              <p:nvPr/>
            </p:nvSpPr>
            <p:spPr bwMode="auto">
              <a:xfrm>
                <a:off x="1168"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30" name="Line 89"/>
              <p:cNvSpPr>
                <a:spLocks noChangeShapeType="1"/>
              </p:cNvSpPr>
              <p:nvPr/>
            </p:nvSpPr>
            <p:spPr bwMode="auto">
              <a:xfrm>
                <a:off x="1312"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31" name="Line 90"/>
              <p:cNvSpPr>
                <a:spLocks noChangeShapeType="1"/>
              </p:cNvSpPr>
              <p:nvPr/>
            </p:nvSpPr>
            <p:spPr bwMode="auto">
              <a:xfrm>
                <a:off x="1456"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32" name="Line 91"/>
              <p:cNvSpPr>
                <a:spLocks noChangeShapeType="1"/>
              </p:cNvSpPr>
              <p:nvPr/>
            </p:nvSpPr>
            <p:spPr bwMode="auto">
              <a:xfrm>
                <a:off x="1600"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33" name="Line 92"/>
              <p:cNvSpPr>
                <a:spLocks noChangeShapeType="1"/>
              </p:cNvSpPr>
              <p:nvPr/>
            </p:nvSpPr>
            <p:spPr bwMode="auto">
              <a:xfrm>
                <a:off x="1744"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34" name="Line 93"/>
              <p:cNvSpPr>
                <a:spLocks noChangeShapeType="1"/>
              </p:cNvSpPr>
              <p:nvPr/>
            </p:nvSpPr>
            <p:spPr bwMode="auto">
              <a:xfrm>
                <a:off x="1888"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35" name="Line 94"/>
              <p:cNvSpPr>
                <a:spLocks noChangeShapeType="1"/>
              </p:cNvSpPr>
              <p:nvPr/>
            </p:nvSpPr>
            <p:spPr bwMode="auto">
              <a:xfrm>
                <a:off x="2032"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36" name="Line 95"/>
              <p:cNvSpPr>
                <a:spLocks noChangeShapeType="1"/>
              </p:cNvSpPr>
              <p:nvPr/>
            </p:nvSpPr>
            <p:spPr bwMode="auto">
              <a:xfrm>
                <a:off x="2176"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37" name="Line 96"/>
              <p:cNvSpPr>
                <a:spLocks noChangeShapeType="1"/>
              </p:cNvSpPr>
              <p:nvPr/>
            </p:nvSpPr>
            <p:spPr bwMode="auto">
              <a:xfrm>
                <a:off x="2320"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38" name="Line 97"/>
              <p:cNvSpPr>
                <a:spLocks noChangeShapeType="1"/>
              </p:cNvSpPr>
              <p:nvPr/>
            </p:nvSpPr>
            <p:spPr bwMode="auto">
              <a:xfrm>
                <a:off x="2464"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39" name="Line 98"/>
              <p:cNvSpPr>
                <a:spLocks noChangeShapeType="1"/>
              </p:cNvSpPr>
              <p:nvPr/>
            </p:nvSpPr>
            <p:spPr bwMode="auto">
              <a:xfrm>
                <a:off x="2608"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40" name="Line 99"/>
              <p:cNvSpPr>
                <a:spLocks noChangeShapeType="1"/>
              </p:cNvSpPr>
              <p:nvPr/>
            </p:nvSpPr>
            <p:spPr bwMode="auto">
              <a:xfrm>
                <a:off x="2752"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41" name="Line 100"/>
              <p:cNvSpPr>
                <a:spLocks noChangeShapeType="1"/>
              </p:cNvSpPr>
              <p:nvPr/>
            </p:nvSpPr>
            <p:spPr bwMode="auto">
              <a:xfrm>
                <a:off x="2896"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42" name="Line 101"/>
              <p:cNvSpPr>
                <a:spLocks noChangeShapeType="1"/>
              </p:cNvSpPr>
              <p:nvPr/>
            </p:nvSpPr>
            <p:spPr bwMode="auto">
              <a:xfrm>
                <a:off x="3040"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43" name="Line 102"/>
              <p:cNvSpPr>
                <a:spLocks noChangeShapeType="1"/>
              </p:cNvSpPr>
              <p:nvPr/>
            </p:nvSpPr>
            <p:spPr bwMode="auto">
              <a:xfrm>
                <a:off x="3184"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44" name="Line 103"/>
              <p:cNvSpPr>
                <a:spLocks noChangeShapeType="1"/>
              </p:cNvSpPr>
              <p:nvPr/>
            </p:nvSpPr>
            <p:spPr bwMode="auto">
              <a:xfrm>
                <a:off x="3328"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45" name="Line 104"/>
              <p:cNvSpPr>
                <a:spLocks noChangeShapeType="1"/>
              </p:cNvSpPr>
              <p:nvPr/>
            </p:nvSpPr>
            <p:spPr bwMode="auto">
              <a:xfrm>
                <a:off x="3472"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46" name="Line 105"/>
              <p:cNvSpPr>
                <a:spLocks noChangeShapeType="1"/>
              </p:cNvSpPr>
              <p:nvPr/>
            </p:nvSpPr>
            <p:spPr bwMode="auto">
              <a:xfrm>
                <a:off x="3616"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47" name="Line 106"/>
              <p:cNvSpPr>
                <a:spLocks noChangeShapeType="1"/>
              </p:cNvSpPr>
              <p:nvPr/>
            </p:nvSpPr>
            <p:spPr bwMode="auto">
              <a:xfrm>
                <a:off x="3760"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48" name="Line 107"/>
              <p:cNvSpPr>
                <a:spLocks noChangeShapeType="1"/>
              </p:cNvSpPr>
              <p:nvPr/>
            </p:nvSpPr>
            <p:spPr bwMode="auto">
              <a:xfrm>
                <a:off x="3904"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49" name="Line 108"/>
              <p:cNvSpPr>
                <a:spLocks noChangeShapeType="1"/>
              </p:cNvSpPr>
              <p:nvPr/>
            </p:nvSpPr>
            <p:spPr bwMode="auto">
              <a:xfrm>
                <a:off x="4048"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50" name="Line 109"/>
              <p:cNvSpPr>
                <a:spLocks noChangeShapeType="1"/>
              </p:cNvSpPr>
              <p:nvPr/>
            </p:nvSpPr>
            <p:spPr bwMode="auto">
              <a:xfrm>
                <a:off x="4192"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51" name="Line 110"/>
              <p:cNvSpPr>
                <a:spLocks noChangeShapeType="1"/>
              </p:cNvSpPr>
              <p:nvPr/>
            </p:nvSpPr>
            <p:spPr bwMode="auto">
              <a:xfrm>
                <a:off x="4336"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52" name="Line 111"/>
              <p:cNvSpPr>
                <a:spLocks noChangeShapeType="1"/>
              </p:cNvSpPr>
              <p:nvPr/>
            </p:nvSpPr>
            <p:spPr bwMode="auto">
              <a:xfrm>
                <a:off x="4480"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53" name="Line 112"/>
              <p:cNvSpPr>
                <a:spLocks noChangeShapeType="1"/>
              </p:cNvSpPr>
              <p:nvPr/>
            </p:nvSpPr>
            <p:spPr bwMode="auto">
              <a:xfrm>
                <a:off x="4624"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76814" name="Rectangle 114"/>
            <p:cNvSpPr>
              <a:spLocks noChangeArrowheads="1"/>
            </p:cNvSpPr>
            <p:nvPr/>
          </p:nvSpPr>
          <p:spPr bwMode="auto">
            <a:xfrm>
              <a:off x="944" y="3496"/>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a</a:t>
              </a:r>
              <a:endParaRPr lang="en-US" sz="1800" dirty="0"/>
            </a:p>
          </p:txBody>
        </p:sp>
        <p:sp>
          <p:nvSpPr>
            <p:cNvPr id="76815" name="Rectangle 115"/>
            <p:cNvSpPr>
              <a:spLocks noChangeArrowheads="1"/>
            </p:cNvSpPr>
            <p:nvPr/>
          </p:nvSpPr>
          <p:spPr bwMode="auto">
            <a:xfrm>
              <a:off x="1480" y="3480"/>
              <a:ext cx="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b</a:t>
              </a:r>
              <a:endParaRPr lang="en-US" sz="1800" dirty="0"/>
            </a:p>
          </p:txBody>
        </p:sp>
        <p:sp>
          <p:nvSpPr>
            <p:cNvPr id="76816" name="Rectangle 116"/>
            <p:cNvSpPr>
              <a:spLocks noChangeArrowheads="1"/>
            </p:cNvSpPr>
            <p:nvPr/>
          </p:nvSpPr>
          <p:spPr bwMode="auto">
            <a:xfrm>
              <a:off x="2840" y="3480"/>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c</a:t>
              </a:r>
              <a:endParaRPr lang="en-US" sz="1800" dirty="0"/>
            </a:p>
          </p:txBody>
        </p:sp>
        <p:sp>
          <p:nvSpPr>
            <p:cNvPr id="76817" name="Rectangle 117"/>
            <p:cNvSpPr>
              <a:spLocks noChangeArrowheads="1"/>
            </p:cNvSpPr>
            <p:nvPr/>
          </p:nvSpPr>
          <p:spPr bwMode="auto">
            <a:xfrm>
              <a:off x="3848" y="3472"/>
              <a:ext cx="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d</a:t>
              </a:r>
              <a:endParaRPr lang="en-US" sz="1800" dirty="0"/>
            </a:p>
          </p:txBody>
        </p:sp>
        <p:sp>
          <p:nvSpPr>
            <p:cNvPr id="76818" name="Rectangle 118"/>
            <p:cNvSpPr>
              <a:spLocks noChangeArrowheads="1"/>
            </p:cNvSpPr>
            <p:nvPr/>
          </p:nvSpPr>
          <p:spPr bwMode="auto">
            <a:xfrm>
              <a:off x="488" y="688"/>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y</a:t>
              </a:r>
              <a:endParaRPr lang="en-US" sz="1800" dirty="0"/>
            </a:p>
          </p:txBody>
        </p:sp>
        <p:sp>
          <p:nvSpPr>
            <p:cNvPr id="76819" name="Rectangle 120"/>
            <p:cNvSpPr>
              <a:spLocks noChangeArrowheads="1"/>
            </p:cNvSpPr>
            <p:nvPr/>
          </p:nvSpPr>
          <p:spPr bwMode="auto">
            <a:xfrm>
              <a:off x="4408" y="3448"/>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x</a:t>
              </a:r>
              <a:endParaRPr lang="en-US" sz="1800" dirty="0"/>
            </a:p>
          </p:txBody>
        </p:sp>
        <p:grpSp>
          <p:nvGrpSpPr>
            <p:cNvPr id="76820" name="Group 156"/>
            <p:cNvGrpSpPr>
              <a:grpSpLocks/>
            </p:cNvGrpSpPr>
            <p:nvPr/>
          </p:nvGrpSpPr>
          <p:grpSpPr bwMode="auto">
            <a:xfrm>
              <a:off x="272" y="2016"/>
              <a:ext cx="4520" cy="56"/>
              <a:chOff x="368" y="1536"/>
              <a:chExt cx="4520" cy="56"/>
            </a:xfrm>
          </p:grpSpPr>
          <p:sp>
            <p:nvSpPr>
              <p:cNvPr id="76890" name="Freeform 124"/>
              <p:cNvSpPr>
                <a:spLocks/>
              </p:cNvSpPr>
              <p:nvPr/>
            </p:nvSpPr>
            <p:spPr bwMode="auto">
              <a:xfrm>
                <a:off x="368" y="1536"/>
                <a:ext cx="112" cy="56"/>
              </a:xfrm>
              <a:custGeom>
                <a:avLst/>
                <a:gdLst>
                  <a:gd name="T0" fmla="*/ 0 w 112"/>
                  <a:gd name="T1" fmla="*/ 24 h 56"/>
                  <a:gd name="T2" fmla="*/ 112 w 112"/>
                  <a:gd name="T3" fmla="*/ 0 h 56"/>
                  <a:gd name="T4" fmla="*/ 112 w 112"/>
                  <a:gd name="T5" fmla="*/ 24 h 56"/>
                  <a:gd name="T6" fmla="*/ 112 w 112"/>
                  <a:gd name="T7" fmla="*/ 56 h 56"/>
                  <a:gd name="T8" fmla="*/ 0 w 112"/>
                  <a:gd name="T9" fmla="*/ 24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0" y="24"/>
                    </a:moveTo>
                    <a:lnTo>
                      <a:pt x="112" y="0"/>
                    </a:lnTo>
                    <a:lnTo>
                      <a:pt x="112" y="24"/>
                    </a:lnTo>
                    <a:lnTo>
                      <a:pt x="112" y="56"/>
                    </a:lnTo>
                    <a:lnTo>
                      <a:pt x="0"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6891" name="Freeform 125"/>
              <p:cNvSpPr>
                <a:spLocks/>
              </p:cNvSpPr>
              <p:nvPr/>
            </p:nvSpPr>
            <p:spPr bwMode="auto">
              <a:xfrm>
                <a:off x="4776" y="1536"/>
                <a:ext cx="112" cy="56"/>
              </a:xfrm>
              <a:custGeom>
                <a:avLst/>
                <a:gdLst>
                  <a:gd name="T0" fmla="*/ 112 w 112"/>
                  <a:gd name="T1" fmla="*/ 24 h 56"/>
                  <a:gd name="T2" fmla="*/ 0 w 112"/>
                  <a:gd name="T3" fmla="*/ 56 h 56"/>
                  <a:gd name="T4" fmla="*/ 0 w 112"/>
                  <a:gd name="T5" fmla="*/ 24 h 56"/>
                  <a:gd name="T6" fmla="*/ 0 w 112"/>
                  <a:gd name="T7" fmla="*/ 0 h 56"/>
                  <a:gd name="T8" fmla="*/ 112 w 112"/>
                  <a:gd name="T9" fmla="*/ 24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112" y="24"/>
                    </a:moveTo>
                    <a:lnTo>
                      <a:pt x="0" y="56"/>
                    </a:lnTo>
                    <a:lnTo>
                      <a:pt x="0" y="24"/>
                    </a:lnTo>
                    <a:lnTo>
                      <a:pt x="0" y="0"/>
                    </a:lnTo>
                    <a:lnTo>
                      <a:pt x="112"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6892" name="Line 126"/>
              <p:cNvSpPr>
                <a:spLocks noChangeShapeType="1"/>
              </p:cNvSpPr>
              <p:nvPr/>
            </p:nvSpPr>
            <p:spPr bwMode="auto">
              <a:xfrm>
                <a:off x="480"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93" name="Line 127"/>
              <p:cNvSpPr>
                <a:spLocks noChangeShapeType="1"/>
              </p:cNvSpPr>
              <p:nvPr/>
            </p:nvSpPr>
            <p:spPr bwMode="auto">
              <a:xfrm>
                <a:off x="624"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94" name="Line 128"/>
              <p:cNvSpPr>
                <a:spLocks noChangeShapeType="1"/>
              </p:cNvSpPr>
              <p:nvPr/>
            </p:nvSpPr>
            <p:spPr bwMode="auto">
              <a:xfrm>
                <a:off x="768"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95" name="Line 129"/>
              <p:cNvSpPr>
                <a:spLocks noChangeShapeType="1"/>
              </p:cNvSpPr>
              <p:nvPr/>
            </p:nvSpPr>
            <p:spPr bwMode="auto">
              <a:xfrm>
                <a:off x="912"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96" name="Line 130"/>
              <p:cNvSpPr>
                <a:spLocks noChangeShapeType="1"/>
              </p:cNvSpPr>
              <p:nvPr/>
            </p:nvSpPr>
            <p:spPr bwMode="auto">
              <a:xfrm>
                <a:off x="1056"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97" name="Line 131"/>
              <p:cNvSpPr>
                <a:spLocks noChangeShapeType="1"/>
              </p:cNvSpPr>
              <p:nvPr/>
            </p:nvSpPr>
            <p:spPr bwMode="auto">
              <a:xfrm>
                <a:off x="1200"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98" name="Line 132"/>
              <p:cNvSpPr>
                <a:spLocks noChangeShapeType="1"/>
              </p:cNvSpPr>
              <p:nvPr/>
            </p:nvSpPr>
            <p:spPr bwMode="auto">
              <a:xfrm>
                <a:off x="1344"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99" name="Line 133"/>
              <p:cNvSpPr>
                <a:spLocks noChangeShapeType="1"/>
              </p:cNvSpPr>
              <p:nvPr/>
            </p:nvSpPr>
            <p:spPr bwMode="auto">
              <a:xfrm>
                <a:off x="1488"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00" name="Line 134"/>
              <p:cNvSpPr>
                <a:spLocks noChangeShapeType="1"/>
              </p:cNvSpPr>
              <p:nvPr/>
            </p:nvSpPr>
            <p:spPr bwMode="auto">
              <a:xfrm>
                <a:off x="1632"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01" name="Line 135"/>
              <p:cNvSpPr>
                <a:spLocks noChangeShapeType="1"/>
              </p:cNvSpPr>
              <p:nvPr/>
            </p:nvSpPr>
            <p:spPr bwMode="auto">
              <a:xfrm>
                <a:off x="1776"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02" name="Line 136"/>
              <p:cNvSpPr>
                <a:spLocks noChangeShapeType="1"/>
              </p:cNvSpPr>
              <p:nvPr/>
            </p:nvSpPr>
            <p:spPr bwMode="auto">
              <a:xfrm>
                <a:off x="1920"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03" name="Line 137"/>
              <p:cNvSpPr>
                <a:spLocks noChangeShapeType="1"/>
              </p:cNvSpPr>
              <p:nvPr/>
            </p:nvSpPr>
            <p:spPr bwMode="auto">
              <a:xfrm>
                <a:off x="2064"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04" name="Line 138"/>
              <p:cNvSpPr>
                <a:spLocks noChangeShapeType="1"/>
              </p:cNvSpPr>
              <p:nvPr/>
            </p:nvSpPr>
            <p:spPr bwMode="auto">
              <a:xfrm>
                <a:off x="2208"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05" name="Line 139"/>
              <p:cNvSpPr>
                <a:spLocks noChangeShapeType="1"/>
              </p:cNvSpPr>
              <p:nvPr/>
            </p:nvSpPr>
            <p:spPr bwMode="auto">
              <a:xfrm>
                <a:off x="2352"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06" name="Line 140"/>
              <p:cNvSpPr>
                <a:spLocks noChangeShapeType="1"/>
              </p:cNvSpPr>
              <p:nvPr/>
            </p:nvSpPr>
            <p:spPr bwMode="auto">
              <a:xfrm>
                <a:off x="2496"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07" name="Line 141"/>
              <p:cNvSpPr>
                <a:spLocks noChangeShapeType="1"/>
              </p:cNvSpPr>
              <p:nvPr/>
            </p:nvSpPr>
            <p:spPr bwMode="auto">
              <a:xfrm>
                <a:off x="2640"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08" name="Line 142"/>
              <p:cNvSpPr>
                <a:spLocks noChangeShapeType="1"/>
              </p:cNvSpPr>
              <p:nvPr/>
            </p:nvSpPr>
            <p:spPr bwMode="auto">
              <a:xfrm>
                <a:off x="2784"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09" name="Line 143"/>
              <p:cNvSpPr>
                <a:spLocks noChangeShapeType="1"/>
              </p:cNvSpPr>
              <p:nvPr/>
            </p:nvSpPr>
            <p:spPr bwMode="auto">
              <a:xfrm>
                <a:off x="2928"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10" name="Line 144"/>
              <p:cNvSpPr>
                <a:spLocks noChangeShapeType="1"/>
              </p:cNvSpPr>
              <p:nvPr/>
            </p:nvSpPr>
            <p:spPr bwMode="auto">
              <a:xfrm>
                <a:off x="3072"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11" name="Line 145"/>
              <p:cNvSpPr>
                <a:spLocks noChangeShapeType="1"/>
              </p:cNvSpPr>
              <p:nvPr/>
            </p:nvSpPr>
            <p:spPr bwMode="auto">
              <a:xfrm>
                <a:off x="3216"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12" name="Line 146"/>
              <p:cNvSpPr>
                <a:spLocks noChangeShapeType="1"/>
              </p:cNvSpPr>
              <p:nvPr/>
            </p:nvSpPr>
            <p:spPr bwMode="auto">
              <a:xfrm>
                <a:off x="3360"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13" name="Line 147"/>
              <p:cNvSpPr>
                <a:spLocks noChangeShapeType="1"/>
              </p:cNvSpPr>
              <p:nvPr/>
            </p:nvSpPr>
            <p:spPr bwMode="auto">
              <a:xfrm>
                <a:off x="3504"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14" name="Line 148"/>
              <p:cNvSpPr>
                <a:spLocks noChangeShapeType="1"/>
              </p:cNvSpPr>
              <p:nvPr/>
            </p:nvSpPr>
            <p:spPr bwMode="auto">
              <a:xfrm>
                <a:off x="3648"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15" name="Line 149"/>
              <p:cNvSpPr>
                <a:spLocks noChangeShapeType="1"/>
              </p:cNvSpPr>
              <p:nvPr/>
            </p:nvSpPr>
            <p:spPr bwMode="auto">
              <a:xfrm>
                <a:off x="3792"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16" name="Line 150"/>
              <p:cNvSpPr>
                <a:spLocks noChangeShapeType="1"/>
              </p:cNvSpPr>
              <p:nvPr/>
            </p:nvSpPr>
            <p:spPr bwMode="auto">
              <a:xfrm>
                <a:off x="3936"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17" name="Line 151"/>
              <p:cNvSpPr>
                <a:spLocks noChangeShapeType="1"/>
              </p:cNvSpPr>
              <p:nvPr/>
            </p:nvSpPr>
            <p:spPr bwMode="auto">
              <a:xfrm>
                <a:off x="4080"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18" name="Line 152"/>
              <p:cNvSpPr>
                <a:spLocks noChangeShapeType="1"/>
              </p:cNvSpPr>
              <p:nvPr/>
            </p:nvSpPr>
            <p:spPr bwMode="auto">
              <a:xfrm>
                <a:off x="4224"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19" name="Line 153"/>
              <p:cNvSpPr>
                <a:spLocks noChangeShapeType="1"/>
              </p:cNvSpPr>
              <p:nvPr/>
            </p:nvSpPr>
            <p:spPr bwMode="auto">
              <a:xfrm>
                <a:off x="4368"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20" name="Line 154"/>
              <p:cNvSpPr>
                <a:spLocks noChangeShapeType="1"/>
              </p:cNvSpPr>
              <p:nvPr/>
            </p:nvSpPr>
            <p:spPr bwMode="auto">
              <a:xfrm>
                <a:off x="4512"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921" name="Line 155"/>
              <p:cNvSpPr>
                <a:spLocks noChangeShapeType="1"/>
              </p:cNvSpPr>
              <p:nvPr/>
            </p:nvSpPr>
            <p:spPr bwMode="auto">
              <a:xfrm>
                <a:off x="4656"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76821" name="Group 176"/>
            <p:cNvGrpSpPr>
              <a:grpSpLocks/>
            </p:cNvGrpSpPr>
            <p:nvPr/>
          </p:nvGrpSpPr>
          <p:grpSpPr bwMode="auto">
            <a:xfrm>
              <a:off x="1352" y="1152"/>
              <a:ext cx="56" cy="2584"/>
              <a:chOff x="1448" y="672"/>
              <a:chExt cx="56" cy="2584"/>
            </a:xfrm>
          </p:grpSpPr>
          <p:sp>
            <p:nvSpPr>
              <p:cNvPr id="76871" name="Freeform 157"/>
              <p:cNvSpPr>
                <a:spLocks/>
              </p:cNvSpPr>
              <p:nvPr/>
            </p:nvSpPr>
            <p:spPr bwMode="auto">
              <a:xfrm>
                <a:off x="1448" y="3144"/>
                <a:ext cx="56" cy="112"/>
              </a:xfrm>
              <a:custGeom>
                <a:avLst/>
                <a:gdLst>
                  <a:gd name="T0" fmla="*/ 24 w 56"/>
                  <a:gd name="T1" fmla="*/ 112 h 112"/>
                  <a:gd name="T2" fmla="*/ 0 w 56"/>
                  <a:gd name="T3" fmla="*/ 0 h 112"/>
                  <a:gd name="T4" fmla="*/ 24 w 56"/>
                  <a:gd name="T5" fmla="*/ 0 h 112"/>
                  <a:gd name="T6" fmla="*/ 56 w 56"/>
                  <a:gd name="T7" fmla="*/ 0 h 112"/>
                  <a:gd name="T8" fmla="*/ 24 w 56"/>
                  <a:gd name="T9" fmla="*/ 112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112"/>
                    </a:moveTo>
                    <a:lnTo>
                      <a:pt x="0" y="0"/>
                    </a:lnTo>
                    <a:lnTo>
                      <a:pt x="24" y="0"/>
                    </a:lnTo>
                    <a:lnTo>
                      <a:pt x="56" y="0"/>
                    </a:lnTo>
                    <a:lnTo>
                      <a:pt x="24"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6872" name="Freeform 158"/>
              <p:cNvSpPr>
                <a:spLocks/>
              </p:cNvSpPr>
              <p:nvPr/>
            </p:nvSpPr>
            <p:spPr bwMode="auto">
              <a:xfrm>
                <a:off x="1448" y="672"/>
                <a:ext cx="56" cy="112"/>
              </a:xfrm>
              <a:custGeom>
                <a:avLst/>
                <a:gdLst>
                  <a:gd name="T0" fmla="*/ 24 w 56"/>
                  <a:gd name="T1" fmla="*/ 0 h 112"/>
                  <a:gd name="T2" fmla="*/ 56 w 56"/>
                  <a:gd name="T3" fmla="*/ 112 h 112"/>
                  <a:gd name="T4" fmla="*/ 24 w 56"/>
                  <a:gd name="T5" fmla="*/ 112 h 112"/>
                  <a:gd name="T6" fmla="*/ 0 w 56"/>
                  <a:gd name="T7" fmla="*/ 112 h 112"/>
                  <a:gd name="T8" fmla="*/ 24 w 56"/>
                  <a:gd name="T9" fmla="*/ 0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0"/>
                    </a:moveTo>
                    <a:lnTo>
                      <a:pt x="56" y="112"/>
                    </a:lnTo>
                    <a:lnTo>
                      <a:pt x="24" y="112"/>
                    </a:lnTo>
                    <a:lnTo>
                      <a:pt x="0" y="112"/>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6873" name="Line 159"/>
              <p:cNvSpPr>
                <a:spLocks noChangeShapeType="1"/>
              </p:cNvSpPr>
              <p:nvPr/>
            </p:nvSpPr>
            <p:spPr bwMode="auto">
              <a:xfrm flipV="1">
                <a:off x="1472" y="307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74" name="Line 160"/>
              <p:cNvSpPr>
                <a:spLocks noChangeShapeType="1"/>
              </p:cNvSpPr>
              <p:nvPr/>
            </p:nvSpPr>
            <p:spPr bwMode="auto">
              <a:xfrm flipV="1">
                <a:off x="1472" y="292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75" name="Line 161"/>
              <p:cNvSpPr>
                <a:spLocks noChangeShapeType="1"/>
              </p:cNvSpPr>
              <p:nvPr/>
            </p:nvSpPr>
            <p:spPr bwMode="auto">
              <a:xfrm flipV="1">
                <a:off x="1472" y="278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76" name="Line 162"/>
              <p:cNvSpPr>
                <a:spLocks noChangeShapeType="1"/>
              </p:cNvSpPr>
              <p:nvPr/>
            </p:nvSpPr>
            <p:spPr bwMode="auto">
              <a:xfrm flipV="1">
                <a:off x="1472" y="26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77" name="Line 163"/>
              <p:cNvSpPr>
                <a:spLocks noChangeShapeType="1"/>
              </p:cNvSpPr>
              <p:nvPr/>
            </p:nvSpPr>
            <p:spPr bwMode="auto">
              <a:xfrm flipV="1">
                <a:off x="1472" y="24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78" name="Line 164"/>
              <p:cNvSpPr>
                <a:spLocks noChangeShapeType="1"/>
              </p:cNvSpPr>
              <p:nvPr/>
            </p:nvSpPr>
            <p:spPr bwMode="auto">
              <a:xfrm flipV="1">
                <a:off x="1472" y="235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79" name="Line 165"/>
              <p:cNvSpPr>
                <a:spLocks noChangeShapeType="1"/>
              </p:cNvSpPr>
              <p:nvPr/>
            </p:nvSpPr>
            <p:spPr bwMode="auto">
              <a:xfrm flipV="1">
                <a:off x="1472" y="220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80" name="Line 166"/>
              <p:cNvSpPr>
                <a:spLocks noChangeShapeType="1"/>
              </p:cNvSpPr>
              <p:nvPr/>
            </p:nvSpPr>
            <p:spPr bwMode="auto">
              <a:xfrm flipV="1">
                <a:off x="1472" y="206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81" name="Line 167"/>
              <p:cNvSpPr>
                <a:spLocks noChangeShapeType="1"/>
              </p:cNvSpPr>
              <p:nvPr/>
            </p:nvSpPr>
            <p:spPr bwMode="auto">
              <a:xfrm flipV="1">
                <a:off x="1472" y="192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82" name="Line 168"/>
              <p:cNvSpPr>
                <a:spLocks noChangeShapeType="1"/>
              </p:cNvSpPr>
              <p:nvPr/>
            </p:nvSpPr>
            <p:spPr bwMode="auto">
              <a:xfrm flipV="1">
                <a:off x="1472" y="177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83" name="Line 169"/>
              <p:cNvSpPr>
                <a:spLocks noChangeShapeType="1"/>
              </p:cNvSpPr>
              <p:nvPr/>
            </p:nvSpPr>
            <p:spPr bwMode="auto">
              <a:xfrm flipV="1">
                <a:off x="1472" y="163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84" name="Line 170"/>
              <p:cNvSpPr>
                <a:spLocks noChangeShapeType="1"/>
              </p:cNvSpPr>
              <p:nvPr/>
            </p:nvSpPr>
            <p:spPr bwMode="auto">
              <a:xfrm flipV="1">
                <a:off x="1472" y="148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85" name="Line 171"/>
              <p:cNvSpPr>
                <a:spLocks noChangeShapeType="1"/>
              </p:cNvSpPr>
              <p:nvPr/>
            </p:nvSpPr>
            <p:spPr bwMode="auto">
              <a:xfrm flipV="1">
                <a:off x="1472" y="134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86" name="Line 172"/>
              <p:cNvSpPr>
                <a:spLocks noChangeShapeType="1"/>
              </p:cNvSpPr>
              <p:nvPr/>
            </p:nvSpPr>
            <p:spPr bwMode="auto">
              <a:xfrm flipV="1">
                <a:off x="1472" y="120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87" name="Line 173"/>
              <p:cNvSpPr>
                <a:spLocks noChangeShapeType="1"/>
              </p:cNvSpPr>
              <p:nvPr/>
            </p:nvSpPr>
            <p:spPr bwMode="auto">
              <a:xfrm flipV="1">
                <a:off x="1472" y="105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88" name="Line 174"/>
              <p:cNvSpPr>
                <a:spLocks noChangeShapeType="1"/>
              </p:cNvSpPr>
              <p:nvPr/>
            </p:nvSpPr>
            <p:spPr bwMode="auto">
              <a:xfrm flipV="1">
                <a:off x="1472" y="91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89" name="Line 175"/>
              <p:cNvSpPr>
                <a:spLocks noChangeShapeType="1"/>
              </p:cNvSpPr>
              <p:nvPr/>
            </p:nvSpPr>
            <p:spPr bwMode="auto">
              <a:xfrm flipV="1">
                <a:off x="1472" y="784"/>
                <a:ext cx="1" cy="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76822" name="Group 196"/>
            <p:cNvGrpSpPr>
              <a:grpSpLocks/>
            </p:cNvGrpSpPr>
            <p:nvPr/>
          </p:nvGrpSpPr>
          <p:grpSpPr bwMode="auto">
            <a:xfrm>
              <a:off x="3744" y="1208"/>
              <a:ext cx="56" cy="2592"/>
              <a:chOff x="3840" y="728"/>
              <a:chExt cx="56" cy="2592"/>
            </a:xfrm>
          </p:grpSpPr>
          <p:sp>
            <p:nvSpPr>
              <p:cNvPr id="76852" name="Freeform 177"/>
              <p:cNvSpPr>
                <a:spLocks/>
              </p:cNvSpPr>
              <p:nvPr/>
            </p:nvSpPr>
            <p:spPr bwMode="auto">
              <a:xfrm>
                <a:off x="3840" y="3200"/>
                <a:ext cx="56" cy="120"/>
              </a:xfrm>
              <a:custGeom>
                <a:avLst/>
                <a:gdLst>
                  <a:gd name="T0" fmla="*/ 24 w 56"/>
                  <a:gd name="T1" fmla="*/ 120 h 120"/>
                  <a:gd name="T2" fmla="*/ 0 w 56"/>
                  <a:gd name="T3" fmla="*/ 0 h 120"/>
                  <a:gd name="T4" fmla="*/ 24 w 56"/>
                  <a:gd name="T5" fmla="*/ 0 h 120"/>
                  <a:gd name="T6" fmla="*/ 56 w 56"/>
                  <a:gd name="T7" fmla="*/ 0 h 120"/>
                  <a:gd name="T8" fmla="*/ 24 w 56"/>
                  <a:gd name="T9" fmla="*/ 120 h 120"/>
                  <a:gd name="T10" fmla="*/ 0 60000 65536"/>
                  <a:gd name="T11" fmla="*/ 0 60000 65536"/>
                  <a:gd name="T12" fmla="*/ 0 60000 65536"/>
                  <a:gd name="T13" fmla="*/ 0 60000 65536"/>
                  <a:gd name="T14" fmla="*/ 0 60000 65536"/>
                  <a:gd name="T15" fmla="*/ 0 w 56"/>
                  <a:gd name="T16" fmla="*/ 0 h 120"/>
                  <a:gd name="T17" fmla="*/ 56 w 56"/>
                  <a:gd name="T18" fmla="*/ 120 h 120"/>
                </a:gdLst>
                <a:ahLst/>
                <a:cxnLst>
                  <a:cxn ang="T10">
                    <a:pos x="T0" y="T1"/>
                  </a:cxn>
                  <a:cxn ang="T11">
                    <a:pos x="T2" y="T3"/>
                  </a:cxn>
                  <a:cxn ang="T12">
                    <a:pos x="T4" y="T5"/>
                  </a:cxn>
                  <a:cxn ang="T13">
                    <a:pos x="T6" y="T7"/>
                  </a:cxn>
                  <a:cxn ang="T14">
                    <a:pos x="T8" y="T9"/>
                  </a:cxn>
                </a:cxnLst>
                <a:rect l="T15" t="T16" r="T17" b="T18"/>
                <a:pathLst>
                  <a:path w="56" h="120">
                    <a:moveTo>
                      <a:pt x="24" y="120"/>
                    </a:moveTo>
                    <a:lnTo>
                      <a:pt x="0" y="0"/>
                    </a:lnTo>
                    <a:lnTo>
                      <a:pt x="24" y="0"/>
                    </a:lnTo>
                    <a:lnTo>
                      <a:pt x="56" y="0"/>
                    </a:lnTo>
                    <a:lnTo>
                      <a:pt x="24"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6853" name="Freeform 178"/>
              <p:cNvSpPr>
                <a:spLocks/>
              </p:cNvSpPr>
              <p:nvPr/>
            </p:nvSpPr>
            <p:spPr bwMode="auto">
              <a:xfrm>
                <a:off x="3840" y="728"/>
                <a:ext cx="56" cy="112"/>
              </a:xfrm>
              <a:custGeom>
                <a:avLst/>
                <a:gdLst>
                  <a:gd name="T0" fmla="*/ 24 w 56"/>
                  <a:gd name="T1" fmla="*/ 0 h 112"/>
                  <a:gd name="T2" fmla="*/ 56 w 56"/>
                  <a:gd name="T3" fmla="*/ 112 h 112"/>
                  <a:gd name="T4" fmla="*/ 24 w 56"/>
                  <a:gd name="T5" fmla="*/ 112 h 112"/>
                  <a:gd name="T6" fmla="*/ 0 w 56"/>
                  <a:gd name="T7" fmla="*/ 112 h 112"/>
                  <a:gd name="T8" fmla="*/ 24 w 56"/>
                  <a:gd name="T9" fmla="*/ 0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0"/>
                    </a:moveTo>
                    <a:lnTo>
                      <a:pt x="56" y="112"/>
                    </a:lnTo>
                    <a:lnTo>
                      <a:pt x="24" y="112"/>
                    </a:lnTo>
                    <a:lnTo>
                      <a:pt x="0" y="112"/>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6854" name="Line 179"/>
              <p:cNvSpPr>
                <a:spLocks noChangeShapeType="1"/>
              </p:cNvSpPr>
              <p:nvPr/>
            </p:nvSpPr>
            <p:spPr bwMode="auto">
              <a:xfrm flipV="1">
                <a:off x="3864" y="312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55" name="Line 180"/>
              <p:cNvSpPr>
                <a:spLocks noChangeShapeType="1"/>
              </p:cNvSpPr>
              <p:nvPr/>
            </p:nvSpPr>
            <p:spPr bwMode="auto">
              <a:xfrm flipV="1">
                <a:off x="3864" y="298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56" name="Line 181"/>
              <p:cNvSpPr>
                <a:spLocks noChangeShapeType="1"/>
              </p:cNvSpPr>
              <p:nvPr/>
            </p:nvSpPr>
            <p:spPr bwMode="auto">
              <a:xfrm flipV="1">
                <a:off x="3864" y="28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57" name="Line 182"/>
              <p:cNvSpPr>
                <a:spLocks noChangeShapeType="1"/>
              </p:cNvSpPr>
              <p:nvPr/>
            </p:nvSpPr>
            <p:spPr bwMode="auto">
              <a:xfrm flipV="1">
                <a:off x="3864" y="26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58" name="Line 183"/>
              <p:cNvSpPr>
                <a:spLocks noChangeShapeType="1"/>
              </p:cNvSpPr>
              <p:nvPr/>
            </p:nvSpPr>
            <p:spPr bwMode="auto">
              <a:xfrm flipV="1">
                <a:off x="3864" y="255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59" name="Line 184"/>
              <p:cNvSpPr>
                <a:spLocks noChangeShapeType="1"/>
              </p:cNvSpPr>
              <p:nvPr/>
            </p:nvSpPr>
            <p:spPr bwMode="auto">
              <a:xfrm flipV="1">
                <a:off x="3864" y="240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60" name="Line 185"/>
              <p:cNvSpPr>
                <a:spLocks noChangeShapeType="1"/>
              </p:cNvSpPr>
              <p:nvPr/>
            </p:nvSpPr>
            <p:spPr bwMode="auto">
              <a:xfrm flipV="1">
                <a:off x="3864" y="226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61" name="Line 186"/>
              <p:cNvSpPr>
                <a:spLocks noChangeShapeType="1"/>
              </p:cNvSpPr>
              <p:nvPr/>
            </p:nvSpPr>
            <p:spPr bwMode="auto">
              <a:xfrm flipV="1">
                <a:off x="3864" y="212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62" name="Line 187"/>
              <p:cNvSpPr>
                <a:spLocks noChangeShapeType="1"/>
              </p:cNvSpPr>
              <p:nvPr/>
            </p:nvSpPr>
            <p:spPr bwMode="auto">
              <a:xfrm flipV="1">
                <a:off x="3864" y="197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63" name="Line 188"/>
              <p:cNvSpPr>
                <a:spLocks noChangeShapeType="1"/>
              </p:cNvSpPr>
              <p:nvPr/>
            </p:nvSpPr>
            <p:spPr bwMode="auto">
              <a:xfrm flipV="1">
                <a:off x="3864" y="183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64" name="Line 189"/>
              <p:cNvSpPr>
                <a:spLocks noChangeShapeType="1"/>
              </p:cNvSpPr>
              <p:nvPr/>
            </p:nvSpPr>
            <p:spPr bwMode="auto">
              <a:xfrm flipV="1">
                <a:off x="3864" y="168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65" name="Line 190"/>
              <p:cNvSpPr>
                <a:spLocks noChangeShapeType="1"/>
              </p:cNvSpPr>
              <p:nvPr/>
            </p:nvSpPr>
            <p:spPr bwMode="auto">
              <a:xfrm flipV="1">
                <a:off x="3864" y="154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66" name="Line 191"/>
              <p:cNvSpPr>
                <a:spLocks noChangeShapeType="1"/>
              </p:cNvSpPr>
              <p:nvPr/>
            </p:nvSpPr>
            <p:spPr bwMode="auto">
              <a:xfrm flipV="1">
                <a:off x="3864" y="140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67" name="Line 192"/>
              <p:cNvSpPr>
                <a:spLocks noChangeShapeType="1"/>
              </p:cNvSpPr>
              <p:nvPr/>
            </p:nvSpPr>
            <p:spPr bwMode="auto">
              <a:xfrm flipV="1">
                <a:off x="3864" y="125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68" name="Line 193"/>
              <p:cNvSpPr>
                <a:spLocks noChangeShapeType="1"/>
              </p:cNvSpPr>
              <p:nvPr/>
            </p:nvSpPr>
            <p:spPr bwMode="auto">
              <a:xfrm flipV="1">
                <a:off x="3864" y="111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69" name="Line 194"/>
              <p:cNvSpPr>
                <a:spLocks noChangeShapeType="1"/>
              </p:cNvSpPr>
              <p:nvPr/>
            </p:nvSpPr>
            <p:spPr bwMode="auto">
              <a:xfrm flipV="1">
                <a:off x="3864" y="96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70" name="Line 195"/>
              <p:cNvSpPr>
                <a:spLocks noChangeShapeType="1"/>
              </p:cNvSpPr>
              <p:nvPr/>
            </p:nvSpPr>
            <p:spPr bwMode="auto">
              <a:xfrm flipV="1">
                <a:off x="3864" y="840"/>
                <a:ext cx="1" cy="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76823" name="Group 216"/>
            <p:cNvGrpSpPr>
              <a:grpSpLocks/>
            </p:cNvGrpSpPr>
            <p:nvPr/>
          </p:nvGrpSpPr>
          <p:grpSpPr bwMode="auto">
            <a:xfrm>
              <a:off x="2728" y="1128"/>
              <a:ext cx="56" cy="2584"/>
              <a:chOff x="2824" y="648"/>
              <a:chExt cx="56" cy="2584"/>
            </a:xfrm>
          </p:grpSpPr>
          <p:sp>
            <p:nvSpPr>
              <p:cNvPr id="76833" name="Freeform 197"/>
              <p:cNvSpPr>
                <a:spLocks/>
              </p:cNvSpPr>
              <p:nvPr/>
            </p:nvSpPr>
            <p:spPr bwMode="auto">
              <a:xfrm>
                <a:off x="2824" y="3120"/>
                <a:ext cx="56" cy="112"/>
              </a:xfrm>
              <a:custGeom>
                <a:avLst/>
                <a:gdLst>
                  <a:gd name="T0" fmla="*/ 24 w 56"/>
                  <a:gd name="T1" fmla="*/ 112 h 112"/>
                  <a:gd name="T2" fmla="*/ 0 w 56"/>
                  <a:gd name="T3" fmla="*/ 0 h 112"/>
                  <a:gd name="T4" fmla="*/ 24 w 56"/>
                  <a:gd name="T5" fmla="*/ 0 h 112"/>
                  <a:gd name="T6" fmla="*/ 56 w 56"/>
                  <a:gd name="T7" fmla="*/ 0 h 112"/>
                  <a:gd name="T8" fmla="*/ 24 w 56"/>
                  <a:gd name="T9" fmla="*/ 112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112"/>
                    </a:moveTo>
                    <a:lnTo>
                      <a:pt x="0" y="0"/>
                    </a:lnTo>
                    <a:lnTo>
                      <a:pt x="24" y="0"/>
                    </a:lnTo>
                    <a:lnTo>
                      <a:pt x="56" y="0"/>
                    </a:lnTo>
                    <a:lnTo>
                      <a:pt x="24"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6834" name="Freeform 198"/>
              <p:cNvSpPr>
                <a:spLocks/>
              </p:cNvSpPr>
              <p:nvPr/>
            </p:nvSpPr>
            <p:spPr bwMode="auto">
              <a:xfrm>
                <a:off x="2824" y="648"/>
                <a:ext cx="56" cy="112"/>
              </a:xfrm>
              <a:custGeom>
                <a:avLst/>
                <a:gdLst>
                  <a:gd name="T0" fmla="*/ 24 w 56"/>
                  <a:gd name="T1" fmla="*/ 0 h 112"/>
                  <a:gd name="T2" fmla="*/ 56 w 56"/>
                  <a:gd name="T3" fmla="*/ 112 h 112"/>
                  <a:gd name="T4" fmla="*/ 24 w 56"/>
                  <a:gd name="T5" fmla="*/ 112 h 112"/>
                  <a:gd name="T6" fmla="*/ 0 w 56"/>
                  <a:gd name="T7" fmla="*/ 112 h 112"/>
                  <a:gd name="T8" fmla="*/ 24 w 56"/>
                  <a:gd name="T9" fmla="*/ 0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0"/>
                    </a:moveTo>
                    <a:lnTo>
                      <a:pt x="56" y="112"/>
                    </a:lnTo>
                    <a:lnTo>
                      <a:pt x="24" y="112"/>
                    </a:lnTo>
                    <a:lnTo>
                      <a:pt x="0" y="112"/>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6835" name="Line 199"/>
              <p:cNvSpPr>
                <a:spLocks noChangeShapeType="1"/>
              </p:cNvSpPr>
              <p:nvPr/>
            </p:nvSpPr>
            <p:spPr bwMode="auto">
              <a:xfrm flipV="1">
                <a:off x="2848" y="304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36" name="Line 200"/>
              <p:cNvSpPr>
                <a:spLocks noChangeShapeType="1"/>
              </p:cNvSpPr>
              <p:nvPr/>
            </p:nvSpPr>
            <p:spPr bwMode="auto">
              <a:xfrm flipV="1">
                <a:off x="2848" y="290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37" name="Line 201"/>
              <p:cNvSpPr>
                <a:spLocks noChangeShapeType="1"/>
              </p:cNvSpPr>
              <p:nvPr/>
            </p:nvSpPr>
            <p:spPr bwMode="auto">
              <a:xfrm flipV="1">
                <a:off x="2848" y="276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38" name="Line 202"/>
              <p:cNvSpPr>
                <a:spLocks noChangeShapeType="1"/>
              </p:cNvSpPr>
              <p:nvPr/>
            </p:nvSpPr>
            <p:spPr bwMode="auto">
              <a:xfrm flipV="1">
                <a:off x="2848" y="261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39" name="Line 203"/>
              <p:cNvSpPr>
                <a:spLocks noChangeShapeType="1"/>
              </p:cNvSpPr>
              <p:nvPr/>
            </p:nvSpPr>
            <p:spPr bwMode="auto">
              <a:xfrm flipV="1">
                <a:off x="2848" y="247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40" name="Line 204"/>
              <p:cNvSpPr>
                <a:spLocks noChangeShapeType="1"/>
              </p:cNvSpPr>
              <p:nvPr/>
            </p:nvSpPr>
            <p:spPr bwMode="auto">
              <a:xfrm flipV="1">
                <a:off x="2848" y="232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41" name="Line 205"/>
              <p:cNvSpPr>
                <a:spLocks noChangeShapeType="1"/>
              </p:cNvSpPr>
              <p:nvPr/>
            </p:nvSpPr>
            <p:spPr bwMode="auto">
              <a:xfrm flipV="1">
                <a:off x="2848" y="218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42" name="Line 206"/>
              <p:cNvSpPr>
                <a:spLocks noChangeShapeType="1"/>
              </p:cNvSpPr>
              <p:nvPr/>
            </p:nvSpPr>
            <p:spPr bwMode="auto">
              <a:xfrm flipV="1">
                <a:off x="2848" y="20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43" name="Line 207"/>
              <p:cNvSpPr>
                <a:spLocks noChangeShapeType="1"/>
              </p:cNvSpPr>
              <p:nvPr/>
            </p:nvSpPr>
            <p:spPr bwMode="auto">
              <a:xfrm flipV="1">
                <a:off x="2848" y="18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44" name="Line 208"/>
              <p:cNvSpPr>
                <a:spLocks noChangeShapeType="1"/>
              </p:cNvSpPr>
              <p:nvPr/>
            </p:nvSpPr>
            <p:spPr bwMode="auto">
              <a:xfrm flipV="1">
                <a:off x="2848" y="175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45" name="Line 209"/>
              <p:cNvSpPr>
                <a:spLocks noChangeShapeType="1"/>
              </p:cNvSpPr>
              <p:nvPr/>
            </p:nvSpPr>
            <p:spPr bwMode="auto">
              <a:xfrm flipV="1">
                <a:off x="2848" y="160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46" name="Line 210"/>
              <p:cNvSpPr>
                <a:spLocks noChangeShapeType="1"/>
              </p:cNvSpPr>
              <p:nvPr/>
            </p:nvSpPr>
            <p:spPr bwMode="auto">
              <a:xfrm flipV="1">
                <a:off x="2848" y="146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47" name="Line 211"/>
              <p:cNvSpPr>
                <a:spLocks noChangeShapeType="1"/>
              </p:cNvSpPr>
              <p:nvPr/>
            </p:nvSpPr>
            <p:spPr bwMode="auto">
              <a:xfrm flipV="1">
                <a:off x="2848" y="132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48" name="Line 212"/>
              <p:cNvSpPr>
                <a:spLocks noChangeShapeType="1"/>
              </p:cNvSpPr>
              <p:nvPr/>
            </p:nvSpPr>
            <p:spPr bwMode="auto">
              <a:xfrm flipV="1">
                <a:off x="2848" y="117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49" name="Line 213"/>
              <p:cNvSpPr>
                <a:spLocks noChangeShapeType="1"/>
              </p:cNvSpPr>
              <p:nvPr/>
            </p:nvSpPr>
            <p:spPr bwMode="auto">
              <a:xfrm flipV="1">
                <a:off x="2848" y="103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50" name="Line 214"/>
              <p:cNvSpPr>
                <a:spLocks noChangeShapeType="1"/>
              </p:cNvSpPr>
              <p:nvPr/>
            </p:nvSpPr>
            <p:spPr bwMode="auto">
              <a:xfrm flipV="1">
                <a:off x="2848" y="88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51" name="Line 215"/>
              <p:cNvSpPr>
                <a:spLocks noChangeShapeType="1"/>
              </p:cNvSpPr>
              <p:nvPr/>
            </p:nvSpPr>
            <p:spPr bwMode="auto">
              <a:xfrm flipV="1">
                <a:off x="2848" y="760"/>
                <a:ext cx="1" cy="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76824" name="Rectangle 217"/>
            <p:cNvSpPr>
              <a:spLocks noChangeArrowheads="1"/>
            </p:cNvSpPr>
            <p:nvPr/>
          </p:nvSpPr>
          <p:spPr bwMode="auto">
            <a:xfrm>
              <a:off x="408" y="2976"/>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e</a:t>
              </a:r>
              <a:endParaRPr lang="en-US" sz="1800" dirty="0"/>
            </a:p>
          </p:txBody>
        </p:sp>
        <p:sp>
          <p:nvSpPr>
            <p:cNvPr id="76825" name="Rectangle 218"/>
            <p:cNvSpPr>
              <a:spLocks noChangeArrowheads="1"/>
            </p:cNvSpPr>
            <p:nvPr/>
          </p:nvSpPr>
          <p:spPr bwMode="auto">
            <a:xfrm>
              <a:off x="424" y="2096"/>
              <a:ext cx="4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f</a:t>
              </a:r>
              <a:endParaRPr lang="en-US" sz="1800" dirty="0"/>
            </a:p>
          </p:txBody>
        </p:sp>
        <p:sp>
          <p:nvSpPr>
            <p:cNvPr id="76826" name="Rectangle 219"/>
            <p:cNvSpPr>
              <a:spLocks noChangeArrowheads="1"/>
            </p:cNvSpPr>
            <p:nvPr/>
          </p:nvSpPr>
          <p:spPr bwMode="auto">
            <a:xfrm>
              <a:off x="424" y="1656"/>
              <a:ext cx="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g</a:t>
              </a:r>
              <a:endParaRPr lang="en-US" sz="1800" dirty="0"/>
            </a:p>
          </p:txBody>
        </p:sp>
        <p:sp>
          <p:nvSpPr>
            <p:cNvPr id="76827" name="Oval 220"/>
            <p:cNvSpPr>
              <a:spLocks noChangeArrowheads="1"/>
            </p:cNvSpPr>
            <p:nvPr/>
          </p:nvSpPr>
          <p:spPr bwMode="auto">
            <a:xfrm>
              <a:off x="1900" y="1796"/>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76828" name="Oval 221"/>
            <p:cNvSpPr>
              <a:spLocks noChangeArrowheads="1"/>
            </p:cNvSpPr>
            <p:nvPr/>
          </p:nvSpPr>
          <p:spPr bwMode="auto">
            <a:xfrm>
              <a:off x="1100" y="240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76829" name="Oval 222"/>
            <p:cNvSpPr>
              <a:spLocks noChangeArrowheads="1"/>
            </p:cNvSpPr>
            <p:nvPr/>
          </p:nvSpPr>
          <p:spPr bwMode="auto">
            <a:xfrm>
              <a:off x="3404" y="253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76830" name="Oval 223"/>
            <p:cNvSpPr>
              <a:spLocks noChangeArrowheads="1"/>
            </p:cNvSpPr>
            <p:nvPr/>
          </p:nvSpPr>
          <p:spPr bwMode="auto">
            <a:xfrm>
              <a:off x="3420" y="1748"/>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76831" name="Oval 224"/>
            <p:cNvSpPr>
              <a:spLocks noChangeArrowheads="1"/>
            </p:cNvSpPr>
            <p:nvPr/>
          </p:nvSpPr>
          <p:spPr bwMode="auto">
            <a:xfrm>
              <a:off x="2364" y="236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76832" name="Oval 225"/>
            <p:cNvSpPr>
              <a:spLocks noChangeArrowheads="1"/>
            </p:cNvSpPr>
            <p:nvPr/>
          </p:nvSpPr>
          <p:spPr bwMode="auto">
            <a:xfrm>
              <a:off x="1180" y="1780"/>
              <a:ext cx="64" cy="64"/>
            </a:xfrm>
            <a:prstGeom prst="ellipse">
              <a:avLst/>
            </a:prstGeom>
            <a:solidFill>
              <a:srgbClr val="000000"/>
            </a:solidFill>
            <a:ln w="12700">
              <a:solidFill>
                <a:srgbClr val="000000"/>
              </a:solidFill>
              <a:round/>
              <a:headEnd/>
              <a:tailEnd/>
            </a:ln>
          </p:spPr>
          <p:txBody>
            <a:bodyPr/>
            <a:lstStyle/>
            <a:p>
              <a:endParaRPr lang="en-US" sz="1800" dirty="0"/>
            </a:p>
          </p:txBody>
        </p:sp>
      </p:grpSp>
      <p:sp>
        <p:nvSpPr>
          <p:cNvPr id="9" name="Date Placeholder 8"/>
          <p:cNvSpPr>
            <a:spLocks noGrp="1"/>
          </p:cNvSpPr>
          <p:nvPr>
            <p:ph type="dt" sz="half" idx="10"/>
          </p:nvPr>
        </p:nvSpPr>
        <p:spPr/>
        <p:txBody>
          <a:bodyPr/>
          <a:lstStyle/>
          <a:p>
            <a:pPr>
              <a:defRPr/>
            </a:pPr>
            <a:r>
              <a:rPr lang="en-US" dirty="0" smtClean="0"/>
              <a:t>April 18, 2017</a:t>
            </a:r>
            <a:endParaRPr lang="en-US" dirty="0"/>
          </a:p>
        </p:txBody>
      </p:sp>
      <p:sp>
        <p:nvSpPr>
          <p:cNvPr id="10" name="Footer Placeholder 9"/>
          <p:cNvSpPr>
            <a:spLocks noGrp="1"/>
          </p:cNvSpPr>
          <p:nvPr>
            <p:ph type="ftr" sz="quarter" idx="11"/>
          </p:nvPr>
        </p:nvSpPr>
        <p:spPr/>
        <p:txBody>
          <a:bodyPr/>
          <a:lstStyle/>
          <a:p>
            <a:pPr>
              <a:defRPr/>
            </a:pPr>
            <a:r>
              <a:rPr lang="en-US" dirty="0" smtClean="0"/>
              <a:t>SE 433: Lecture 4</a:t>
            </a:r>
            <a:endParaRPr lang="en-US" dirty="0"/>
          </a:p>
        </p:txBody>
      </p:sp>
      <p:sp>
        <p:nvSpPr>
          <p:cNvPr id="12" name="Slide Number Placeholder 11"/>
          <p:cNvSpPr>
            <a:spLocks noGrp="1"/>
          </p:cNvSpPr>
          <p:nvPr>
            <p:ph type="sldNum" sz="quarter" idx="12"/>
          </p:nvPr>
        </p:nvSpPr>
        <p:spPr/>
        <p:txBody>
          <a:bodyPr/>
          <a:lstStyle/>
          <a:p>
            <a:pPr>
              <a:defRPr/>
            </a:pPr>
            <a:fld id="{8BDBD1F7-51C1-E94D-B9B2-8F7012A744C6}" type="slidenum">
              <a:rPr lang="en-US" smtClean="0"/>
              <a:pPr>
                <a:defRPr/>
              </a:pPr>
              <a:t>54</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88271441"/>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DDDDDD"/>
                  </a:outerShdw>
                </a:effectLst>
              </a:rPr>
              <a:t>Weak Robustness Test </a:t>
            </a:r>
            <a:endParaRPr lang="en-US" dirty="0"/>
          </a:p>
        </p:txBody>
      </p:sp>
      <p:sp>
        <p:nvSpPr>
          <p:cNvPr id="3" name="Content Placeholder 2"/>
          <p:cNvSpPr>
            <a:spLocks noGrp="1"/>
          </p:cNvSpPr>
          <p:nvPr>
            <p:ph sz="quarter" idx="1"/>
          </p:nvPr>
        </p:nvSpPr>
        <p:spPr/>
        <p:txBody>
          <a:bodyPr/>
          <a:lstStyle/>
          <a:p>
            <a:r>
              <a:rPr lang="en-US" dirty="0" smtClean="0"/>
              <a:t>Add robustness test cases to weak normal test suite. </a:t>
            </a:r>
          </a:p>
          <a:p>
            <a:r>
              <a:rPr lang="en-US" dirty="0" smtClean="0"/>
              <a:t>Every invalid equivalence class of every input variable is tested in at least one robustness test case. </a:t>
            </a:r>
            <a:endParaRPr lang="en-US" dirty="0"/>
          </a:p>
          <a:p>
            <a:r>
              <a:rPr lang="en-US" dirty="0" smtClean="0"/>
              <a:t>Each robustness test case include only one invalid input value.</a:t>
            </a:r>
            <a:endParaRPr lang="en-US" dirty="0"/>
          </a:p>
          <a:p>
            <a:r>
              <a:rPr lang="en-US" dirty="0" smtClean="0"/>
              <a:t>No combination of invalid input values.</a:t>
            </a:r>
            <a:endParaRPr lang="en-US" dirty="0"/>
          </a:p>
        </p:txBody>
      </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55</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492348086"/>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Rectangle 201"/>
          <p:cNvSpPr/>
          <p:nvPr/>
        </p:nvSpPr>
        <p:spPr>
          <a:xfrm>
            <a:off x="1600200" y="2971800"/>
            <a:ext cx="4343400" cy="1905000"/>
          </a:xfrm>
          <a:prstGeom prst="rect">
            <a:avLst/>
          </a:prstGeom>
          <a:solidFill>
            <a:srgbClr val="CCFFCC">
              <a:alpha val="50000"/>
            </a:srgb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p:txBody>
          <a:bodyPr/>
          <a:lstStyle/>
          <a:p>
            <a:pPr>
              <a:defRPr/>
            </a:pPr>
            <a:r>
              <a:rPr lang="en-US" dirty="0">
                <a:effectLst>
                  <a:outerShdw blurRad="38100" dist="38100" dir="2700000" algn="tl">
                    <a:srgbClr val="DDDDDD"/>
                  </a:outerShdw>
                </a:effectLst>
              </a:rPr>
              <a:t>Weak Robustness </a:t>
            </a:r>
            <a:r>
              <a:rPr lang="en-US" dirty="0" smtClean="0">
                <a:effectLst>
                  <a:outerShdw blurRad="38100" dist="38100" dir="2700000" algn="tl">
                    <a:srgbClr val="DDDDDD"/>
                  </a:outerShdw>
                </a:effectLst>
              </a:rPr>
              <a:t>Test</a:t>
            </a:r>
            <a:endParaRPr lang="en-US" dirty="0"/>
          </a:p>
        </p:txBody>
      </p:sp>
      <p:sp>
        <p:nvSpPr>
          <p:cNvPr id="78856" name="Rectangle 6"/>
          <p:cNvSpPr>
            <a:spLocks noChangeArrowheads="1"/>
          </p:cNvSpPr>
          <p:nvPr/>
        </p:nvSpPr>
        <p:spPr bwMode="auto">
          <a:xfrm>
            <a:off x="2222500" y="6210300"/>
            <a:ext cx="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dirty="0"/>
          </a:p>
        </p:txBody>
      </p:sp>
      <p:sp>
        <p:nvSpPr>
          <p:cNvPr id="78857" name="Rectangle 121"/>
          <p:cNvSpPr>
            <a:spLocks noChangeArrowheads="1"/>
          </p:cNvSpPr>
          <p:nvPr/>
        </p:nvSpPr>
        <p:spPr bwMode="auto">
          <a:xfrm>
            <a:off x="7124700" y="5397500"/>
            <a:ext cx="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dirty="0"/>
          </a:p>
        </p:txBody>
      </p:sp>
      <p:grpSp>
        <p:nvGrpSpPr>
          <p:cNvPr id="78858" name="Group 199"/>
          <p:cNvGrpSpPr>
            <a:grpSpLocks/>
          </p:cNvGrpSpPr>
          <p:nvPr/>
        </p:nvGrpSpPr>
        <p:grpSpPr bwMode="auto">
          <a:xfrm>
            <a:off x="457200" y="1524000"/>
            <a:ext cx="8102600" cy="4864100"/>
            <a:chOff x="288" y="864"/>
            <a:chExt cx="5104" cy="3064"/>
          </a:xfrm>
        </p:grpSpPr>
        <p:sp>
          <p:nvSpPr>
            <p:cNvPr id="78859" name="Freeform 22"/>
            <p:cNvSpPr>
              <a:spLocks/>
            </p:cNvSpPr>
            <p:nvPr/>
          </p:nvSpPr>
          <p:spPr bwMode="auto">
            <a:xfrm>
              <a:off x="568" y="1152"/>
              <a:ext cx="72" cy="112"/>
            </a:xfrm>
            <a:custGeom>
              <a:avLst/>
              <a:gdLst>
                <a:gd name="T0" fmla="*/ 32 w 72"/>
                <a:gd name="T1" fmla="*/ 0 h 112"/>
                <a:gd name="T2" fmla="*/ 72 w 72"/>
                <a:gd name="T3" fmla="*/ 112 h 112"/>
                <a:gd name="T4" fmla="*/ 32 w 72"/>
                <a:gd name="T5" fmla="*/ 72 h 112"/>
                <a:gd name="T6" fmla="*/ 0 w 72"/>
                <a:gd name="T7" fmla="*/ 112 h 112"/>
                <a:gd name="T8" fmla="*/ 32 w 72"/>
                <a:gd name="T9" fmla="*/ 0 h 112"/>
                <a:gd name="T10" fmla="*/ 0 60000 65536"/>
                <a:gd name="T11" fmla="*/ 0 60000 65536"/>
                <a:gd name="T12" fmla="*/ 0 60000 65536"/>
                <a:gd name="T13" fmla="*/ 0 60000 65536"/>
                <a:gd name="T14" fmla="*/ 0 60000 65536"/>
                <a:gd name="T15" fmla="*/ 0 w 72"/>
                <a:gd name="T16" fmla="*/ 0 h 112"/>
                <a:gd name="T17" fmla="*/ 72 w 72"/>
                <a:gd name="T18" fmla="*/ 112 h 112"/>
              </a:gdLst>
              <a:ahLst/>
              <a:cxnLst>
                <a:cxn ang="T10">
                  <a:pos x="T0" y="T1"/>
                </a:cxn>
                <a:cxn ang="T11">
                  <a:pos x="T2" y="T3"/>
                </a:cxn>
                <a:cxn ang="T12">
                  <a:pos x="T4" y="T5"/>
                </a:cxn>
                <a:cxn ang="T13">
                  <a:pos x="T6" y="T7"/>
                </a:cxn>
                <a:cxn ang="T14">
                  <a:pos x="T8" y="T9"/>
                </a:cxn>
              </a:cxnLst>
              <a:rect l="T15" t="T16" r="T17" b="T18"/>
              <a:pathLst>
                <a:path w="72" h="112">
                  <a:moveTo>
                    <a:pt x="32" y="0"/>
                  </a:moveTo>
                  <a:lnTo>
                    <a:pt x="72" y="112"/>
                  </a:lnTo>
                  <a:lnTo>
                    <a:pt x="32" y="72"/>
                  </a:lnTo>
                  <a:lnTo>
                    <a:pt x="0" y="112"/>
                  </a:lnTo>
                  <a:lnTo>
                    <a:pt x="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8860" name="Line 23"/>
            <p:cNvSpPr>
              <a:spLocks noChangeShapeType="1"/>
            </p:cNvSpPr>
            <p:nvPr/>
          </p:nvSpPr>
          <p:spPr bwMode="auto">
            <a:xfrm flipV="1">
              <a:off x="600" y="1224"/>
              <a:ext cx="1" cy="2432"/>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61" name="Freeform 25"/>
            <p:cNvSpPr>
              <a:spLocks/>
            </p:cNvSpPr>
            <p:nvPr/>
          </p:nvSpPr>
          <p:spPr bwMode="auto">
            <a:xfrm>
              <a:off x="5280" y="3448"/>
              <a:ext cx="112" cy="72"/>
            </a:xfrm>
            <a:custGeom>
              <a:avLst/>
              <a:gdLst>
                <a:gd name="T0" fmla="*/ 112 w 112"/>
                <a:gd name="T1" fmla="*/ 32 h 72"/>
                <a:gd name="T2" fmla="*/ 0 w 112"/>
                <a:gd name="T3" fmla="*/ 72 h 72"/>
                <a:gd name="T4" fmla="*/ 40 w 112"/>
                <a:gd name="T5" fmla="*/ 32 h 72"/>
                <a:gd name="T6" fmla="*/ 0 w 112"/>
                <a:gd name="T7" fmla="*/ 0 h 72"/>
                <a:gd name="T8" fmla="*/ 112 w 112"/>
                <a:gd name="T9" fmla="*/ 32 h 72"/>
                <a:gd name="T10" fmla="*/ 0 60000 65536"/>
                <a:gd name="T11" fmla="*/ 0 60000 65536"/>
                <a:gd name="T12" fmla="*/ 0 60000 65536"/>
                <a:gd name="T13" fmla="*/ 0 60000 65536"/>
                <a:gd name="T14" fmla="*/ 0 60000 65536"/>
                <a:gd name="T15" fmla="*/ 0 w 112"/>
                <a:gd name="T16" fmla="*/ 0 h 72"/>
                <a:gd name="T17" fmla="*/ 112 w 112"/>
                <a:gd name="T18" fmla="*/ 72 h 72"/>
              </a:gdLst>
              <a:ahLst/>
              <a:cxnLst>
                <a:cxn ang="T10">
                  <a:pos x="T0" y="T1"/>
                </a:cxn>
                <a:cxn ang="T11">
                  <a:pos x="T2" y="T3"/>
                </a:cxn>
                <a:cxn ang="T12">
                  <a:pos x="T4" y="T5"/>
                </a:cxn>
                <a:cxn ang="T13">
                  <a:pos x="T6" y="T7"/>
                </a:cxn>
                <a:cxn ang="T14">
                  <a:pos x="T8" y="T9"/>
                </a:cxn>
              </a:cxnLst>
              <a:rect l="T15" t="T16" r="T17" b="T18"/>
              <a:pathLst>
                <a:path w="112" h="72">
                  <a:moveTo>
                    <a:pt x="112" y="32"/>
                  </a:moveTo>
                  <a:lnTo>
                    <a:pt x="0" y="72"/>
                  </a:lnTo>
                  <a:lnTo>
                    <a:pt x="40" y="32"/>
                  </a:lnTo>
                  <a:lnTo>
                    <a:pt x="0" y="0"/>
                  </a:lnTo>
                  <a:lnTo>
                    <a:pt x="112"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8862" name="Line 26"/>
            <p:cNvSpPr>
              <a:spLocks noChangeShapeType="1"/>
            </p:cNvSpPr>
            <p:nvPr/>
          </p:nvSpPr>
          <p:spPr bwMode="auto">
            <a:xfrm>
              <a:off x="464" y="3480"/>
              <a:ext cx="4856"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63" name="Freeform 28"/>
            <p:cNvSpPr>
              <a:spLocks/>
            </p:cNvSpPr>
            <p:nvPr/>
          </p:nvSpPr>
          <p:spPr bwMode="auto">
            <a:xfrm>
              <a:off x="288" y="3008"/>
              <a:ext cx="112" cy="56"/>
            </a:xfrm>
            <a:custGeom>
              <a:avLst/>
              <a:gdLst>
                <a:gd name="T0" fmla="*/ 0 w 112"/>
                <a:gd name="T1" fmla="*/ 32 h 56"/>
                <a:gd name="T2" fmla="*/ 112 w 112"/>
                <a:gd name="T3" fmla="*/ 0 h 56"/>
                <a:gd name="T4" fmla="*/ 112 w 112"/>
                <a:gd name="T5" fmla="*/ 32 h 56"/>
                <a:gd name="T6" fmla="*/ 112 w 112"/>
                <a:gd name="T7" fmla="*/ 56 h 56"/>
                <a:gd name="T8" fmla="*/ 0 w 112"/>
                <a:gd name="T9" fmla="*/ 32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0" y="32"/>
                  </a:moveTo>
                  <a:lnTo>
                    <a:pt x="112" y="0"/>
                  </a:lnTo>
                  <a:lnTo>
                    <a:pt x="112" y="32"/>
                  </a:lnTo>
                  <a:lnTo>
                    <a:pt x="112" y="56"/>
                  </a:lnTo>
                  <a:lnTo>
                    <a:pt x="0"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8864" name="Freeform 29"/>
            <p:cNvSpPr>
              <a:spLocks/>
            </p:cNvSpPr>
            <p:nvPr/>
          </p:nvSpPr>
          <p:spPr bwMode="auto">
            <a:xfrm>
              <a:off x="4696" y="3008"/>
              <a:ext cx="112" cy="56"/>
            </a:xfrm>
            <a:custGeom>
              <a:avLst/>
              <a:gdLst>
                <a:gd name="T0" fmla="*/ 112 w 112"/>
                <a:gd name="T1" fmla="*/ 32 h 56"/>
                <a:gd name="T2" fmla="*/ 0 w 112"/>
                <a:gd name="T3" fmla="*/ 56 h 56"/>
                <a:gd name="T4" fmla="*/ 0 w 112"/>
                <a:gd name="T5" fmla="*/ 32 h 56"/>
                <a:gd name="T6" fmla="*/ 0 w 112"/>
                <a:gd name="T7" fmla="*/ 0 h 56"/>
                <a:gd name="T8" fmla="*/ 112 w 112"/>
                <a:gd name="T9" fmla="*/ 32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112" y="32"/>
                  </a:moveTo>
                  <a:lnTo>
                    <a:pt x="0" y="56"/>
                  </a:lnTo>
                  <a:lnTo>
                    <a:pt x="0" y="32"/>
                  </a:lnTo>
                  <a:lnTo>
                    <a:pt x="0" y="0"/>
                  </a:lnTo>
                  <a:lnTo>
                    <a:pt x="112"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8865" name="Line 30"/>
            <p:cNvSpPr>
              <a:spLocks noChangeShapeType="1"/>
            </p:cNvSpPr>
            <p:nvPr/>
          </p:nvSpPr>
          <p:spPr bwMode="auto">
            <a:xfrm>
              <a:off x="400"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66" name="Line 31"/>
            <p:cNvSpPr>
              <a:spLocks noChangeShapeType="1"/>
            </p:cNvSpPr>
            <p:nvPr/>
          </p:nvSpPr>
          <p:spPr bwMode="auto">
            <a:xfrm>
              <a:off x="544"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67" name="Line 32"/>
            <p:cNvSpPr>
              <a:spLocks noChangeShapeType="1"/>
            </p:cNvSpPr>
            <p:nvPr/>
          </p:nvSpPr>
          <p:spPr bwMode="auto">
            <a:xfrm>
              <a:off x="688"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68" name="Line 33"/>
            <p:cNvSpPr>
              <a:spLocks noChangeShapeType="1"/>
            </p:cNvSpPr>
            <p:nvPr/>
          </p:nvSpPr>
          <p:spPr bwMode="auto">
            <a:xfrm>
              <a:off x="832"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69" name="Line 34"/>
            <p:cNvSpPr>
              <a:spLocks noChangeShapeType="1"/>
            </p:cNvSpPr>
            <p:nvPr/>
          </p:nvSpPr>
          <p:spPr bwMode="auto">
            <a:xfrm>
              <a:off x="976"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70" name="Line 35"/>
            <p:cNvSpPr>
              <a:spLocks noChangeShapeType="1"/>
            </p:cNvSpPr>
            <p:nvPr/>
          </p:nvSpPr>
          <p:spPr bwMode="auto">
            <a:xfrm>
              <a:off x="1120"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71" name="Line 36"/>
            <p:cNvSpPr>
              <a:spLocks noChangeShapeType="1"/>
            </p:cNvSpPr>
            <p:nvPr/>
          </p:nvSpPr>
          <p:spPr bwMode="auto">
            <a:xfrm>
              <a:off x="1264"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72" name="Line 37"/>
            <p:cNvSpPr>
              <a:spLocks noChangeShapeType="1"/>
            </p:cNvSpPr>
            <p:nvPr/>
          </p:nvSpPr>
          <p:spPr bwMode="auto">
            <a:xfrm>
              <a:off x="1408"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73" name="Line 38"/>
            <p:cNvSpPr>
              <a:spLocks noChangeShapeType="1"/>
            </p:cNvSpPr>
            <p:nvPr/>
          </p:nvSpPr>
          <p:spPr bwMode="auto">
            <a:xfrm>
              <a:off x="1552"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74" name="Line 39"/>
            <p:cNvSpPr>
              <a:spLocks noChangeShapeType="1"/>
            </p:cNvSpPr>
            <p:nvPr/>
          </p:nvSpPr>
          <p:spPr bwMode="auto">
            <a:xfrm>
              <a:off x="1696"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75" name="Line 40"/>
            <p:cNvSpPr>
              <a:spLocks noChangeShapeType="1"/>
            </p:cNvSpPr>
            <p:nvPr/>
          </p:nvSpPr>
          <p:spPr bwMode="auto">
            <a:xfrm>
              <a:off x="1840"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76" name="Line 41"/>
            <p:cNvSpPr>
              <a:spLocks noChangeShapeType="1"/>
            </p:cNvSpPr>
            <p:nvPr/>
          </p:nvSpPr>
          <p:spPr bwMode="auto">
            <a:xfrm>
              <a:off x="1984"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77" name="Line 42"/>
            <p:cNvSpPr>
              <a:spLocks noChangeShapeType="1"/>
            </p:cNvSpPr>
            <p:nvPr/>
          </p:nvSpPr>
          <p:spPr bwMode="auto">
            <a:xfrm>
              <a:off x="2128"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78" name="Line 43"/>
            <p:cNvSpPr>
              <a:spLocks noChangeShapeType="1"/>
            </p:cNvSpPr>
            <p:nvPr/>
          </p:nvSpPr>
          <p:spPr bwMode="auto">
            <a:xfrm>
              <a:off x="2272"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79" name="Line 44"/>
            <p:cNvSpPr>
              <a:spLocks noChangeShapeType="1"/>
            </p:cNvSpPr>
            <p:nvPr/>
          </p:nvSpPr>
          <p:spPr bwMode="auto">
            <a:xfrm>
              <a:off x="2416"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80" name="Line 45"/>
            <p:cNvSpPr>
              <a:spLocks noChangeShapeType="1"/>
            </p:cNvSpPr>
            <p:nvPr/>
          </p:nvSpPr>
          <p:spPr bwMode="auto">
            <a:xfrm>
              <a:off x="2560"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81" name="Line 46"/>
            <p:cNvSpPr>
              <a:spLocks noChangeShapeType="1"/>
            </p:cNvSpPr>
            <p:nvPr/>
          </p:nvSpPr>
          <p:spPr bwMode="auto">
            <a:xfrm>
              <a:off x="2704"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82" name="Line 47"/>
            <p:cNvSpPr>
              <a:spLocks noChangeShapeType="1"/>
            </p:cNvSpPr>
            <p:nvPr/>
          </p:nvSpPr>
          <p:spPr bwMode="auto">
            <a:xfrm>
              <a:off x="2848"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83" name="Line 48"/>
            <p:cNvSpPr>
              <a:spLocks noChangeShapeType="1"/>
            </p:cNvSpPr>
            <p:nvPr/>
          </p:nvSpPr>
          <p:spPr bwMode="auto">
            <a:xfrm>
              <a:off x="2992"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84" name="Line 49"/>
            <p:cNvSpPr>
              <a:spLocks noChangeShapeType="1"/>
            </p:cNvSpPr>
            <p:nvPr/>
          </p:nvSpPr>
          <p:spPr bwMode="auto">
            <a:xfrm>
              <a:off x="3136"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85" name="Line 50"/>
            <p:cNvSpPr>
              <a:spLocks noChangeShapeType="1"/>
            </p:cNvSpPr>
            <p:nvPr/>
          </p:nvSpPr>
          <p:spPr bwMode="auto">
            <a:xfrm>
              <a:off x="3280"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86" name="Line 51"/>
            <p:cNvSpPr>
              <a:spLocks noChangeShapeType="1"/>
            </p:cNvSpPr>
            <p:nvPr/>
          </p:nvSpPr>
          <p:spPr bwMode="auto">
            <a:xfrm>
              <a:off x="3424"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87" name="Line 52"/>
            <p:cNvSpPr>
              <a:spLocks noChangeShapeType="1"/>
            </p:cNvSpPr>
            <p:nvPr/>
          </p:nvSpPr>
          <p:spPr bwMode="auto">
            <a:xfrm>
              <a:off x="3568"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88" name="Line 53"/>
            <p:cNvSpPr>
              <a:spLocks noChangeShapeType="1"/>
            </p:cNvSpPr>
            <p:nvPr/>
          </p:nvSpPr>
          <p:spPr bwMode="auto">
            <a:xfrm>
              <a:off x="3712"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89" name="Line 54"/>
            <p:cNvSpPr>
              <a:spLocks noChangeShapeType="1"/>
            </p:cNvSpPr>
            <p:nvPr/>
          </p:nvSpPr>
          <p:spPr bwMode="auto">
            <a:xfrm>
              <a:off x="3856"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90" name="Line 55"/>
            <p:cNvSpPr>
              <a:spLocks noChangeShapeType="1"/>
            </p:cNvSpPr>
            <p:nvPr/>
          </p:nvSpPr>
          <p:spPr bwMode="auto">
            <a:xfrm>
              <a:off x="4000"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91" name="Line 56"/>
            <p:cNvSpPr>
              <a:spLocks noChangeShapeType="1"/>
            </p:cNvSpPr>
            <p:nvPr/>
          </p:nvSpPr>
          <p:spPr bwMode="auto">
            <a:xfrm>
              <a:off x="4144"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92" name="Line 57"/>
            <p:cNvSpPr>
              <a:spLocks noChangeShapeType="1"/>
            </p:cNvSpPr>
            <p:nvPr/>
          </p:nvSpPr>
          <p:spPr bwMode="auto">
            <a:xfrm>
              <a:off x="4288"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93" name="Line 58"/>
            <p:cNvSpPr>
              <a:spLocks noChangeShapeType="1"/>
            </p:cNvSpPr>
            <p:nvPr/>
          </p:nvSpPr>
          <p:spPr bwMode="auto">
            <a:xfrm>
              <a:off x="4432"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94" name="Line 59"/>
            <p:cNvSpPr>
              <a:spLocks noChangeShapeType="1"/>
            </p:cNvSpPr>
            <p:nvPr/>
          </p:nvSpPr>
          <p:spPr bwMode="auto">
            <a:xfrm>
              <a:off x="4576" y="3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95" name="Freeform 61"/>
            <p:cNvSpPr>
              <a:spLocks/>
            </p:cNvSpPr>
            <p:nvPr/>
          </p:nvSpPr>
          <p:spPr bwMode="auto">
            <a:xfrm>
              <a:off x="912" y="3720"/>
              <a:ext cx="56" cy="112"/>
            </a:xfrm>
            <a:custGeom>
              <a:avLst/>
              <a:gdLst>
                <a:gd name="T0" fmla="*/ 24 w 56"/>
                <a:gd name="T1" fmla="*/ 112 h 112"/>
                <a:gd name="T2" fmla="*/ 0 w 56"/>
                <a:gd name="T3" fmla="*/ 0 h 112"/>
                <a:gd name="T4" fmla="*/ 24 w 56"/>
                <a:gd name="T5" fmla="*/ 0 h 112"/>
                <a:gd name="T6" fmla="*/ 56 w 56"/>
                <a:gd name="T7" fmla="*/ 0 h 112"/>
                <a:gd name="T8" fmla="*/ 24 w 56"/>
                <a:gd name="T9" fmla="*/ 112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112"/>
                  </a:moveTo>
                  <a:lnTo>
                    <a:pt x="0" y="0"/>
                  </a:lnTo>
                  <a:lnTo>
                    <a:pt x="24" y="0"/>
                  </a:lnTo>
                  <a:lnTo>
                    <a:pt x="56" y="0"/>
                  </a:lnTo>
                  <a:lnTo>
                    <a:pt x="24"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8896" name="Freeform 62"/>
            <p:cNvSpPr>
              <a:spLocks/>
            </p:cNvSpPr>
            <p:nvPr/>
          </p:nvSpPr>
          <p:spPr bwMode="auto">
            <a:xfrm>
              <a:off x="912" y="1248"/>
              <a:ext cx="56" cy="112"/>
            </a:xfrm>
            <a:custGeom>
              <a:avLst/>
              <a:gdLst>
                <a:gd name="T0" fmla="*/ 24 w 56"/>
                <a:gd name="T1" fmla="*/ 0 h 112"/>
                <a:gd name="T2" fmla="*/ 56 w 56"/>
                <a:gd name="T3" fmla="*/ 112 h 112"/>
                <a:gd name="T4" fmla="*/ 24 w 56"/>
                <a:gd name="T5" fmla="*/ 112 h 112"/>
                <a:gd name="T6" fmla="*/ 0 w 56"/>
                <a:gd name="T7" fmla="*/ 112 h 112"/>
                <a:gd name="T8" fmla="*/ 24 w 56"/>
                <a:gd name="T9" fmla="*/ 0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0"/>
                  </a:moveTo>
                  <a:lnTo>
                    <a:pt x="56" y="112"/>
                  </a:lnTo>
                  <a:lnTo>
                    <a:pt x="24" y="112"/>
                  </a:lnTo>
                  <a:lnTo>
                    <a:pt x="0" y="112"/>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8897" name="Line 63"/>
            <p:cNvSpPr>
              <a:spLocks noChangeShapeType="1"/>
            </p:cNvSpPr>
            <p:nvPr/>
          </p:nvSpPr>
          <p:spPr bwMode="auto">
            <a:xfrm flipV="1">
              <a:off x="936" y="364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98" name="Line 64"/>
            <p:cNvSpPr>
              <a:spLocks noChangeShapeType="1"/>
            </p:cNvSpPr>
            <p:nvPr/>
          </p:nvSpPr>
          <p:spPr bwMode="auto">
            <a:xfrm flipV="1">
              <a:off x="936" y="350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899" name="Line 65"/>
            <p:cNvSpPr>
              <a:spLocks noChangeShapeType="1"/>
            </p:cNvSpPr>
            <p:nvPr/>
          </p:nvSpPr>
          <p:spPr bwMode="auto">
            <a:xfrm flipV="1">
              <a:off x="936" y="336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00" name="Line 66"/>
            <p:cNvSpPr>
              <a:spLocks noChangeShapeType="1"/>
            </p:cNvSpPr>
            <p:nvPr/>
          </p:nvSpPr>
          <p:spPr bwMode="auto">
            <a:xfrm flipV="1">
              <a:off x="936" y="321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01" name="Line 67"/>
            <p:cNvSpPr>
              <a:spLocks noChangeShapeType="1"/>
            </p:cNvSpPr>
            <p:nvPr/>
          </p:nvSpPr>
          <p:spPr bwMode="auto">
            <a:xfrm flipV="1">
              <a:off x="936" y="307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02" name="Line 68"/>
            <p:cNvSpPr>
              <a:spLocks noChangeShapeType="1"/>
            </p:cNvSpPr>
            <p:nvPr/>
          </p:nvSpPr>
          <p:spPr bwMode="auto">
            <a:xfrm flipV="1">
              <a:off x="936" y="292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03" name="Line 69"/>
            <p:cNvSpPr>
              <a:spLocks noChangeShapeType="1"/>
            </p:cNvSpPr>
            <p:nvPr/>
          </p:nvSpPr>
          <p:spPr bwMode="auto">
            <a:xfrm flipV="1">
              <a:off x="936" y="278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04" name="Line 70"/>
            <p:cNvSpPr>
              <a:spLocks noChangeShapeType="1"/>
            </p:cNvSpPr>
            <p:nvPr/>
          </p:nvSpPr>
          <p:spPr bwMode="auto">
            <a:xfrm flipV="1">
              <a:off x="936" y="26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05" name="Line 71"/>
            <p:cNvSpPr>
              <a:spLocks noChangeShapeType="1"/>
            </p:cNvSpPr>
            <p:nvPr/>
          </p:nvSpPr>
          <p:spPr bwMode="auto">
            <a:xfrm flipV="1">
              <a:off x="936" y="24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06" name="Line 72"/>
            <p:cNvSpPr>
              <a:spLocks noChangeShapeType="1"/>
            </p:cNvSpPr>
            <p:nvPr/>
          </p:nvSpPr>
          <p:spPr bwMode="auto">
            <a:xfrm flipV="1">
              <a:off x="936" y="235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07" name="Line 73"/>
            <p:cNvSpPr>
              <a:spLocks noChangeShapeType="1"/>
            </p:cNvSpPr>
            <p:nvPr/>
          </p:nvSpPr>
          <p:spPr bwMode="auto">
            <a:xfrm flipV="1">
              <a:off x="936" y="220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08" name="Line 74"/>
            <p:cNvSpPr>
              <a:spLocks noChangeShapeType="1"/>
            </p:cNvSpPr>
            <p:nvPr/>
          </p:nvSpPr>
          <p:spPr bwMode="auto">
            <a:xfrm flipV="1">
              <a:off x="936" y="206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09" name="Line 75"/>
            <p:cNvSpPr>
              <a:spLocks noChangeShapeType="1"/>
            </p:cNvSpPr>
            <p:nvPr/>
          </p:nvSpPr>
          <p:spPr bwMode="auto">
            <a:xfrm flipV="1">
              <a:off x="936" y="192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10" name="Line 76"/>
            <p:cNvSpPr>
              <a:spLocks noChangeShapeType="1"/>
            </p:cNvSpPr>
            <p:nvPr/>
          </p:nvSpPr>
          <p:spPr bwMode="auto">
            <a:xfrm flipV="1">
              <a:off x="936" y="177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11" name="Line 77"/>
            <p:cNvSpPr>
              <a:spLocks noChangeShapeType="1"/>
            </p:cNvSpPr>
            <p:nvPr/>
          </p:nvSpPr>
          <p:spPr bwMode="auto">
            <a:xfrm flipV="1">
              <a:off x="936" y="163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12" name="Line 78"/>
            <p:cNvSpPr>
              <a:spLocks noChangeShapeType="1"/>
            </p:cNvSpPr>
            <p:nvPr/>
          </p:nvSpPr>
          <p:spPr bwMode="auto">
            <a:xfrm flipV="1">
              <a:off x="936" y="148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13" name="Line 79"/>
            <p:cNvSpPr>
              <a:spLocks noChangeShapeType="1"/>
            </p:cNvSpPr>
            <p:nvPr/>
          </p:nvSpPr>
          <p:spPr bwMode="auto">
            <a:xfrm flipV="1">
              <a:off x="936" y="1360"/>
              <a:ext cx="1" cy="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14" name="Freeform 81"/>
            <p:cNvSpPr>
              <a:spLocks/>
            </p:cNvSpPr>
            <p:nvPr/>
          </p:nvSpPr>
          <p:spPr bwMode="auto">
            <a:xfrm>
              <a:off x="288" y="1720"/>
              <a:ext cx="112" cy="56"/>
            </a:xfrm>
            <a:custGeom>
              <a:avLst/>
              <a:gdLst>
                <a:gd name="T0" fmla="*/ 0 w 112"/>
                <a:gd name="T1" fmla="*/ 24 h 56"/>
                <a:gd name="T2" fmla="*/ 112 w 112"/>
                <a:gd name="T3" fmla="*/ 0 h 56"/>
                <a:gd name="T4" fmla="*/ 112 w 112"/>
                <a:gd name="T5" fmla="*/ 24 h 56"/>
                <a:gd name="T6" fmla="*/ 112 w 112"/>
                <a:gd name="T7" fmla="*/ 56 h 56"/>
                <a:gd name="T8" fmla="*/ 0 w 112"/>
                <a:gd name="T9" fmla="*/ 24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0" y="24"/>
                  </a:moveTo>
                  <a:lnTo>
                    <a:pt x="112" y="0"/>
                  </a:lnTo>
                  <a:lnTo>
                    <a:pt x="112" y="24"/>
                  </a:lnTo>
                  <a:lnTo>
                    <a:pt x="112" y="56"/>
                  </a:lnTo>
                  <a:lnTo>
                    <a:pt x="0"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8915" name="Freeform 82"/>
            <p:cNvSpPr>
              <a:spLocks/>
            </p:cNvSpPr>
            <p:nvPr/>
          </p:nvSpPr>
          <p:spPr bwMode="auto">
            <a:xfrm>
              <a:off x="4688" y="1720"/>
              <a:ext cx="112" cy="56"/>
            </a:xfrm>
            <a:custGeom>
              <a:avLst/>
              <a:gdLst>
                <a:gd name="T0" fmla="*/ 112 w 112"/>
                <a:gd name="T1" fmla="*/ 24 h 56"/>
                <a:gd name="T2" fmla="*/ 0 w 112"/>
                <a:gd name="T3" fmla="*/ 56 h 56"/>
                <a:gd name="T4" fmla="*/ 0 w 112"/>
                <a:gd name="T5" fmla="*/ 24 h 56"/>
                <a:gd name="T6" fmla="*/ 0 w 112"/>
                <a:gd name="T7" fmla="*/ 0 h 56"/>
                <a:gd name="T8" fmla="*/ 112 w 112"/>
                <a:gd name="T9" fmla="*/ 24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112" y="24"/>
                  </a:moveTo>
                  <a:lnTo>
                    <a:pt x="0" y="56"/>
                  </a:lnTo>
                  <a:lnTo>
                    <a:pt x="0" y="24"/>
                  </a:lnTo>
                  <a:lnTo>
                    <a:pt x="0" y="0"/>
                  </a:lnTo>
                  <a:lnTo>
                    <a:pt x="112"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8916" name="Line 83"/>
            <p:cNvSpPr>
              <a:spLocks noChangeShapeType="1"/>
            </p:cNvSpPr>
            <p:nvPr/>
          </p:nvSpPr>
          <p:spPr bwMode="auto">
            <a:xfrm>
              <a:off x="400"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17" name="Line 84"/>
            <p:cNvSpPr>
              <a:spLocks noChangeShapeType="1"/>
            </p:cNvSpPr>
            <p:nvPr/>
          </p:nvSpPr>
          <p:spPr bwMode="auto">
            <a:xfrm>
              <a:off x="544"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18" name="Line 85"/>
            <p:cNvSpPr>
              <a:spLocks noChangeShapeType="1"/>
            </p:cNvSpPr>
            <p:nvPr/>
          </p:nvSpPr>
          <p:spPr bwMode="auto">
            <a:xfrm>
              <a:off x="688"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19" name="Line 86"/>
            <p:cNvSpPr>
              <a:spLocks noChangeShapeType="1"/>
            </p:cNvSpPr>
            <p:nvPr/>
          </p:nvSpPr>
          <p:spPr bwMode="auto">
            <a:xfrm>
              <a:off x="832"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20" name="Line 87"/>
            <p:cNvSpPr>
              <a:spLocks noChangeShapeType="1"/>
            </p:cNvSpPr>
            <p:nvPr/>
          </p:nvSpPr>
          <p:spPr bwMode="auto">
            <a:xfrm>
              <a:off x="976"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21" name="Line 88"/>
            <p:cNvSpPr>
              <a:spLocks noChangeShapeType="1"/>
            </p:cNvSpPr>
            <p:nvPr/>
          </p:nvSpPr>
          <p:spPr bwMode="auto">
            <a:xfrm>
              <a:off x="1120"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22" name="Line 89"/>
            <p:cNvSpPr>
              <a:spLocks noChangeShapeType="1"/>
            </p:cNvSpPr>
            <p:nvPr/>
          </p:nvSpPr>
          <p:spPr bwMode="auto">
            <a:xfrm>
              <a:off x="1264"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23" name="Line 90"/>
            <p:cNvSpPr>
              <a:spLocks noChangeShapeType="1"/>
            </p:cNvSpPr>
            <p:nvPr/>
          </p:nvSpPr>
          <p:spPr bwMode="auto">
            <a:xfrm>
              <a:off x="1408"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24" name="Line 91"/>
            <p:cNvSpPr>
              <a:spLocks noChangeShapeType="1"/>
            </p:cNvSpPr>
            <p:nvPr/>
          </p:nvSpPr>
          <p:spPr bwMode="auto">
            <a:xfrm>
              <a:off x="1552"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25" name="Line 92"/>
            <p:cNvSpPr>
              <a:spLocks noChangeShapeType="1"/>
            </p:cNvSpPr>
            <p:nvPr/>
          </p:nvSpPr>
          <p:spPr bwMode="auto">
            <a:xfrm>
              <a:off x="1696"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26" name="Line 93"/>
            <p:cNvSpPr>
              <a:spLocks noChangeShapeType="1"/>
            </p:cNvSpPr>
            <p:nvPr/>
          </p:nvSpPr>
          <p:spPr bwMode="auto">
            <a:xfrm>
              <a:off x="1840"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27" name="Line 94"/>
            <p:cNvSpPr>
              <a:spLocks noChangeShapeType="1"/>
            </p:cNvSpPr>
            <p:nvPr/>
          </p:nvSpPr>
          <p:spPr bwMode="auto">
            <a:xfrm>
              <a:off x="1984"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28" name="Line 95"/>
            <p:cNvSpPr>
              <a:spLocks noChangeShapeType="1"/>
            </p:cNvSpPr>
            <p:nvPr/>
          </p:nvSpPr>
          <p:spPr bwMode="auto">
            <a:xfrm>
              <a:off x="2128"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29" name="Line 96"/>
            <p:cNvSpPr>
              <a:spLocks noChangeShapeType="1"/>
            </p:cNvSpPr>
            <p:nvPr/>
          </p:nvSpPr>
          <p:spPr bwMode="auto">
            <a:xfrm>
              <a:off x="2272"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30" name="Line 97"/>
            <p:cNvSpPr>
              <a:spLocks noChangeShapeType="1"/>
            </p:cNvSpPr>
            <p:nvPr/>
          </p:nvSpPr>
          <p:spPr bwMode="auto">
            <a:xfrm>
              <a:off x="2416"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31" name="Line 98"/>
            <p:cNvSpPr>
              <a:spLocks noChangeShapeType="1"/>
            </p:cNvSpPr>
            <p:nvPr/>
          </p:nvSpPr>
          <p:spPr bwMode="auto">
            <a:xfrm>
              <a:off x="2560"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32" name="Line 99"/>
            <p:cNvSpPr>
              <a:spLocks noChangeShapeType="1"/>
            </p:cNvSpPr>
            <p:nvPr/>
          </p:nvSpPr>
          <p:spPr bwMode="auto">
            <a:xfrm>
              <a:off x="2704"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33" name="Line 100"/>
            <p:cNvSpPr>
              <a:spLocks noChangeShapeType="1"/>
            </p:cNvSpPr>
            <p:nvPr/>
          </p:nvSpPr>
          <p:spPr bwMode="auto">
            <a:xfrm>
              <a:off x="2848"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34" name="Line 101"/>
            <p:cNvSpPr>
              <a:spLocks noChangeShapeType="1"/>
            </p:cNvSpPr>
            <p:nvPr/>
          </p:nvSpPr>
          <p:spPr bwMode="auto">
            <a:xfrm>
              <a:off x="2992"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35" name="Line 102"/>
            <p:cNvSpPr>
              <a:spLocks noChangeShapeType="1"/>
            </p:cNvSpPr>
            <p:nvPr/>
          </p:nvSpPr>
          <p:spPr bwMode="auto">
            <a:xfrm>
              <a:off x="3136"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36" name="Line 103"/>
            <p:cNvSpPr>
              <a:spLocks noChangeShapeType="1"/>
            </p:cNvSpPr>
            <p:nvPr/>
          </p:nvSpPr>
          <p:spPr bwMode="auto">
            <a:xfrm>
              <a:off x="3280"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37" name="Line 104"/>
            <p:cNvSpPr>
              <a:spLocks noChangeShapeType="1"/>
            </p:cNvSpPr>
            <p:nvPr/>
          </p:nvSpPr>
          <p:spPr bwMode="auto">
            <a:xfrm>
              <a:off x="3424"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38" name="Line 105"/>
            <p:cNvSpPr>
              <a:spLocks noChangeShapeType="1"/>
            </p:cNvSpPr>
            <p:nvPr/>
          </p:nvSpPr>
          <p:spPr bwMode="auto">
            <a:xfrm>
              <a:off x="3568"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39" name="Line 106"/>
            <p:cNvSpPr>
              <a:spLocks noChangeShapeType="1"/>
            </p:cNvSpPr>
            <p:nvPr/>
          </p:nvSpPr>
          <p:spPr bwMode="auto">
            <a:xfrm>
              <a:off x="3712"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40" name="Line 107"/>
            <p:cNvSpPr>
              <a:spLocks noChangeShapeType="1"/>
            </p:cNvSpPr>
            <p:nvPr/>
          </p:nvSpPr>
          <p:spPr bwMode="auto">
            <a:xfrm>
              <a:off x="3856"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41" name="Line 108"/>
            <p:cNvSpPr>
              <a:spLocks noChangeShapeType="1"/>
            </p:cNvSpPr>
            <p:nvPr/>
          </p:nvSpPr>
          <p:spPr bwMode="auto">
            <a:xfrm>
              <a:off x="4000"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42" name="Line 109"/>
            <p:cNvSpPr>
              <a:spLocks noChangeShapeType="1"/>
            </p:cNvSpPr>
            <p:nvPr/>
          </p:nvSpPr>
          <p:spPr bwMode="auto">
            <a:xfrm>
              <a:off x="4144"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43" name="Line 110"/>
            <p:cNvSpPr>
              <a:spLocks noChangeShapeType="1"/>
            </p:cNvSpPr>
            <p:nvPr/>
          </p:nvSpPr>
          <p:spPr bwMode="auto">
            <a:xfrm>
              <a:off x="4288"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44" name="Line 111"/>
            <p:cNvSpPr>
              <a:spLocks noChangeShapeType="1"/>
            </p:cNvSpPr>
            <p:nvPr/>
          </p:nvSpPr>
          <p:spPr bwMode="auto">
            <a:xfrm>
              <a:off x="4432"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45" name="Line 112"/>
            <p:cNvSpPr>
              <a:spLocks noChangeShapeType="1"/>
            </p:cNvSpPr>
            <p:nvPr/>
          </p:nvSpPr>
          <p:spPr bwMode="auto">
            <a:xfrm>
              <a:off x="4576" y="17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46" name="Rectangle 114"/>
            <p:cNvSpPr>
              <a:spLocks noChangeArrowheads="1"/>
            </p:cNvSpPr>
            <p:nvPr/>
          </p:nvSpPr>
          <p:spPr bwMode="auto">
            <a:xfrm>
              <a:off x="992" y="3624"/>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a</a:t>
              </a:r>
              <a:endParaRPr lang="en-US" sz="1800" dirty="0"/>
            </a:p>
          </p:txBody>
        </p:sp>
        <p:sp>
          <p:nvSpPr>
            <p:cNvPr id="78947" name="Rectangle 115"/>
            <p:cNvSpPr>
              <a:spLocks noChangeArrowheads="1"/>
            </p:cNvSpPr>
            <p:nvPr/>
          </p:nvSpPr>
          <p:spPr bwMode="auto">
            <a:xfrm>
              <a:off x="1528" y="3608"/>
              <a:ext cx="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b</a:t>
              </a:r>
              <a:endParaRPr lang="en-US" sz="1800" dirty="0"/>
            </a:p>
          </p:txBody>
        </p:sp>
        <p:sp>
          <p:nvSpPr>
            <p:cNvPr id="78948" name="Rectangle 116"/>
            <p:cNvSpPr>
              <a:spLocks noChangeArrowheads="1"/>
            </p:cNvSpPr>
            <p:nvPr/>
          </p:nvSpPr>
          <p:spPr bwMode="auto">
            <a:xfrm>
              <a:off x="2888" y="3608"/>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c</a:t>
              </a:r>
              <a:endParaRPr lang="en-US" sz="1800" dirty="0"/>
            </a:p>
          </p:txBody>
        </p:sp>
        <p:sp>
          <p:nvSpPr>
            <p:cNvPr id="78949" name="Rectangle 117"/>
            <p:cNvSpPr>
              <a:spLocks noChangeArrowheads="1"/>
            </p:cNvSpPr>
            <p:nvPr/>
          </p:nvSpPr>
          <p:spPr bwMode="auto">
            <a:xfrm>
              <a:off x="3896" y="3600"/>
              <a:ext cx="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d</a:t>
              </a:r>
              <a:endParaRPr lang="en-US" sz="1800" dirty="0"/>
            </a:p>
          </p:txBody>
        </p:sp>
        <p:sp>
          <p:nvSpPr>
            <p:cNvPr id="78950" name="Rectangle 119"/>
            <p:cNvSpPr>
              <a:spLocks noChangeArrowheads="1"/>
            </p:cNvSpPr>
            <p:nvPr/>
          </p:nvSpPr>
          <p:spPr bwMode="auto">
            <a:xfrm>
              <a:off x="616" y="864"/>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y</a:t>
              </a:r>
              <a:endParaRPr lang="en-US" sz="1800" dirty="0"/>
            </a:p>
          </p:txBody>
        </p:sp>
        <p:sp>
          <p:nvSpPr>
            <p:cNvPr id="78951" name="Rectangle 120"/>
            <p:cNvSpPr>
              <a:spLocks noChangeArrowheads="1"/>
            </p:cNvSpPr>
            <p:nvPr/>
          </p:nvSpPr>
          <p:spPr bwMode="auto">
            <a:xfrm>
              <a:off x="4456" y="3576"/>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x</a:t>
              </a:r>
              <a:endParaRPr lang="en-US" sz="1800" dirty="0"/>
            </a:p>
          </p:txBody>
        </p:sp>
        <p:sp>
          <p:nvSpPr>
            <p:cNvPr id="78952" name="Freeform 124"/>
            <p:cNvSpPr>
              <a:spLocks/>
            </p:cNvSpPr>
            <p:nvPr/>
          </p:nvSpPr>
          <p:spPr bwMode="auto">
            <a:xfrm>
              <a:off x="320" y="2144"/>
              <a:ext cx="112" cy="56"/>
            </a:xfrm>
            <a:custGeom>
              <a:avLst/>
              <a:gdLst>
                <a:gd name="T0" fmla="*/ 0 w 112"/>
                <a:gd name="T1" fmla="*/ 24 h 56"/>
                <a:gd name="T2" fmla="*/ 112 w 112"/>
                <a:gd name="T3" fmla="*/ 0 h 56"/>
                <a:gd name="T4" fmla="*/ 112 w 112"/>
                <a:gd name="T5" fmla="*/ 24 h 56"/>
                <a:gd name="T6" fmla="*/ 112 w 112"/>
                <a:gd name="T7" fmla="*/ 56 h 56"/>
                <a:gd name="T8" fmla="*/ 0 w 112"/>
                <a:gd name="T9" fmla="*/ 24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0" y="24"/>
                  </a:moveTo>
                  <a:lnTo>
                    <a:pt x="112" y="0"/>
                  </a:lnTo>
                  <a:lnTo>
                    <a:pt x="112" y="24"/>
                  </a:lnTo>
                  <a:lnTo>
                    <a:pt x="112" y="56"/>
                  </a:lnTo>
                  <a:lnTo>
                    <a:pt x="0"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8953" name="Freeform 125"/>
            <p:cNvSpPr>
              <a:spLocks/>
            </p:cNvSpPr>
            <p:nvPr/>
          </p:nvSpPr>
          <p:spPr bwMode="auto">
            <a:xfrm>
              <a:off x="4728" y="2144"/>
              <a:ext cx="112" cy="56"/>
            </a:xfrm>
            <a:custGeom>
              <a:avLst/>
              <a:gdLst>
                <a:gd name="T0" fmla="*/ 112 w 112"/>
                <a:gd name="T1" fmla="*/ 24 h 56"/>
                <a:gd name="T2" fmla="*/ 0 w 112"/>
                <a:gd name="T3" fmla="*/ 56 h 56"/>
                <a:gd name="T4" fmla="*/ 0 w 112"/>
                <a:gd name="T5" fmla="*/ 24 h 56"/>
                <a:gd name="T6" fmla="*/ 0 w 112"/>
                <a:gd name="T7" fmla="*/ 0 h 56"/>
                <a:gd name="T8" fmla="*/ 112 w 112"/>
                <a:gd name="T9" fmla="*/ 24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112" y="24"/>
                  </a:moveTo>
                  <a:lnTo>
                    <a:pt x="0" y="56"/>
                  </a:lnTo>
                  <a:lnTo>
                    <a:pt x="0" y="24"/>
                  </a:lnTo>
                  <a:lnTo>
                    <a:pt x="0" y="0"/>
                  </a:lnTo>
                  <a:lnTo>
                    <a:pt x="112"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8954" name="Line 126"/>
            <p:cNvSpPr>
              <a:spLocks noChangeShapeType="1"/>
            </p:cNvSpPr>
            <p:nvPr/>
          </p:nvSpPr>
          <p:spPr bwMode="auto">
            <a:xfrm>
              <a:off x="432"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55" name="Line 127"/>
            <p:cNvSpPr>
              <a:spLocks noChangeShapeType="1"/>
            </p:cNvSpPr>
            <p:nvPr/>
          </p:nvSpPr>
          <p:spPr bwMode="auto">
            <a:xfrm>
              <a:off x="576"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56" name="Line 128"/>
            <p:cNvSpPr>
              <a:spLocks noChangeShapeType="1"/>
            </p:cNvSpPr>
            <p:nvPr/>
          </p:nvSpPr>
          <p:spPr bwMode="auto">
            <a:xfrm>
              <a:off x="720"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57" name="Line 129"/>
            <p:cNvSpPr>
              <a:spLocks noChangeShapeType="1"/>
            </p:cNvSpPr>
            <p:nvPr/>
          </p:nvSpPr>
          <p:spPr bwMode="auto">
            <a:xfrm>
              <a:off x="864"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58" name="Line 130"/>
            <p:cNvSpPr>
              <a:spLocks noChangeShapeType="1"/>
            </p:cNvSpPr>
            <p:nvPr/>
          </p:nvSpPr>
          <p:spPr bwMode="auto">
            <a:xfrm>
              <a:off x="1008"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59" name="Line 131"/>
            <p:cNvSpPr>
              <a:spLocks noChangeShapeType="1"/>
            </p:cNvSpPr>
            <p:nvPr/>
          </p:nvSpPr>
          <p:spPr bwMode="auto">
            <a:xfrm>
              <a:off x="1152"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60" name="Line 132"/>
            <p:cNvSpPr>
              <a:spLocks noChangeShapeType="1"/>
            </p:cNvSpPr>
            <p:nvPr/>
          </p:nvSpPr>
          <p:spPr bwMode="auto">
            <a:xfrm>
              <a:off x="1296"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61" name="Line 133"/>
            <p:cNvSpPr>
              <a:spLocks noChangeShapeType="1"/>
            </p:cNvSpPr>
            <p:nvPr/>
          </p:nvSpPr>
          <p:spPr bwMode="auto">
            <a:xfrm>
              <a:off x="1440"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62" name="Line 134"/>
            <p:cNvSpPr>
              <a:spLocks noChangeShapeType="1"/>
            </p:cNvSpPr>
            <p:nvPr/>
          </p:nvSpPr>
          <p:spPr bwMode="auto">
            <a:xfrm>
              <a:off x="1584"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63" name="Line 135"/>
            <p:cNvSpPr>
              <a:spLocks noChangeShapeType="1"/>
            </p:cNvSpPr>
            <p:nvPr/>
          </p:nvSpPr>
          <p:spPr bwMode="auto">
            <a:xfrm>
              <a:off x="1728"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64" name="Line 136"/>
            <p:cNvSpPr>
              <a:spLocks noChangeShapeType="1"/>
            </p:cNvSpPr>
            <p:nvPr/>
          </p:nvSpPr>
          <p:spPr bwMode="auto">
            <a:xfrm>
              <a:off x="1872"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65" name="Line 137"/>
            <p:cNvSpPr>
              <a:spLocks noChangeShapeType="1"/>
            </p:cNvSpPr>
            <p:nvPr/>
          </p:nvSpPr>
          <p:spPr bwMode="auto">
            <a:xfrm>
              <a:off x="2016"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66" name="Line 138"/>
            <p:cNvSpPr>
              <a:spLocks noChangeShapeType="1"/>
            </p:cNvSpPr>
            <p:nvPr/>
          </p:nvSpPr>
          <p:spPr bwMode="auto">
            <a:xfrm>
              <a:off x="2160"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67" name="Line 139"/>
            <p:cNvSpPr>
              <a:spLocks noChangeShapeType="1"/>
            </p:cNvSpPr>
            <p:nvPr/>
          </p:nvSpPr>
          <p:spPr bwMode="auto">
            <a:xfrm>
              <a:off x="2304"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68" name="Line 140"/>
            <p:cNvSpPr>
              <a:spLocks noChangeShapeType="1"/>
            </p:cNvSpPr>
            <p:nvPr/>
          </p:nvSpPr>
          <p:spPr bwMode="auto">
            <a:xfrm>
              <a:off x="2448"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69" name="Line 141"/>
            <p:cNvSpPr>
              <a:spLocks noChangeShapeType="1"/>
            </p:cNvSpPr>
            <p:nvPr/>
          </p:nvSpPr>
          <p:spPr bwMode="auto">
            <a:xfrm>
              <a:off x="2592"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70" name="Line 142"/>
            <p:cNvSpPr>
              <a:spLocks noChangeShapeType="1"/>
            </p:cNvSpPr>
            <p:nvPr/>
          </p:nvSpPr>
          <p:spPr bwMode="auto">
            <a:xfrm>
              <a:off x="2736"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71" name="Line 143"/>
            <p:cNvSpPr>
              <a:spLocks noChangeShapeType="1"/>
            </p:cNvSpPr>
            <p:nvPr/>
          </p:nvSpPr>
          <p:spPr bwMode="auto">
            <a:xfrm>
              <a:off x="2880"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72" name="Line 144"/>
            <p:cNvSpPr>
              <a:spLocks noChangeShapeType="1"/>
            </p:cNvSpPr>
            <p:nvPr/>
          </p:nvSpPr>
          <p:spPr bwMode="auto">
            <a:xfrm>
              <a:off x="3024"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73" name="Line 145"/>
            <p:cNvSpPr>
              <a:spLocks noChangeShapeType="1"/>
            </p:cNvSpPr>
            <p:nvPr/>
          </p:nvSpPr>
          <p:spPr bwMode="auto">
            <a:xfrm>
              <a:off x="3168"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74" name="Line 146"/>
            <p:cNvSpPr>
              <a:spLocks noChangeShapeType="1"/>
            </p:cNvSpPr>
            <p:nvPr/>
          </p:nvSpPr>
          <p:spPr bwMode="auto">
            <a:xfrm>
              <a:off x="3312"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75" name="Line 147"/>
            <p:cNvSpPr>
              <a:spLocks noChangeShapeType="1"/>
            </p:cNvSpPr>
            <p:nvPr/>
          </p:nvSpPr>
          <p:spPr bwMode="auto">
            <a:xfrm>
              <a:off x="3456"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76" name="Line 148"/>
            <p:cNvSpPr>
              <a:spLocks noChangeShapeType="1"/>
            </p:cNvSpPr>
            <p:nvPr/>
          </p:nvSpPr>
          <p:spPr bwMode="auto">
            <a:xfrm>
              <a:off x="3600"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77" name="Line 149"/>
            <p:cNvSpPr>
              <a:spLocks noChangeShapeType="1"/>
            </p:cNvSpPr>
            <p:nvPr/>
          </p:nvSpPr>
          <p:spPr bwMode="auto">
            <a:xfrm>
              <a:off x="3744"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78" name="Line 150"/>
            <p:cNvSpPr>
              <a:spLocks noChangeShapeType="1"/>
            </p:cNvSpPr>
            <p:nvPr/>
          </p:nvSpPr>
          <p:spPr bwMode="auto">
            <a:xfrm>
              <a:off x="3888"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79" name="Line 151"/>
            <p:cNvSpPr>
              <a:spLocks noChangeShapeType="1"/>
            </p:cNvSpPr>
            <p:nvPr/>
          </p:nvSpPr>
          <p:spPr bwMode="auto">
            <a:xfrm>
              <a:off x="4032"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80" name="Line 152"/>
            <p:cNvSpPr>
              <a:spLocks noChangeShapeType="1"/>
            </p:cNvSpPr>
            <p:nvPr/>
          </p:nvSpPr>
          <p:spPr bwMode="auto">
            <a:xfrm>
              <a:off x="4176"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81" name="Line 153"/>
            <p:cNvSpPr>
              <a:spLocks noChangeShapeType="1"/>
            </p:cNvSpPr>
            <p:nvPr/>
          </p:nvSpPr>
          <p:spPr bwMode="auto">
            <a:xfrm>
              <a:off x="4320"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82" name="Line 154"/>
            <p:cNvSpPr>
              <a:spLocks noChangeShapeType="1"/>
            </p:cNvSpPr>
            <p:nvPr/>
          </p:nvSpPr>
          <p:spPr bwMode="auto">
            <a:xfrm>
              <a:off x="4464"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83" name="Line 155"/>
            <p:cNvSpPr>
              <a:spLocks noChangeShapeType="1"/>
            </p:cNvSpPr>
            <p:nvPr/>
          </p:nvSpPr>
          <p:spPr bwMode="auto">
            <a:xfrm>
              <a:off x="4608" y="2168"/>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84" name="Freeform 157"/>
            <p:cNvSpPr>
              <a:spLocks/>
            </p:cNvSpPr>
            <p:nvPr/>
          </p:nvSpPr>
          <p:spPr bwMode="auto">
            <a:xfrm>
              <a:off x="1400" y="3752"/>
              <a:ext cx="56" cy="112"/>
            </a:xfrm>
            <a:custGeom>
              <a:avLst/>
              <a:gdLst>
                <a:gd name="T0" fmla="*/ 24 w 56"/>
                <a:gd name="T1" fmla="*/ 112 h 112"/>
                <a:gd name="T2" fmla="*/ 0 w 56"/>
                <a:gd name="T3" fmla="*/ 0 h 112"/>
                <a:gd name="T4" fmla="*/ 24 w 56"/>
                <a:gd name="T5" fmla="*/ 0 h 112"/>
                <a:gd name="T6" fmla="*/ 56 w 56"/>
                <a:gd name="T7" fmla="*/ 0 h 112"/>
                <a:gd name="T8" fmla="*/ 24 w 56"/>
                <a:gd name="T9" fmla="*/ 112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112"/>
                  </a:moveTo>
                  <a:lnTo>
                    <a:pt x="0" y="0"/>
                  </a:lnTo>
                  <a:lnTo>
                    <a:pt x="24" y="0"/>
                  </a:lnTo>
                  <a:lnTo>
                    <a:pt x="56" y="0"/>
                  </a:lnTo>
                  <a:lnTo>
                    <a:pt x="24"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8985" name="Freeform 158"/>
            <p:cNvSpPr>
              <a:spLocks/>
            </p:cNvSpPr>
            <p:nvPr/>
          </p:nvSpPr>
          <p:spPr bwMode="auto">
            <a:xfrm>
              <a:off x="1400" y="1280"/>
              <a:ext cx="56" cy="112"/>
            </a:xfrm>
            <a:custGeom>
              <a:avLst/>
              <a:gdLst>
                <a:gd name="T0" fmla="*/ 24 w 56"/>
                <a:gd name="T1" fmla="*/ 0 h 112"/>
                <a:gd name="T2" fmla="*/ 56 w 56"/>
                <a:gd name="T3" fmla="*/ 112 h 112"/>
                <a:gd name="T4" fmla="*/ 24 w 56"/>
                <a:gd name="T5" fmla="*/ 112 h 112"/>
                <a:gd name="T6" fmla="*/ 0 w 56"/>
                <a:gd name="T7" fmla="*/ 112 h 112"/>
                <a:gd name="T8" fmla="*/ 24 w 56"/>
                <a:gd name="T9" fmla="*/ 0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0"/>
                  </a:moveTo>
                  <a:lnTo>
                    <a:pt x="56" y="112"/>
                  </a:lnTo>
                  <a:lnTo>
                    <a:pt x="24" y="112"/>
                  </a:lnTo>
                  <a:lnTo>
                    <a:pt x="0" y="112"/>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8986" name="Line 159"/>
            <p:cNvSpPr>
              <a:spLocks noChangeShapeType="1"/>
            </p:cNvSpPr>
            <p:nvPr/>
          </p:nvSpPr>
          <p:spPr bwMode="auto">
            <a:xfrm flipV="1">
              <a:off x="1424" y="368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87" name="Line 160"/>
            <p:cNvSpPr>
              <a:spLocks noChangeShapeType="1"/>
            </p:cNvSpPr>
            <p:nvPr/>
          </p:nvSpPr>
          <p:spPr bwMode="auto">
            <a:xfrm flipV="1">
              <a:off x="1424" y="353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88" name="Line 161"/>
            <p:cNvSpPr>
              <a:spLocks noChangeShapeType="1"/>
            </p:cNvSpPr>
            <p:nvPr/>
          </p:nvSpPr>
          <p:spPr bwMode="auto">
            <a:xfrm flipV="1">
              <a:off x="1424" y="339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89" name="Line 162"/>
            <p:cNvSpPr>
              <a:spLocks noChangeShapeType="1"/>
            </p:cNvSpPr>
            <p:nvPr/>
          </p:nvSpPr>
          <p:spPr bwMode="auto">
            <a:xfrm flipV="1">
              <a:off x="1424" y="324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90" name="Line 163"/>
            <p:cNvSpPr>
              <a:spLocks noChangeShapeType="1"/>
            </p:cNvSpPr>
            <p:nvPr/>
          </p:nvSpPr>
          <p:spPr bwMode="auto">
            <a:xfrm flipV="1">
              <a:off x="1424" y="310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91" name="Line 164"/>
            <p:cNvSpPr>
              <a:spLocks noChangeShapeType="1"/>
            </p:cNvSpPr>
            <p:nvPr/>
          </p:nvSpPr>
          <p:spPr bwMode="auto">
            <a:xfrm flipV="1">
              <a:off x="1424" y="296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92" name="Line 165"/>
            <p:cNvSpPr>
              <a:spLocks noChangeShapeType="1"/>
            </p:cNvSpPr>
            <p:nvPr/>
          </p:nvSpPr>
          <p:spPr bwMode="auto">
            <a:xfrm flipV="1">
              <a:off x="1424" y="281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93" name="Line 166"/>
            <p:cNvSpPr>
              <a:spLocks noChangeShapeType="1"/>
            </p:cNvSpPr>
            <p:nvPr/>
          </p:nvSpPr>
          <p:spPr bwMode="auto">
            <a:xfrm flipV="1">
              <a:off x="1424" y="267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94" name="Line 167"/>
            <p:cNvSpPr>
              <a:spLocks noChangeShapeType="1"/>
            </p:cNvSpPr>
            <p:nvPr/>
          </p:nvSpPr>
          <p:spPr bwMode="auto">
            <a:xfrm flipV="1">
              <a:off x="1424" y="252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95" name="Line 168"/>
            <p:cNvSpPr>
              <a:spLocks noChangeShapeType="1"/>
            </p:cNvSpPr>
            <p:nvPr/>
          </p:nvSpPr>
          <p:spPr bwMode="auto">
            <a:xfrm flipV="1">
              <a:off x="1424" y="238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96" name="Line 169"/>
            <p:cNvSpPr>
              <a:spLocks noChangeShapeType="1"/>
            </p:cNvSpPr>
            <p:nvPr/>
          </p:nvSpPr>
          <p:spPr bwMode="auto">
            <a:xfrm flipV="1">
              <a:off x="1424" y="22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97" name="Line 170"/>
            <p:cNvSpPr>
              <a:spLocks noChangeShapeType="1"/>
            </p:cNvSpPr>
            <p:nvPr/>
          </p:nvSpPr>
          <p:spPr bwMode="auto">
            <a:xfrm flipV="1">
              <a:off x="1424" y="20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98" name="Line 171"/>
            <p:cNvSpPr>
              <a:spLocks noChangeShapeType="1"/>
            </p:cNvSpPr>
            <p:nvPr/>
          </p:nvSpPr>
          <p:spPr bwMode="auto">
            <a:xfrm flipV="1">
              <a:off x="1424" y="195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8999" name="Line 172"/>
            <p:cNvSpPr>
              <a:spLocks noChangeShapeType="1"/>
            </p:cNvSpPr>
            <p:nvPr/>
          </p:nvSpPr>
          <p:spPr bwMode="auto">
            <a:xfrm flipV="1">
              <a:off x="1424" y="180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00" name="Line 173"/>
            <p:cNvSpPr>
              <a:spLocks noChangeShapeType="1"/>
            </p:cNvSpPr>
            <p:nvPr/>
          </p:nvSpPr>
          <p:spPr bwMode="auto">
            <a:xfrm flipV="1">
              <a:off x="1424" y="166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01" name="Line 174"/>
            <p:cNvSpPr>
              <a:spLocks noChangeShapeType="1"/>
            </p:cNvSpPr>
            <p:nvPr/>
          </p:nvSpPr>
          <p:spPr bwMode="auto">
            <a:xfrm flipV="1">
              <a:off x="1424" y="152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02" name="Line 175"/>
            <p:cNvSpPr>
              <a:spLocks noChangeShapeType="1"/>
            </p:cNvSpPr>
            <p:nvPr/>
          </p:nvSpPr>
          <p:spPr bwMode="auto">
            <a:xfrm flipV="1">
              <a:off x="1424" y="1392"/>
              <a:ext cx="1" cy="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03" name="Freeform 177"/>
            <p:cNvSpPr>
              <a:spLocks/>
            </p:cNvSpPr>
            <p:nvPr/>
          </p:nvSpPr>
          <p:spPr bwMode="auto">
            <a:xfrm>
              <a:off x="3792" y="3808"/>
              <a:ext cx="56" cy="120"/>
            </a:xfrm>
            <a:custGeom>
              <a:avLst/>
              <a:gdLst>
                <a:gd name="T0" fmla="*/ 24 w 56"/>
                <a:gd name="T1" fmla="*/ 120 h 120"/>
                <a:gd name="T2" fmla="*/ 0 w 56"/>
                <a:gd name="T3" fmla="*/ 0 h 120"/>
                <a:gd name="T4" fmla="*/ 24 w 56"/>
                <a:gd name="T5" fmla="*/ 0 h 120"/>
                <a:gd name="T6" fmla="*/ 56 w 56"/>
                <a:gd name="T7" fmla="*/ 0 h 120"/>
                <a:gd name="T8" fmla="*/ 24 w 56"/>
                <a:gd name="T9" fmla="*/ 120 h 120"/>
                <a:gd name="T10" fmla="*/ 0 60000 65536"/>
                <a:gd name="T11" fmla="*/ 0 60000 65536"/>
                <a:gd name="T12" fmla="*/ 0 60000 65536"/>
                <a:gd name="T13" fmla="*/ 0 60000 65536"/>
                <a:gd name="T14" fmla="*/ 0 60000 65536"/>
                <a:gd name="T15" fmla="*/ 0 w 56"/>
                <a:gd name="T16" fmla="*/ 0 h 120"/>
                <a:gd name="T17" fmla="*/ 56 w 56"/>
                <a:gd name="T18" fmla="*/ 120 h 120"/>
              </a:gdLst>
              <a:ahLst/>
              <a:cxnLst>
                <a:cxn ang="T10">
                  <a:pos x="T0" y="T1"/>
                </a:cxn>
                <a:cxn ang="T11">
                  <a:pos x="T2" y="T3"/>
                </a:cxn>
                <a:cxn ang="T12">
                  <a:pos x="T4" y="T5"/>
                </a:cxn>
                <a:cxn ang="T13">
                  <a:pos x="T6" y="T7"/>
                </a:cxn>
                <a:cxn ang="T14">
                  <a:pos x="T8" y="T9"/>
                </a:cxn>
              </a:cxnLst>
              <a:rect l="T15" t="T16" r="T17" b="T18"/>
              <a:pathLst>
                <a:path w="56" h="120">
                  <a:moveTo>
                    <a:pt x="24" y="120"/>
                  </a:moveTo>
                  <a:lnTo>
                    <a:pt x="0" y="0"/>
                  </a:lnTo>
                  <a:lnTo>
                    <a:pt x="24" y="0"/>
                  </a:lnTo>
                  <a:lnTo>
                    <a:pt x="56" y="0"/>
                  </a:lnTo>
                  <a:lnTo>
                    <a:pt x="24"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9004" name="Freeform 178"/>
            <p:cNvSpPr>
              <a:spLocks/>
            </p:cNvSpPr>
            <p:nvPr/>
          </p:nvSpPr>
          <p:spPr bwMode="auto">
            <a:xfrm>
              <a:off x="3792" y="1336"/>
              <a:ext cx="56" cy="112"/>
            </a:xfrm>
            <a:custGeom>
              <a:avLst/>
              <a:gdLst>
                <a:gd name="T0" fmla="*/ 24 w 56"/>
                <a:gd name="T1" fmla="*/ 0 h 112"/>
                <a:gd name="T2" fmla="*/ 56 w 56"/>
                <a:gd name="T3" fmla="*/ 112 h 112"/>
                <a:gd name="T4" fmla="*/ 24 w 56"/>
                <a:gd name="T5" fmla="*/ 112 h 112"/>
                <a:gd name="T6" fmla="*/ 0 w 56"/>
                <a:gd name="T7" fmla="*/ 112 h 112"/>
                <a:gd name="T8" fmla="*/ 24 w 56"/>
                <a:gd name="T9" fmla="*/ 0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0"/>
                  </a:moveTo>
                  <a:lnTo>
                    <a:pt x="56" y="112"/>
                  </a:lnTo>
                  <a:lnTo>
                    <a:pt x="24" y="112"/>
                  </a:lnTo>
                  <a:lnTo>
                    <a:pt x="0" y="112"/>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9005" name="Line 179"/>
            <p:cNvSpPr>
              <a:spLocks noChangeShapeType="1"/>
            </p:cNvSpPr>
            <p:nvPr/>
          </p:nvSpPr>
          <p:spPr bwMode="auto">
            <a:xfrm flipV="1">
              <a:off x="3816" y="373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06" name="Line 180"/>
            <p:cNvSpPr>
              <a:spLocks noChangeShapeType="1"/>
            </p:cNvSpPr>
            <p:nvPr/>
          </p:nvSpPr>
          <p:spPr bwMode="auto">
            <a:xfrm flipV="1">
              <a:off x="3816" y="359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07" name="Line 181"/>
            <p:cNvSpPr>
              <a:spLocks noChangeShapeType="1"/>
            </p:cNvSpPr>
            <p:nvPr/>
          </p:nvSpPr>
          <p:spPr bwMode="auto">
            <a:xfrm flipV="1">
              <a:off x="3816" y="344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08" name="Line 182"/>
            <p:cNvSpPr>
              <a:spLocks noChangeShapeType="1"/>
            </p:cNvSpPr>
            <p:nvPr/>
          </p:nvSpPr>
          <p:spPr bwMode="auto">
            <a:xfrm flipV="1">
              <a:off x="3816" y="330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09" name="Line 183"/>
            <p:cNvSpPr>
              <a:spLocks noChangeShapeType="1"/>
            </p:cNvSpPr>
            <p:nvPr/>
          </p:nvSpPr>
          <p:spPr bwMode="auto">
            <a:xfrm flipV="1">
              <a:off x="3816" y="316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10" name="Line 184"/>
            <p:cNvSpPr>
              <a:spLocks noChangeShapeType="1"/>
            </p:cNvSpPr>
            <p:nvPr/>
          </p:nvSpPr>
          <p:spPr bwMode="auto">
            <a:xfrm flipV="1">
              <a:off x="3816" y="301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11" name="Line 185"/>
            <p:cNvSpPr>
              <a:spLocks noChangeShapeType="1"/>
            </p:cNvSpPr>
            <p:nvPr/>
          </p:nvSpPr>
          <p:spPr bwMode="auto">
            <a:xfrm flipV="1">
              <a:off x="3816" y="287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12" name="Line 186"/>
            <p:cNvSpPr>
              <a:spLocks noChangeShapeType="1"/>
            </p:cNvSpPr>
            <p:nvPr/>
          </p:nvSpPr>
          <p:spPr bwMode="auto">
            <a:xfrm flipV="1">
              <a:off x="3816" y="272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13" name="Line 187"/>
            <p:cNvSpPr>
              <a:spLocks noChangeShapeType="1"/>
            </p:cNvSpPr>
            <p:nvPr/>
          </p:nvSpPr>
          <p:spPr bwMode="auto">
            <a:xfrm flipV="1">
              <a:off x="3816" y="258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14" name="Line 188"/>
            <p:cNvSpPr>
              <a:spLocks noChangeShapeType="1"/>
            </p:cNvSpPr>
            <p:nvPr/>
          </p:nvSpPr>
          <p:spPr bwMode="auto">
            <a:xfrm flipV="1">
              <a:off x="3816" y="24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15" name="Line 189"/>
            <p:cNvSpPr>
              <a:spLocks noChangeShapeType="1"/>
            </p:cNvSpPr>
            <p:nvPr/>
          </p:nvSpPr>
          <p:spPr bwMode="auto">
            <a:xfrm flipV="1">
              <a:off x="3816" y="22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16" name="Line 190"/>
            <p:cNvSpPr>
              <a:spLocks noChangeShapeType="1"/>
            </p:cNvSpPr>
            <p:nvPr/>
          </p:nvSpPr>
          <p:spPr bwMode="auto">
            <a:xfrm flipV="1">
              <a:off x="3816" y="215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17" name="Line 191"/>
            <p:cNvSpPr>
              <a:spLocks noChangeShapeType="1"/>
            </p:cNvSpPr>
            <p:nvPr/>
          </p:nvSpPr>
          <p:spPr bwMode="auto">
            <a:xfrm flipV="1">
              <a:off x="3816" y="200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18" name="Line 192"/>
            <p:cNvSpPr>
              <a:spLocks noChangeShapeType="1"/>
            </p:cNvSpPr>
            <p:nvPr/>
          </p:nvSpPr>
          <p:spPr bwMode="auto">
            <a:xfrm flipV="1">
              <a:off x="3816" y="186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19" name="Line 193"/>
            <p:cNvSpPr>
              <a:spLocks noChangeShapeType="1"/>
            </p:cNvSpPr>
            <p:nvPr/>
          </p:nvSpPr>
          <p:spPr bwMode="auto">
            <a:xfrm flipV="1">
              <a:off x="3816" y="172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20" name="Line 194"/>
            <p:cNvSpPr>
              <a:spLocks noChangeShapeType="1"/>
            </p:cNvSpPr>
            <p:nvPr/>
          </p:nvSpPr>
          <p:spPr bwMode="auto">
            <a:xfrm flipV="1">
              <a:off x="3816" y="157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21" name="Line 195"/>
            <p:cNvSpPr>
              <a:spLocks noChangeShapeType="1"/>
            </p:cNvSpPr>
            <p:nvPr/>
          </p:nvSpPr>
          <p:spPr bwMode="auto">
            <a:xfrm flipV="1">
              <a:off x="3816" y="1448"/>
              <a:ext cx="1" cy="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22" name="Freeform 197"/>
            <p:cNvSpPr>
              <a:spLocks/>
            </p:cNvSpPr>
            <p:nvPr/>
          </p:nvSpPr>
          <p:spPr bwMode="auto">
            <a:xfrm>
              <a:off x="2776" y="3728"/>
              <a:ext cx="56" cy="112"/>
            </a:xfrm>
            <a:custGeom>
              <a:avLst/>
              <a:gdLst>
                <a:gd name="T0" fmla="*/ 24 w 56"/>
                <a:gd name="T1" fmla="*/ 112 h 112"/>
                <a:gd name="T2" fmla="*/ 0 w 56"/>
                <a:gd name="T3" fmla="*/ 0 h 112"/>
                <a:gd name="T4" fmla="*/ 24 w 56"/>
                <a:gd name="T5" fmla="*/ 0 h 112"/>
                <a:gd name="T6" fmla="*/ 56 w 56"/>
                <a:gd name="T7" fmla="*/ 0 h 112"/>
                <a:gd name="T8" fmla="*/ 24 w 56"/>
                <a:gd name="T9" fmla="*/ 112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112"/>
                  </a:moveTo>
                  <a:lnTo>
                    <a:pt x="0" y="0"/>
                  </a:lnTo>
                  <a:lnTo>
                    <a:pt x="24" y="0"/>
                  </a:lnTo>
                  <a:lnTo>
                    <a:pt x="56" y="0"/>
                  </a:lnTo>
                  <a:lnTo>
                    <a:pt x="24"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9023" name="Freeform 198"/>
            <p:cNvSpPr>
              <a:spLocks/>
            </p:cNvSpPr>
            <p:nvPr/>
          </p:nvSpPr>
          <p:spPr bwMode="auto">
            <a:xfrm>
              <a:off x="2776" y="1256"/>
              <a:ext cx="56" cy="112"/>
            </a:xfrm>
            <a:custGeom>
              <a:avLst/>
              <a:gdLst>
                <a:gd name="T0" fmla="*/ 24 w 56"/>
                <a:gd name="T1" fmla="*/ 0 h 112"/>
                <a:gd name="T2" fmla="*/ 56 w 56"/>
                <a:gd name="T3" fmla="*/ 112 h 112"/>
                <a:gd name="T4" fmla="*/ 24 w 56"/>
                <a:gd name="T5" fmla="*/ 112 h 112"/>
                <a:gd name="T6" fmla="*/ 0 w 56"/>
                <a:gd name="T7" fmla="*/ 112 h 112"/>
                <a:gd name="T8" fmla="*/ 24 w 56"/>
                <a:gd name="T9" fmla="*/ 0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0"/>
                  </a:moveTo>
                  <a:lnTo>
                    <a:pt x="56" y="112"/>
                  </a:lnTo>
                  <a:lnTo>
                    <a:pt x="24" y="112"/>
                  </a:lnTo>
                  <a:lnTo>
                    <a:pt x="0" y="112"/>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9024" name="Line 199"/>
            <p:cNvSpPr>
              <a:spLocks noChangeShapeType="1"/>
            </p:cNvSpPr>
            <p:nvPr/>
          </p:nvSpPr>
          <p:spPr bwMode="auto">
            <a:xfrm flipV="1">
              <a:off x="2800" y="365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25" name="Line 200"/>
            <p:cNvSpPr>
              <a:spLocks noChangeShapeType="1"/>
            </p:cNvSpPr>
            <p:nvPr/>
          </p:nvSpPr>
          <p:spPr bwMode="auto">
            <a:xfrm flipV="1">
              <a:off x="2800" y="351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26" name="Line 201"/>
            <p:cNvSpPr>
              <a:spLocks noChangeShapeType="1"/>
            </p:cNvSpPr>
            <p:nvPr/>
          </p:nvSpPr>
          <p:spPr bwMode="auto">
            <a:xfrm flipV="1">
              <a:off x="2800" y="336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27" name="Line 202"/>
            <p:cNvSpPr>
              <a:spLocks noChangeShapeType="1"/>
            </p:cNvSpPr>
            <p:nvPr/>
          </p:nvSpPr>
          <p:spPr bwMode="auto">
            <a:xfrm flipV="1">
              <a:off x="2800" y="322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28" name="Line 203"/>
            <p:cNvSpPr>
              <a:spLocks noChangeShapeType="1"/>
            </p:cNvSpPr>
            <p:nvPr/>
          </p:nvSpPr>
          <p:spPr bwMode="auto">
            <a:xfrm flipV="1">
              <a:off x="2800" y="308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29" name="Line 204"/>
            <p:cNvSpPr>
              <a:spLocks noChangeShapeType="1"/>
            </p:cNvSpPr>
            <p:nvPr/>
          </p:nvSpPr>
          <p:spPr bwMode="auto">
            <a:xfrm flipV="1">
              <a:off x="2800" y="293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30" name="Line 205"/>
            <p:cNvSpPr>
              <a:spLocks noChangeShapeType="1"/>
            </p:cNvSpPr>
            <p:nvPr/>
          </p:nvSpPr>
          <p:spPr bwMode="auto">
            <a:xfrm flipV="1">
              <a:off x="2800" y="279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31" name="Line 206"/>
            <p:cNvSpPr>
              <a:spLocks noChangeShapeType="1"/>
            </p:cNvSpPr>
            <p:nvPr/>
          </p:nvSpPr>
          <p:spPr bwMode="auto">
            <a:xfrm flipV="1">
              <a:off x="2800" y="264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32" name="Line 207"/>
            <p:cNvSpPr>
              <a:spLocks noChangeShapeType="1"/>
            </p:cNvSpPr>
            <p:nvPr/>
          </p:nvSpPr>
          <p:spPr bwMode="auto">
            <a:xfrm flipV="1">
              <a:off x="2800" y="250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33" name="Line 208"/>
            <p:cNvSpPr>
              <a:spLocks noChangeShapeType="1"/>
            </p:cNvSpPr>
            <p:nvPr/>
          </p:nvSpPr>
          <p:spPr bwMode="auto">
            <a:xfrm flipV="1">
              <a:off x="2800" y="236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34" name="Line 209"/>
            <p:cNvSpPr>
              <a:spLocks noChangeShapeType="1"/>
            </p:cNvSpPr>
            <p:nvPr/>
          </p:nvSpPr>
          <p:spPr bwMode="auto">
            <a:xfrm flipV="1">
              <a:off x="2800" y="221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35" name="Line 210"/>
            <p:cNvSpPr>
              <a:spLocks noChangeShapeType="1"/>
            </p:cNvSpPr>
            <p:nvPr/>
          </p:nvSpPr>
          <p:spPr bwMode="auto">
            <a:xfrm flipV="1">
              <a:off x="2800" y="207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36" name="Line 211"/>
            <p:cNvSpPr>
              <a:spLocks noChangeShapeType="1"/>
            </p:cNvSpPr>
            <p:nvPr/>
          </p:nvSpPr>
          <p:spPr bwMode="auto">
            <a:xfrm flipV="1">
              <a:off x="2800" y="192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37" name="Line 212"/>
            <p:cNvSpPr>
              <a:spLocks noChangeShapeType="1"/>
            </p:cNvSpPr>
            <p:nvPr/>
          </p:nvSpPr>
          <p:spPr bwMode="auto">
            <a:xfrm flipV="1">
              <a:off x="2800" y="178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38" name="Line 213"/>
            <p:cNvSpPr>
              <a:spLocks noChangeShapeType="1"/>
            </p:cNvSpPr>
            <p:nvPr/>
          </p:nvSpPr>
          <p:spPr bwMode="auto">
            <a:xfrm flipV="1">
              <a:off x="2800" y="16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39" name="Line 214"/>
            <p:cNvSpPr>
              <a:spLocks noChangeShapeType="1"/>
            </p:cNvSpPr>
            <p:nvPr/>
          </p:nvSpPr>
          <p:spPr bwMode="auto">
            <a:xfrm flipV="1">
              <a:off x="2800" y="14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40" name="Line 215"/>
            <p:cNvSpPr>
              <a:spLocks noChangeShapeType="1"/>
            </p:cNvSpPr>
            <p:nvPr/>
          </p:nvSpPr>
          <p:spPr bwMode="auto">
            <a:xfrm flipV="1">
              <a:off x="2800" y="1368"/>
              <a:ext cx="1" cy="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9041" name="Rectangle 217"/>
            <p:cNvSpPr>
              <a:spLocks noChangeArrowheads="1"/>
            </p:cNvSpPr>
            <p:nvPr/>
          </p:nvSpPr>
          <p:spPr bwMode="auto">
            <a:xfrm>
              <a:off x="456" y="3104"/>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e</a:t>
              </a:r>
              <a:endParaRPr lang="en-US" sz="1800" dirty="0"/>
            </a:p>
          </p:txBody>
        </p:sp>
        <p:sp>
          <p:nvSpPr>
            <p:cNvPr id="79042" name="Rectangle 218"/>
            <p:cNvSpPr>
              <a:spLocks noChangeArrowheads="1"/>
            </p:cNvSpPr>
            <p:nvPr/>
          </p:nvSpPr>
          <p:spPr bwMode="auto">
            <a:xfrm>
              <a:off x="472" y="2224"/>
              <a:ext cx="4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f</a:t>
              </a:r>
              <a:endParaRPr lang="en-US" sz="1800" dirty="0"/>
            </a:p>
          </p:txBody>
        </p:sp>
        <p:sp>
          <p:nvSpPr>
            <p:cNvPr id="79043" name="Rectangle 219"/>
            <p:cNvSpPr>
              <a:spLocks noChangeArrowheads="1"/>
            </p:cNvSpPr>
            <p:nvPr/>
          </p:nvSpPr>
          <p:spPr bwMode="auto">
            <a:xfrm>
              <a:off x="472" y="1784"/>
              <a:ext cx="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g</a:t>
              </a:r>
              <a:endParaRPr lang="en-US" sz="1800" dirty="0"/>
            </a:p>
          </p:txBody>
        </p:sp>
        <p:sp>
          <p:nvSpPr>
            <p:cNvPr id="79044" name="Oval 220"/>
            <p:cNvSpPr>
              <a:spLocks noChangeArrowheads="1"/>
            </p:cNvSpPr>
            <p:nvPr/>
          </p:nvSpPr>
          <p:spPr bwMode="auto">
            <a:xfrm>
              <a:off x="1948" y="192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79045" name="Oval 221"/>
            <p:cNvSpPr>
              <a:spLocks noChangeArrowheads="1"/>
            </p:cNvSpPr>
            <p:nvPr/>
          </p:nvSpPr>
          <p:spPr bwMode="auto">
            <a:xfrm>
              <a:off x="1148" y="253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79046" name="Oval 222"/>
            <p:cNvSpPr>
              <a:spLocks noChangeArrowheads="1"/>
            </p:cNvSpPr>
            <p:nvPr/>
          </p:nvSpPr>
          <p:spPr bwMode="auto">
            <a:xfrm>
              <a:off x="3116" y="246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79047" name="Oval 222"/>
            <p:cNvSpPr>
              <a:spLocks noChangeArrowheads="1"/>
            </p:cNvSpPr>
            <p:nvPr/>
          </p:nvSpPr>
          <p:spPr bwMode="auto">
            <a:xfrm>
              <a:off x="2064" y="1392"/>
              <a:ext cx="64" cy="64"/>
            </a:xfrm>
            <a:prstGeom prst="ellipse">
              <a:avLst/>
            </a:prstGeom>
            <a:solidFill>
              <a:srgbClr val="FF0000"/>
            </a:solidFill>
            <a:ln w="12700">
              <a:solidFill>
                <a:srgbClr val="000000"/>
              </a:solidFill>
              <a:round/>
              <a:headEnd/>
              <a:tailEnd/>
            </a:ln>
          </p:spPr>
          <p:txBody>
            <a:bodyPr/>
            <a:lstStyle/>
            <a:p>
              <a:endParaRPr lang="en-US" sz="1800" dirty="0"/>
            </a:p>
          </p:txBody>
        </p:sp>
        <p:sp>
          <p:nvSpPr>
            <p:cNvPr id="79048" name="Oval 222"/>
            <p:cNvSpPr>
              <a:spLocks noChangeArrowheads="1"/>
            </p:cNvSpPr>
            <p:nvPr/>
          </p:nvSpPr>
          <p:spPr bwMode="auto">
            <a:xfrm>
              <a:off x="3168" y="3216"/>
              <a:ext cx="64" cy="64"/>
            </a:xfrm>
            <a:prstGeom prst="ellipse">
              <a:avLst/>
            </a:prstGeom>
            <a:solidFill>
              <a:srgbClr val="FF0000"/>
            </a:solidFill>
            <a:ln w="12700">
              <a:solidFill>
                <a:srgbClr val="000000"/>
              </a:solidFill>
              <a:round/>
              <a:headEnd/>
              <a:tailEnd/>
            </a:ln>
          </p:spPr>
          <p:txBody>
            <a:bodyPr/>
            <a:lstStyle/>
            <a:p>
              <a:endParaRPr lang="en-US" sz="1800" dirty="0"/>
            </a:p>
          </p:txBody>
        </p:sp>
        <p:sp>
          <p:nvSpPr>
            <p:cNvPr id="79049" name="Oval 222"/>
            <p:cNvSpPr>
              <a:spLocks noChangeArrowheads="1"/>
            </p:cNvSpPr>
            <p:nvPr/>
          </p:nvSpPr>
          <p:spPr bwMode="auto">
            <a:xfrm>
              <a:off x="4224" y="2544"/>
              <a:ext cx="64" cy="64"/>
            </a:xfrm>
            <a:prstGeom prst="ellipse">
              <a:avLst/>
            </a:prstGeom>
            <a:solidFill>
              <a:srgbClr val="FF0000"/>
            </a:solidFill>
            <a:ln w="12700">
              <a:solidFill>
                <a:srgbClr val="000000"/>
              </a:solidFill>
              <a:round/>
              <a:headEnd/>
              <a:tailEnd/>
            </a:ln>
          </p:spPr>
          <p:txBody>
            <a:bodyPr/>
            <a:lstStyle/>
            <a:p>
              <a:endParaRPr lang="en-US" sz="1800" dirty="0"/>
            </a:p>
          </p:txBody>
        </p:sp>
        <p:sp>
          <p:nvSpPr>
            <p:cNvPr id="79050" name="Oval 222"/>
            <p:cNvSpPr>
              <a:spLocks noChangeArrowheads="1"/>
            </p:cNvSpPr>
            <p:nvPr/>
          </p:nvSpPr>
          <p:spPr bwMode="auto">
            <a:xfrm>
              <a:off x="720" y="1968"/>
              <a:ext cx="64" cy="64"/>
            </a:xfrm>
            <a:prstGeom prst="ellipse">
              <a:avLst/>
            </a:prstGeom>
            <a:solidFill>
              <a:srgbClr val="FF0000"/>
            </a:solidFill>
            <a:ln w="12700">
              <a:solidFill>
                <a:srgbClr val="000000"/>
              </a:solidFill>
              <a:round/>
              <a:headEnd/>
              <a:tailEnd/>
            </a:ln>
          </p:spPr>
          <p:txBody>
            <a:bodyPr/>
            <a:lstStyle/>
            <a:p>
              <a:endParaRPr lang="en-US" sz="1800" dirty="0"/>
            </a:p>
          </p:txBody>
        </p:sp>
      </p:grpSp>
      <p:sp>
        <p:nvSpPr>
          <p:cNvPr id="9" name="Date Placeholder 8"/>
          <p:cNvSpPr>
            <a:spLocks noGrp="1"/>
          </p:cNvSpPr>
          <p:nvPr>
            <p:ph type="dt" sz="half" idx="10"/>
          </p:nvPr>
        </p:nvSpPr>
        <p:spPr/>
        <p:txBody>
          <a:bodyPr/>
          <a:lstStyle/>
          <a:p>
            <a:pPr>
              <a:defRPr/>
            </a:pPr>
            <a:r>
              <a:rPr lang="en-US" dirty="0" smtClean="0"/>
              <a:t>April 18, 2017</a:t>
            </a:r>
            <a:endParaRPr lang="en-US" dirty="0"/>
          </a:p>
        </p:txBody>
      </p:sp>
      <p:sp>
        <p:nvSpPr>
          <p:cNvPr id="10" name="Footer Placeholder 9"/>
          <p:cNvSpPr>
            <a:spLocks noGrp="1"/>
          </p:cNvSpPr>
          <p:nvPr>
            <p:ph type="ftr" sz="quarter" idx="11"/>
          </p:nvPr>
        </p:nvSpPr>
        <p:spPr/>
        <p:txBody>
          <a:bodyPr/>
          <a:lstStyle/>
          <a:p>
            <a:pPr>
              <a:defRPr/>
            </a:pPr>
            <a:r>
              <a:rPr lang="en-US" dirty="0" smtClean="0"/>
              <a:t>SE 433: Lecture 4</a:t>
            </a:r>
            <a:endParaRPr lang="en-US" dirty="0"/>
          </a:p>
        </p:txBody>
      </p:sp>
      <p:sp>
        <p:nvSpPr>
          <p:cNvPr id="12" name="Slide Number Placeholder 11"/>
          <p:cNvSpPr>
            <a:spLocks noGrp="1"/>
          </p:cNvSpPr>
          <p:nvPr>
            <p:ph type="sldNum" sz="quarter" idx="12"/>
          </p:nvPr>
        </p:nvSpPr>
        <p:spPr/>
        <p:txBody>
          <a:bodyPr/>
          <a:lstStyle/>
          <a:p>
            <a:pPr>
              <a:defRPr/>
            </a:pPr>
            <a:fld id="{8BDBD1F7-51C1-E94D-B9B2-8F7012A744C6}" type="slidenum">
              <a:rPr lang="en-US" smtClean="0"/>
              <a:pPr>
                <a:defRPr/>
              </a:pPr>
              <a:t>56</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738080889"/>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DDDDDD"/>
                  </a:outerShdw>
                </a:effectLst>
              </a:rPr>
              <a:t>Strong </a:t>
            </a:r>
            <a:r>
              <a:rPr lang="en-US" dirty="0">
                <a:effectLst>
                  <a:outerShdw blurRad="38100" dist="38100" dir="2700000" algn="tl">
                    <a:srgbClr val="DDDDDD"/>
                  </a:outerShdw>
                </a:effectLst>
              </a:rPr>
              <a:t>Robustness Test </a:t>
            </a:r>
            <a:endParaRPr lang="en-US" dirty="0"/>
          </a:p>
        </p:txBody>
      </p:sp>
      <p:sp>
        <p:nvSpPr>
          <p:cNvPr id="3" name="Content Placeholder 2"/>
          <p:cNvSpPr>
            <a:spLocks noGrp="1"/>
          </p:cNvSpPr>
          <p:nvPr>
            <p:ph idx="1"/>
          </p:nvPr>
        </p:nvSpPr>
        <p:spPr/>
        <p:txBody>
          <a:bodyPr/>
          <a:lstStyle/>
          <a:p>
            <a:r>
              <a:rPr lang="en-US" dirty="0" smtClean="0"/>
              <a:t>Add robustness test cases to strong normal test suite. </a:t>
            </a:r>
          </a:p>
          <a:p>
            <a:r>
              <a:rPr lang="en-US" dirty="0" smtClean="0"/>
              <a:t>Every invalid equivalence class of an input variable is tested with all combinations of valid equivalence classes of other input variable.  </a:t>
            </a:r>
            <a:endParaRPr lang="en-US" dirty="0"/>
          </a:p>
          <a:p>
            <a:r>
              <a:rPr lang="en-US" dirty="0" smtClean="0"/>
              <a:t>Each robustness test case include only one invalid input value.</a:t>
            </a:r>
            <a:endParaRPr lang="en-US" dirty="0"/>
          </a:p>
          <a:p>
            <a:r>
              <a:rPr lang="en-US" dirty="0" smtClean="0"/>
              <a:t>No combination of invalid input values.</a:t>
            </a:r>
            <a:endParaRPr lang="en-US" dirty="0"/>
          </a:p>
        </p:txBody>
      </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57</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606328851"/>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Rectangle 217"/>
          <p:cNvSpPr/>
          <p:nvPr/>
        </p:nvSpPr>
        <p:spPr>
          <a:xfrm>
            <a:off x="1524000" y="3124200"/>
            <a:ext cx="4343400" cy="1905000"/>
          </a:xfrm>
          <a:prstGeom prst="rect">
            <a:avLst/>
          </a:prstGeom>
          <a:solidFill>
            <a:srgbClr val="CCFFCC">
              <a:alpha val="50000"/>
            </a:srgb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p:txBody>
          <a:bodyPr/>
          <a:lstStyle/>
          <a:p>
            <a:pPr>
              <a:defRPr/>
            </a:pPr>
            <a:r>
              <a:rPr lang="en-US" dirty="0">
                <a:effectLst>
                  <a:outerShdw blurRad="38100" dist="38100" dir="2700000" algn="tl">
                    <a:srgbClr val="DDDDDD"/>
                  </a:outerShdw>
                </a:effectLst>
              </a:rPr>
              <a:t>Strong Robustness Test </a:t>
            </a:r>
            <a:r>
              <a:rPr lang="en-US" dirty="0" smtClean="0">
                <a:effectLst>
                  <a:outerShdw blurRad="38100" dist="38100" dir="2700000" algn="tl">
                    <a:srgbClr val="DDDDDD"/>
                  </a:outerShdw>
                </a:effectLst>
              </a:rPr>
              <a:t>Cases</a:t>
            </a:r>
            <a:endParaRPr lang="en-US" dirty="0"/>
          </a:p>
        </p:txBody>
      </p:sp>
      <p:grpSp>
        <p:nvGrpSpPr>
          <p:cNvPr id="80904" name="Group 215"/>
          <p:cNvGrpSpPr>
            <a:grpSpLocks/>
          </p:cNvGrpSpPr>
          <p:nvPr/>
        </p:nvGrpSpPr>
        <p:grpSpPr bwMode="auto">
          <a:xfrm>
            <a:off x="381000" y="1600200"/>
            <a:ext cx="8102600" cy="4940300"/>
            <a:chOff x="336" y="864"/>
            <a:chExt cx="5104" cy="3112"/>
          </a:xfrm>
        </p:grpSpPr>
        <p:grpSp>
          <p:nvGrpSpPr>
            <p:cNvPr id="80905" name="Group 24"/>
            <p:cNvGrpSpPr>
              <a:grpSpLocks/>
            </p:cNvGrpSpPr>
            <p:nvPr/>
          </p:nvGrpSpPr>
          <p:grpSpPr bwMode="auto">
            <a:xfrm>
              <a:off x="616" y="1200"/>
              <a:ext cx="72" cy="2504"/>
              <a:chOff x="616" y="544"/>
              <a:chExt cx="72" cy="2504"/>
            </a:xfrm>
          </p:grpSpPr>
          <p:sp>
            <p:nvSpPr>
              <p:cNvPr id="81113" name="Freeform 22"/>
              <p:cNvSpPr>
                <a:spLocks/>
              </p:cNvSpPr>
              <p:nvPr/>
            </p:nvSpPr>
            <p:spPr bwMode="auto">
              <a:xfrm>
                <a:off x="616" y="544"/>
                <a:ext cx="72" cy="112"/>
              </a:xfrm>
              <a:custGeom>
                <a:avLst/>
                <a:gdLst>
                  <a:gd name="T0" fmla="*/ 32 w 72"/>
                  <a:gd name="T1" fmla="*/ 0 h 112"/>
                  <a:gd name="T2" fmla="*/ 72 w 72"/>
                  <a:gd name="T3" fmla="*/ 112 h 112"/>
                  <a:gd name="T4" fmla="*/ 32 w 72"/>
                  <a:gd name="T5" fmla="*/ 72 h 112"/>
                  <a:gd name="T6" fmla="*/ 0 w 72"/>
                  <a:gd name="T7" fmla="*/ 112 h 112"/>
                  <a:gd name="T8" fmla="*/ 32 w 72"/>
                  <a:gd name="T9" fmla="*/ 0 h 112"/>
                  <a:gd name="T10" fmla="*/ 0 60000 65536"/>
                  <a:gd name="T11" fmla="*/ 0 60000 65536"/>
                  <a:gd name="T12" fmla="*/ 0 60000 65536"/>
                  <a:gd name="T13" fmla="*/ 0 60000 65536"/>
                  <a:gd name="T14" fmla="*/ 0 60000 65536"/>
                  <a:gd name="T15" fmla="*/ 0 w 72"/>
                  <a:gd name="T16" fmla="*/ 0 h 112"/>
                  <a:gd name="T17" fmla="*/ 72 w 72"/>
                  <a:gd name="T18" fmla="*/ 112 h 112"/>
                </a:gdLst>
                <a:ahLst/>
                <a:cxnLst>
                  <a:cxn ang="T10">
                    <a:pos x="T0" y="T1"/>
                  </a:cxn>
                  <a:cxn ang="T11">
                    <a:pos x="T2" y="T3"/>
                  </a:cxn>
                  <a:cxn ang="T12">
                    <a:pos x="T4" y="T5"/>
                  </a:cxn>
                  <a:cxn ang="T13">
                    <a:pos x="T6" y="T7"/>
                  </a:cxn>
                  <a:cxn ang="T14">
                    <a:pos x="T8" y="T9"/>
                  </a:cxn>
                </a:cxnLst>
                <a:rect l="T15" t="T16" r="T17" b="T18"/>
                <a:pathLst>
                  <a:path w="72" h="112">
                    <a:moveTo>
                      <a:pt x="32" y="0"/>
                    </a:moveTo>
                    <a:lnTo>
                      <a:pt x="72" y="112"/>
                    </a:lnTo>
                    <a:lnTo>
                      <a:pt x="32" y="72"/>
                    </a:lnTo>
                    <a:lnTo>
                      <a:pt x="0" y="112"/>
                    </a:lnTo>
                    <a:lnTo>
                      <a:pt x="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1114" name="Line 23"/>
              <p:cNvSpPr>
                <a:spLocks noChangeShapeType="1"/>
              </p:cNvSpPr>
              <p:nvPr/>
            </p:nvSpPr>
            <p:spPr bwMode="auto">
              <a:xfrm flipV="1">
                <a:off x="648" y="616"/>
                <a:ext cx="1" cy="2432"/>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80906" name="Group 27"/>
            <p:cNvGrpSpPr>
              <a:grpSpLocks/>
            </p:cNvGrpSpPr>
            <p:nvPr/>
          </p:nvGrpSpPr>
          <p:grpSpPr bwMode="auto">
            <a:xfrm>
              <a:off x="512" y="3496"/>
              <a:ext cx="4928" cy="72"/>
              <a:chOff x="512" y="2840"/>
              <a:chExt cx="4928" cy="72"/>
            </a:xfrm>
          </p:grpSpPr>
          <p:sp>
            <p:nvSpPr>
              <p:cNvPr id="81111" name="Freeform 25"/>
              <p:cNvSpPr>
                <a:spLocks/>
              </p:cNvSpPr>
              <p:nvPr/>
            </p:nvSpPr>
            <p:spPr bwMode="auto">
              <a:xfrm>
                <a:off x="5328" y="2840"/>
                <a:ext cx="112" cy="72"/>
              </a:xfrm>
              <a:custGeom>
                <a:avLst/>
                <a:gdLst>
                  <a:gd name="T0" fmla="*/ 112 w 112"/>
                  <a:gd name="T1" fmla="*/ 32 h 72"/>
                  <a:gd name="T2" fmla="*/ 0 w 112"/>
                  <a:gd name="T3" fmla="*/ 72 h 72"/>
                  <a:gd name="T4" fmla="*/ 40 w 112"/>
                  <a:gd name="T5" fmla="*/ 32 h 72"/>
                  <a:gd name="T6" fmla="*/ 0 w 112"/>
                  <a:gd name="T7" fmla="*/ 0 h 72"/>
                  <a:gd name="T8" fmla="*/ 112 w 112"/>
                  <a:gd name="T9" fmla="*/ 32 h 72"/>
                  <a:gd name="T10" fmla="*/ 0 60000 65536"/>
                  <a:gd name="T11" fmla="*/ 0 60000 65536"/>
                  <a:gd name="T12" fmla="*/ 0 60000 65536"/>
                  <a:gd name="T13" fmla="*/ 0 60000 65536"/>
                  <a:gd name="T14" fmla="*/ 0 60000 65536"/>
                  <a:gd name="T15" fmla="*/ 0 w 112"/>
                  <a:gd name="T16" fmla="*/ 0 h 72"/>
                  <a:gd name="T17" fmla="*/ 112 w 112"/>
                  <a:gd name="T18" fmla="*/ 72 h 72"/>
                </a:gdLst>
                <a:ahLst/>
                <a:cxnLst>
                  <a:cxn ang="T10">
                    <a:pos x="T0" y="T1"/>
                  </a:cxn>
                  <a:cxn ang="T11">
                    <a:pos x="T2" y="T3"/>
                  </a:cxn>
                  <a:cxn ang="T12">
                    <a:pos x="T4" y="T5"/>
                  </a:cxn>
                  <a:cxn ang="T13">
                    <a:pos x="T6" y="T7"/>
                  </a:cxn>
                  <a:cxn ang="T14">
                    <a:pos x="T8" y="T9"/>
                  </a:cxn>
                </a:cxnLst>
                <a:rect l="T15" t="T16" r="T17" b="T18"/>
                <a:pathLst>
                  <a:path w="112" h="72">
                    <a:moveTo>
                      <a:pt x="112" y="32"/>
                    </a:moveTo>
                    <a:lnTo>
                      <a:pt x="0" y="72"/>
                    </a:lnTo>
                    <a:lnTo>
                      <a:pt x="40" y="32"/>
                    </a:lnTo>
                    <a:lnTo>
                      <a:pt x="0" y="0"/>
                    </a:lnTo>
                    <a:lnTo>
                      <a:pt x="112"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1112" name="Line 26"/>
              <p:cNvSpPr>
                <a:spLocks noChangeShapeType="1"/>
              </p:cNvSpPr>
              <p:nvPr/>
            </p:nvSpPr>
            <p:spPr bwMode="auto">
              <a:xfrm>
                <a:off x="512" y="2872"/>
                <a:ext cx="4856"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80907" name="Group 60"/>
            <p:cNvGrpSpPr>
              <a:grpSpLocks/>
            </p:cNvGrpSpPr>
            <p:nvPr/>
          </p:nvGrpSpPr>
          <p:grpSpPr bwMode="auto">
            <a:xfrm>
              <a:off x="336" y="3056"/>
              <a:ext cx="4520" cy="56"/>
              <a:chOff x="336" y="2400"/>
              <a:chExt cx="4520" cy="56"/>
            </a:xfrm>
          </p:grpSpPr>
          <p:sp>
            <p:nvSpPr>
              <p:cNvPr id="81079" name="Freeform 28"/>
              <p:cNvSpPr>
                <a:spLocks/>
              </p:cNvSpPr>
              <p:nvPr/>
            </p:nvSpPr>
            <p:spPr bwMode="auto">
              <a:xfrm>
                <a:off x="336" y="2400"/>
                <a:ext cx="112" cy="56"/>
              </a:xfrm>
              <a:custGeom>
                <a:avLst/>
                <a:gdLst>
                  <a:gd name="T0" fmla="*/ 0 w 112"/>
                  <a:gd name="T1" fmla="*/ 32 h 56"/>
                  <a:gd name="T2" fmla="*/ 112 w 112"/>
                  <a:gd name="T3" fmla="*/ 0 h 56"/>
                  <a:gd name="T4" fmla="*/ 112 w 112"/>
                  <a:gd name="T5" fmla="*/ 32 h 56"/>
                  <a:gd name="T6" fmla="*/ 112 w 112"/>
                  <a:gd name="T7" fmla="*/ 56 h 56"/>
                  <a:gd name="T8" fmla="*/ 0 w 112"/>
                  <a:gd name="T9" fmla="*/ 32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0" y="32"/>
                    </a:moveTo>
                    <a:lnTo>
                      <a:pt x="112" y="0"/>
                    </a:lnTo>
                    <a:lnTo>
                      <a:pt x="112" y="32"/>
                    </a:lnTo>
                    <a:lnTo>
                      <a:pt x="112" y="56"/>
                    </a:lnTo>
                    <a:lnTo>
                      <a:pt x="0"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1080" name="Freeform 29"/>
              <p:cNvSpPr>
                <a:spLocks/>
              </p:cNvSpPr>
              <p:nvPr/>
            </p:nvSpPr>
            <p:spPr bwMode="auto">
              <a:xfrm>
                <a:off x="4744" y="2400"/>
                <a:ext cx="112" cy="56"/>
              </a:xfrm>
              <a:custGeom>
                <a:avLst/>
                <a:gdLst>
                  <a:gd name="T0" fmla="*/ 112 w 112"/>
                  <a:gd name="T1" fmla="*/ 32 h 56"/>
                  <a:gd name="T2" fmla="*/ 0 w 112"/>
                  <a:gd name="T3" fmla="*/ 56 h 56"/>
                  <a:gd name="T4" fmla="*/ 0 w 112"/>
                  <a:gd name="T5" fmla="*/ 32 h 56"/>
                  <a:gd name="T6" fmla="*/ 0 w 112"/>
                  <a:gd name="T7" fmla="*/ 0 h 56"/>
                  <a:gd name="T8" fmla="*/ 112 w 112"/>
                  <a:gd name="T9" fmla="*/ 32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112" y="32"/>
                    </a:moveTo>
                    <a:lnTo>
                      <a:pt x="0" y="56"/>
                    </a:lnTo>
                    <a:lnTo>
                      <a:pt x="0" y="32"/>
                    </a:lnTo>
                    <a:lnTo>
                      <a:pt x="0" y="0"/>
                    </a:lnTo>
                    <a:lnTo>
                      <a:pt x="112"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1081" name="Line 30"/>
              <p:cNvSpPr>
                <a:spLocks noChangeShapeType="1"/>
              </p:cNvSpPr>
              <p:nvPr/>
            </p:nvSpPr>
            <p:spPr bwMode="auto">
              <a:xfrm>
                <a:off x="448"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82" name="Line 31"/>
              <p:cNvSpPr>
                <a:spLocks noChangeShapeType="1"/>
              </p:cNvSpPr>
              <p:nvPr/>
            </p:nvSpPr>
            <p:spPr bwMode="auto">
              <a:xfrm>
                <a:off x="592"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83" name="Line 32"/>
              <p:cNvSpPr>
                <a:spLocks noChangeShapeType="1"/>
              </p:cNvSpPr>
              <p:nvPr/>
            </p:nvSpPr>
            <p:spPr bwMode="auto">
              <a:xfrm>
                <a:off x="736"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84" name="Line 33"/>
              <p:cNvSpPr>
                <a:spLocks noChangeShapeType="1"/>
              </p:cNvSpPr>
              <p:nvPr/>
            </p:nvSpPr>
            <p:spPr bwMode="auto">
              <a:xfrm>
                <a:off x="880"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85" name="Line 34"/>
              <p:cNvSpPr>
                <a:spLocks noChangeShapeType="1"/>
              </p:cNvSpPr>
              <p:nvPr/>
            </p:nvSpPr>
            <p:spPr bwMode="auto">
              <a:xfrm>
                <a:off x="1024"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86" name="Line 35"/>
              <p:cNvSpPr>
                <a:spLocks noChangeShapeType="1"/>
              </p:cNvSpPr>
              <p:nvPr/>
            </p:nvSpPr>
            <p:spPr bwMode="auto">
              <a:xfrm>
                <a:off x="1168"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87" name="Line 36"/>
              <p:cNvSpPr>
                <a:spLocks noChangeShapeType="1"/>
              </p:cNvSpPr>
              <p:nvPr/>
            </p:nvSpPr>
            <p:spPr bwMode="auto">
              <a:xfrm>
                <a:off x="1312"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88" name="Line 37"/>
              <p:cNvSpPr>
                <a:spLocks noChangeShapeType="1"/>
              </p:cNvSpPr>
              <p:nvPr/>
            </p:nvSpPr>
            <p:spPr bwMode="auto">
              <a:xfrm>
                <a:off x="1456"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89" name="Line 38"/>
              <p:cNvSpPr>
                <a:spLocks noChangeShapeType="1"/>
              </p:cNvSpPr>
              <p:nvPr/>
            </p:nvSpPr>
            <p:spPr bwMode="auto">
              <a:xfrm>
                <a:off x="1600"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90" name="Line 39"/>
              <p:cNvSpPr>
                <a:spLocks noChangeShapeType="1"/>
              </p:cNvSpPr>
              <p:nvPr/>
            </p:nvSpPr>
            <p:spPr bwMode="auto">
              <a:xfrm>
                <a:off x="1744"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91" name="Line 40"/>
              <p:cNvSpPr>
                <a:spLocks noChangeShapeType="1"/>
              </p:cNvSpPr>
              <p:nvPr/>
            </p:nvSpPr>
            <p:spPr bwMode="auto">
              <a:xfrm>
                <a:off x="1888"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92" name="Line 41"/>
              <p:cNvSpPr>
                <a:spLocks noChangeShapeType="1"/>
              </p:cNvSpPr>
              <p:nvPr/>
            </p:nvSpPr>
            <p:spPr bwMode="auto">
              <a:xfrm>
                <a:off x="2032"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93" name="Line 42"/>
              <p:cNvSpPr>
                <a:spLocks noChangeShapeType="1"/>
              </p:cNvSpPr>
              <p:nvPr/>
            </p:nvSpPr>
            <p:spPr bwMode="auto">
              <a:xfrm>
                <a:off x="2176"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94" name="Line 43"/>
              <p:cNvSpPr>
                <a:spLocks noChangeShapeType="1"/>
              </p:cNvSpPr>
              <p:nvPr/>
            </p:nvSpPr>
            <p:spPr bwMode="auto">
              <a:xfrm>
                <a:off x="2320"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95" name="Line 44"/>
              <p:cNvSpPr>
                <a:spLocks noChangeShapeType="1"/>
              </p:cNvSpPr>
              <p:nvPr/>
            </p:nvSpPr>
            <p:spPr bwMode="auto">
              <a:xfrm>
                <a:off x="2464"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96" name="Line 45"/>
              <p:cNvSpPr>
                <a:spLocks noChangeShapeType="1"/>
              </p:cNvSpPr>
              <p:nvPr/>
            </p:nvSpPr>
            <p:spPr bwMode="auto">
              <a:xfrm>
                <a:off x="2608"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97" name="Line 46"/>
              <p:cNvSpPr>
                <a:spLocks noChangeShapeType="1"/>
              </p:cNvSpPr>
              <p:nvPr/>
            </p:nvSpPr>
            <p:spPr bwMode="auto">
              <a:xfrm>
                <a:off x="2752"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98" name="Line 47"/>
              <p:cNvSpPr>
                <a:spLocks noChangeShapeType="1"/>
              </p:cNvSpPr>
              <p:nvPr/>
            </p:nvSpPr>
            <p:spPr bwMode="auto">
              <a:xfrm>
                <a:off x="2896"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99" name="Line 48"/>
              <p:cNvSpPr>
                <a:spLocks noChangeShapeType="1"/>
              </p:cNvSpPr>
              <p:nvPr/>
            </p:nvSpPr>
            <p:spPr bwMode="auto">
              <a:xfrm>
                <a:off x="3040"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100" name="Line 49"/>
              <p:cNvSpPr>
                <a:spLocks noChangeShapeType="1"/>
              </p:cNvSpPr>
              <p:nvPr/>
            </p:nvSpPr>
            <p:spPr bwMode="auto">
              <a:xfrm>
                <a:off x="3184"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101" name="Line 50"/>
              <p:cNvSpPr>
                <a:spLocks noChangeShapeType="1"/>
              </p:cNvSpPr>
              <p:nvPr/>
            </p:nvSpPr>
            <p:spPr bwMode="auto">
              <a:xfrm>
                <a:off x="3328"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102" name="Line 51"/>
              <p:cNvSpPr>
                <a:spLocks noChangeShapeType="1"/>
              </p:cNvSpPr>
              <p:nvPr/>
            </p:nvSpPr>
            <p:spPr bwMode="auto">
              <a:xfrm>
                <a:off x="3472"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103" name="Line 52"/>
              <p:cNvSpPr>
                <a:spLocks noChangeShapeType="1"/>
              </p:cNvSpPr>
              <p:nvPr/>
            </p:nvSpPr>
            <p:spPr bwMode="auto">
              <a:xfrm>
                <a:off x="3616"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104" name="Line 53"/>
              <p:cNvSpPr>
                <a:spLocks noChangeShapeType="1"/>
              </p:cNvSpPr>
              <p:nvPr/>
            </p:nvSpPr>
            <p:spPr bwMode="auto">
              <a:xfrm>
                <a:off x="3760"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105" name="Line 54"/>
              <p:cNvSpPr>
                <a:spLocks noChangeShapeType="1"/>
              </p:cNvSpPr>
              <p:nvPr/>
            </p:nvSpPr>
            <p:spPr bwMode="auto">
              <a:xfrm>
                <a:off x="3904"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106" name="Line 55"/>
              <p:cNvSpPr>
                <a:spLocks noChangeShapeType="1"/>
              </p:cNvSpPr>
              <p:nvPr/>
            </p:nvSpPr>
            <p:spPr bwMode="auto">
              <a:xfrm>
                <a:off x="4048"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107" name="Line 56"/>
              <p:cNvSpPr>
                <a:spLocks noChangeShapeType="1"/>
              </p:cNvSpPr>
              <p:nvPr/>
            </p:nvSpPr>
            <p:spPr bwMode="auto">
              <a:xfrm>
                <a:off x="4192"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108" name="Line 57"/>
              <p:cNvSpPr>
                <a:spLocks noChangeShapeType="1"/>
              </p:cNvSpPr>
              <p:nvPr/>
            </p:nvSpPr>
            <p:spPr bwMode="auto">
              <a:xfrm>
                <a:off x="4336"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109" name="Line 58"/>
              <p:cNvSpPr>
                <a:spLocks noChangeShapeType="1"/>
              </p:cNvSpPr>
              <p:nvPr/>
            </p:nvSpPr>
            <p:spPr bwMode="auto">
              <a:xfrm>
                <a:off x="4480"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110" name="Line 59"/>
              <p:cNvSpPr>
                <a:spLocks noChangeShapeType="1"/>
              </p:cNvSpPr>
              <p:nvPr/>
            </p:nvSpPr>
            <p:spPr bwMode="auto">
              <a:xfrm>
                <a:off x="4624" y="2432"/>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80908" name="Group 80"/>
            <p:cNvGrpSpPr>
              <a:grpSpLocks/>
            </p:cNvGrpSpPr>
            <p:nvPr/>
          </p:nvGrpSpPr>
          <p:grpSpPr bwMode="auto">
            <a:xfrm>
              <a:off x="960" y="1296"/>
              <a:ext cx="56" cy="2584"/>
              <a:chOff x="960" y="640"/>
              <a:chExt cx="56" cy="2584"/>
            </a:xfrm>
          </p:grpSpPr>
          <p:sp>
            <p:nvSpPr>
              <p:cNvPr id="81060" name="Freeform 61"/>
              <p:cNvSpPr>
                <a:spLocks/>
              </p:cNvSpPr>
              <p:nvPr/>
            </p:nvSpPr>
            <p:spPr bwMode="auto">
              <a:xfrm>
                <a:off x="960" y="3112"/>
                <a:ext cx="56" cy="112"/>
              </a:xfrm>
              <a:custGeom>
                <a:avLst/>
                <a:gdLst>
                  <a:gd name="T0" fmla="*/ 24 w 56"/>
                  <a:gd name="T1" fmla="*/ 112 h 112"/>
                  <a:gd name="T2" fmla="*/ 0 w 56"/>
                  <a:gd name="T3" fmla="*/ 0 h 112"/>
                  <a:gd name="T4" fmla="*/ 24 w 56"/>
                  <a:gd name="T5" fmla="*/ 0 h 112"/>
                  <a:gd name="T6" fmla="*/ 56 w 56"/>
                  <a:gd name="T7" fmla="*/ 0 h 112"/>
                  <a:gd name="T8" fmla="*/ 24 w 56"/>
                  <a:gd name="T9" fmla="*/ 112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112"/>
                    </a:moveTo>
                    <a:lnTo>
                      <a:pt x="0" y="0"/>
                    </a:lnTo>
                    <a:lnTo>
                      <a:pt x="24" y="0"/>
                    </a:lnTo>
                    <a:lnTo>
                      <a:pt x="56" y="0"/>
                    </a:lnTo>
                    <a:lnTo>
                      <a:pt x="24"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1061" name="Freeform 62"/>
              <p:cNvSpPr>
                <a:spLocks/>
              </p:cNvSpPr>
              <p:nvPr/>
            </p:nvSpPr>
            <p:spPr bwMode="auto">
              <a:xfrm>
                <a:off x="960" y="640"/>
                <a:ext cx="56" cy="112"/>
              </a:xfrm>
              <a:custGeom>
                <a:avLst/>
                <a:gdLst>
                  <a:gd name="T0" fmla="*/ 24 w 56"/>
                  <a:gd name="T1" fmla="*/ 0 h 112"/>
                  <a:gd name="T2" fmla="*/ 56 w 56"/>
                  <a:gd name="T3" fmla="*/ 112 h 112"/>
                  <a:gd name="T4" fmla="*/ 24 w 56"/>
                  <a:gd name="T5" fmla="*/ 112 h 112"/>
                  <a:gd name="T6" fmla="*/ 0 w 56"/>
                  <a:gd name="T7" fmla="*/ 112 h 112"/>
                  <a:gd name="T8" fmla="*/ 24 w 56"/>
                  <a:gd name="T9" fmla="*/ 0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0"/>
                    </a:moveTo>
                    <a:lnTo>
                      <a:pt x="56" y="112"/>
                    </a:lnTo>
                    <a:lnTo>
                      <a:pt x="24" y="112"/>
                    </a:lnTo>
                    <a:lnTo>
                      <a:pt x="0" y="112"/>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1062" name="Line 63"/>
              <p:cNvSpPr>
                <a:spLocks noChangeShapeType="1"/>
              </p:cNvSpPr>
              <p:nvPr/>
            </p:nvSpPr>
            <p:spPr bwMode="auto">
              <a:xfrm flipV="1">
                <a:off x="984" y="30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63" name="Line 64"/>
              <p:cNvSpPr>
                <a:spLocks noChangeShapeType="1"/>
              </p:cNvSpPr>
              <p:nvPr/>
            </p:nvSpPr>
            <p:spPr bwMode="auto">
              <a:xfrm flipV="1">
                <a:off x="984" y="28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64" name="Line 65"/>
              <p:cNvSpPr>
                <a:spLocks noChangeShapeType="1"/>
              </p:cNvSpPr>
              <p:nvPr/>
            </p:nvSpPr>
            <p:spPr bwMode="auto">
              <a:xfrm flipV="1">
                <a:off x="984" y="275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65" name="Line 66"/>
              <p:cNvSpPr>
                <a:spLocks noChangeShapeType="1"/>
              </p:cNvSpPr>
              <p:nvPr/>
            </p:nvSpPr>
            <p:spPr bwMode="auto">
              <a:xfrm flipV="1">
                <a:off x="984" y="260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66" name="Line 67"/>
              <p:cNvSpPr>
                <a:spLocks noChangeShapeType="1"/>
              </p:cNvSpPr>
              <p:nvPr/>
            </p:nvSpPr>
            <p:spPr bwMode="auto">
              <a:xfrm flipV="1">
                <a:off x="984" y="246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67" name="Line 68"/>
              <p:cNvSpPr>
                <a:spLocks noChangeShapeType="1"/>
              </p:cNvSpPr>
              <p:nvPr/>
            </p:nvSpPr>
            <p:spPr bwMode="auto">
              <a:xfrm flipV="1">
                <a:off x="984" y="232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68" name="Line 69"/>
              <p:cNvSpPr>
                <a:spLocks noChangeShapeType="1"/>
              </p:cNvSpPr>
              <p:nvPr/>
            </p:nvSpPr>
            <p:spPr bwMode="auto">
              <a:xfrm flipV="1">
                <a:off x="984" y="217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69" name="Line 70"/>
              <p:cNvSpPr>
                <a:spLocks noChangeShapeType="1"/>
              </p:cNvSpPr>
              <p:nvPr/>
            </p:nvSpPr>
            <p:spPr bwMode="auto">
              <a:xfrm flipV="1">
                <a:off x="984" y="203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70" name="Line 71"/>
              <p:cNvSpPr>
                <a:spLocks noChangeShapeType="1"/>
              </p:cNvSpPr>
              <p:nvPr/>
            </p:nvSpPr>
            <p:spPr bwMode="auto">
              <a:xfrm flipV="1">
                <a:off x="984" y="188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71" name="Line 72"/>
              <p:cNvSpPr>
                <a:spLocks noChangeShapeType="1"/>
              </p:cNvSpPr>
              <p:nvPr/>
            </p:nvSpPr>
            <p:spPr bwMode="auto">
              <a:xfrm flipV="1">
                <a:off x="984" y="174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72" name="Line 73"/>
              <p:cNvSpPr>
                <a:spLocks noChangeShapeType="1"/>
              </p:cNvSpPr>
              <p:nvPr/>
            </p:nvSpPr>
            <p:spPr bwMode="auto">
              <a:xfrm flipV="1">
                <a:off x="984" y="160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73" name="Line 74"/>
              <p:cNvSpPr>
                <a:spLocks noChangeShapeType="1"/>
              </p:cNvSpPr>
              <p:nvPr/>
            </p:nvSpPr>
            <p:spPr bwMode="auto">
              <a:xfrm flipV="1">
                <a:off x="984" y="145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74" name="Line 75"/>
              <p:cNvSpPr>
                <a:spLocks noChangeShapeType="1"/>
              </p:cNvSpPr>
              <p:nvPr/>
            </p:nvSpPr>
            <p:spPr bwMode="auto">
              <a:xfrm flipV="1">
                <a:off x="984" y="131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75" name="Line 76"/>
              <p:cNvSpPr>
                <a:spLocks noChangeShapeType="1"/>
              </p:cNvSpPr>
              <p:nvPr/>
            </p:nvSpPr>
            <p:spPr bwMode="auto">
              <a:xfrm flipV="1">
                <a:off x="984" y="116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76" name="Line 77"/>
              <p:cNvSpPr>
                <a:spLocks noChangeShapeType="1"/>
              </p:cNvSpPr>
              <p:nvPr/>
            </p:nvSpPr>
            <p:spPr bwMode="auto">
              <a:xfrm flipV="1">
                <a:off x="984" y="102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77" name="Line 78"/>
              <p:cNvSpPr>
                <a:spLocks noChangeShapeType="1"/>
              </p:cNvSpPr>
              <p:nvPr/>
            </p:nvSpPr>
            <p:spPr bwMode="auto">
              <a:xfrm flipV="1">
                <a:off x="984" y="88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78" name="Line 79"/>
              <p:cNvSpPr>
                <a:spLocks noChangeShapeType="1"/>
              </p:cNvSpPr>
              <p:nvPr/>
            </p:nvSpPr>
            <p:spPr bwMode="auto">
              <a:xfrm flipV="1">
                <a:off x="984" y="752"/>
                <a:ext cx="1" cy="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80909" name="Group 113"/>
            <p:cNvGrpSpPr>
              <a:grpSpLocks/>
            </p:cNvGrpSpPr>
            <p:nvPr/>
          </p:nvGrpSpPr>
          <p:grpSpPr bwMode="auto">
            <a:xfrm>
              <a:off x="336" y="1768"/>
              <a:ext cx="4512" cy="56"/>
              <a:chOff x="336" y="1112"/>
              <a:chExt cx="4512" cy="56"/>
            </a:xfrm>
          </p:grpSpPr>
          <p:sp>
            <p:nvSpPr>
              <p:cNvPr id="81028" name="Freeform 81"/>
              <p:cNvSpPr>
                <a:spLocks/>
              </p:cNvSpPr>
              <p:nvPr/>
            </p:nvSpPr>
            <p:spPr bwMode="auto">
              <a:xfrm>
                <a:off x="336" y="1112"/>
                <a:ext cx="112" cy="56"/>
              </a:xfrm>
              <a:custGeom>
                <a:avLst/>
                <a:gdLst>
                  <a:gd name="T0" fmla="*/ 0 w 112"/>
                  <a:gd name="T1" fmla="*/ 24 h 56"/>
                  <a:gd name="T2" fmla="*/ 112 w 112"/>
                  <a:gd name="T3" fmla="*/ 0 h 56"/>
                  <a:gd name="T4" fmla="*/ 112 w 112"/>
                  <a:gd name="T5" fmla="*/ 24 h 56"/>
                  <a:gd name="T6" fmla="*/ 112 w 112"/>
                  <a:gd name="T7" fmla="*/ 56 h 56"/>
                  <a:gd name="T8" fmla="*/ 0 w 112"/>
                  <a:gd name="T9" fmla="*/ 24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0" y="24"/>
                    </a:moveTo>
                    <a:lnTo>
                      <a:pt x="112" y="0"/>
                    </a:lnTo>
                    <a:lnTo>
                      <a:pt x="112" y="24"/>
                    </a:lnTo>
                    <a:lnTo>
                      <a:pt x="112" y="56"/>
                    </a:lnTo>
                    <a:lnTo>
                      <a:pt x="0"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1029" name="Freeform 82"/>
              <p:cNvSpPr>
                <a:spLocks/>
              </p:cNvSpPr>
              <p:nvPr/>
            </p:nvSpPr>
            <p:spPr bwMode="auto">
              <a:xfrm>
                <a:off x="4736" y="1112"/>
                <a:ext cx="112" cy="56"/>
              </a:xfrm>
              <a:custGeom>
                <a:avLst/>
                <a:gdLst>
                  <a:gd name="T0" fmla="*/ 112 w 112"/>
                  <a:gd name="T1" fmla="*/ 24 h 56"/>
                  <a:gd name="T2" fmla="*/ 0 w 112"/>
                  <a:gd name="T3" fmla="*/ 56 h 56"/>
                  <a:gd name="T4" fmla="*/ 0 w 112"/>
                  <a:gd name="T5" fmla="*/ 24 h 56"/>
                  <a:gd name="T6" fmla="*/ 0 w 112"/>
                  <a:gd name="T7" fmla="*/ 0 h 56"/>
                  <a:gd name="T8" fmla="*/ 112 w 112"/>
                  <a:gd name="T9" fmla="*/ 24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112" y="24"/>
                    </a:moveTo>
                    <a:lnTo>
                      <a:pt x="0" y="56"/>
                    </a:lnTo>
                    <a:lnTo>
                      <a:pt x="0" y="24"/>
                    </a:lnTo>
                    <a:lnTo>
                      <a:pt x="0" y="0"/>
                    </a:lnTo>
                    <a:lnTo>
                      <a:pt x="112"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1030" name="Line 83"/>
              <p:cNvSpPr>
                <a:spLocks noChangeShapeType="1"/>
              </p:cNvSpPr>
              <p:nvPr/>
            </p:nvSpPr>
            <p:spPr bwMode="auto">
              <a:xfrm>
                <a:off x="448"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31" name="Line 84"/>
              <p:cNvSpPr>
                <a:spLocks noChangeShapeType="1"/>
              </p:cNvSpPr>
              <p:nvPr/>
            </p:nvSpPr>
            <p:spPr bwMode="auto">
              <a:xfrm>
                <a:off x="592"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32" name="Line 85"/>
              <p:cNvSpPr>
                <a:spLocks noChangeShapeType="1"/>
              </p:cNvSpPr>
              <p:nvPr/>
            </p:nvSpPr>
            <p:spPr bwMode="auto">
              <a:xfrm>
                <a:off x="736"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33" name="Line 86"/>
              <p:cNvSpPr>
                <a:spLocks noChangeShapeType="1"/>
              </p:cNvSpPr>
              <p:nvPr/>
            </p:nvSpPr>
            <p:spPr bwMode="auto">
              <a:xfrm>
                <a:off x="880"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34" name="Line 87"/>
              <p:cNvSpPr>
                <a:spLocks noChangeShapeType="1"/>
              </p:cNvSpPr>
              <p:nvPr/>
            </p:nvSpPr>
            <p:spPr bwMode="auto">
              <a:xfrm>
                <a:off x="1024"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35" name="Line 88"/>
              <p:cNvSpPr>
                <a:spLocks noChangeShapeType="1"/>
              </p:cNvSpPr>
              <p:nvPr/>
            </p:nvSpPr>
            <p:spPr bwMode="auto">
              <a:xfrm>
                <a:off x="1168"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36" name="Line 89"/>
              <p:cNvSpPr>
                <a:spLocks noChangeShapeType="1"/>
              </p:cNvSpPr>
              <p:nvPr/>
            </p:nvSpPr>
            <p:spPr bwMode="auto">
              <a:xfrm>
                <a:off x="1312"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37" name="Line 90"/>
              <p:cNvSpPr>
                <a:spLocks noChangeShapeType="1"/>
              </p:cNvSpPr>
              <p:nvPr/>
            </p:nvSpPr>
            <p:spPr bwMode="auto">
              <a:xfrm>
                <a:off x="1456"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38" name="Line 91"/>
              <p:cNvSpPr>
                <a:spLocks noChangeShapeType="1"/>
              </p:cNvSpPr>
              <p:nvPr/>
            </p:nvSpPr>
            <p:spPr bwMode="auto">
              <a:xfrm>
                <a:off x="1600"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39" name="Line 92"/>
              <p:cNvSpPr>
                <a:spLocks noChangeShapeType="1"/>
              </p:cNvSpPr>
              <p:nvPr/>
            </p:nvSpPr>
            <p:spPr bwMode="auto">
              <a:xfrm>
                <a:off x="1744"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40" name="Line 93"/>
              <p:cNvSpPr>
                <a:spLocks noChangeShapeType="1"/>
              </p:cNvSpPr>
              <p:nvPr/>
            </p:nvSpPr>
            <p:spPr bwMode="auto">
              <a:xfrm>
                <a:off x="1888"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41" name="Line 94"/>
              <p:cNvSpPr>
                <a:spLocks noChangeShapeType="1"/>
              </p:cNvSpPr>
              <p:nvPr/>
            </p:nvSpPr>
            <p:spPr bwMode="auto">
              <a:xfrm>
                <a:off x="2032"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42" name="Line 95"/>
              <p:cNvSpPr>
                <a:spLocks noChangeShapeType="1"/>
              </p:cNvSpPr>
              <p:nvPr/>
            </p:nvSpPr>
            <p:spPr bwMode="auto">
              <a:xfrm>
                <a:off x="2176"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43" name="Line 96"/>
              <p:cNvSpPr>
                <a:spLocks noChangeShapeType="1"/>
              </p:cNvSpPr>
              <p:nvPr/>
            </p:nvSpPr>
            <p:spPr bwMode="auto">
              <a:xfrm>
                <a:off x="2320"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44" name="Line 97"/>
              <p:cNvSpPr>
                <a:spLocks noChangeShapeType="1"/>
              </p:cNvSpPr>
              <p:nvPr/>
            </p:nvSpPr>
            <p:spPr bwMode="auto">
              <a:xfrm>
                <a:off x="2464"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45" name="Line 98"/>
              <p:cNvSpPr>
                <a:spLocks noChangeShapeType="1"/>
              </p:cNvSpPr>
              <p:nvPr/>
            </p:nvSpPr>
            <p:spPr bwMode="auto">
              <a:xfrm>
                <a:off x="2608"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46" name="Line 99"/>
              <p:cNvSpPr>
                <a:spLocks noChangeShapeType="1"/>
              </p:cNvSpPr>
              <p:nvPr/>
            </p:nvSpPr>
            <p:spPr bwMode="auto">
              <a:xfrm>
                <a:off x="2752"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47" name="Line 100"/>
              <p:cNvSpPr>
                <a:spLocks noChangeShapeType="1"/>
              </p:cNvSpPr>
              <p:nvPr/>
            </p:nvSpPr>
            <p:spPr bwMode="auto">
              <a:xfrm>
                <a:off x="2896"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48" name="Line 101"/>
              <p:cNvSpPr>
                <a:spLocks noChangeShapeType="1"/>
              </p:cNvSpPr>
              <p:nvPr/>
            </p:nvSpPr>
            <p:spPr bwMode="auto">
              <a:xfrm>
                <a:off x="3040"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49" name="Line 102"/>
              <p:cNvSpPr>
                <a:spLocks noChangeShapeType="1"/>
              </p:cNvSpPr>
              <p:nvPr/>
            </p:nvSpPr>
            <p:spPr bwMode="auto">
              <a:xfrm>
                <a:off x="3184"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50" name="Line 103"/>
              <p:cNvSpPr>
                <a:spLocks noChangeShapeType="1"/>
              </p:cNvSpPr>
              <p:nvPr/>
            </p:nvSpPr>
            <p:spPr bwMode="auto">
              <a:xfrm>
                <a:off x="3328"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51" name="Line 104"/>
              <p:cNvSpPr>
                <a:spLocks noChangeShapeType="1"/>
              </p:cNvSpPr>
              <p:nvPr/>
            </p:nvSpPr>
            <p:spPr bwMode="auto">
              <a:xfrm>
                <a:off x="3472"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52" name="Line 105"/>
              <p:cNvSpPr>
                <a:spLocks noChangeShapeType="1"/>
              </p:cNvSpPr>
              <p:nvPr/>
            </p:nvSpPr>
            <p:spPr bwMode="auto">
              <a:xfrm>
                <a:off x="3616"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53" name="Line 106"/>
              <p:cNvSpPr>
                <a:spLocks noChangeShapeType="1"/>
              </p:cNvSpPr>
              <p:nvPr/>
            </p:nvSpPr>
            <p:spPr bwMode="auto">
              <a:xfrm>
                <a:off x="3760"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54" name="Line 107"/>
              <p:cNvSpPr>
                <a:spLocks noChangeShapeType="1"/>
              </p:cNvSpPr>
              <p:nvPr/>
            </p:nvSpPr>
            <p:spPr bwMode="auto">
              <a:xfrm>
                <a:off x="3904"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55" name="Line 108"/>
              <p:cNvSpPr>
                <a:spLocks noChangeShapeType="1"/>
              </p:cNvSpPr>
              <p:nvPr/>
            </p:nvSpPr>
            <p:spPr bwMode="auto">
              <a:xfrm>
                <a:off x="4048"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56" name="Line 109"/>
              <p:cNvSpPr>
                <a:spLocks noChangeShapeType="1"/>
              </p:cNvSpPr>
              <p:nvPr/>
            </p:nvSpPr>
            <p:spPr bwMode="auto">
              <a:xfrm>
                <a:off x="4192"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57" name="Line 110"/>
              <p:cNvSpPr>
                <a:spLocks noChangeShapeType="1"/>
              </p:cNvSpPr>
              <p:nvPr/>
            </p:nvSpPr>
            <p:spPr bwMode="auto">
              <a:xfrm>
                <a:off x="4336"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58" name="Line 111"/>
              <p:cNvSpPr>
                <a:spLocks noChangeShapeType="1"/>
              </p:cNvSpPr>
              <p:nvPr/>
            </p:nvSpPr>
            <p:spPr bwMode="auto">
              <a:xfrm>
                <a:off x="4480"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59" name="Line 112"/>
              <p:cNvSpPr>
                <a:spLocks noChangeShapeType="1"/>
              </p:cNvSpPr>
              <p:nvPr/>
            </p:nvSpPr>
            <p:spPr bwMode="auto">
              <a:xfrm>
                <a:off x="4624" y="113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80910" name="Rectangle 114"/>
            <p:cNvSpPr>
              <a:spLocks noChangeArrowheads="1"/>
            </p:cNvSpPr>
            <p:nvPr/>
          </p:nvSpPr>
          <p:spPr bwMode="auto">
            <a:xfrm>
              <a:off x="1040" y="3672"/>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a</a:t>
              </a:r>
              <a:endParaRPr lang="en-US" sz="1800" dirty="0"/>
            </a:p>
          </p:txBody>
        </p:sp>
        <p:sp>
          <p:nvSpPr>
            <p:cNvPr id="80911" name="Rectangle 115"/>
            <p:cNvSpPr>
              <a:spLocks noChangeArrowheads="1"/>
            </p:cNvSpPr>
            <p:nvPr/>
          </p:nvSpPr>
          <p:spPr bwMode="auto">
            <a:xfrm>
              <a:off x="1576" y="3656"/>
              <a:ext cx="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b</a:t>
              </a:r>
              <a:endParaRPr lang="en-US" sz="1800" dirty="0"/>
            </a:p>
          </p:txBody>
        </p:sp>
        <p:sp>
          <p:nvSpPr>
            <p:cNvPr id="80912" name="Rectangle 116"/>
            <p:cNvSpPr>
              <a:spLocks noChangeArrowheads="1"/>
            </p:cNvSpPr>
            <p:nvPr/>
          </p:nvSpPr>
          <p:spPr bwMode="auto">
            <a:xfrm>
              <a:off x="2936" y="3656"/>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c</a:t>
              </a:r>
              <a:endParaRPr lang="en-US" sz="1800" dirty="0"/>
            </a:p>
          </p:txBody>
        </p:sp>
        <p:sp>
          <p:nvSpPr>
            <p:cNvPr id="80913" name="Rectangle 117"/>
            <p:cNvSpPr>
              <a:spLocks noChangeArrowheads="1"/>
            </p:cNvSpPr>
            <p:nvPr/>
          </p:nvSpPr>
          <p:spPr bwMode="auto">
            <a:xfrm>
              <a:off x="3944" y="3648"/>
              <a:ext cx="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d</a:t>
              </a:r>
              <a:endParaRPr lang="en-US" sz="1800" dirty="0"/>
            </a:p>
          </p:txBody>
        </p:sp>
        <p:sp>
          <p:nvSpPr>
            <p:cNvPr id="80914" name="Rectangle 118"/>
            <p:cNvSpPr>
              <a:spLocks noChangeArrowheads="1"/>
            </p:cNvSpPr>
            <p:nvPr/>
          </p:nvSpPr>
          <p:spPr bwMode="auto">
            <a:xfrm>
              <a:off x="584" y="864"/>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y</a:t>
              </a:r>
              <a:endParaRPr lang="en-US" sz="1800" dirty="0"/>
            </a:p>
          </p:txBody>
        </p:sp>
        <p:sp>
          <p:nvSpPr>
            <p:cNvPr id="80915" name="Rectangle 120"/>
            <p:cNvSpPr>
              <a:spLocks noChangeArrowheads="1"/>
            </p:cNvSpPr>
            <p:nvPr/>
          </p:nvSpPr>
          <p:spPr bwMode="auto">
            <a:xfrm>
              <a:off x="4504" y="3624"/>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x</a:t>
              </a:r>
              <a:endParaRPr lang="en-US" sz="1800" dirty="0"/>
            </a:p>
          </p:txBody>
        </p:sp>
        <p:grpSp>
          <p:nvGrpSpPr>
            <p:cNvPr id="80916" name="Group 156"/>
            <p:cNvGrpSpPr>
              <a:grpSpLocks/>
            </p:cNvGrpSpPr>
            <p:nvPr/>
          </p:nvGrpSpPr>
          <p:grpSpPr bwMode="auto">
            <a:xfrm>
              <a:off x="368" y="2192"/>
              <a:ext cx="4520" cy="56"/>
              <a:chOff x="368" y="1536"/>
              <a:chExt cx="4520" cy="56"/>
            </a:xfrm>
          </p:grpSpPr>
          <p:sp>
            <p:nvSpPr>
              <p:cNvPr id="80996" name="Freeform 124"/>
              <p:cNvSpPr>
                <a:spLocks/>
              </p:cNvSpPr>
              <p:nvPr/>
            </p:nvSpPr>
            <p:spPr bwMode="auto">
              <a:xfrm>
                <a:off x="368" y="1536"/>
                <a:ext cx="112" cy="56"/>
              </a:xfrm>
              <a:custGeom>
                <a:avLst/>
                <a:gdLst>
                  <a:gd name="T0" fmla="*/ 0 w 112"/>
                  <a:gd name="T1" fmla="*/ 24 h 56"/>
                  <a:gd name="T2" fmla="*/ 112 w 112"/>
                  <a:gd name="T3" fmla="*/ 0 h 56"/>
                  <a:gd name="T4" fmla="*/ 112 w 112"/>
                  <a:gd name="T5" fmla="*/ 24 h 56"/>
                  <a:gd name="T6" fmla="*/ 112 w 112"/>
                  <a:gd name="T7" fmla="*/ 56 h 56"/>
                  <a:gd name="T8" fmla="*/ 0 w 112"/>
                  <a:gd name="T9" fmla="*/ 24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0" y="24"/>
                    </a:moveTo>
                    <a:lnTo>
                      <a:pt x="112" y="0"/>
                    </a:lnTo>
                    <a:lnTo>
                      <a:pt x="112" y="24"/>
                    </a:lnTo>
                    <a:lnTo>
                      <a:pt x="112" y="56"/>
                    </a:lnTo>
                    <a:lnTo>
                      <a:pt x="0"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0997" name="Freeform 125"/>
              <p:cNvSpPr>
                <a:spLocks/>
              </p:cNvSpPr>
              <p:nvPr/>
            </p:nvSpPr>
            <p:spPr bwMode="auto">
              <a:xfrm>
                <a:off x="4776" y="1536"/>
                <a:ext cx="112" cy="56"/>
              </a:xfrm>
              <a:custGeom>
                <a:avLst/>
                <a:gdLst>
                  <a:gd name="T0" fmla="*/ 112 w 112"/>
                  <a:gd name="T1" fmla="*/ 24 h 56"/>
                  <a:gd name="T2" fmla="*/ 0 w 112"/>
                  <a:gd name="T3" fmla="*/ 56 h 56"/>
                  <a:gd name="T4" fmla="*/ 0 w 112"/>
                  <a:gd name="T5" fmla="*/ 24 h 56"/>
                  <a:gd name="T6" fmla="*/ 0 w 112"/>
                  <a:gd name="T7" fmla="*/ 0 h 56"/>
                  <a:gd name="T8" fmla="*/ 112 w 112"/>
                  <a:gd name="T9" fmla="*/ 24 h 56"/>
                  <a:gd name="T10" fmla="*/ 0 60000 65536"/>
                  <a:gd name="T11" fmla="*/ 0 60000 65536"/>
                  <a:gd name="T12" fmla="*/ 0 60000 65536"/>
                  <a:gd name="T13" fmla="*/ 0 60000 65536"/>
                  <a:gd name="T14" fmla="*/ 0 60000 65536"/>
                  <a:gd name="T15" fmla="*/ 0 w 112"/>
                  <a:gd name="T16" fmla="*/ 0 h 56"/>
                  <a:gd name="T17" fmla="*/ 112 w 112"/>
                  <a:gd name="T18" fmla="*/ 56 h 56"/>
                </a:gdLst>
                <a:ahLst/>
                <a:cxnLst>
                  <a:cxn ang="T10">
                    <a:pos x="T0" y="T1"/>
                  </a:cxn>
                  <a:cxn ang="T11">
                    <a:pos x="T2" y="T3"/>
                  </a:cxn>
                  <a:cxn ang="T12">
                    <a:pos x="T4" y="T5"/>
                  </a:cxn>
                  <a:cxn ang="T13">
                    <a:pos x="T6" y="T7"/>
                  </a:cxn>
                  <a:cxn ang="T14">
                    <a:pos x="T8" y="T9"/>
                  </a:cxn>
                </a:cxnLst>
                <a:rect l="T15" t="T16" r="T17" b="T18"/>
                <a:pathLst>
                  <a:path w="112" h="56">
                    <a:moveTo>
                      <a:pt x="112" y="24"/>
                    </a:moveTo>
                    <a:lnTo>
                      <a:pt x="0" y="56"/>
                    </a:lnTo>
                    <a:lnTo>
                      <a:pt x="0" y="24"/>
                    </a:lnTo>
                    <a:lnTo>
                      <a:pt x="0" y="0"/>
                    </a:lnTo>
                    <a:lnTo>
                      <a:pt x="112"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0998" name="Line 126"/>
              <p:cNvSpPr>
                <a:spLocks noChangeShapeType="1"/>
              </p:cNvSpPr>
              <p:nvPr/>
            </p:nvSpPr>
            <p:spPr bwMode="auto">
              <a:xfrm>
                <a:off x="480"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99" name="Line 127"/>
              <p:cNvSpPr>
                <a:spLocks noChangeShapeType="1"/>
              </p:cNvSpPr>
              <p:nvPr/>
            </p:nvSpPr>
            <p:spPr bwMode="auto">
              <a:xfrm>
                <a:off x="624"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00" name="Line 128"/>
              <p:cNvSpPr>
                <a:spLocks noChangeShapeType="1"/>
              </p:cNvSpPr>
              <p:nvPr/>
            </p:nvSpPr>
            <p:spPr bwMode="auto">
              <a:xfrm>
                <a:off x="768"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01" name="Line 129"/>
              <p:cNvSpPr>
                <a:spLocks noChangeShapeType="1"/>
              </p:cNvSpPr>
              <p:nvPr/>
            </p:nvSpPr>
            <p:spPr bwMode="auto">
              <a:xfrm>
                <a:off x="912"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02" name="Line 130"/>
              <p:cNvSpPr>
                <a:spLocks noChangeShapeType="1"/>
              </p:cNvSpPr>
              <p:nvPr/>
            </p:nvSpPr>
            <p:spPr bwMode="auto">
              <a:xfrm>
                <a:off x="1056"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03" name="Line 131"/>
              <p:cNvSpPr>
                <a:spLocks noChangeShapeType="1"/>
              </p:cNvSpPr>
              <p:nvPr/>
            </p:nvSpPr>
            <p:spPr bwMode="auto">
              <a:xfrm>
                <a:off x="1200"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04" name="Line 132"/>
              <p:cNvSpPr>
                <a:spLocks noChangeShapeType="1"/>
              </p:cNvSpPr>
              <p:nvPr/>
            </p:nvSpPr>
            <p:spPr bwMode="auto">
              <a:xfrm>
                <a:off x="1344"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05" name="Line 133"/>
              <p:cNvSpPr>
                <a:spLocks noChangeShapeType="1"/>
              </p:cNvSpPr>
              <p:nvPr/>
            </p:nvSpPr>
            <p:spPr bwMode="auto">
              <a:xfrm>
                <a:off x="1488"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06" name="Line 134"/>
              <p:cNvSpPr>
                <a:spLocks noChangeShapeType="1"/>
              </p:cNvSpPr>
              <p:nvPr/>
            </p:nvSpPr>
            <p:spPr bwMode="auto">
              <a:xfrm>
                <a:off x="1632"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07" name="Line 135"/>
              <p:cNvSpPr>
                <a:spLocks noChangeShapeType="1"/>
              </p:cNvSpPr>
              <p:nvPr/>
            </p:nvSpPr>
            <p:spPr bwMode="auto">
              <a:xfrm>
                <a:off x="1776"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08" name="Line 136"/>
              <p:cNvSpPr>
                <a:spLocks noChangeShapeType="1"/>
              </p:cNvSpPr>
              <p:nvPr/>
            </p:nvSpPr>
            <p:spPr bwMode="auto">
              <a:xfrm>
                <a:off x="1920"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09" name="Line 137"/>
              <p:cNvSpPr>
                <a:spLocks noChangeShapeType="1"/>
              </p:cNvSpPr>
              <p:nvPr/>
            </p:nvSpPr>
            <p:spPr bwMode="auto">
              <a:xfrm>
                <a:off x="2064"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10" name="Line 138"/>
              <p:cNvSpPr>
                <a:spLocks noChangeShapeType="1"/>
              </p:cNvSpPr>
              <p:nvPr/>
            </p:nvSpPr>
            <p:spPr bwMode="auto">
              <a:xfrm>
                <a:off x="2208"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11" name="Line 139"/>
              <p:cNvSpPr>
                <a:spLocks noChangeShapeType="1"/>
              </p:cNvSpPr>
              <p:nvPr/>
            </p:nvSpPr>
            <p:spPr bwMode="auto">
              <a:xfrm>
                <a:off x="2352"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12" name="Line 140"/>
              <p:cNvSpPr>
                <a:spLocks noChangeShapeType="1"/>
              </p:cNvSpPr>
              <p:nvPr/>
            </p:nvSpPr>
            <p:spPr bwMode="auto">
              <a:xfrm>
                <a:off x="2496"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13" name="Line 141"/>
              <p:cNvSpPr>
                <a:spLocks noChangeShapeType="1"/>
              </p:cNvSpPr>
              <p:nvPr/>
            </p:nvSpPr>
            <p:spPr bwMode="auto">
              <a:xfrm>
                <a:off x="2640"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14" name="Line 142"/>
              <p:cNvSpPr>
                <a:spLocks noChangeShapeType="1"/>
              </p:cNvSpPr>
              <p:nvPr/>
            </p:nvSpPr>
            <p:spPr bwMode="auto">
              <a:xfrm>
                <a:off x="2784"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15" name="Line 143"/>
              <p:cNvSpPr>
                <a:spLocks noChangeShapeType="1"/>
              </p:cNvSpPr>
              <p:nvPr/>
            </p:nvSpPr>
            <p:spPr bwMode="auto">
              <a:xfrm>
                <a:off x="2928"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16" name="Line 144"/>
              <p:cNvSpPr>
                <a:spLocks noChangeShapeType="1"/>
              </p:cNvSpPr>
              <p:nvPr/>
            </p:nvSpPr>
            <p:spPr bwMode="auto">
              <a:xfrm>
                <a:off x="3072"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17" name="Line 145"/>
              <p:cNvSpPr>
                <a:spLocks noChangeShapeType="1"/>
              </p:cNvSpPr>
              <p:nvPr/>
            </p:nvSpPr>
            <p:spPr bwMode="auto">
              <a:xfrm>
                <a:off x="3216"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18" name="Line 146"/>
              <p:cNvSpPr>
                <a:spLocks noChangeShapeType="1"/>
              </p:cNvSpPr>
              <p:nvPr/>
            </p:nvSpPr>
            <p:spPr bwMode="auto">
              <a:xfrm>
                <a:off x="3360"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19" name="Line 147"/>
              <p:cNvSpPr>
                <a:spLocks noChangeShapeType="1"/>
              </p:cNvSpPr>
              <p:nvPr/>
            </p:nvSpPr>
            <p:spPr bwMode="auto">
              <a:xfrm>
                <a:off x="3504"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20" name="Line 148"/>
              <p:cNvSpPr>
                <a:spLocks noChangeShapeType="1"/>
              </p:cNvSpPr>
              <p:nvPr/>
            </p:nvSpPr>
            <p:spPr bwMode="auto">
              <a:xfrm>
                <a:off x="3648"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21" name="Line 149"/>
              <p:cNvSpPr>
                <a:spLocks noChangeShapeType="1"/>
              </p:cNvSpPr>
              <p:nvPr/>
            </p:nvSpPr>
            <p:spPr bwMode="auto">
              <a:xfrm>
                <a:off x="3792"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22" name="Line 150"/>
              <p:cNvSpPr>
                <a:spLocks noChangeShapeType="1"/>
              </p:cNvSpPr>
              <p:nvPr/>
            </p:nvSpPr>
            <p:spPr bwMode="auto">
              <a:xfrm>
                <a:off x="3936"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23" name="Line 151"/>
              <p:cNvSpPr>
                <a:spLocks noChangeShapeType="1"/>
              </p:cNvSpPr>
              <p:nvPr/>
            </p:nvSpPr>
            <p:spPr bwMode="auto">
              <a:xfrm>
                <a:off x="4080"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24" name="Line 152"/>
              <p:cNvSpPr>
                <a:spLocks noChangeShapeType="1"/>
              </p:cNvSpPr>
              <p:nvPr/>
            </p:nvSpPr>
            <p:spPr bwMode="auto">
              <a:xfrm>
                <a:off x="4224"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25" name="Line 153"/>
              <p:cNvSpPr>
                <a:spLocks noChangeShapeType="1"/>
              </p:cNvSpPr>
              <p:nvPr/>
            </p:nvSpPr>
            <p:spPr bwMode="auto">
              <a:xfrm>
                <a:off x="4368"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26" name="Line 154"/>
              <p:cNvSpPr>
                <a:spLocks noChangeShapeType="1"/>
              </p:cNvSpPr>
              <p:nvPr/>
            </p:nvSpPr>
            <p:spPr bwMode="auto">
              <a:xfrm>
                <a:off x="4512"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027" name="Line 155"/>
              <p:cNvSpPr>
                <a:spLocks noChangeShapeType="1"/>
              </p:cNvSpPr>
              <p:nvPr/>
            </p:nvSpPr>
            <p:spPr bwMode="auto">
              <a:xfrm>
                <a:off x="4656" y="156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80917" name="Group 176"/>
            <p:cNvGrpSpPr>
              <a:grpSpLocks/>
            </p:cNvGrpSpPr>
            <p:nvPr/>
          </p:nvGrpSpPr>
          <p:grpSpPr bwMode="auto">
            <a:xfrm>
              <a:off x="1448" y="1328"/>
              <a:ext cx="56" cy="2584"/>
              <a:chOff x="1448" y="672"/>
              <a:chExt cx="56" cy="2584"/>
            </a:xfrm>
          </p:grpSpPr>
          <p:sp>
            <p:nvSpPr>
              <p:cNvPr id="80977" name="Freeform 157"/>
              <p:cNvSpPr>
                <a:spLocks/>
              </p:cNvSpPr>
              <p:nvPr/>
            </p:nvSpPr>
            <p:spPr bwMode="auto">
              <a:xfrm>
                <a:off x="1448" y="3144"/>
                <a:ext cx="56" cy="112"/>
              </a:xfrm>
              <a:custGeom>
                <a:avLst/>
                <a:gdLst>
                  <a:gd name="T0" fmla="*/ 24 w 56"/>
                  <a:gd name="T1" fmla="*/ 112 h 112"/>
                  <a:gd name="T2" fmla="*/ 0 w 56"/>
                  <a:gd name="T3" fmla="*/ 0 h 112"/>
                  <a:gd name="T4" fmla="*/ 24 w 56"/>
                  <a:gd name="T5" fmla="*/ 0 h 112"/>
                  <a:gd name="T6" fmla="*/ 56 w 56"/>
                  <a:gd name="T7" fmla="*/ 0 h 112"/>
                  <a:gd name="T8" fmla="*/ 24 w 56"/>
                  <a:gd name="T9" fmla="*/ 112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112"/>
                    </a:moveTo>
                    <a:lnTo>
                      <a:pt x="0" y="0"/>
                    </a:lnTo>
                    <a:lnTo>
                      <a:pt x="24" y="0"/>
                    </a:lnTo>
                    <a:lnTo>
                      <a:pt x="56" y="0"/>
                    </a:lnTo>
                    <a:lnTo>
                      <a:pt x="24"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0978" name="Freeform 158"/>
              <p:cNvSpPr>
                <a:spLocks/>
              </p:cNvSpPr>
              <p:nvPr/>
            </p:nvSpPr>
            <p:spPr bwMode="auto">
              <a:xfrm>
                <a:off x="1448" y="672"/>
                <a:ext cx="56" cy="112"/>
              </a:xfrm>
              <a:custGeom>
                <a:avLst/>
                <a:gdLst>
                  <a:gd name="T0" fmla="*/ 24 w 56"/>
                  <a:gd name="T1" fmla="*/ 0 h 112"/>
                  <a:gd name="T2" fmla="*/ 56 w 56"/>
                  <a:gd name="T3" fmla="*/ 112 h 112"/>
                  <a:gd name="T4" fmla="*/ 24 w 56"/>
                  <a:gd name="T5" fmla="*/ 112 h 112"/>
                  <a:gd name="T6" fmla="*/ 0 w 56"/>
                  <a:gd name="T7" fmla="*/ 112 h 112"/>
                  <a:gd name="T8" fmla="*/ 24 w 56"/>
                  <a:gd name="T9" fmla="*/ 0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0"/>
                    </a:moveTo>
                    <a:lnTo>
                      <a:pt x="56" y="112"/>
                    </a:lnTo>
                    <a:lnTo>
                      <a:pt x="24" y="112"/>
                    </a:lnTo>
                    <a:lnTo>
                      <a:pt x="0" y="112"/>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0979" name="Line 159"/>
              <p:cNvSpPr>
                <a:spLocks noChangeShapeType="1"/>
              </p:cNvSpPr>
              <p:nvPr/>
            </p:nvSpPr>
            <p:spPr bwMode="auto">
              <a:xfrm flipV="1">
                <a:off x="1472" y="307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80" name="Line 160"/>
              <p:cNvSpPr>
                <a:spLocks noChangeShapeType="1"/>
              </p:cNvSpPr>
              <p:nvPr/>
            </p:nvSpPr>
            <p:spPr bwMode="auto">
              <a:xfrm flipV="1">
                <a:off x="1472" y="292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81" name="Line 161"/>
              <p:cNvSpPr>
                <a:spLocks noChangeShapeType="1"/>
              </p:cNvSpPr>
              <p:nvPr/>
            </p:nvSpPr>
            <p:spPr bwMode="auto">
              <a:xfrm flipV="1">
                <a:off x="1472" y="278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82" name="Line 162"/>
              <p:cNvSpPr>
                <a:spLocks noChangeShapeType="1"/>
              </p:cNvSpPr>
              <p:nvPr/>
            </p:nvSpPr>
            <p:spPr bwMode="auto">
              <a:xfrm flipV="1">
                <a:off x="1472" y="26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83" name="Line 163"/>
              <p:cNvSpPr>
                <a:spLocks noChangeShapeType="1"/>
              </p:cNvSpPr>
              <p:nvPr/>
            </p:nvSpPr>
            <p:spPr bwMode="auto">
              <a:xfrm flipV="1">
                <a:off x="1472" y="24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84" name="Line 164"/>
              <p:cNvSpPr>
                <a:spLocks noChangeShapeType="1"/>
              </p:cNvSpPr>
              <p:nvPr/>
            </p:nvSpPr>
            <p:spPr bwMode="auto">
              <a:xfrm flipV="1">
                <a:off x="1472" y="235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85" name="Line 165"/>
              <p:cNvSpPr>
                <a:spLocks noChangeShapeType="1"/>
              </p:cNvSpPr>
              <p:nvPr/>
            </p:nvSpPr>
            <p:spPr bwMode="auto">
              <a:xfrm flipV="1">
                <a:off x="1472" y="220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86" name="Line 166"/>
              <p:cNvSpPr>
                <a:spLocks noChangeShapeType="1"/>
              </p:cNvSpPr>
              <p:nvPr/>
            </p:nvSpPr>
            <p:spPr bwMode="auto">
              <a:xfrm flipV="1">
                <a:off x="1472" y="206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87" name="Line 167"/>
              <p:cNvSpPr>
                <a:spLocks noChangeShapeType="1"/>
              </p:cNvSpPr>
              <p:nvPr/>
            </p:nvSpPr>
            <p:spPr bwMode="auto">
              <a:xfrm flipV="1">
                <a:off x="1472" y="192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88" name="Line 168"/>
              <p:cNvSpPr>
                <a:spLocks noChangeShapeType="1"/>
              </p:cNvSpPr>
              <p:nvPr/>
            </p:nvSpPr>
            <p:spPr bwMode="auto">
              <a:xfrm flipV="1">
                <a:off x="1472" y="177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89" name="Line 169"/>
              <p:cNvSpPr>
                <a:spLocks noChangeShapeType="1"/>
              </p:cNvSpPr>
              <p:nvPr/>
            </p:nvSpPr>
            <p:spPr bwMode="auto">
              <a:xfrm flipV="1">
                <a:off x="1472" y="163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90" name="Line 170"/>
              <p:cNvSpPr>
                <a:spLocks noChangeShapeType="1"/>
              </p:cNvSpPr>
              <p:nvPr/>
            </p:nvSpPr>
            <p:spPr bwMode="auto">
              <a:xfrm flipV="1">
                <a:off x="1472" y="148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91" name="Line 171"/>
              <p:cNvSpPr>
                <a:spLocks noChangeShapeType="1"/>
              </p:cNvSpPr>
              <p:nvPr/>
            </p:nvSpPr>
            <p:spPr bwMode="auto">
              <a:xfrm flipV="1">
                <a:off x="1472" y="134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92" name="Line 172"/>
              <p:cNvSpPr>
                <a:spLocks noChangeShapeType="1"/>
              </p:cNvSpPr>
              <p:nvPr/>
            </p:nvSpPr>
            <p:spPr bwMode="auto">
              <a:xfrm flipV="1">
                <a:off x="1472" y="120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93" name="Line 173"/>
              <p:cNvSpPr>
                <a:spLocks noChangeShapeType="1"/>
              </p:cNvSpPr>
              <p:nvPr/>
            </p:nvSpPr>
            <p:spPr bwMode="auto">
              <a:xfrm flipV="1">
                <a:off x="1472" y="105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94" name="Line 174"/>
              <p:cNvSpPr>
                <a:spLocks noChangeShapeType="1"/>
              </p:cNvSpPr>
              <p:nvPr/>
            </p:nvSpPr>
            <p:spPr bwMode="auto">
              <a:xfrm flipV="1">
                <a:off x="1472" y="91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95" name="Line 175"/>
              <p:cNvSpPr>
                <a:spLocks noChangeShapeType="1"/>
              </p:cNvSpPr>
              <p:nvPr/>
            </p:nvSpPr>
            <p:spPr bwMode="auto">
              <a:xfrm flipV="1">
                <a:off x="1472" y="784"/>
                <a:ext cx="1" cy="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80918" name="Group 196"/>
            <p:cNvGrpSpPr>
              <a:grpSpLocks/>
            </p:cNvGrpSpPr>
            <p:nvPr/>
          </p:nvGrpSpPr>
          <p:grpSpPr bwMode="auto">
            <a:xfrm>
              <a:off x="3840" y="1384"/>
              <a:ext cx="56" cy="2592"/>
              <a:chOff x="3840" y="728"/>
              <a:chExt cx="56" cy="2592"/>
            </a:xfrm>
          </p:grpSpPr>
          <p:sp>
            <p:nvSpPr>
              <p:cNvPr id="80958" name="Freeform 177"/>
              <p:cNvSpPr>
                <a:spLocks/>
              </p:cNvSpPr>
              <p:nvPr/>
            </p:nvSpPr>
            <p:spPr bwMode="auto">
              <a:xfrm>
                <a:off x="3840" y="3200"/>
                <a:ext cx="56" cy="120"/>
              </a:xfrm>
              <a:custGeom>
                <a:avLst/>
                <a:gdLst>
                  <a:gd name="T0" fmla="*/ 24 w 56"/>
                  <a:gd name="T1" fmla="*/ 120 h 120"/>
                  <a:gd name="T2" fmla="*/ 0 w 56"/>
                  <a:gd name="T3" fmla="*/ 0 h 120"/>
                  <a:gd name="T4" fmla="*/ 24 w 56"/>
                  <a:gd name="T5" fmla="*/ 0 h 120"/>
                  <a:gd name="T6" fmla="*/ 56 w 56"/>
                  <a:gd name="T7" fmla="*/ 0 h 120"/>
                  <a:gd name="T8" fmla="*/ 24 w 56"/>
                  <a:gd name="T9" fmla="*/ 120 h 120"/>
                  <a:gd name="T10" fmla="*/ 0 60000 65536"/>
                  <a:gd name="T11" fmla="*/ 0 60000 65536"/>
                  <a:gd name="T12" fmla="*/ 0 60000 65536"/>
                  <a:gd name="T13" fmla="*/ 0 60000 65536"/>
                  <a:gd name="T14" fmla="*/ 0 60000 65536"/>
                  <a:gd name="T15" fmla="*/ 0 w 56"/>
                  <a:gd name="T16" fmla="*/ 0 h 120"/>
                  <a:gd name="T17" fmla="*/ 56 w 56"/>
                  <a:gd name="T18" fmla="*/ 120 h 120"/>
                </a:gdLst>
                <a:ahLst/>
                <a:cxnLst>
                  <a:cxn ang="T10">
                    <a:pos x="T0" y="T1"/>
                  </a:cxn>
                  <a:cxn ang="T11">
                    <a:pos x="T2" y="T3"/>
                  </a:cxn>
                  <a:cxn ang="T12">
                    <a:pos x="T4" y="T5"/>
                  </a:cxn>
                  <a:cxn ang="T13">
                    <a:pos x="T6" y="T7"/>
                  </a:cxn>
                  <a:cxn ang="T14">
                    <a:pos x="T8" y="T9"/>
                  </a:cxn>
                </a:cxnLst>
                <a:rect l="T15" t="T16" r="T17" b="T18"/>
                <a:pathLst>
                  <a:path w="56" h="120">
                    <a:moveTo>
                      <a:pt x="24" y="120"/>
                    </a:moveTo>
                    <a:lnTo>
                      <a:pt x="0" y="0"/>
                    </a:lnTo>
                    <a:lnTo>
                      <a:pt x="24" y="0"/>
                    </a:lnTo>
                    <a:lnTo>
                      <a:pt x="56" y="0"/>
                    </a:lnTo>
                    <a:lnTo>
                      <a:pt x="24"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0959" name="Freeform 178"/>
              <p:cNvSpPr>
                <a:spLocks/>
              </p:cNvSpPr>
              <p:nvPr/>
            </p:nvSpPr>
            <p:spPr bwMode="auto">
              <a:xfrm>
                <a:off x="3840" y="728"/>
                <a:ext cx="56" cy="112"/>
              </a:xfrm>
              <a:custGeom>
                <a:avLst/>
                <a:gdLst>
                  <a:gd name="T0" fmla="*/ 24 w 56"/>
                  <a:gd name="T1" fmla="*/ 0 h 112"/>
                  <a:gd name="T2" fmla="*/ 56 w 56"/>
                  <a:gd name="T3" fmla="*/ 112 h 112"/>
                  <a:gd name="T4" fmla="*/ 24 w 56"/>
                  <a:gd name="T5" fmla="*/ 112 h 112"/>
                  <a:gd name="T6" fmla="*/ 0 w 56"/>
                  <a:gd name="T7" fmla="*/ 112 h 112"/>
                  <a:gd name="T8" fmla="*/ 24 w 56"/>
                  <a:gd name="T9" fmla="*/ 0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0"/>
                    </a:moveTo>
                    <a:lnTo>
                      <a:pt x="56" y="112"/>
                    </a:lnTo>
                    <a:lnTo>
                      <a:pt x="24" y="112"/>
                    </a:lnTo>
                    <a:lnTo>
                      <a:pt x="0" y="112"/>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0960" name="Line 179"/>
              <p:cNvSpPr>
                <a:spLocks noChangeShapeType="1"/>
              </p:cNvSpPr>
              <p:nvPr/>
            </p:nvSpPr>
            <p:spPr bwMode="auto">
              <a:xfrm flipV="1">
                <a:off x="3864" y="312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61" name="Line 180"/>
              <p:cNvSpPr>
                <a:spLocks noChangeShapeType="1"/>
              </p:cNvSpPr>
              <p:nvPr/>
            </p:nvSpPr>
            <p:spPr bwMode="auto">
              <a:xfrm flipV="1">
                <a:off x="3864" y="298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62" name="Line 181"/>
              <p:cNvSpPr>
                <a:spLocks noChangeShapeType="1"/>
              </p:cNvSpPr>
              <p:nvPr/>
            </p:nvSpPr>
            <p:spPr bwMode="auto">
              <a:xfrm flipV="1">
                <a:off x="3864" y="28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63" name="Line 182"/>
              <p:cNvSpPr>
                <a:spLocks noChangeShapeType="1"/>
              </p:cNvSpPr>
              <p:nvPr/>
            </p:nvSpPr>
            <p:spPr bwMode="auto">
              <a:xfrm flipV="1">
                <a:off x="3864" y="26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64" name="Line 183"/>
              <p:cNvSpPr>
                <a:spLocks noChangeShapeType="1"/>
              </p:cNvSpPr>
              <p:nvPr/>
            </p:nvSpPr>
            <p:spPr bwMode="auto">
              <a:xfrm flipV="1">
                <a:off x="3864" y="255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65" name="Line 184"/>
              <p:cNvSpPr>
                <a:spLocks noChangeShapeType="1"/>
              </p:cNvSpPr>
              <p:nvPr/>
            </p:nvSpPr>
            <p:spPr bwMode="auto">
              <a:xfrm flipV="1">
                <a:off x="3864" y="240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66" name="Line 185"/>
              <p:cNvSpPr>
                <a:spLocks noChangeShapeType="1"/>
              </p:cNvSpPr>
              <p:nvPr/>
            </p:nvSpPr>
            <p:spPr bwMode="auto">
              <a:xfrm flipV="1">
                <a:off x="3864" y="226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67" name="Line 186"/>
              <p:cNvSpPr>
                <a:spLocks noChangeShapeType="1"/>
              </p:cNvSpPr>
              <p:nvPr/>
            </p:nvSpPr>
            <p:spPr bwMode="auto">
              <a:xfrm flipV="1">
                <a:off x="3864" y="212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68" name="Line 187"/>
              <p:cNvSpPr>
                <a:spLocks noChangeShapeType="1"/>
              </p:cNvSpPr>
              <p:nvPr/>
            </p:nvSpPr>
            <p:spPr bwMode="auto">
              <a:xfrm flipV="1">
                <a:off x="3864" y="197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69" name="Line 188"/>
              <p:cNvSpPr>
                <a:spLocks noChangeShapeType="1"/>
              </p:cNvSpPr>
              <p:nvPr/>
            </p:nvSpPr>
            <p:spPr bwMode="auto">
              <a:xfrm flipV="1">
                <a:off x="3864" y="183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70" name="Line 189"/>
              <p:cNvSpPr>
                <a:spLocks noChangeShapeType="1"/>
              </p:cNvSpPr>
              <p:nvPr/>
            </p:nvSpPr>
            <p:spPr bwMode="auto">
              <a:xfrm flipV="1">
                <a:off x="3864" y="168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71" name="Line 190"/>
              <p:cNvSpPr>
                <a:spLocks noChangeShapeType="1"/>
              </p:cNvSpPr>
              <p:nvPr/>
            </p:nvSpPr>
            <p:spPr bwMode="auto">
              <a:xfrm flipV="1">
                <a:off x="3864" y="154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72" name="Line 191"/>
              <p:cNvSpPr>
                <a:spLocks noChangeShapeType="1"/>
              </p:cNvSpPr>
              <p:nvPr/>
            </p:nvSpPr>
            <p:spPr bwMode="auto">
              <a:xfrm flipV="1">
                <a:off x="3864" y="140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73" name="Line 192"/>
              <p:cNvSpPr>
                <a:spLocks noChangeShapeType="1"/>
              </p:cNvSpPr>
              <p:nvPr/>
            </p:nvSpPr>
            <p:spPr bwMode="auto">
              <a:xfrm flipV="1">
                <a:off x="3864" y="125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74" name="Line 193"/>
              <p:cNvSpPr>
                <a:spLocks noChangeShapeType="1"/>
              </p:cNvSpPr>
              <p:nvPr/>
            </p:nvSpPr>
            <p:spPr bwMode="auto">
              <a:xfrm flipV="1">
                <a:off x="3864" y="111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75" name="Line 194"/>
              <p:cNvSpPr>
                <a:spLocks noChangeShapeType="1"/>
              </p:cNvSpPr>
              <p:nvPr/>
            </p:nvSpPr>
            <p:spPr bwMode="auto">
              <a:xfrm flipV="1">
                <a:off x="3864" y="96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76" name="Line 195"/>
              <p:cNvSpPr>
                <a:spLocks noChangeShapeType="1"/>
              </p:cNvSpPr>
              <p:nvPr/>
            </p:nvSpPr>
            <p:spPr bwMode="auto">
              <a:xfrm flipV="1">
                <a:off x="3864" y="840"/>
                <a:ext cx="1" cy="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80919" name="Group 216"/>
            <p:cNvGrpSpPr>
              <a:grpSpLocks/>
            </p:cNvGrpSpPr>
            <p:nvPr/>
          </p:nvGrpSpPr>
          <p:grpSpPr bwMode="auto">
            <a:xfrm>
              <a:off x="2824" y="1304"/>
              <a:ext cx="56" cy="2584"/>
              <a:chOff x="2824" y="648"/>
              <a:chExt cx="56" cy="2584"/>
            </a:xfrm>
          </p:grpSpPr>
          <p:sp>
            <p:nvSpPr>
              <p:cNvPr id="80939" name="Freeform 197"/>
              <p:cNvSpPr>
                <a:spLocks/>
              </p:cNvSpPr>
              <p:nvPr/>
            </p:nvSpPr>
            <p:spPr bwMode="auto">
              <a:xfrm>
                <a:off x="2824" y="3120"/>
                <a:ext cx="56" cy="112"/>
              </a:xfrm>
              <a:custGeom>
                <a:avLst/>
                <a:gdLst>
                  <a:gd name="T0" fmla="*/ 24 w 56"/>
                  <a:gd name="T1" fmla="*/ 112 h 112"/>
                  <a:gd name="T2" fmla="*/ 0 w 56"/>
                  <a:gd name="T3" fmla="*/ 0 h 112"/>
                  <a:gd name="T4" fmla="*/ 24 w 56"/>
                  <a:gd name="T5" fmla="*/ 0 h 112"/>
                  <a:gd name="T6" fmla="*/ 56 w 56"/>
                  <a:gd name="T7" fmla="*/ 0 h 112"/>
                  <a:gd name="T8" fmla="*/ 24 w 56"/>
                  <a:gd name="T9" fmla="*/ 112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112"/>
                    </a:moveTo>
                    <a:lnTo>
                      <a:pt x="0" y="0"/>
                    </a:lnTo>
                    <a:lnTo>
                      <a:pt x="24" y="0"/>
                    </a:lnTo>
                    <a:lnTo>
                      <a:pt x="56" y="0"/>
                    </a:lnTo>
                    <a:lnTo>
                      <a:pt x="24"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0940" name="Freeform 198"/>
              <p:cNvSpPr>
                <a:spLocks/>
              </p:cNvSpPr>
              <p:nvPr/>
            </p:nvSpPr>
            <p:spPr bwMode="auto">
              <a:xfrm>
                <a:off x="2824" y="648"/>
                <a:ext cx="56" cy="112"/>
              </a:xfrm>
              <a:custGeom>
                <a:avLst/>
                <a:gdLst>
                  <a:gd name="T0" fmla="*/ 24 w 56"/>
                  <a:gd name="T1" fmla="*/ 0 h 112"/>
                  <a:gd name="T2" fmla="*/ 56 w 56"/>
                  <a:gd name="T3" fmla="*/ 112 h 112"/>
                  <a:gd name="T4" fmla="*/ 24 w 56"/>
                  <a:gd name="T5" fmla="*/ 112 h 112"/>
                  <a:gd name="T6" fmla="*/ 0 w 56"/>
                  <a:gd name="T7" fmla="*/ 112 h 112"/>
                  <a:gd name="T8" fmla="*/ 24 w 56"/>
                  <a:gd name="T9" fmla="*/ 0 h 112"/>
                  <a:gd name="T10" fmla="*/ 0 60000 65536"/>
                  <a:gd name="T11" fmla="*/ 0 60000 65536"/>
                  <a:gd name="T12" fmla="*/ 0 60000 65536"/>
                  <a:gd name="T13" fmla="*/ 0 60000 65536"/>
                  <a:gd name="T14" fmla="*/ 0 60000 65536"/>
                  <a:gd name="T15" fmla="*/ 0 w 56"/>
                  <a:gd name="T16" fmla="*/ 0 h 112"/>
                  <a:gd name="T17" fmla="*/ 56 w 56"/>
                  <a:gd name="T18" fmla="*/ 112 h 112"/>
                </a:gdLst>
                <a:ahLst/>
                <a:cxnLst>
                  <a:cxn ang="T10">
                    <a:pos x="T0" y="T1"/>
                  </a:cxn>
                  <a:cxn ang="T11">
                    <a:pos x="T2" y="T3"/>
                  </a:cxn>
                  <a:cxn ang="T12">
                    <a:pos x="T4" y="T5"/>
                  </a:cxn>
                  <a:cxn ang="T13">
                    <a:pos x="T6" y="T7"/>
                  </a:cxn>
                  <a:cxn ang="T14">
                    <a:pos x="T8" y="T9"/>
                  </a:cxn>
                </a:cxnLst>
                <a:rect l="T15" t="T16" r="T17" b="T18"/>
                <a:pathLst>
                  <a:path w="56" h="112">
                    <a:moveTo>
                      <a:pt x="24" y="0"/>
                    </a:moveTo>
                    <a:lnTo>
                      <a:pt x="56" y="112"/>
                    </a:lnTo>
                    <a:lnTo>
                      <a:pt x="24" y="112"/>
                    </a:lnTo>
                    <a:lnTo>
                      <a:pt x="0" y="112"/>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0941" name="Line 199"/>
              <p:cNvSpPr>
                <a:spLocks noChangeShapeType="1"/>
              </p:cNvSpPr>
              <p:nvPr/>
            </p:nvSpPr>
            <p:spPr bwMode="auto">
              <a:xfrm flipV="1">
                <a:off x="2848" y="304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42" name="Line 200"/>
              <p:cNvSpPr>
                <a:spLocks noChangeShapeType="1"/>
              </p:cNvSpPr>
              <p:nvPr/>
            </p:nvSpPr>
            <p:spPr bwMode="auto">
              <a:xfrm flipV="1">
                <a:off x="2848" y="290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43" name="Line 201"/>
              <p:cNvSpPr>
                <a:spLocks noChangeShapeType="1"/>
              </p:cNvSpPr>
              <p:nvPr/>
            </p:nvSpPr>
            <p:spPr bwMode="auto">
              <a:xfrm flipV="1">
                <a:off x="2848" y="276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44" name="Line 202"/>
              <p:cNvSpPr>
                <a:spLocks noChangeShapeType="1"/>
              </p:cNvSpPr>
              <p:nvPr/>
            </p:nvSpPr>
            <p:spPr bwMode="auto">
              <a:xfrm flipV="1">
                <a:off x="2848" y="261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45" name="Line 203"/>
              <p:cNvSpPr>
                <a:spLocks noChangeShapeType="1"/>
              </p:cNvSpPr>
              <p:nvPr/>
            </p:nvSpPr>
            <p:spPr bwMode="auto">
              <a:xfrm flipV="1">
                <a:off x="2848" y="247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46" name="Line 204"/>
              <p:cNvSpPr>
                <a:spLocks noChangeShapeType="1"/>
              </p:cNvSpPr>
              <p:nvPr/>
            </p:nvSpPr>
            <p:spPr bwMode="auto">
              <a:xfrm flipV="1">
                <a:off x="2848" y="232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47" name="Line 205"/>
              <p:cNvSpPr>
                <a:spLocks noChangeShapeType="1"/>
              </p:cNvSpPr>
              <p:nvPr/>
            </p:nvSpPr>
            <p:spPr bwMode="auto">
              <a:xfrm flipV="1">
                <a:off x="2848" y="218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48" name="Line 206"/>
              <p:cNvSpPr>
                <a:spLocks noChangeShapeType="1"/>
              </p:cNvSpPr>
              <p:nvPr/>
            </p:nvSpPr>
            <p:spPr bwMode="auto">
              <a:xfrm flipV="1">
                <a:off x="2848" y="20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49" name="Line 207"/>
              <p:cNvSpPr>
                <a:spLocks noChangeShapeType="1"/>
              </p:cNvSpPr>
              <p:nvPr/>
            </p:nvSpPr>
            <p:spPr bwMode="auto">
              <a:xfrm flipV="1">
                <a:off x="2848" y="18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50" name="Line 208"/>
              <p:cNvSpPr>
                <a:spLocks noChangeShapeType="1"/>
              </p:cNvSpPr>
              <p:nvPr/>
            </p:nvSpPr>
            <p:spPr bwMode="auto">
              <a:xfrm flipV="1">
                <a:off x="2848" y="175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51" name="Line 209"/>
              <p:cNvSpPr>
                <a:spLocks noChangeShapeType="1"/>
              </p:cNvSpPr>
              <p:nvPr/>
            </p:nvSpPr>
            <p:spPr bwMode="auto">
              <a:xfrm flipV="1">
                <a:off x="2848" y="160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52" name="Line 210"/>
              <p:cNvSpPr>
                <a:spLocks noChangeShapeType="1"/>
              </p:cNvSpPr>
              <p:nvPr/>
            </p:nvSpPr>
            <p:spPr bwMode="auto">
              <a:xfrm flipV="1">
                <a:off x="2848" y="146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53" name="Line 211"/>
              <p:cNvSpPr>
                <a:spLocks noChangeShapeType="1"/>
              </p:cNvSpPr>
              <p:nvPr/>
            </p:nvSpPr>
            <p:spPr bwMode="auto">
              <a:xfrm flipV="1">
                <a:off x="2848" y="132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54" name="Line 212"/>
              <p:cNvSpPr>
                <a:spLocks noChangeShapeType="1"/>
              </p:cNvSpPr>
              <p:nvPr/>
            </p:nvSpPr>
            <p:spPr bwMode="auto">
              <a:xfrm flipV="1">
                <a:off x="2848" y="117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55" name="Line 213"/>
              <p:cNvSpPr>
                <a:spLocks noChangeShapeType="1"/>
              </p:cNvSpPr>
              <p:nvPr/>
            </p:nvSpPr>
            <p:spPr bwMode="auto">
              <a:xfrm flipV="1">
                <a:off x="2848" y="103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56" name="Line 214"/>
              <p:cNvSpPr>
                <a:spLocks noChangeShapeType="1"/>
              </p:cNvSpPr>
              <p:nvPr/>
            </p:nvSpPr>
            <p:spPr bwMode="auto">
              <a:xfrm flipV="1">
                <a:off x="2848" y="88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0957" name="Line 215"/>
              <p:cNvSpPr>
                <a:spLocks noChangeShapeType="1"/>
              </p:cNvSpPr>
              <p:nvPr/>
            </p:nvSpPr>
            <p:spPr bwMode="auto">
              <a:xfrm flipV="1">
                <a:off x="2848" y="760"/>
                <a:ext cx="1" cy="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80920" name="Rectangle 217"/>
            <p:cNvSpPr>
              <a:spLocks noChangeArrowheads="1"/>
            </p:cNvSpPr>
            <p:nvPr/>
          </p:nvSpPr>
          <p:spPr bwMode="auto">
            <a:xfrm>
              <a:off x="504" y="3152"/>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e</a:t>
              </a:r>
              <a:endParaRPr lang="en-US" sz="1800" dirty="0"/>
            </a:p>
          </p:txBody>
        </p:sp>
        <p:sp>
          <p:nvSpPr>
            <p:cNvPr id="80921" name="Rectangle 218"/>
            <p:cNvSpPr>
              <a:spLocks noChangeArrowheads="1"/>
            </p:cNvSpPr>
            <p:nvPr/>
          </p:nvSpPr>
          <p:spPr bwMode="auto">
            <a:xfrm>
              <a:off x="520" y="2272"/>
              <a:ext cx="4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f</a:t>
              </a:r>
              <a:endParaRPr lang="en-US" sz="1800" dirty="0"/>
            </a:p>
          </p:txBody>
        </p:sp>
        <p:sp>
          <p:nvSpPr>
            <p:cNvPr id="80922" name="Rectangle 219"/>
            <p:cNvSpPr>
              <a:spLocks noChangeArrowheads="1"/>
            </p:cNvSpPr>
            <p:nvPr/>
          </p:nvSpPr>
          <p:spPr bwMode="auto">
            <a:xfrm>
              <a:off x="520" y="1832"/>
              <a:ext cx="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g</a:t>
              </a:r>
              <a:endParaRPr lang="en-US" sz="1800" dirty="0"/>
            </a:p>
          </p:txBody>
        </p:sp>
        <p:sp>
          <p:nvSpPr>
            <p:cNvPr id="80923" name="Oval 220"/>
            <p:cNvSpPr>
              <a:spLocks noChangeArrowheads="1"/>
            </p:cNvSpPr>
            <p:nvPr/>
          </p:nvSpPr>
          <p:spPr bwMode="auto">
            <a:xfrm>
              <a:off x="1996" y="197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80924" name="Oval 221"/>
            <p:cNvSpPr>
              <a:spLocks noChangeArrowheads="1"/>
            </p:cNvSpPr>
            <p:nvPr/>
          </p:nvSpPr>
          <p:spPr bwMode="auto">
            <a:xfrm>
              <a:off x="1196" y="258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80925" name="Oval 222"/>
            <p:cNvSpPr>
              <a:spLocks noChangeArrowheads="1"/>
            </p:cNvSpPr>
            <p:nvPr/>
          </p:nvSpPr>
          <p:spPr bwMode="auto">
            <a:xfrm>
              <a:off x="3500" y="2708"/>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80926" name="Oval 223"/>
            <p:cNvSpPr>
              <a:spLocks noChangeArrowheads="1"/>
            </p:cNvSpPr>
            <p:nvPr/>
          </p:nvSpPr>
          <p:spPr bwMode="auto">
            <a:xfrm>
              <a:off x="3516" y="192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80927" name="Oval 224"/>
            <p:cNvSpPr>
              <a:spLocks noChangeArrowheads="1"/>
            </p:cNvSpPr>
            <p:nvPr/>
          </p:nvSpPr>
          <p:spPr bwMode="auto">
            <a:xfrm>
              <a:off x="2460" y="254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80928" name="Oval 225"/>
            <p:cNvSpPr>
              <a:spLocks noChangeArrowheads="1"/>
            </p:cNvSpPr>
            <p:nvPr/>
          </p:nvSpPr>
          <p:spPr bwMode="auto">
            <a:xfrm>
              <a:off x="1276" y="1956"/>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80929" name="Oval 222"/>
            <p:cNvSpPr>
              <a:spLocks noChangeArrowheads="1"/>
            </p:cNvSpPr>
            <p:nvPr/>
          </p:nvSpPr>
          <p:spPr bwMode="auto">
            <a:xfrm>
              <a:off x="2064" y="1392"/>
              <a:ext cx="64" cy="64"/>
            </a:xfrm>
            <a:prstGeom prst="ellipse">
              <a:avLst/>
            </a:prstGeom>
            <a:solidFill>
              <a:srgbClr val="FF0000"/>
            </a:solidFill>
            <a:ln w="12700">
              <a:solidFill>
                <a:srgbClr val="000000"/>
              </a:solidFill>
              <a:round/>
              <a:headEnd/>
              <a:tailEnd/>
            </a:ln>
          </p:spPr>
          <p:txBody>
            <a:bodyPr/>
            <a:lstStyle/>
            <a:p>
              <a:endParaRPr lang="en-US" sz="1800" dirty="0"/>
            </a:p>
          </p:txBody>
        </p:sp>
        <p:sp>
          <p:nvSpPr>
            <p:cNvPr id="80930" name="Oval 222"/>
            <p:cNvSpPr>
              <a:spLocks noChangeArrowheads="1"/>
            </p:cNvSpPr>
            <p:nvPr/>
          </p:nvSpPr>
          <p:spPr bwMode="auto">
            <a:xfrm>
              <a:off x="3216" y="1440"/>
              <a:ext cx="64" cy="64"/>
            </a:xfrm>
            <a:prstGeom prst="ellipse">
              <a:avLst/>
            </a:prstGeom>
            <a:solidFill>
              <a:srgbClr val="FF0000"/>
            </a:solidFill>
            <a:ln w="12700">
              <a:solidFill>
                <a:srgbClr val="000000"/>
              </a:solidFill>
              <a:round/>
              <a:headEnd/>
              <a:tailEnd/>
            </a:ln>
          </p:spPr>
          <p:txBody>
            <a:bodyPr/>
            <a:lstStyle/>
            <a:p>
              <a:endParaRPr lang="en-US" sz="1800" dirty="0"/>
            </a:p>
          </p:txBody>
        </p:sp>
        <p:sp>
          <p:nvSpPr>
            <p:cNvPr id="80931" name="Oval 222"/>
            <p:cNvSpPr>
              <a:spLocks noChangeArrowheads="1"/>
            </p:cNvSpPr>
            <p:nvPr/>
          </p:nvSpPr>
          <p:spPr bwMode="auto">
            <a:xfrm>
              <a:off x="1200" y="1488"/>
              <a:ext cx="64" cy="64"/>
            </a:xfrm>
            <a:prstGeom prst="ellipse">
              <a:avLst/>
            </a:prstGeom>
            <a:solidFill>
              <a:srgbClr val="FF0000"/>
            </a:solidFill>
            <a:ln w="12700">
              <a:solidFill>
                <a:srgbClr val="000000"/>
              </a:solidFill>
              <a:round/>
              <a:headEnd/>
              <a:tailEnd/>
            </a:ln>
          </p:spPr>
          <p:txBody>
            <a:bodyPr/>
            <a:lstStyle/>
            <a:p>
              <a:endParaRPr lang="en-US" sz="1800" dirty="0"/>
            </a:p>
          </p:txBody>
        </p:sp>
        <p:sp>
          <p:nvSpPr>
            <p:cNvPr id="80932" name="Oval 222"/>
            <p:cNvSpPr>
              <a:spLocks noChangeArrowheads="1"/>
            </p:cNvSpPr>
            <p:nvPr/>
          </p:nvSpPr>
          <p:spPr bwMode="auto">
            <a:xfrm>
              <a:off x="1248" y="3216"/>
              <a:ext cx="64" cy="64"/>
            </a:xfrm>
            <a:prstGeom prst="ellipse">
              <a:avLst/>
            </a:prstGeom>
            <a:solidFill>
              <a:srgbClr val="FF0000"/>
            </a:solidFill>
            <a:ln w="12700">
              <a:solidFill>
                <a:srgbClr val="000000"/>
              </a:solidFill>
              <a:round/>
              <a:headEnd/>
              <a:tailEnd/>
            </a:ln>
          </p:spPr>
          <p:txBody>
            <a:bodyPr/>
            <a:lstStyle/>
            <a:p>
              <a:endParaRPr lang="en-US" sz="1800" dirty="0"/>
            </a:p>
          </p:txBody>
        </p:sp>
        <p:sp>
          <p:nvSpPr>
            <p:cNvPr id="80933" name="Oval 222"/>
            <p:cNvSpPr>
              <a:spLocks noChangeArrowheads="1"/>
            </p:cNvSpPr>
            <p:nvPr/>
          </p:nvSpPr>
          <p:spPr bwMode="auto">
            <a:xfrm>
              <a:off x="2016" y="3216"/>
              <a:ext cx="64" cy="64"/>
            </a:xfrm>
            <a:prstGeom prst="ellipse">
              <a:avLst/>
            </a:prstGeom>
            <a:solidFill>
              <a:srgbClr val="FF0000"/>
            </a:solidFill>
            <a:ln w="12700">
              <a:solidFill>
                <a:srgbClr val="000000"/>
              </a:solidFill>
              <a:round/>
              <a:headEnd/>
              <a:tailEnd/>
            </a:ln>
          </p:spPr>
          <p:txBody>
            <a:bodyPr/>
            <a:lstStyle/>
            <a:p>
              <a:endParaRPr lang="en-US" sz="1800" dirty="0"/>
            </a:p>
          </p:txBody>
        </p:sp>
        <p:sp>
          <p:nvSpPr>
            <p:cNvPr id="80934" name="Oval 222"/>
            <p:cNvSpPr>
              <a:spLocks noChangeArrowheads="1"/>
            </p:cNvSpPr>
            <p:nvPr/>
          </p:nvSpPr>
          <p:spPr bwMode="auto">
            <a:xfrm>
              <a:off x="3312" y="3264"/>
              <a:ext cx="64" cy="64"/>
            </a:xfrm>
            <a:prstGeom prst="ellipse">
              <a:avLst/>
            </a:prstGeom>
            <a:solidFill>
              <a:srgbClr val="FF0000"/>
            </a:solidFill>
            <a:ln w="12700">
              <a:solidFill>
                <a:srgbClr val="000000"/>
              </a:solidFill>
              <a:round/>
              <a:headEnd/>
              <a:tailEnd/>
            </a:ln>
          </p:spPr>
          <p:txBody>
            <a:bodyPr/>
            <a:lstStyle/>
            <a:p>
              <a:endParaRPr lang="en-US" sz="1800" dirty="0"/>
            </a:p>
          </p:txBody>
        </p:sp>
        <p:sp>
          <p:nvSpPr>
            <p:cNvPr id="80935" name="Oval 222"/>
            <p:cNvSpPr>
              <a:spLocks noChangeArrowheads="1"/>
            </p:cNvSpPr>
            <p:nvPr/>
          </p:nvSpPr>
          <p:spPr bwMode="auto">
            <a:xfrm>
              <a:off x="4128" y="1968"/>
              <a:ext cx="64" cy="64"/>
            </a:xfrm>
            <a:prstGeom prst="ellipse">
              <a:avLst/>
            </a:prstGeom>
            <a:solidFill>
              <a:srgbClr val="FF0000"/>
            </a:solidFill>
            <a:ln w="12700">
              <a:solidFill>
                <a:srgbClr val="000000"/>
              </a:solidFill>
              <a:round/>
              <a:headEnd/>
              <a:tailEnd/>
            </a:ln>
          </p:spPr>
          <p:txBody>
            <a:bodyPr/>
            <a:lstStyle/>
            <a:p>
              <a:endParaRPr lang="en-US" sz="1800" dirty="0"/>
            </a:p>
          </p:txBody>
        </p:sp>
        <p:sp>
          <p:nvSpPr>
            <p:cNvPr id="80936" name="Oval 222"/>
            <p:cNvSpPr>
              <a:spLocks noChangeArrowheads="1"/>
            </p:cNvSpPr>
            <p:nvPr/>
          </p:nvSpPr>
          <p:spPr bwMode="auto">
            <a:xfrm>
              <a:off x="4272" y="2688"/>
              <a:ext cx="64" cy="64"/>
            </a:xfrm>
            <a:prstGeom prst="ellipse">
              <a:avLst/>
            </a:prstGeom>
            <a:solidFill>
              <a:srgbClr val="FF0000"/>
            </a:solidFill>
            <a:ln w="12700">
              <a:solidFill>
                <a:srgbClr val="000000"/>
              </a:solidFill>
              <a:round/>
              <a:headEnd/>
              <a:tailEnd/>
            </a:ln>
          </p:spPr>
          <p:txBody>
            <a:bodyPr/>
            <a:lstStyle/>
            <a:p>
              <a:endParaRPr lang="en-US" sz="1800" dirty="0"/>
            </a:p>
          </p:txBody>
        </p:sp>
        <p:sp>
          <p:nvSpPr>
            <p:cNvPr id="80937" name="Oval 222"/>
            <p:cNvSpPr>
              <a:spLocks noChangeArrowheads="1"/>
            </p:cNvSpPr>
            <p:nvPr/>
          </p:nvSpPr>
          <p:spPr bwMode="auto">
            <a:xfrm>
              <a:off x="768" y="1968"/>
              <a:ext cx="64" cy="64"/>
            </a:xfrm>
            <a:prstGeom prst="ellipse">
              <a:avLst/>
            </a:prstGeom>
            <a:solidFill>
              <a:srgbClr val="FF0000"/>
            </a:solidFill>
            <a:ln w="12700">
              <a:solidFill>
                <a:srgbClr val="000000"/>
              </a:solidFill>
              <a:round/>
              <a:headEnd/>
              <a:tailEnd/>
            </a:ln>
          </p:spPr>
          <p:txBody>
            <a:bodyPr/>
            <a:lstStyle/>
            <a:p>
              <a:endParaRPr lang="en-US" sz="1800" dirty="0"/>
            </a:p>
          </p:txBody>
        </p:sp>
        <p:sp>
          <p:nvSpPr>
            <p:cNvPr id="80938" name="Oval 222"/>
            <p:cNvSpPr>
              <a:spLocks noChangeArrowheads="1"/>
            </p:cNvSpPr>
            <p:nvPr/>
          </p:nvSpPr>
          <p:spPr bwMode="auto">
            <a:xfrm>
              <a:off x="816" y="2592"/>
              <a:ext cx="64" cy="64"/>
            </a:xfrm>
            <a:prstGeom prst="ellipse">
              <a:avLst/>
            </a:prstGeom>
            <a:solidFill>
              <a:srgbClr val="FF0000"/>
            </a:solidFill>
            <a:ln w="12700">
              <a:solidFill>
                <a:srgbClr val="000000"/>
              </a:solidFill>
              <a:round/>
              <a:headEnd/>
              <a:tailEnd/>
            </a:ln>
          </p:spPr>
          <p:txBody>
            <a:bodyPr/>
            <a:lstStyle/>
            <a:p>
              <a:endParaRPr lang="en-US" sz="1800" dirty="0"/>
            </a:p>
          </p:txBody>
        </p:sp>
      </p:grpSp>
      <p:sp>
        <p:nvSpPr>
          <p:cNvPr id="9" name="Date Placeholder 8"/>
          <p:cNvSpPr>
            <a:spLocks noGrp="1"/>
          </p:cNvSpPr>
          <p:nvPr>
            <p:ph type="dt" sz="half" idx="10"/>
          </p:nvPr>
        </p:nvSpPr>
        <p:spPr/>
        <p:txBody>
          <a:bodyPr/>
          <a:lstStyle/>
          <a:p>
            <a:pPr>
              <a:defRPr/>
            </a:pPr>
            <a:r>
              <a:rPr lang="en-US" dirty="0" smtClean="0"/>
              <a:t>April 18, 2017</a:t>
            </a:r>
            <a:endParaRPr lang="en-US" dirty="0"/>
          </a:p>
        </p:txBody>
      </p:sp>
      <p:sp>
        <p:nvSpPr>
          <p:cNvPr id="10" name="Footer Placeholder 9"/>
          <p:cNvSpPr>
            <a:spLocks noGrp="1"/>
          </p:cNvSpPr>
          <p:nvPr>
            <p:ph type="ftr" sz="quarter" idx="11"/>
          </p:nvPr>
        </p:nvSpPr>
        <p:spPr/>
        <p:txBody>
          <a:bodyPr/>
          <a:lstStyle/>
          <a:p>
            <a:pPr>
              <a:defRPr/>
            </a:pPr>
            <a:r>
              <a:rPr lang="en-US" dirty="0" smtClean="0"/>
              <a:t>SE 433: Lecture 4</a:t>
            </a:r>
            <a:endParaRPr lang="en-US" dirty="0"/>
          </a:p>
        </p:txBody>
      </p:sp>
      <p:sp>
        <p:nvSpPr>
          <p:cNvPr id="12" name="Slide Number Placeholder 11"/>
          <p:cNvSpPr>
            <a:spLocks noGrp="1"/>
          </p:cNvSpPr>
          <p:nvPr>
            <p:ph type="sldNum" sz="quarter" idx="12"/>
          </p:nvPr>
        </p:nvSpPr>
        <p:spPr/>
        <p:txBody>
          <a:bodyPr/>
          <a:lstStyle/>
          <a:p>
            <a:pPr>
              <a:defRPr/>
            </a:pPr>
            <a:fld id="{8BDBD1F7-51C1-E94D-B9B2-8F7012A744C6}" type="slidenum">
              <a:rPr lang="en-US" smtClean="0"/>
              <a:pPr>
                <a:defRPr/>
              </a:pPr>
              <a:t>58</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695548148"/>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2"/>
          <p:cNvSpPr>
            <a:spLocks noGrp="1" noChangeArrowheads="1"/>
          </p:cNvSpPr>
          <p:nvPr>
            <p:ph type="title"/>
          </p:nvPr>
        </p:nvSpPr>
        <p:spPr/>
        <p:txBody>
          <a:bodyPr/>
          <a:lstStyle/>
          <a:p>
            <a:r>
              <a:rPr lang="en-US" dirty="0" smtClean="0"/>
              <a:t>Summary</a:t>
            </a:r>
            <a:endParaRPr lang="en-US" dirty="0"/>
          </a:p>
        </p:txBody>
      </p:sp>
      <p:sp>
        <p:nvSpPr>
          <p:cNvPr id="70661" name="Rectangle 3"/>
          <p:cNvSpPr>
            <a:spLocks noGrp="1" noChangeArrowheads="1"/>
          </p:cNvSpPr>
          <p:nvPr>
            <p:ph idx="1"/>
          </p:nvPr>
        </p:nvSpPr>
        <p:spPr/>
        <p:txBody>
          <a:bodyPr/>
          <a:lstStyle/>
          <a:p>
            <a:pPr>
              <a:lnSpc>
                <a:spcPct val="90000"/>
              </a:lnSpc>
            </a:pPr>
            <a:r>
              <a:rPr lang="en-US" sz="3200" u="sng" dirty="0" smtClean="0"/>
              <a:t>For Multiple </a:t>
            </a:r>
            <a:r>
              <a:rPr lang="en-US" sz="3200" u="sng" dirty="0"/>
              <a:t>input variables</a:t>
            </a:r>
          </a:p>
          <a:p>
            <a:pPr marL="742950" lvl="1" indent="-285750">
              <a:lnSpc>
                <a:spcPct val="90000"/>
              </a:lnSpc>
            </a:pPr>
            <a:r>
              <a:rPr lang="en-US" sz="2800" b="1" dirty="0"/>
              <a:t>Weak normal test</a:t>
            </a:r>
            <a:r>
              <a:rPr lang="en-US" sz="2800" dirty="0"/>
              <a:t>: </a:t>
            </a:r>
          </a:p>
          <a:p>
            <a:pPr marL="1143000" lvl="2">
              <a:lnSpc>
                <a:spcPct val="90000"/>
              </a:lnSpc>
            </a:pPr>
            <a:r>
              <a:rPr lang="en-US" sz="2400" dirty="0"/>
              <a:t>Select </a:t>
            </a:r>
            <a:r>
              <a:rPr lang="en-US" sz="2400" b="1" dirty="0"/>
              <a:t>one</a:t>
            </a:r>
            <a:r>
              <a:rPr lang="en-US" sz="2400" dirty="0"/>
              <a:t> data point from each valid equivalence class</a:t>
            </a:r>
          </a:p>
          <a:p>
            <a:pPr marL="742950" lvl="1" indent="-285750">
              <a:lnSpc>
                <a:spcPct val="90000"/>
              </a:lnSpc>
            </a:pPr>
            <a:r>
              <a:rPr lang="en-US" sz="2800" b="1" dirty="0"/>
              <a:t>Strong normal test</a:t>
            </a:r>
            <a:r>
              <a:rPr lang="en-US" sz="2800" dirty="0"/>
              <a:t>: </a:t>
            </a:r>
          </a:p>
          <a:p>
            <a:pPr marL="1143000" lvl="2">
              <a:lnSpc>
                <a:spcPct val="90000"/>
              </a:lnSpc>
            </a:pPr>
            <a:r>
              <a:rPr lang="en-US" sz="2400" dirty="0"/>
              <a:t>Select one data point from each combination of (the </a:t>
            </a:r>
            <a:r>
              <a:rPr lang="en-US" sz="2400" b="1" dirty="0"/>
              <a:t>cross product </a:t>
            </a:r>
            <a:r>
              <a:rPr lang="en-US" sz="2400" dirty="0"/>
              <a:t>of) the valid equivalence classes</a:t>
            </a:r>
          </a:p>
          <a:p>
            <a:pPr marL="742950" lvl="1" indent="-285750">
              <a:lnSpc>
                <a:spcPct val="90000"/>
              </a:lnSpc>
            </a:pPr>
            <a:r>
              <a:rPr lang="en-US" sz="2800" b="1" dirty="0"/>
              <a:t>Weak/strong robustness test</a:t>
            </a:r>
            <a:r>
              <a:rPr lang="en-US" sz="2800" dirty="0"/>
              <a:t>: </a:t>
            </a:r>
          </a:p>
          <a:p>
            <a:pPr marL="1143000" lvl="2">
              <a:lnSpc>
                <a:spcPct val="90000"/>
              </a:lnSpc>
            </a:pPr>
            <a:r>
              <a:rPr lang="en-US" sz="2400" dirty="0"/>
              <a:t>Include invalid equivalence </a:t>
            </a:r>
            <a:r>
              <a:rPr lang="en-US" sz="2400" dirty="0" smtClean="0"/>
              <a:t>classes</a:t>
            </a:r>
            <a:endParaRPr lang="en-US" sz="2400"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2" name="Slide Number Placeholder 1"/>
          <p:cNvSpPr>
            <a:spLocks noGrp="1"/>
          </p:cNvSpPr>
          <p:nvPr>
            <p:ph type="sldNum" sz="quarter" idx="12"/>
          </p:nvPr>
        </p:nvSpPr>
        <p:spPr/>
        <p:txBody>
          <a:bodyPr/>
          <a:lstStyle/>
          <a:p>
            <a:pPr>
              <a:defRPr/>
            </a:pPr>
            <a:fld id="{8BDBD1F7-51C1-E94D-B9B2-8F7012A744C6}" type="slidenum">
              <a:rPr lang="en-US" smtClean="0"/>
              <a:pPr>
                <a:defRPr/>
              </a:pPr>
              <a:t>59</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443812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6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6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0661">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066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066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661">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066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1"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1 Lessons Learned</a:t>
            </a:r>
            <a:endParaRPr lang="en-US" dirty="0"/>
          </a:p>
        </p:txBody>
      </p:sp>
      <p:sp>
        <p:nvSpPr>
          <p:cNvPr id="3" name="Content Placeholder 2"/>
          <p:cNvSpPr>
            <a:spLocks noGrp="1"/>
          </p:cNvSpPr>
          <p:nvPr>
            <p:ph idx="1"/>
          </p:nvPr>
        </p:nvSpPr>
        <p:spPr/>
        <p:txBody>
          <a:bodyPr/>
          <a:lstStyle/>
          <a:p>
            <a:r>
              <a:rPr lang="en-US" dirty="0" smtClean="0"/>
              <a:t>The assignment requirements may have some unwritten items:</a:t>
            </a:r>
          </a:p>
          <a:p>
            <a:pPr lvl="1"/>
            <a:r>
              <a:rPr lang="en-US" dirty="0" smtClean="0"/>
              <a:t>Being able to test the program</a:t>
            </a:r>
          </a:p>
          <a:p>
            <a:r>
              <a:rPr lang="en-US" dirty="0" smtClean="0"/>
              <a:t>Programs need to “defend” themselves from</a:t>
            </a:r>
          </a:p>
          <a:p>
            <a:pPr lvl="1"/>
            <a:r>
              <a:rPr lang="en-US" dirty="0" smtClean="0"/>
              <a:t>Illegal input</a:t>
            </a:r>
          </a:p>
          <a:p>
            <a:pPr lvl="1"/>
            <a:r>
              <a:rPr lang="en-US" dirty="0" smtClean="0"/>
              <a:t>Boundary conditions</a:t>
            </a:r>
          </a:p>
        </p:txBody>
      </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6</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517314295"/>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2"/>
          <p:cNvSpPr>
            <a:spLocks noGrp="1" noChangeArrowheads="1"/>
          </p:cNvSpPr>
          <p:nvPr>
            <p:ph type="title"/>
          </p:nvPr>
        </p:nvSpPr>
        <p:spPr/>
        <p:txBody>
          <a:bodyPr/>
          <a:lstStyle/>
          <a:p>
            <a:r>
              <a:rPr lang="en-US" dirty="0"/>
              <a:t>Example: nextDate() Function</a:t>
            </a:r>
          </a:p>
        </p:txBody>
      </p:sp>
      <p:sp>
        <p:nvSpPr>
          <p:cNvPr id="82949" name="Rectangle 3"/>
          <p:cNvSpPr>
            <a:spLocks noGrp="1" noChangeArrowheads="1"/>
          </p:cNvSpPr>
          <p:nvPr>
            <p:ph idx="1"/>
          </p:nvPr>
        </p:nvSpPr>
        <p:spPr/>
        <p:txBody>
          <a:bodyPr/>
          <a:lstStyle/>
          <a:p>
            <a:pPr>
              <a:defRPr/>
            </a:pPr>
            <a:r>
              <a:rPr lang="en-US" sz="2800" dirty="0"/>
              <a:t>This program </a:t>
            </a:r>
            <a:r>
              <a:rPr lang="en-US" sz="2800" dirty="0" smtClean="0"/>
              <a:t>reads </a:t>
            </a:r>
            <a:r>
              <a:rPr lang="en-US" sz="2800" dirty="0"/>
              <a:t>a date in the format of </a:t>
            </a:r>
            <a:endParaRPr lang="en-US" sz="2800" dirty="0" smtClean="0"/>
          </a:p>
          <a:p>
            <a:pPr marL="0" indent="0">
              <a:buFont typeface="Wingdings 3" charset="0"/>
              <a:buNone/>
              <a:defRPr/>
            </a:pPr>
            <a:r>
              <a:rPr lang="en-US" sz="2800" dirty="0"/>
              <a:t>	</a:t>
            </a:r>
            <a:r>
              <a:rPr lang="en-US" sz="2800" dirty="0" smtClean="0">
                <a:solidFill>
                  <a:schemeClr val="tx2"/>
                </a:solidFill>
              </a:rPr>
              <a:t>mm</a:t>
            </a:r>
            <a:r>
              <a:rPr lang="en-US" sz="2800" dirty="0">
                <a:solidFill>
                  <a:schemeClr val="tx2"/>
                </a:solidFill>
              </a:rPr>
              <a:t>/dd/yyyy</a:t>
            </a:r>
            <a:r>
              <a:rPr lang="en-US" sz="2800" dirty="0"/>
              <a:t> </a:t>
            </a:r>
          </a:p>
          <a:p>
            <a:pPr>
              <a:buFont typeface="Wingdings 3" charset="0"/>
              <a:buNone/>
              <a:defRPr/>
            </a:pPr>
            <a:r>
              <a:rPr lang="en-US" sz="2800" dirty="0"/>
              <a:t>	and prints out the next date.</a:t>
            </a:r>
          </a:p>
          <a:p>
            <a:pPr>
              <a:defRPr/>
            </a:pPr>
            <a:r>
              <a:rPr lang="en-US" sz="2800" dirty="0"/>
              <a:t>For example, an input of </a:t>
            </a:r>
          </a:p>
          <a:p>
            <a:pPr>
              <a:buFont typeface="Wingdings 3" charset="0"/>
              <a:buNone/>
              <a:defRPr/>
            </a:pPr>
            <a:r>
              <a:rPr lang="en-US" sz="2800" dirty="0">
                <a:solidFill>
                  <a:srgbClr val="6666FF"/>
                </a:solidFill>
              </a:rPr>
              <a:t>		03/31/</a:t>
            </a:r>
            <a:r>
              <a:rPr lang="en-US" sz="2800" dirty="0" smtClean="0">
                <a:solidFill>
                  <a:srgbClr val="6666FF"/>
                </a:solidFill>
              </a:rPr>
              <a:t>2014</a:t>
            </a:r>
            <a:r>
              <a:rPr lang="en-US" sz="2800" dirty="0" smtClean="0"/>
              <a:t> </a:t>
            </a:r>
            <a:endParaRPr lang="en-US" sz="2800" dirty="0"/>
          </a:p>
          <a:p>
            <a:pPr>
              <a:buFont typeface="Wingdings 3" charset="0"/>
              <a:buNone/>
              <a:defRPr/>
            </a:pPr>
            <a:r>
              <a:rPr lang="en-US" sz="2800" dirty="0"/>
              <a:t>	gives an output of </a:t>
            </a:r>
          </a:p>
          <a:p>
            <a:pPr>
              <a:buFont typeface="Wingdings 3" charset="0"/>
              <a:buNone/>
              <a:defRPr/>
            </a:pPr>
            <a:r>
              <a:rPr lang="en-US" sz="2800" dirty="0"/>
              <a:t>		</a:t>
            </a:r>
            <a:r>
              <a:rPr lang="en-US" sz="2800" dirty="0">
                <a:solidFill>
                  <a:srgbClr val="6666FF"/>
                </a:solidFill>
              </a:rPr>
              <a:t>04/01/</a:t>
            </a:r>
            <a:r>
              <a:rPr lang="en-US" sz="2800" dirty="0" smtClean="0">
                <a:solidFill>
                  <a:srgbClr val="6666FF"/>
                </a:solidFill>
              </a:rPr>
              <a:t>2014</a:t>
            </a:r>
            <a:endParaRPr lang="en-US" sz="2800" dirty="0"/>
          </a:p>
          <a:p>
            <a:pPr>
              <a:defRPr/>
            </a:pPr>
            <a:r>
              <a:rPr lang="en-US" sz="2800" dirty="0" smtClean="0"/>
              <a:t>A constraint (arbitrary, for illustration purpose only)</a:t>
            </a:r>
          </a:p>
          <a:p>
            <a:pPr lvl="1">
              <a:defRPr/>
            </a:pPr>
            <a:r>
              <a:rPr lang="en-US" sz="2400" dirty="0" smtClean="0"/>
              <a:t>The </a:t>
            </a:r>
            <a:r>
              <a:rPr lang="en-US" sz="2400" dirty="0"/>
              <a:t>year </a:t>
            </a:r>
            <a:r>
              <a:rPr lang="en-US" sz="2400" dirty="0" smtClean="0"/>
              <a:t>is </a:t>
            </a:r>
            <a:r>
              <a:rPr lang="en-US" sz="2400" dirty="0"/>
              <a:t>between 1800 and 2200 inclusive</a:t>
            </a: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60</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704147515"/>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Rectangle 2"/>
          <p:cNvSpPr>
            <a:spLocks noGrp="1" noChangeArrowheads="1"/>
          </p:cNvSpPr>
          <p:nvPr>
            <p:ph type="title"/>
          </p:nvPr>
        </p:nvSpPr>
        <p:spPr/>
        <p:txBody>
          <a:bodyPr/>
          <a:lstStyle/>
          <a:p>
            <a:r>
              <a:rPr lang="en-US" sz="3600" dirty="0"/>
              <a:t>Example: nextDate(</a:t>
            </a:r>
            <a:r>
              <a:rPr lang="en-US" sz="3600" dirty="0" smtClean="0"/>
              <a:t>): </a:t>
            </a:r>
            <a:r>
              <a:rPr lang="en-US" sz="2400" dirty="0" smtClean="0"/>
              <a:t>Valid </a:t>
            </a:r>
            <a:r>
              <a:rPr lang="en-US" sz="2400" dirty="0"/>
              <a:t>Equivalence Classes</a:t>
            </a:r>
            <a:endParaRPr lang="en-US" sz="4000" dirty="0"/>
          </a:p>
        </p:txBody>
      </p:sp>
      <p:sp>
        <p:nvSpPr>
          <p:cNvPr id="84997" name="Rectangle 3"/>
          <p:cNvSpPr>
            <a:spLocks noGrp="1" noChangeArrowheads="1"/>
          </p:cNvSpPr>
          <p:nvPr>
            <p:ph idx="1"/>
          </p:nvPr>
        </p:nvSpPr>
        <p:spPr>
          <a:xfrm>
            <a:off x="457200" y="990600"/>
            <a:ext cx="8229600" cy="5486400"/>
          </a:xfrm>
        </p:spPr>
        <p:txBody>
          <a:bodyPr/>
          <a:lstStyle/>
          <a:p>
            <a:pPr>
              <a:lnSpc>
                <a:spcPct val="90000"/>
              </a:lnSpc>
            </a:pPr>
            <a:r>
              <a:rPr lang="en-US" sz="2400" dirty="0"/>
              <a:t>The valid equivalence classes for the Day </a:t>
            </a:r>
          </a:p>
          <a:p>
            <a:pPr marL="742950" lvl="1" indent="-285750">
              <a:lnSpc>
                <a:spcPct val="90000"/>
              </a:lnSpc>
            </a:pPr>
            <a:r>
              <a:rPr lang="en-US" sz="2400" dirty="0"/>
              <a:t>{ 1 ≤ Day ≤ 28 }  </a:t>
            </a:r>
          </a:p>
          <a:p>
            <a:pPr marL="742950" lvl="1" indent="-285750">
              <a:lnSpc>
                <a:spcPct val="90000"/>
              </a:lnSpc>
            </a:pPr>
            <a:r>
              <a:rPr lang="en-US" sz="2400" dirty="0"/>
              <a:t>{ Day = 29 } </a:t>
            </a:r>
          </a:p>
          <a:p>
            <a:pPr marL="742950" lvl="1" indent="-285750">
              <a:lnSpc>
                <a:spcPct val="90000"/>
              </a:lnSpc>
            </a:pPr>
            <a:r>
              <a:rPr lang="en-US" sz="2400" dirty="0"/>
              <a:t>{ Day = 30 }</a:t>
            </a:r>
          </a:p>
          <a:p>
            <a:pPr marL="742950" lvl="1" indent="-285750">
              <a:lnSpc>
                <a:spcPct val="90000"/>
              </a:lnSpc>
            </a:pPr>
            <a:r>
              <a:rPr lang="en-US" sz="2400" dirty="0"/>
              <a:t>{ Day = 31 }</a:t>
            </a:r>
          </a:p>
          <a:p>
            <a:pPr>
              <a:lnSpc>
                <a:spcPct val="90000"/>
              </a:lnSpc>
            </a:pPr>
            <a:r>
              <a:rPr lang="en-US" sz="2400" dirty="0"/>
              <a:t>The valid equivalence classes for the Month </a:t>
            </a:r>
          </a:p>
          <a:p>
            <a:pPr marL="742950" lvl="1" indent="-285750">
              <a:lnSpc>
                <a:spcPct val="90000"/>
              </a:lnSpc>
            </a:pPr>
            <a:r>
              <a:rPr lang="en-US" sz="2400" dirty="0"/>
              <a:t>{ Month has 30 days }</a:t>
            </a:r>
          </a:p>
          <a:p>
            <a:pPr marL="742950" lvl="1" indent="-285750">
              <a:lnSpc>
                <a:spcPct val="90000"/>
              </a:lnSpc>
            </a:pPr>
            <a:r>
              <a:rPr lang="en-US" sz="2400" dirty="0"/>
              <a:t>{ Month has 31 days } </a:t>
            </a:r>
          </a:p>
          <a:p>
            <a:pPr marL="742950" lvl="1" indent="-285750">
              <a:lnSpc>
                <a:spcPct val="90000"/>
              </a:lnSpc>
            </a:pPr>
            <a:r>
              <a:rPr lang="en-US" sz="2400" dirty="0"/>
              <a:t>{ Month = February }</a:t>
            </a:r>
          </a:p>
          <a:p>
            <a:pPr>
              <a:lnSpc>
                <a:spcPct val="90000"/>
              </a:lnSpc>
            </a:pPr>
            <a:r>
              <a:rPr lang="en-US" sz="2400" dirty="0"/>
              <a:t>The valid equivalence classes for the Year</a:t>
            </a:r>
          </a:p>
          <a:p>
            <a:pPr marL="742950" lvl="1" indent="-285750">
              <a:lnSpc>
                <a:spcPct val="90000"/>
              </a:lnSpc>
            </a:pPr>
            <a:r>
              <a:rPr lang="en-US" sz="2400" dirty="0"/>
              <a:t>{ Year is not a leap year }</a:t>
            </a:r>
          </a:p>
          <a:p>
            <a:pPr marL="742950" lvl="1" indent="-285750">
              <a:lnSpc>
                <a:spcPct val="90000"/>
              </a:lnSpc>
            </a:pPr>
            <a:r>
              <a:rPr lang="en-US" sz="2400" dirty="0"/>
              <a:t>{ Year is a leap year }</a:t>
            </a: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61</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598902321"/>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Rectangle 2"/>
          <p:cNvSpPr>
            <a:spLocks noGrp="1" noChangeArrowheads="1"/>
          </p:cNvSpPr>
          <p:nvPr>
            <p:ph type="title"/>
          </p:nvPr>
        </p:nvSpPr>
        <p:spPr/>
        <p:txBody>
          <a:bodyPr/>
          <a:lstStyle/>
          <a:p>
            <a:r>
              <a:rPr lang="en-US" sz="3600" dirty="0"/>
              <a:t>Example: nextDate(</a:t>
            </a:r>
            <a:r>
              <a:rPr lang="en-US" sz="3600" dirty="0" smtClean="0"/>
              <a:t>): </a:t>
            </a:r>
            <a:r>
              <a:rPr lang="en-US" sz="2400" dirty="0" smtClean="0"/>
              <a:t>Invalid </a:t>
            </a:r>
            <a:r>
              <a:rPr lang="en-US" sz="2400" dirty="0"/>
              <a:t>Equivalence Classes</a:t>
            </a:r>
            <a:endParaRPr lang="en-US" sz="2000" dirty="0"/>
          </a:p>
        </p:txBody>
      </p:sp>
      <p:sp>
        <p:nvSpPr>
          <p:cNvPr id="87045" name="Rectangle 3"/>
          <p:cNvSpPr>
            <a:spLocks noGrp="1" noChangeArrowheads="1"/>
          </p:cNvSpPr>
          <p:nvPr>
            <p:ph idx="1"/>
          </p:nvPr>
        </p:nvSpPr>
        <p:spPr>
          <a:xfrm>
            <a:off x="457200" y="990600"/>
            <a:ext cx="8229600" cy="5486400"/>
          </a:xfrm>
        </p:spPr>
        <p:txBody>
          <a:bodyPr/>
          <a:lstStyle/>
          <a:p>
            <a:pPr>
              <a:lnSpc>
                <a:spcPct val="90000"/>
              </a:lnSpc>
            </a:pPr>
            <a:r>
              <a:rPr lang="en-US" sz="2400" dirty="0"/>
              <a:t>The invalid equivalence classes for the Day</a:t>
            </a:r>
          </a:p>
          <a:p>
            <a:pPr marL="457200" lvl="1" indent="0">
              <a:lnSpc>
                <a:spcPct val="90000"/>
              </a:lnSpc>
              <a:buNone/>
            </a:pPr>
            <a:r>
              <a:rPr lang="en-US" sz="2000" dirty="0"/>
              <a:t>{ Day &lt; 1 }			{ Day &gt; 31 } </a:t>
            </a:r>
          </a:p>
          <a:p>
            <a:pPr marL="457200" lvl="1" indent="0">
              <a:lnSpc>
                <a:spcPct val="90000"/>
              </a:lnSpc>
              <a:buNone/>
            </a:pPr>
            <a:r>
              <a:rPr lang="en-US" sz="2000" dirty="0"/>
              <a:t>{ Incorrect format of Day } 	</a:t>
            </a:r>
            <a:r>
              <a:rPr lang="en-US" sz="2000" dirty="0" smtClean="0"/>
              <a:t>{ </a:t>
            </a:r>
            <a:r>
              <a:rPr lang="en-US" sz="2000" dirty="0"/>
              <a:t>Illegal characters of Day } </a:t>
            </a:r>
          </a:p>
          <a:p>
            <a:pPr>
              <a:lnSpc>
                <a:spcPct val="90000"/>
              </a:lnSpc>
            </a:pPr>
            <a:r>
              <a:rPr lang="en-US" sz="2400" dirty="0"/>
              <a:t>The invalid equivalence classes for the Month </a:t>
            </a:r>
          </a:p>
          <a:p>
            <a:pPr marL="457200" lvl="1" indent="0">
              <a:lnSpc>
                <a:spcPct val="90000"/>
              </a:lnSpc>
              <a:buNone/>
            </a:pPr>
            <a:r>
              <a:rPr lang="en-US" sz="2000" dirty="0"/>
              <a:t>{ Month &lt; 1 }		</a:t>
            </a:r>
            <a:r>
              <a:rPr lang="en-US" sz="2000" dirty="0" smtClean="0"/>
              <a:t>{ </a:t>
            </a:r>
            <a:r>
              <a:rPr lang="en-US" sz="2000" dirty="0"/>
              <a:t>Month &gt; 12 }</a:t>
            </a:r>
          </a:p>
          <a:p>
            <a:pPr marL="457200" lvl="1" indent="0">
              <a:lnSpc>
                <a:spcPct val="90000"/>
              </a:lnSpc>
              <a:buNone/>
            </a:pPr>
            <a:r>
              <a:rPr lang="en-US" sz="2000" dirty="0"/>
              <a:t>{ Incorrect format of Month }	{ Illegal characters of Month } </a:t>
            </a:r>
          </a:p>
          <a:p>
            <a:pPr>
              <a:lnSpc>
                <a:spcPct val="90000"/>
              </a:lnSpc>
            </a:pPr>
            <a:r>
              <a:rPr lang="en-US" sz="2400" dirty="0"/>
              <a:t>The invalid equivalence classes for the Year</a:t>
            </a:r>
          </a:p>
          <a:p>
            <a:pPr marL="457200" lvl="1" indent="0">
              <a:lnSpc>
                <a:spcPct val="90000"/>
              </a:lnSpc>
              <a:buNone/>
            </a:pPr>
            <a:r>
              <a:rPr lang="en-US" sz="2000" dirty="0"/>
              <a:t>{ Year &lt; 1800 }		</a:t>
            </a:r>
            <a:r>
              <a:rPr lang="en-US" sz="2000" dirty="0" smtClean="0"/>
              <a:t>{ </a:t>
            </a:r>
            <a:r>
              <a:rPr lang="en-US" sz="2000" dirty="0"/>
              <a:t>Year &gt; 2200 }</a:t>
            </a:r>
          </a:p>
          <a:p>
            <a:pPr marL="457200" lvl="1" indent="0">
              <a:lnSpc>
                <a:spcPct val="90000"/>
              </a:lnSpc>
              <a:buNone/>
            </a:pPr>
            <a:r>
              <a:rPr lang="en-US" sz="2000" dirty="0"/>
              <a:t>{ Incorrect format of Year }	</a:t>
            </a:r>
            <a:r>
              <a:rPr lang="en-US" sz="2000" dirty="0" smtClean="0"/>
              <a:t>{ </a:t>
            </a:r>
            <a:r>
              <a:rPr lang="en-US" sz="2000" dirty="0"/>
              <a:t>Illegal characters of Year } </a:t>
            </a:r>
          </a:p>
          <a:p>
            <a:pPr>
              <a:lnSpc>
                <a:spcPct val="90000"/>
              </a:lnSpc>
            </a:pPr>
            <a:r>
              <a:rPr lang="en-US" sz="2400" dirty="0"/>
              <a:t>Other invalid equivalence classes</a:t>
            </a:r>
          </a:p>
          <a:p>
            <a:pPr marL="457200" lvl="1" indent="0">
              <a:lnSpc>
                <a:spcPct val="90000"/>
              </a:lnSpc>
              <a:buNone/>
            </a:pPr>
            <a:r>
              <a:rPr lang="en-US" sz="2000" dirty="0"/>
              <a:t>{ Incorrect order of Day, Month, Year }</a:t>
            </a:r>
          </a:p>
          <a:p>
            <a:pPr marL="457200" lvl="1" indent="0">
              <a:lnSpc>
                <a:spcPct val="90000"/>
              </a:lnSpc>
              <a:buNone/>
            </a:pPr>
            <a:r>
              <a:rPr lang="en-US" sz="2000" dirty="0" smtClean="0"/>
              <a:t>{ </a:t>
            </a:r>
            <a:r>
              <a:rPr lang="en-US" sz="2000" dirty="0"/>
              <a:t>Missing Day, Month, or Year </a:t>
            </a:r>
            <a:r>
              <a:rPr lang="en-US" sz="2000" dirty="0" smtClean="0"/>
              <a:t>}	</a:t>
            </a:r>
          </a:p>
          <a:p>
            <a:pPr marL="457200" lvl="1" indent="0">
              <a:lnSpc>
                <a:spcPct val="90000"/>
              </a:lnSpc>
              <a:buNone/>
            </a:pPr>
            <a:r>
              <a:rPr lang="en-US" sz="2000" dirty="0" smtClean="0"/>
              <a:t>{ </a:t>
            </a:r>
            <a:r>
              <a:rPr lang="en-US" sz="2000" dirty="0"/>
              <a:t>Extra number or character </a:t>
            </a:r>
            <a:r>
              <a:rPr lang="en-US" sz="2000" dirty="0" smtClean="0"/>
              <a:t>}</a:t>
            </a: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62</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4290633960"/>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p:cNvSpPr>
          <p:nvPr>
            <p:ph type="title"/>
          </p:nvPr>
        </p:nvSpPr>
        <p:spPr/>
        <p:txBody>
          <a:bodyPr/>
          <a:lstStyle/>
          <a:p>
            <a:r>
              <a:rPr lang="en-US" sz="3600" dirty="0"/>
              <a:t>Example: nextDate(</a:t>
            </a:r>
            <a:r>
              <a:rPr lang="en-US" sz="3600" dirty="0" smtClean="0"/>
              <a:t>): </a:t>
            </a:r>
            <a:r>
              <a:rPr lang="en-US" sz="2400" dirty="0" smtClean="0"/>
              <a:t>Test </a:t>
            </a:r>
            <a:r>
              <a:rPr lang="en-US" sz="2400" dirty="0"/>
              <a:t>Cases: Weak Normal</a:t>
            </a:r>
          </a:p>
        </p:txBody>
      </p:sp>
      <p:sp>
        <p:nvSpPr>
          <p:cNvPr id="89093" name="Rectangle 3"/>
          <p:cNvSpPr>
            <a:spLocks noGrp="1"/>
          </p:cNvSpPr>
          <p:nvPr>
            <p:ph sz="quarter" idx="1"/>
          </p:nvPr>
        </p:nvSpPr>
        <p:spPr>
          <a:xfrm>
            <a:off x="457200" y="1066800"/>
            <a:ext cx="5715000" cy="5410200"/>
          </a:xfrm>
        </p:spPr>
        <p:txBody>
          <a:bodyPr/>
          <a:lstStyle/>
          <a:p>
            <a:pPr>
              <a:lnSpc>
                <a:spcPct val="90000"/>
              </a:lnSpc>
            </a:pPr>
            <a:r>
              <a:rPr lang="en-US" sz="2800" dirty="0"/>
              <a:t>Valid equivalence classes and data points </a:t>
            </a:r>
          </a:p>
          <a:p>
            <a:pPr lvl="1">
              <a:lnSpc>
                <a:spcPct val="90000"/>
              </a:lnSpc>
            </a:pPr>
            <a:r>
              <a:rPr lang="en-US" sz="2400" dirty="0"/>
              <a:t>Day 		      Data Points</a:t>
            </a:r>
          </a:p>
          <a:p>
            <a:pPr lvl="2">
              <a:lnSpc>
                <a:spcPct val="90000"/>
              </a:lnSpc>
            </a:pPr>
            <a:r>
              <a:rPr lang="en-US" sz="2000" dirty="0"/>
              <a:t>{ 1 ≤ Day ≤ 28 }  	</a:t>
            </a:r>
            <a:r>
              <a:rPr lang="en-US" sz="2000" dirty="0" smtClean="0">
                <a:solidFill>
                  <a:srgbClr val="0000FF"/>
                </a:solidFill>
              </a:rPr>
              <a:t>10</a:t>
            </a:r>
            <a:endParaRPr lang="en-US" sz="2000" dirty="0">
              <a:solidFill>
                <a:srgbClr val="0000FF"/>
              </a:solidFill>
            </a:endParaRPr>
          </a:p>
          <a:p>
            <a:pPr lvl="2">
              <a:lnSpc>
                <a:spcPct val="90000"/>
              </a:lnSpc>
            </a:pPr>
            <a:r>
              <a:rPr lang="en-US" sz="2000" dirty="0"/>
              <a:t>{ Day = 29 } 		</a:t>
            </a:r>
            <a:r>
              <a:rPr lang="en-US" sz="2000" dirty="0">
                <a:solidFill>
                  <a:srgbClr val="0000FF"/>
                </a:solidFill>
              </a:rPr>
              <a:t>29</a:t>
            </a:r>
          </a:p>
          <a:p>
            <a:pPr lvl="2">
              <a:lnSpc>
                <a:spcPct val="90000"/>
              </a:lnSpc>
            </a:pPr>
            <a:r>
              <a:rPr lang="en-US" sz="2000" dirty="0"/>
              <a:t>{ Day = 30 }		</a:t>
            </a:r>
            <a:r>
              <a:rPr lang="en-US" sz="2000" dirty="0">
                <a:solidFill>
                  <a:srgbClr val="0000FF"/>
                </a:solidFill>
              </a:rPr>
              <a:t>30</a:t>
            </a:r>
          </a:p>
          <a:p>
            <a:pPr lvl="2">
              <a:lnSpc>
                <a:spcPct val="90000"/>
              </a:lnSpc>
            </a:pPr>
            <a:r>
              <a:rPr lang="en-US" sz="2000" dirty="0"/>
              <a:t>{ Day = 31 }		</a:t>
            </a:r>
            <a:r>
              <a:rPr lang="en-US" sz="2000" dirty="0">
                <a:solidFill>
                  <a:srgbClr val="0000FF"/>
                </a:solidFill>
              </a:rPr>
              <a:t>31</a:t>
            </a:r>
          </a:p>
          <a:p>
            <a:pPr lvl="1">
              <a:lnSpc>
                <a:spcPct val="90000"/>
              </a:lnSpc>
            </a:pPr>
            <a:r>
              <a:rPr lang="en-US" sz="2400" dirty="0"/>
              <a:t>Month </a:t>
            </a:r>
          </a:p>
          <a:p>
            <a:pPr lvl="2">
              <a:lnSpc>
                <a:spcPct val="90000"/>
              </a:lnSpc>
            </a:pPr>
            <a:r>
              <a:rPr lang="en-US" sz="2000" dirty="0"/>
              <a:t>{ Month has 30 days }	</a:t>
            </a:r>
            <a:r>
              <a:rPr lang="en-US" sz="2000" dirty="0">
                <a:solidFill>
                  <a:srgbClr val="0000FF"/>
                </a:solidFill>
              </a:rPr>
              <a:t>04</a:t>
            </a:r>
          </a:p>
          <a:p>
            <a:pPr lvl="2">
              <a:lnSpc>
                <a:spcPct val="90000"/>
              </a:lnSpc>
            </a:pPr>
            <a:r>
              <a:rPr lang="en-US" sz="2000" dirty="0"/>
              <a:t>{ Month has 31 days } 	</a:t>
            </a:r>
            <a:r>
              <a:rPr lang="en-US" sz="2000" dirty="0">
                <a:solidFill>
                  <a:srgbClr val="0000FF"/>
                </a:solidFill>
              </a:rPr>
              <a:t>03</a:t>
            </a:r>
          </a:p>
          <a:p>
            <a:pPr lvl="2">
              <a:lnSpc>
                <a:spcPct val="90000"/>
              </a:lnSpc>
            </a:pPr>
            <a:r>
              <a:rPr lang="en-US" sz="2000" dirty="0"/>
              <a:t>{ Month = February }	</a:t>
            </a:r>
            <a:r>
              <a:rPr lang="en-US" sz="2000" dirty="0">
                <a:solidFill>
                  <a:srgbClr val="0000FF"/>
                </a:solidFill>
              </a:rPr>
              <a:t>02</a:t>
            </a:r>
          </a:p>
          <a:p>
            <a:pPr lvl="1">
              <a:lnSpc>
                <a:spcPct val="90000"/>
              </a:lnSpc>
            </a:pPr>
            <a:r>
              <a:rPr lang="en-US" sz="2400" dirty="0"/>
              <a:t>Year</a:t>
            </a:r>
          </a:p>
          <a:p>
            <a:pPr lvl="2">
              <a:lnSpc>
                <a:spcPct val="90000"/>
              </a:lnSpc>
            </a:pPr>
            <a:r>
              <a:rPr lang="en-US" sz="2000" dirty="0"/>
              <a:t>{ Year is not a leap year }	</a:t>
            </a:r>
            <a:r>
              <a:rPr lang="en-US" sz="2000" dirty="0">
                <a:solidFill>
                  <a:srgbClr val="0000FF"/>
                </a:solidFill>
              </a:rPr>
              <a:t>2009</a:t>
            </a:r>
          </a:p>
          <a:p>
            <a:pPr lvl="2">
              <a:lnSpc>
                <a:spcPct val="90000"/>
              </a:lnSpc>
            </a:pPr>
            <a:r>
              <a:rPr lang="en-US" sz="2000" dirty="0"/>
              <a:t>{ Year is a leap year }	</a:t>
            </a:r>
            <a:r>
              <a:rPr lang="en-US" sz="2000" dirty="0" smtClean="0">
                <a:solidFill>
                  <a:srgbClr val="0000FF"/>
                </a:solidFill>
              </a:rPr>
              <a:t>2008</a:t>
            </a:r>
            <a:endParaRPr lang="en-US" sz="2000" dirty="0">
              <a:solidFill>
                <a:srgbClr val="0000FF"/>
              </a:solidFill>
            </a:endParaRPr>
          </a:p>
        </p:txBody>
      </p:sp>
      <p:sp>
        <p:nvSpPr>
          <p:cNvPr id="2" name="Content Placeholder 1"/>
          <p:cNvSpPr>
            <a:spLocks noGrp="1"/>
          </p:cNvSpPr>
          <p:nvPr>
            <p:ph sz="quarter" idx="4294967295"/>
          </p:nvPr>
        </p:nvSpPr>
        <p:spPr>
          <a:xfrm>
            <a:off x="6019800" y="2362200"/>
            <a:ext cx="2974975" cy="3870325"/>
          </a:xfrm>
          <a:solidFill>
            <a:srgbClr val="CCFFCC"/>
          </a:solidFill>
        </p:spPr>
        <p:txBody>
          <a:bodyPr/>
          <a:lstStyle/>
          <a:p>
            <a:pPr>
              <a:lnSpc>
                <a:spcPct val="90000"/>
              </a:lnSpc>
              <a:defRPr/>
            </a:pPr>
            <a:r>
              <a:rPr lang="en-US" sz="2800" dirty="0" smtClean="0"/>
              <a:t>Weak normal test cases (4 cases)</a:t>
            </a:r>
          </a:p>
          <a:p>
            <a:pPr marL="274638" lvl="1" indent="0">
              <a:lnSpc>
                <a:spcPct val="90000"/>
              </a:lnSpc>
              <a:buFont typeface="Wingdings 3" charset="0"/>
              <a:buNone/>
              <a:defRPr/>
            </a:pPr>
            <a:endParaRPr lang="en-US" sz="2800" dirty="0" smtClean="0"/>
          </a:p>
          <a:p>
            <a:pPr marL="731838" lvl="1" indent="-457200">
              <a:lnSpc>
                <a:spcPct val="90000"/>
              </a:lnSpc>
              <a:buFont typeface="+mj-lt"/>
              <a:buAutoNum type="arabicPeriod"/>
              <a:defRPr/>
            </a:pPr>
            <a:r>
              <a:rPr lang="en-US" sz="2800" dirty="0" smtClean="0">
                <a:solidFill>
                  <a:srgbClr val="0000FF"/>
                </a:solidFill>
              </a:rPr>
              <a:t>02/10/2009</a:t>
            </a:r>
            <a:endParaRPr lang="en-US" sz="2800" dirty="0">
              <a:solidFill>
                <a:srgbClr val="0000FF"/>
              </a:solidFill>
            </a:endParaRPr>
          </a:p>
          <a:p>
            <a:pPr marL="731838" lvl="1" indent="-457200">
              <a:lnSpc>
                <a:spcPct val="90000"/>
              </a:lnSpc>
              <a:buFont typeface="+mj-lt"/>
              <a:buAutoNum type="arabicPeriod"/>
              <a:defRPr/>
            </a:pPr>
            <a:r>
              <a:rPr lang="en-US" sz="2800" dirty="0" smtClean="0">
                <a:solidFill>
                  <a:srgbClr val="0000FF"/>
                </a:solidFill>
              </a:rPr>
              <a:t>04/29/2009</a:t>
            </a:r>
          </a:p>
          <a:p>
            <a:pPr marL="731838" lvl="1" indent="-457200">
              <a:lnSpc>
                <a:spcPct val="90000"/>
              </a:lnSpc>
              <a:buFont typeface="+mj-lt"/>
              <a:buAutoNum type="arabicPeriod"/>
              <a:defRPr/>
            </a:pPr>
            <a:r>
              <a:rPr lang="en-US" sz="2800" dirty="0" smtClean="0">
                <a:solidFill>
                  <a:srgbClr val="0000FF"/>
                </a:solidFill>
              </a:rPr>
              <a:t>03/30/2008</a:t>
            </a:r>
          </a:p>
          <a:p>
            <a:pPr marL="731838" lvl="1" indent="-457200">
              <a:lnSpc>
                <a:spcPct val="90000"/>
              </a:lnSpc>
              <a:buFont typeface="+mj-lt"/>
              <a:buAutoNum type="arabicPeriod"/>
              <a:defRPr/>
            </a:pPr>
            <a:r>
              <a:rPr lang="en-US" sz="2800" dirty="0" smtClean="0">
                <a:solidFill>
                  <a:srgbClr val="0000FF"/>
                </a:solidFill>
              </a:rPr>
              <a:t>03/31/2008</a:t>
            </a:r>
          </a:p>
        </p:txBody>
      </p:sp>
      <p:sp>
        <p:nvSpPr>
          <p:cNvPr id="9" name="Date Placeholder 8"/>
          <p:cNvSpPr>
            <a:spLocks noGrp="1"/>
          </p:cNvSpPr>
          <p:nvPr>
            <p:ph type="dt" sz="half" idx="10"/>
          </p:nvPr>
        </p:nvSpPr>
        <p:spPr/>
        <p:txBody>
          <a:bodyPr/>
          <a:lstStyle/>
          <a:p>
            <a:pPr>
              <a:defRPr/>
            </a:pPr>
            <a:r>
              <a:rPr lang="en-US" dirty="0" smtClean="0"/>
              <a:t>April 18, 2017</a:t>
            </a:r>
            <a:endParaRPr lang="en-US" dirty="0"/>
          </a:p>
        </p:txBody>
      </p:sp>
      <p:sp>
        <p:nvSpPr>
          <p:cNvPr id="10" name="Footer Placeholder 9"/>
          <p:cNvSpPr>
            <a:spLocks noGrp="1"/>
          </p:cNvSpPr>
          <p:nvPr>
            <p:ph type="ftr" sz="quarter" idx="11"/>
          </p:nvPr>
        </p:nvSpPr>
        <p:spPr/>
        <p:txBody>
          <a:bodyPr/>
          <a:lstStyle/>
          <a:p>
            <a:pPr>
              <a:defRPr/>
            </a:pPr>
            <a:r>
              <a:rPr lang="en-US" dirty="0" smtClean="0"/>
              <a:t>SE 433: Lecture 4</a:t>
            </a:r>
            <a:endParaRPr lang="en-US" dirty="0"/>
          </a:p>
        </p:txBody>
      </p:sp>
      <p:sp>
        <p:nvSpPr>
          <p:cNvPr id="12" name="Slide Number Placeholder 11"/>
          <p:cNvSpPr>
            <a:spLocks noGrp="1"/>
          </p:cNvSpPr>
          <p:nvPr>
            <p:ph type="sldNum" sz="quarter" idx="12"/>
          </p:nvPr>
        </p:nvSpPr>
        <p:spPr/>
        <p:txBody>
          <a:bodyPr/>
          <a:lstStyle/>
          <a:p>
            <a:pPr>
              <a:defRPr/>
            </a:pPr>
            <a:fld id="{8BDBD1F7-51C1-E94D-B9B2-8F7012A744C6}" type="slidenum">
              <a:rPr lang="en-US" smtClean="0"/>
              <a:pPr>
                <a:defRPr/>
              </a:pPr>
              <a:t>63</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0868442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Rectangle 2"/>
          <p:cNvSpPr>
            <a:spLocks noGrp="1"/>
          </p:cNvSpPr>
          <p:nvPr>
            <p:ph type="title"/>
          </p:nvPr>
        </p:nvSpPr>
        <p:spPr/>
        <p:txBody>
          <a:bodyPr/>
          <a:lstStyle/>
          <a:p>
            <a:r>
              <a:rPr lang="en-US" sz="3200" dirty="0"/>
              <a:t>Example: nextDate(</a:t>
            </a:r>
            <a:r>
              <a:rPr lang="en-US" sz="3200" dirty="0" smtClean="0"/>
              <a:t>): Test </a:t>
            </a:r>
            <a:r>
              <a:rPr lang="en-US" sz="3200" dirty="0"/>
              <a:t>Cases: Strong Normal</a:t>
            </a:r>
          </a:p>
        </p:txBody>
      </p:sp>
      <p:sp>
        <p:nvSpPr>
          <p:cNvPr id="91141" name="Rectangle 3"/>
          <p:cNvSpPr>
            <a:spLocks noGrp="1"/>
          </p:cNvSpPr>
          <p:nvPr>
            <p:ph idx="1"/>
          </p:nvPr>
        </p:nvSpPr>
        <p:spPr>
          <a:xfrm>
            <a:off x="457200" y="990600"/>
            <a:ext cx="8229600" cy="5486400"/>
          </a:xfrm>
        </p:spPr>
        <p:txBody>
          <a:bodyPr/>
          <a:lstStyle/>
          <a:p>
            <a:pPr>
              <a:defRPr/>
            </a:pPr>
            <a:r>
              <a:rPr lang="en-US" dirty="0"/>
              <a:t>Strong normal test </a:t>
            </a:r>
            <a:r>
              <a:rPr lang="en-US" dirty="0" smtClean="0"/>
              <a:t>cases (17 cases)</a:t>
            </a:r>
            <a:endParaRPr lang="en-US" dirty="0"/>
          </a:p>
          <a:p>
            <a:pPr marL="274638" lvl="1" indent="0">
              <a:buFont typeface="Wingdings 3" charset="0"/>
              <a:buNone/>
              <a:defRPr/>
            </a:pPr>
            <a:r>
              <a:rPr lang="en-US" dirty="0" smtClean="0"/>
              <a:t>    </a:t>
            </a:r>
            <a:r>
              <a:rPr lang="en-US" dirty="0" smtClean="0">
                <a:solidFill>
                  <a:srgbClr val="0000FF"/>
                </a:solidFill>
              </a:rPr>
              <a:t>02</a:t>
            </a:r>
            <a:r>
              <a:rPr lang="en-US" dirty="0">
                <a:solidFill>
                  <a:srgbClr val="0000FF"/>
                </a:solidFill>
              </a:rPr>
              <a:t>/10/</a:t>
            </a:r>
            <a:r>
              <a:rPr lang="en-US" dirty="0" smtClean="0">
                <a:solidFill>
                  <a:srgbClr val="0000FF"/>
                </a:solidFill>
              </a:rPr>
              <a:t>2008    02/29/2008    </a:t>
            </a:r>
          </a:p>
          <a:p>
            <a:pPr marL="274638" lvl="1" indent="0">
              <a:buFont typeface="Wingdings 3" charset="0"/>
              <a:buNone/>
              <a:defRPr/>
            </a:pPr>
            <a:r>
              <a:rPr lang="en-US" dirty="0">
                <a:solidFill>
                  <a:srgbClr val="0000FF"/>
                </a:solidFill>
              </a:rPr>
              <a:t> </a:t>
            </a:r>
            <a:r>
              <a:rPr lang="en-US" dirty="0" smtClean="0">
                <a:solidFill>
                  <a:srgbClr val="0000FF"/>
                </a:solidFill>
              </a:rPr>
              <a:t>   02/10/2009 </a:t>
            </a:r>
          </a:p>
          <a:p>
            <a:pPr marL="274638" lvl="1" indent="0">
              <a:buFont typeface="Wingdings 3" charset="0"/>
              <a:buNone/>
              <a:defRPr/>
            </a:pPr>
            <a:endParaRPr lang="en-US" sz="1000" dirty="0" smtClean="0">
              <a:solidFill>
                <a:srgbClr val="0000FF"/>
              </a:solidFill>
            </a:endParaRPr>
          </a:p>
          <a:p>
            <a:pPr marL="274638" lvl="1" indent="0">
              <a:buFont typeface="Wingdings 3" charset="0"/>
              <a:buNone/>
              <a:defRPr/>
            </a:pPr>
            <a:r>
              <a:rPr lang="en-US" dirty="0" smtClean="0">
                <a:solidFill>
                  <a:srgbClr val="0000FF"/>
                </a:solidFill>
              </a:rPr>
              <a:t>    03</a:t>
            </a:r>
            <a:r>
              <a:rPr lang="en-US" dirty="0">
                <a:solidFill>
                  <a:srgbClr val="0000FF"/>
                </a:solidFill>
              </a:rPr>
              <a:t>/10/</a:t>
            </a:r>
            <a:r>
              <a:rPr lang="en-US" dirty="0" smtClean="0">
                <a:solidFill>
                  <a:srgbClr val="0000FF"/>
                </a:solidFill>
              </a:rPr>
              <a:t>2008    03</a:t>
            </a:r>
            <a:r>
              <a:rPr lang="en-US" dirty="0">
                <a:solidFill>
                  <a:srgbClr val="0000FF"/>
                </a:solidFill>
              </a:rPr>
              <a:t>/29/</a:t>
            </a:r>
            <a:r>
              <a:rPr lang="en-US" dirty="0" smtClean="0">
                <a:solidFill>
                  <a:srgbClr val="0000FF"/>
                </a:solidFill>
              </a:rPr>
              <a:t>2008    03</a:t>
            </a:r>
            <a:r>
              <a:rPr lang="en-US" dirty="0">
                <a:solidFill>
                  <a:srgbClr val="0000FF"/>
                </a:solidFill>
              </a:rPr>
              <a:t>/30/</a:t>
            </a:r>
            <a:r>
              <a:rPr lang="en-US" dirty="0" smtClean="0">
                <a:solidFill>
                  <a:srgbClr val="0000FF"/>
                </a:solidFill>
              </a:rPr>
              <a:t>2008    03</a:t>
            </a:r>
            <a:r>
              <a:rPr lang="en-US" dirty="0">
                <a:solidFill>
                  <a:srgbClr val="0000FF"/>
                </a:solidFill>
              </a:rPr>
              <a:t>/</a:t>
            </a:r>
            <a:r>
              <a:rPr lang="en-US" dirty="0" smtClean="0">
                <a:solidFill>
                  <a:srgbClr val="0000FF"/>
                </a:solidFill>
              </a:rPr>
              <a:t>31/2008</a:t>
            </a:r>
          </a:p>
          <a:p>
            <a:pPr marL="274638" lvl="1" indent="0">
              <a:buFont typeface="Wingdings 3" charset="0"/>
              <a:buNone/>
              <a:defRPr/>
            </a:pPr>
            <a:r>
              <a:rPr lang="en-US" dirty="0">
                <a:solidFill>
                  <a:srgbClr val="0000FF"/>
                </a:solidFill>
              </a:rPr>
              <a:t> </a:t>
            </a:r>
            <a:r>
              <a:rPr lang="en-US" dirty="0" smtClean="0">
                <a:solidFill>
                  <a:srgbClr val="0000FF"/>
                </a:solidFill>
              </a:rPr>
              <a:t>   03/10/2009    03/29/2009    03</a:t>
            </a:r>
            <a:r>
              <a:rPr lang="en-US" dirty="0">
                <a:solidFill>
                  <a:srgbClr val="0000FF"/>
                </a:solidFill>
              </a:rPr>
              <a:t>/</a:t>
            </a:r>
            <a:r>
              <a:rPr lang="en-US" dirty="0" smtClean="0">
                <a:solidFill>
                  <a:srgbClr val="0000FF"/>
                </a:solidFill>
              </a:rPr>
              <a:t>30/2009    03</a:t>
            </a:r>
            <a:r>
              <a:rPr lang="en-US" dirty="0">
                <a:solidFill>
                  <a:srgbClr val="0000FF"/>
                </a:solidFill>
              </a:rPr>
              <a:t>/31/</a:t>
            </a:r>
            <a:r>
              <a:rPr lang="en-US" dirty="0" smtClean="0">
                <a:solidFill>
                  <a:srgbClr val="0000FF"/>
                </a:solidFill>
              </a:rPr>
              <a:t>2009</a:t>
            </a:r>
            <a:endParaRPr lang="en-US" dirty="0">
              <a:solidFill>
                <a:srgbClr val="0000FF"/>
              </a:solidFill>
            </a:endParaRPr>
          </a:p>
          <a:p>
            <a:pPr marL="274638" lvl="1" indent="0">
              <a:buFont typeface="Wingdings 3" charset="0"/>
              <a:buNone/>
              <a:defRPr/>
            </a:pPr>
            <a:endParaRPr lang="en-US" sz="1000" dirty="0" smtClean="0">
              <a:solidFill>
                <a:srgbClr val="0000FF"/>
              </a:solidFill>
            </a:endParaRPr>
          </a:p>
          <a:p>
            <a:pPr marL="274638" lvl="1" indent="0">
              <a:buFont typeface="Wingdings 3" charset="0"/>
              <a:buNone/>
              <a:defRPr/>
            </a:pPr>
            <a:r>
              <a:rPr lang="en-US" dirty="0">
                <a:solidFill>
                  <a:srgbClr val="0000FF"/>
                </a:solidFill>
              </a:rPr>
              <a:t> </a:t>
            </a:r>
            <a:r>
              <a:rPr lang="en-US" dirty="0" smtClean="0">
                <a:solidFill>
                  <a:srgbClr val="0000FF"/>
                </a:solidFill>
              </a:rPr>
              <a:t>   04</a:t>
            </a:r>
            <a:r>
              <a:rPr lang="en-US" dirty="0">
                <a:solidFill>
                  <a:srgbClr val="0000FF"/>
                </a:solidFill>
              </a:rPr>
              <a:t>/10/</a:t>
            </a:r>
            <a:r>
              <a:rPr lang="en-US" dirty="0" smtClean="0">
                <a:solidFill>
                  <a:srgbClr val="0000FF"/>
                </a:solidFill>
              </a:rPr>
              <a:t>2008    04</a:t>
            </a:r>
            <a:r>
              <a:rPr lang="en-US" dirty="0">
                <a:solidFill>
                  <a:srgbClr val="0000FF"/>
                </a:solidFill>
              </a:rPr>
              <a:t>/29/</a:t>
            </a:r>
            <a:r>
              <a:rPr lang="en-US" dirty="0" smtClean="0">
                <a:solidFill>
                  <a:srgbClr val="0000FF"/>
                </a:solidFill>
              </a:rPr>
              <a:t>2008    04</a:t>
            </a:r>
            <a:r>
              <a:rPr lang="en-US" dirty="0">
                <a:solidFill>
                  <a:srgbClr val="0000FF"/>
                </a:solidFill>
              </a:rPr>
              <a:t>/30/</a:t>
            </a:r>
            <a:r>
              <a:rPr lang="en-US" dirty="0" smtClean="0">
                <a:solidFill>
                  <a:srgbClr val="0000FF"/>
                </a:solidFill>
              </a:rPr>
              <a:t>2008</a:t>
            </a:r>
          </a:p>
          <a:p>
            <a:pPr marL="274638" lvl="1" indent="0">
              <a:buFont typeface="Wingdings 3" charset="0"/>
              <a:buNone/>
              <a:defRPr/>
            </a:pPr>
            <a:r>
              <a:rPr lang="en-US" dirty="0" smtClean="0">
                <a:solidFill>
                  <a:srgbClr val="0000FF"/>
                </a:solidFill>
              </a:rPr>
              <a:t>    04/10/2009    04/29/2009    04</a:t>
            </a:r>
            <a:r>
              <a:rPr lang="en-US" dirty="0">
                <a:solidFill>
                  <a:srgbClr val="0000FF"/>
                </a:solidFill>
              </a:rPr>
              <a:t>/30/</a:t>
            </a:r>
            <a:r>
              <a:rPr lang="en-US" dirty="0" smtClean="0">
                <a:solidFill>
                  <a:srgbClr val="0000FF"/>
                </a:solidFill>
              </a:rPr>
              <a:t>2009</a:t>
            </a:r>
            <a:endParaRPr lang="en-US" dirty="0">
              <a:solidFill>
                <a:srgbClr val="0000FF"/>
              </a:solidFill>
            </a:endParaRPr>
          </a:p>
          <a:p>
            <a:pPr>
              <a:defRPr/>
            </a:pPr>
            <a:r>
              <a:rPr lang="en-US" dirty="0"/>
              <a:t>Note: some combinations are invalid, thus </a:t>
            </a:r>
            <a:r>
              <a:rPr lang="en-US" dirty="0" smtClean="0"/>
              <a:t>excluded</a:t>
            </a:r>
          </a:p>
          <a:p>
            <a:pPr lvl="1">
              <a:defRPr/>
            </a:pPr>
            <a:r>
              <a:rPr lang="en-US" dirty="0"/>
              <a:t>e</a:t>
            </a:r>
            <a:r>
              <a:rPr lang="en-US" dirty="0" smtClean="0"/>
              <a:t>.g., 02/30/2008 </a:t>
            </a:r>
            <a:endParaRPr lang="en-US"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64</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4791842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14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114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114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1141">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1141">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1141">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1141">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1141">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114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1"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2"/>
          <p:cNvSpPr>
            <a:spLocks noGrp="1"/>
          </p:cNvSpPr>
          <p:nvPr>
            <p:ph type="title"/>
          </p:nvPr>
        </p:nvSpPr>
        <p:spPr/>
        <p:txBody>
          <a:bodyPr/>
          <a:lstStyle/>
          <a:p>
            <a:r>
              <a:rPr lang="en-US" sz="2800" dirty="0"/>
              <a:t>Example: nextDate(</a:t>
            </a:r>
            <a:r>
              <a:rPr lang="en-US" sz="2800" dirty="0" smtClean="0"/>
              <a:t>): Test </a:t>
            </a:r>
            <a:r>
              <a:rPr lang="en-US" sz="2800" dirty="0"/>
              <a:t>Cases: Weak Robustness</a:t>
            </a:r>
          </a:p>
        </p:txBody>
      </p:sp>
      <p:sp>
        <p:nvSpPr>
          <p:cNvPr id="93189" name="Rectangle 3"/>
          <p:cNvSpPr>
            <a:spLocks noGrp="1"/>
          </p:cNvSpPr>
          <p:nvPr>
            <p:ph idx="1"/>
          </p:nvPr>
        </p:nvSpPr>
        <p:spPr>
          <a:xfrm>
            <a:off x="533400" y="990600"/>
            <a:ext cx="8229600" cy="5486400"/>
          </a:xfrm>
        </p:spPr>
        <p:txBody>
          <a:bodyPr/>
          <a:lstStyle/>
          <a:p>
            <a:pPr>
              <a:lnSpc>
                <a:spcPct val="90000"/>
              </a:lnSpc>
            </a:pPr>
            <a:r>
              <a:rPr lang="en-US" sz="2800" dirty="0"/>
              <a:t>Add a test case for each invalid equivalence class</a:t>
            </a:r>
            <a:endParaRPr lang="en-US" sz="2400" dirty="0"/>
          </a:p>
          <a:p>
            <a:pPr lvl="1">
              <a:lnSpc>
                <a:spcPct val="90000"/>
              </a:lnSpc>
            </a:pPr>
            <a:r>
              <a:rPr lang="en-US" sz="1800" dirty="0"/>
              <a:t>{ Day &lt; 1 }					02/</a:t>
            </a:r>
            <a:r>
              <a:rPr lang="en-US" sz="1800" dirty="0">
                <a:solidFill>
                  <a:srgbClr val="FF0000"/>
                </a:solidFill>
              </a:rPr>
              <a:t>00</a:t>
            </a:r>
            <a:r>
              <a:rPr lang="en-US" sz="1800" dirty="0"/>
              <a:t>/2008</a:t>
            </a:r>
          </a:p>
          <a:p>
            <a:pPr lvl="1">
              <a:lnSpc>
                <a:spcPct val="90000"/>
              </a:lnSpc>
            </a:pPr>
            <a:r>
              <a:rPr lang="en-US" sz="1800" dirty="0"/>
              <a:t>{ Day &gt; 31 }    				03/</a:t>
            </a:r>
            <a:r>
              <a:rPr lang="en-US" sz="1800" dirty="0">
                <a:solidFill>
                  <a:srgbClr val="FF0000"/>
                </a:solidFill>
              </a:rPr>
              <a:t>36</a:t>
            </a:r>
            <a:r>
              <a:rPr lang="en-US" sz="1800" dirty="0"/>
              <a:t>/2009</a:t>
            </a:r>
          </a:p>
          <a:p>
            <a:pPr lvl="1">
              <a:lnSpc>
                <a:spcPct val="90000"/>
              </a:lnSpc>
            </a:pPr>
            <a:r>
              <a:rPr lang="en-US" sz="1800" dirty="0"/>
              <a:t>{ Incorrect format of Day } 			02</a:t>
            </a:r>
            <a:r>
              <a:rPr lang="en-US" sz="1800" dirty="0" smtClean="0"/>
              <a:t>/</a:t>
            </a:r>
            <a:r>
              <a:rPr lang="en-US" sz="1800" dirty="0">
                <a:solidFill>
                  <a:srgbClr val="FF0000"/>
                </a:solidFill>
              </a:rPr>
              <a:t>7</a:t>
            </a:r>
            <a:r>
              <a:rPr lang="en-US" sz="1800" dirty="0" smtClean="0"/>
              <a:t>/</a:t>
            </a:r>
            <a:r>
              <a:rPr lang="en-US" sz="1800" dirty="0"/>
              <a:t>2008</a:t>
            </a:r>
          </a:p>
          <a:p>
            <a:pPr lvl="1">
              <a:lnSpc>
                <a:spcPct val="90000"/>
              </a:lnSpc>
            </a:pPr>
            <a:r>
              <a:rPr lang="en-US" sz="1800" dirty="0"/>
              <a:t>{ Illegal characters of Day } 			02</a:t>
            </a:r>
            <a:r>
              <a:rPr lang="en-US" sz="1800" dirty="0" smtClean="0"/>
              <a:t>/</a:t>
            </a:r>
            <a:r>
              <a:rPr lang="en-US" sz="1800" dirty="0">
                <a:solidFill>
                  <a:srgbClr val="FF0000"/>
                </a:solidFill>
              </a:rPr>
              <a:t>F</a:t>
            </a:r>
            <a:r>
              <a:rPr lang="en-US" sz="1800" dirty="0" smtClean="0">
                <a:solidFill>
                  <a:srgbClr val="FF0000"/>
                </a:solidFill>
              </a:rPr>
              <a:t>irst</a:t>
            </a:r>
            <a:r>
              <a:rPr lang="en-US" sz="1800" dirty="0" smtClean="0"/>
              <a:t>/</a:t>
            </a:r>
            <a:r>
              <a:rPr lang="en-US" sz="1800" dirty="0"/>
              <a:t>2008</a:t>
            </a:r>
          </a:p>
          <a:p>
            <a:pPr lvl="1">
              <a:lnSpc>
                <a:spcPct val="90000"/>
              </a:lnSpc>
            </a:pPr>
            <a:r>
              <a:rPr lang="en-US" sz="1800" dirty="0"/>
              <a:t>{ Month &lt; 1 }	     			</a:t>
            </a:r>
            <a:r>
              <a:rPr lang="en-US" sz="1800" dirty="0" smtClean="0">
                <a:solidFill>
                  <a:srgbClr val="FF0000"/>
                </a:solidFill>
              </a:rPr>
              <a:t>00</a:t>
            </a:r>
            <a:r>
              <a:rPr lang="en-US" sz="1800" dirty="0"/>
              <a:t>/10/2009</a:t>
            </a:r>
          </a:p>
          <a:p>
            <a:pPr lvl="1">
              <a:lnSpc>
                <a:spcPct val="90000"/>
              </a:lnSpc>
            </a:pPr>
            <a:r>
              <a:rPr lang="en-US" sz="1800" dirty="0"/>
              <a:t>{ Month &gt; 12 }				</a:t>
            </a:r>
            <a:r>
              <a:rPr lang="en-US" sz="1800" dirty="0">
                <a:solidFill>
                  <a:srgbClr val="FF0000"/>
                </a:solidFill>
              </a:rPr>
              <a:t>15</a:t>
            </a:r>
            <a:r>
              <a:rPr lang="en-US" sz="1800" dirty="0"/>
              <a:t>/10/2008</a:t>
            </a:r>
          </a:p>
          <a:p>
            <a:pPr lvl="1">
              <a:lnSpc>
                <a:spcPct val="90000"/>
              </a:lnSpc>
            </a:pPr>
            <a:r>
              <a:rPr lang="en-US" sz="1800" dirty="0"/>
              <a:t>{ Incorrect format of Month }			</a:t>
            </a:r>
            <a:r>
              <a:rPr lang="en-US" sz="1800" dirty="0" smtClean="0">
                <a:solidFill>
                  <a:srgbClr val="FF0000"/>
                </a:solidFill>
              </a:rPr>
              <a:t>3</a:t>
            </a:r>
            <a:r>
              <a:rPr lang="en-US" sz="1800" dirty="0" smtClean="0"/>
              <a:t>/</a:t>
            </a:r>
            <a:r>
              <a:rPr lang="en-US" sz="1800" dirty="0"/>
              <a:t>10/2008</a:t>
            </a:r>
          </a:p>
          <a:p>
            <a:pPr lvl="1">
              <a:lnSpc>
                <a:spcPct val="90000"/>
              </a:lnSpc>
            </a:pPr>
            <a:r>
              <a:rPr lang="en-US" sz="1800" dirty="0"/>
              <a:t>{ Illegal characters of Month } 		</a:t>
            </a:r>
            <a:r>
              <a:rPr lang="en-US" sz="1800" dirty="0" smtClean="0">
                <a:solidFill>
                  <a:srgbClr val="FF0000"/>
                </a:solidFill>
              </a:rPr>
              <a:t>Mar</a:t>
            </a:r>
            <a:r>
              <a:rPr lang="en-US" sz="1800" dirty="0" smtClean="0"/>
              <a:t>/</a:t>
            </a:r>
            <a:r>
              <a:rPr lang="en-US" sz="1800" dirty="0"/>
              <a:t>10/2009</a:t>
            </a:r>
          </a:p>
          <a:p>
            <a:pPr lvl="1">
              <a:lnSpc>
                <a:spcPct val="90000"/>
              </a:lnSpc>
            </a:pPr>
            <a:r>
              <a:rPr lang="en-US" sz="1800" dirty="0"/>
              <a:t>{ Year &lt; 1800 }				02/10/</a:t>
            </a:r>
            <a:r>
              <a:rPr lang="en-US" sz="1800" dirty="0">
                <a:solidFill>
                  <a:srgbClr val="FF0000"/>
                </a:solidFill>
              </a:rPr>
              <a:t>1745</a:t>
            </a:r>
          </a:p>
          <a:p>
            <a:pPr lvl="1">
              <a:lnSpc>
                <a:spcPct val="90000"/>
              </a:lnSpc>
            </a:pPr>
            <a:r>
              <a:rPr lang="en-US" sz="1800" dirty="0"/>
              <a:t>{ Year &gt; 2200 }				02/10/</a:t>
            </a:r>
            <a:r>
              <a:rPr lang="en-US" sz="1800" dirty="0">
                <a:solidFill>
                  <a:srgbClr val="FF0000"/>
                </a:solidFill>
              </a:rPr>
              <a:t>2350</a:t>
            </a:r>
          </a:p>
          <a:p>
            <a:pPr lvl="1">
              <a:lnSpc>
                <a:spcPct val="90000"/>
              </a:lnSpc>
            </a:pPr>
            <a:r>
              <a:rPr lang="en-US" sz="1800" dirty="0"/>
              <a:t>{ Incorrect format of Year }			02/10/</a:t>
            </a:r>
            <a:r>
              <a:rPr lang="en-US" sz="1800" dirty="0">
                <a:solidFill>
                  <a:srgbClr val="FF0000"/>
                </a:solidFill>
              </a:rPr>
              <a:t>10</a:t>
            </a:r>
          </a:p>
          <a:p>
            <a:pPr lvl="1">
              <a:lnSpc>
                <a:spcPct val="90000"/>
              </a:lnSpc>
            </a:pPr>
            <a:r>
              <a:rPr lang="en-US" sz="1800" dirty="0"/>
              <a:t>{ Illegal characters of Year } 			02/10/</a:t>
            </a:r>
            <a:r>
              <a:rPr lang="ja-JP" altLang="en-US" sz="1800" dirty="0">
                <a:solidFill>
                  <a:srgbClr val="FF0000"/>
                </a:solidFill>
              </a:rPr>
              <a:t>’</a:t>
            </a:r>
            <a:r>
              <a:rPr lang="en-US" altLang="ja-JP" sz="1800" dirty="0">
                <a:solidFill>
                  <a:srgbClr val="FF0000"/>
                </a:solidFill>
              </a:rPr>
              <a:t>00</a:t>
            </a:r>
          </a:p>
          <a:p>
            <a:pPr lvl="1">
              <a:lnSpc>
                <a:spcPct val="90000"/>
              </a:lnSpc>
            </a:pPr>
            <a:r>
              <a:rPr lang="en-US" sz="1800" dirty="0"/>
              <a:t>{ Incorrect order of Day, Month, Year }	</a:t>
            </a:r>
            <a:r>
              <a:rPr lang="en-US" sz="1800" dirty="0" smtClean="0">
                <a:solidFill>
                  <a:srgbClr val="FF0000"/>
                </a:solidFill>
              </a:rPr>
              <a:t>29</a:t>
            </a:r>
            <a:r>
              <a:rPr lang="en-US" sz="1800" dirty="0"/>
              <a:t>/</a:t>
            </a:r>
            <a:r>
              <a:rPr lang="en-US" sz="1800" dirty="0">
                <a:solidFill>
                  <a:srgbClr val="FF0000"/>
                </a:solidFill>
              </a:rPr>
              <a:t>03</a:t>
            </a:r>
            <a:r>
              <a:rPr lang="en-US" sz="1800" dirty="0"/>
              <a:t>/2008</a:t>
            </a:r>
          </a:p>
          <a:p>
            <a:pPr lvl="1">
              <a:lnSpc>
                <a:spcPct val="90000"/>
              </a:lnSpc>
            </a:pPr>
            <a:r>
              <a:rPr lang="en-US" sz="1800" dirty="0"/>
              <a:t>{ Missing Day, Month, or Year }		</a:t>
            </a:r>
            <a:r>
              <a:rPr lang="en-US" sz="1800" dirty="0" smtClean="0"/>
              <a:t>02</a:t>
            </a:r>
            <a:r>
              <a:rPr lang="en-US" sz="1800" dirty="0"/>
              <a:t>/10</a:t>
            </a:r>
          </a:p>
          <a:p>
            <a:pPr lvl="1">
              <a:lnSpc>
                <a:spcPct val="90000"/>
              </a:lnSpc>
            </a:pPr>
            <a:r>
              <a:rPr lang="en-US" sz="1800" dirty="0"/>
              <a:t>{ Extra number or character }		02/20/2008</a:t>
            </a:r>
            <a:r>
              <a:rPr lang="en-US" sz="1800" dirty="0">
                <a:solidFill>
                  <a:srgbClr val="FF0000"/>
                </a:solidFill>
              </a:rPr>
              <a:t>/2009</a:t>
            </a: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65</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602299979"/>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Rectangle 2"/>
          <p:cNvSpPr>
            <a:spLocks noGrp="1"/>
          </p:cNvSpPr>
          <p:nvPr>
            <p:ph type="title" idx="4294967295"/>
          </p:nvPr>
        </p:nvSpPr>
        <p:spPr/>
        <p:txBody>
          <a:bodyPr/>
          <a:lstStyle/>
          <a:p>
            <a:r>
              <a:rPr lang="en-US" sz="2800" dirty="0"/>
              <a:t>Example: nextDate(</a:t>
            </a:r>
            <a:r>
              <a:rPr lang="en-US" sz="2800" dirty="0" smtClean="0"/>
              <a:t>): Test </a:t>
            </a:r>
            <a:r>
              <a:rPr lang="en-US" sz="2800" dirty="0"/>
              <a:t>Cases: Strong Robustness</a:t>
            </a:r>
          </a:p>
        </p:txBody>
      </p:sp>
      <p:sp>
        <p:nvSpPr>
          <p:cNvPr id="95237" name="Rectangle 3"/>
          <p:cNvSpPr>
            <a:spLocks noGrp="1"/>
          </p:cNvSpPr>
          <p:nvPr>
            <p:ph type="body" idx="4294967295"/>
          </p:nvPr>
        </p:nvSpPr>
        <p:spPr/>
        <p:txBody>
          <a:bodyPr/>
          <a:lstStyle/>
          <a:p>
            <a:r>
              <a:rPr lang="en-US" dirty="0"/>
              <a:t>Add invalid test cases resulting from combination of valid equivalence classes</a:t>
            </a:r>
          </a:p>
          <a:p>
            <a:pPr marL="344487" lvl="1" indent="0">
              <a:buNone/>
            </a:pPr>
            <a:r>
              <a:rPr lang="en-US" dirty="0"/>
              <a:t>04/</a:t>
            </a:r>
            <a:r>
              <a:rPr lang="en-US" dirty="0">
                <a:solidFill>
                  <a:srgbClr val="FF0000"/>
                </a:solidFill>
              </a:rPr>
              <a:t>31</a:t>
            </a:r>
            <a:r>
              <a:rPr lang="en-US" dirty="0"/>
              <a:t>/2008</a:t>
            </a:r>
          </a:p>
          <a:p>
            <a:pPr marL="344487" lvl="1" indent="0">
              <a:buNone/>
            </a:pPr>
            <a:r>
              <a:rPr lang="en-US" dirty="0"/>
              <a:t>02/</a:t>
            </a:r>
            <a:r>
              <a:rPr lang="en-US" dirty="0">
                <a:solidFill>
                  <a:srgbClr val="FF0000"/>
                </a:solidFill>
              </a:rPr>
              <a:t>29</a:t>
            </a:r>
            <a:r>
              <a:rPr lang="en-US" dirty="0"/>
              <a:t>/2009	02/</a:t>
            </a:r>
            <a:r>
              <a:rPr lang="en-US" dirty="0">
                <a:solidFill>
                  <a:srgbClr val="FF0000"/>
                </a:solidFill>
              </a:rPr>
              <a:t>30</a:t>
            </a:r>
            <a:r>
              <a:rPr lang="en-US" dirty="0"/>
              <a:t>/2009	    02/</a:t>
            </a:r>
            <a:r>
              <a:rPr lang="en-US" dirty="0">
                <a:solidFill>
                  <a:srgbClr val="FF0000"/>
                </a:solidFill>
              </a:rPr>
              <a:t>31</a:t>
            </a:r>
            <a:r>
              <a:rPr lang="en-US" dirty="0"/>
              <a:t>/2009 </a:t>
            </a:r>
          </a:p>
          <a:p>
            <a:pPr marL="344487" lvl="1" indent="0">
              <a:buNone/>
            </a:pPr>
            <a:r>
              <a:rPr lang="en-US" dirty="0"/>
              <a:t>02/</a:t>
            </a:r>
            <a:r>
              <a:rPr lang="en-US" dirty="0">
                <a:solidFill>
                  <a:srgbClr val="FF0000"/>
                </a:solidFill>
              </a:rPr>
              <a:t>30</a:t>
            </a:r>
            <a:r>
              <a:rPr lang="en-US" dirty="0"/>
              <a:t>/2008	02/</a:t>
            </a:r>
            <a:r>
              <a:rPr lang="en-US" dirty="0">
                <a:solidFill>
                  <a:srgbClr val="FF0000"/>
                </a:solidFill>
              </a:rPr>
              <a:t>31</a:t>
            </a:r>
            <a:r>
              <a:rPr lang="en-US" dirty="0"/>
              <a:t>/2008</a:t>
            </a:r>
          </a:p>
          <a:p>
            <a:r>
              <a:rPr lang="en-US" dirty="0"/>
              <a:t>Ensure each invalid test case contains only one invalid value.</a:t>
            </a:r>
          </a:p>
          <a:p>
            <a:pPr lvl="1"/>
            <a:r>
              <a:rPr lang="en-US" dirty="0"/>
              <a:t>Single </a:t>
            </a:r>
            <a:r>
              <a:rPr lang="en-US" dirty="0" smtClean="0"/>
              <a:t>defect </a:t>
            </a:r>
            <a:r>
              <a:rPr lang="en-US" dirty="0"/>
              <a:t>assumption  </a:t>
            </a: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66</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5664236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23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523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523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523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523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523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7"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4" name="Rectangle 2"/>
          <p:cNvSpPr>
            <a:spLocks noGrp="1" noChangeArrowheads="1"/>
          </p:cNvSpPr>
          <p:nvPr>
            <p:ph type="title"/>
          </p:nvPr>
        </p:nvSpPr>
        <p:spPr/>
        <p:txBody>
          <a:bodyPr/>
          <a:lstStyle/>
          <a:p>
            <a:r>
              <a:rPr lang="en-US" dirty="0"/>
              <a:t>Boundary Value Testing</a:t>
            </a:r>
          </a:p>
        </p:txBody>
      </p:sp>
      <p:sp>
        <p:nvSpPr>
          <p:cNvPr id="97285" name="Rectangle 3"/>
          <p:cNvSpPr>
            <a:spLocks noGrp="1" noChangeArrowheads="1"/>
          </p:cNvSpPr>
          <p:nvPr>
            <p:ph idx="1"/>
          </p:nvPr>
        </p:nvSpPr>
        <p:spPr/>
        <p:txBody>
          <a:bodyPr/>
          <a:lstStyle/>
          <a:p>
            <a:pPr>
              <a:lnSpc>
                <a:spcPct val="90000"/>
              </a:lnSpc>
            </a:pPr>
            <a:r>
              <a:rPr lang="en-US" sz="2800" dirty="0"/>
              <a:t>Test values, sizes, or quantities near the design limits</a:t>
            </a:r>
          </a:p>
          <a:p>
            <a:pPr lvl="1">
              <a:lnSpc>
                <a:spcPct val="90000"/>
              </a:lnSpc>
            </a:pPr>
            <a:r>
              <a:rPr lang="en-US" sz="2400" dirty="0"/>
              <a:t>value </a:t>
            </a:r>
            <a:r>
              <a:rPr lang="en-US" sz="2400" dirty="0" smtClean="0"/>
              <a:t>limits, length limits, volume </a:t>
            </a:r>
            <a:r>
              <a:rPr lang="en-US" sz="2400" dirty="0"/>
              <a:t>limits</a:t>
            </a:r>
          </a:p>
          <a:p>
            <a:pPr lvl="1">
              <a:lnSpc>
                <a:spcPct val="90000"/>
              </a:lnSpc>
            </a:pPr>
            <a:r>
              <a:rPr lang="en-US" sz="2400" dirty="0"/>
              <a:t>null strings </a:t>
            </a:r>
            <a:r>
              <a:rPr lang="en-US" sz="2400" dirty="0" smtClean="0"/>
              <a:t>vs. </a:t>
            </a:r>
            <a:r>
              <a:rPr lang="en-US" sz="2400" dirty="0"/>
              <a:t>empty strings</a:t>
            </a:r>
            <a:endParaRPr lang="en-US" sz="2800" dirty="0"/>
          </a:p>
          <a:p>
            <a:pPr>
              <a:lnSpc>
                <a:spcPct val="90000"/>
              </a:lnSpc>
            </a:pPr>
            <a:r>
              <a:rPr lang="en-US" sz="2800" dirty="0"/>
              <a:t>Errors tend to occur near the extreme values of </a:t>
            </a:r>
            <a:r>
              <a:rPr lang="en-US" sz="2800" dirty="0" smtClean="0"/>
              <a:t>inputs (off by one is an example)</a:t>
            </a:r>
            <a:endParaRPr lang="en-US" sz="2800" dirty="0"/>
          </a:p>
          <a:p>
            <a:pPr>
              <a:lnSpc>
                <a:spcPct val="90000"/>
              </a:lnSpc>
            </a:pPr>
            <a:r>
              <a:rPr lang="en-US" sz="2800" dirty="0"/>
              <a:t>Robustness: </a:t>
            </a:r>
          </a:p>
          <a:p>
            <a:pPr lvl="1">
              <a:lnSpc>
                <a:spcPct val="90000"/>
              </a:lnSpc>
            </a:pPr>
            <a:r>
              <a:rPr lang="en-US" sz="2400" dirty="0"/>
              <a:t>How does the software react when boundaries are exceeded?</a:t>
            </a:r>
          </a:p>
          <a:p>
            <a:pPr>
              <a:lnSpc>
                <a:spcPct val="90000"/>
              </a:lnSpc>
            </a:pPr>
            <a:r>
              <a:rPr lang="en-US" sz="2800" dirty="0"/>
              <a:t>Use input values </a:t>
            </a:r>
          </a:p>
          <a:p>
            <a:pPr lvl="1">
              <a:lnSpc>
                <a:spcPct val="90000"/>
              </a:lnSpc>
            </a:pPr>
            <a:r>
              <a:rPr lang="en-US" sz="2400" dirty="0"/>
              <a:t>at their minimum, </a:t>
            </a:r>
            <a:r>
              <a:rPr lang="en-US" sz="2400" dirty="0" smtClean="0"/>
              <a:t>just </a:t>
            </a:r>
            <a:r>
              <a:rPr lang="en-US" sz="2400" dirty="0"/>
              <a:t>above the </a:t>
            </a:r>
            <a:r>
              <a:rPr lang="en-US" sz="2400" dirty="0" smtClean="0"/>
              <a:t>minimum</a:t>
            </a:r>
            <a:endParaRPr lang="en-US" sz="2400" dirty="0"/>
          </a:p>
          <a:p>
            <a:pPr lvl="1">
              <a:lnSpc>
                <a:spcPct val="90000"/>
              </a:lnSpc>
            </a:pPr>
            <a:r>
              <a:rPr lang="en-US" sz="2400" dirty="0"/>
              <a:t>at a nominal value, </a:t>
            </a:r>
          </a:p>
          <a:p>
            <a:pPr lvl="1">
              <a:lnSpc>
                <a:spcPct val="90000"/>
              </a:lnSpc>
            </a:pPr>
            <a:r>
              <a:rPr lang="en-US" sz="2400" dirty="0"/>
              <a:t>at the </a:t>
            </a:r>
            <a:r>
              <a:rPr lang="en-US" sz="2400" dirty="0" smtClean="0"/>
              <a:t>maximum,</a:t>
            </a:r>
            <a:r>
              <a:rPr lang="en-US" sz="2000" dirty="0" smtClean="0"/>
              <a:t> </a:t>
            </a:r>
            <a:r>
              <a:rPr lang="en-US" sz="2400" dirty="0" smtClean="0"/>
              <a:t>just </a:t>
            </a:r>
            <a:r>
              <a:rPr lang="en-US" sz="2400" dirty="0"/>
              <a:t>below the </a:t>
            </a:r>
            <a:r>
              <a:rPr lang="en-US" sz="2400" dirty="0" smtClean="0"/>
              <a:t>maximum</a:t>
            </a:r>
            <a:endParaRPr lang="en-US" sz="2000"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67</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8160568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728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728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728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728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728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728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7285">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7285">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7285">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728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5"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effectLst>
                  <a:outerShdw blurRad="38100" dist="38100" dir="2700000" algn="tl">
                    <a:srgbClr val="DDDDDD"/>
                  </a:outerShdw>
                </a:effectLst>
              </a:rPr>
              <a:t>Input Boundary </a:t>
            </a:r>
            <a:r>
              <a:rPr lang="en-US" dirty="0" smtClean="0">
                <a:effectLst>
                  <a:outerShdw blurRad="38100" dist="38100" dir="2700000" algn="tl">
                    <a:srgbClr val="DDDDDD"/>
                  </a:outerShdw>
                </a:effectLst>
              </a:rPr>
              <a:t>Values</a:t>
            </a:r>
            <a:endParaRPr lang="en-US" dirty="0"/>
          </a:p>
        </p:txBody>
      </p:sp>
      <p:sp>
        <p:nvSpPr>
          <p:cNvPr id="99330" name="Content Placeholder 2"/>
          <p:cNvSpPr>
            <a:spLocks noGrp="1"/>
          </p:cNvSpPr>
          <p:nvPr>
            <p:ph idx="1"/>
          </p:nvPr>
        </p:nvSpPr>
        <p:spPr/>
        <p:txBody>
          <a:bodyPr/>
          <a:lstStyle/>
          <a:p>
            <a:r>
              <a:rPr lang="en-US" dirty="0"/>
              <a:t>Test cases for a variable x, where a ≤  x ≤ </a:t>
            </a:r>
            <a:r>
              <a:rPr lang="en-US" dirty="0" smtClean="0"/>
              <a:t>b</a:t>
            </a:r>
          </a:p>
          <a:p>
            <a:endParaRPr lang="en-US" dirty="0"/>
          </a:p>
          <a:p>
            <a:endParaRPr lang="en-US" dirty="0" smtClean="0"/>
          </a:p>
          <a:p>
            <a:endParaRPr lang="en-US" dirty="0"/>
          </a:p>
          <a:p>
            <a:pPr marL="0" indent="0">
              <a:buNone/>
            </a:pPr>
            <a:endParaRPr lang="en-US" dirty="0" smtClean="0"/>
          </a:p>
          <a:p>
            <a:endParaRPr lang="en-US" dirty="0" smtClean="0"/>
          </a:p>
          <a:p>
            <a:endParaRPr lang="en-US" dirty="0"/>
          </a:p>
          <a:p>
            <a:r>
              <a:rPr lang="en-US" dirty="0" smtClean="0"/>
              <a:t>Experience </a:t>
            </a:r>
            <a:r>
              <a:rPr lang="en-US" dirty="0"/>
              <a:t>shows that errors occur more frequently for extreme values of a variable.</a:t>
            </a:r>
          </a:p>
        </p:txBody>
      </p:sp>
      <p:sp>
        <p:nvSpPr>
          <p:cNvPr id="99334" name="AutoShape 3"/>
          <p:cNvSpPr>
            <a:spLocks noChangeAspect="1" noChangeArrowheads="1" noTextEdit="1"/>
          </p:cNvSpPr>
          <p:nvPr/>
        </p:nvSpPr>
        <p:spPr bwMode="auto">
          <a:xfrm>
            <a:off x="1447800" y="739775"/>
            <a:ext cx="6134100" cy="474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grpSp>
        <p:nvGrpSpPr>
          <p:cNvPr id="3" name="Group 2"/>
          <p:cNvGrpSpPr/>
          <p:nvPr/>
        </p:nvGrpSpPr>
        <p:grpSpPr>
          <a:xfrm>
            <a:off x="914400" y="2209800"/>
            <a:ext cx="5727700" cy="1689100"/>
            <a:chOff x="1447800" y="1582738"/>
            <a:chExt cx="5727700" cy="1689100"/>
          </a:xfrm>
        </p:grpSpPr>
        <p:sp>
          <p:nvSpPr>
            <p:cNvPr id="99335" name="Oval 6"/>
            <p:cNvSpPr>
              <a:spLocks noChangeArrowheads="1"/>
            </p:cNvSpPr>
            <p:nvPr/>
          </p:nvSpPr>
          <p:spPr bwMode="auto">
            <a:xfrm>
              <a:off x="2127250" y="2052638"/>
              <a:ext cx="152400" cy="136525"/>
            </a:xfrm>
            <a:prstGeom prst="ellipse">
              <a:avLst/>
            </a:prstGeom>
            <a:solidFill>
              <a:srgbClr val="000000"/>
            </a:solidFill>
            <a:ln w="12700">
              <a:solidFill>
                <a:srgbClr val="000000"/>
              </a:solidFill>
              <a:round/>
              <a:headEnd/>
              <a:tailEnd/>
            </a:ln>
          </p:spPr>
          <p:txBody>
            <a:bodyPr/>
            <a:lstStyle/>
            <a:p>
              <a:endParaRPr lang="en-US" sz="1800" dirty="0"/>
            </a:p>
          </p:txBody>
        </p:sp>
        <p:sp>
          <p:nvSpPr>
            <p:cNvPr id="99336" name="Oval 7"/>
            <p:cNvSpPr>
              <a:spLocks noChangeArrowheads="1"/>
            </p:cNvSpPr>
            <p:nvPr/>
          </p:nvSpPr>
          <p:spPr bwMode="auto">
            <a:xfrm>
              <a:off x="6254750" y="2052638"/>
              <a:ext cx="152400" cy="136525"/>
            </a:xfrm>
            <a:prstGeom prst="ellipse">
              <a:avLst/>
            </a:prstGeom>
            <a:solidFill>
              <a:srgbClr val="000000"/>
            </a:solidFill>
            <a:ln w="12700">
              <a:solidFill>
                <a:srgbClr val="000000"/>
              </a:solidFill>
              <a:round/>
              <a:headEnd/>
              <a:tailEnd/>
            </a:ln>
          </p:spPr>
          <p:txBody>
            <a:bodyPr/>
            <a:lstStyle/>
            <a:p>
              <a:endParaRPr lang="en-US" sz="1800" dirty="0"/>
            </a:p>
          </p:txBody>
        </p:sp>
        <p:grpSp>
          <p:nvGrpSpPr>
            <p:cNvPr id="99337" name="Group 10"/>
            <p:cNvGrpSpPr>
              <a:grpSpLocks/>
            </p:cNvGrpSpPr>
            <p:nvPr/>
          </p:nvGrpSpPr>
          <p:grpSpPr bwMode="auto">
            <a:xfrm>
              <a:off x="1752600" y="2046288"/>
              <a:ext cx="5105400" cy="134937"/>
              <a:chOff x="1152" y="1200"/>
              <a:chExt cx="3216" cy="80"/>
            </a:xfrm>
          </p:grpSpPr>
          <p:sp>
            <p:nvSpPr>
              <p:cNvPr id="99361" name="Freeform 8"/>
              <p:cNvSpPr>
                <a:spLocks/>
              </p:cNvSpPr>
              <p:nvPr/>
            </p:nvSpPr>
            <p:spPr bwMode="auto">
              <a:xfrm>
                <a:off x="4256" y="1200"/>
                <a:ext cx="112" cy="80"/>
              </a:xfrm>
              <a:custGeom>
                <a:avLst/>
                <a:gdLst>
                  <a:gd name="T0" fmla="*/ 112 w 112"/>
                  <a:gd name="T1" fmla="*/ 40 h 80"/>
                  <a:gd name="T2" fmla="*/ 0 w 112"/>
                  <a:gd name="T3" fmla="*/ 80 h 80"/>
                  <a:gd name="T4" fmla="*/ 40 w 112"/>
                  <a:gd name="T5" fmla="*/ 40 h 80"/>
                  <a:gd name="T6" fmla="*/ 0 w 112"/>
                  <a:gd name="T7" fmla="*/ 0 h 80"/>
                  <a:gd name="T8" fmla="*/ 112 w 112"/>
                  <a:gd name="T9" fmla="*/ 40 h 80"/>
                  <a:gd name="T10" fmla="*/ 0 60000 65536"/>
                  <a:gd name="T11" fmla="*/ 0 60000 65536"/>
                  <a:gd name="T12" fmla="*/ 0 60000 65536"/>
                  <a:gd name="T13" fmla="*/ 0 60000 65536"/>
                  <a:gd name="T14" fmla="*/ 0 60000 65536"/>
                  <a:gd name="T15" fmla="*/ 0 w 112"/>
                  <a:gd name="T16" fmla="*/ 0 h 80"/>
                  <a:gd name="T17" fmla="*/ 112 w 112"/>
                  <a:gd name="T18" fmla="*/ 80 h 80"/>
                </a:gdLst>
                <a:ahLst/>
                <a:cxnLst>
                  <a:cxn ang="T10">
                    <a:pos x="T0" y="T1"/>
                  </a:cxn>
                  <a:cxn ang="T11">
                    <a:pos x="T2" y="T3"/>
                  </a:cxn>
                  <a:cxn ang="T12">
                    <a:pos x="T4" y="T5"/>
                  </a:cxn>
                  <a:cxn ang="T13">
                    <a:pos x="T6" y="T7"/>
                  </a:cxn>
                  <a:cxn ang="T14">
                    <a:pos x="T8" y="T9"/>
                  </a:cxn>
                </a:cxnLst>
                <a:rect l="T15" t="T16" r="T17" b="T18"/>
                <a:pathLst>
                  <a:path w="112" h="80">
                    <a:moveTo>
                      <a:pt x="112" y="40"/>
                    </a:moveTo>
                    <a:lnTo>
                      <a:pt x="0" y="80"/>
                    </a:lnTo>
                    <a:lnTo>
                      <a:pt x="40" y="40"/>
                    </a:lnTo>
                    <a:lnTo>
                      <a:pt x="0" y="0"/>
                    </a:lnTo>
                    <a:lnTo>
                      <a:pt x="112" y="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9362" name="Line 9"/>
              <p:cNvSpPr>
                <a:spLocks noChangeShapeType="1"/>
              </p:cNvSpPr>
              <p:nvPr/>
            </p:nvSpPr>
            <p:spPr bwMode="auto">
              <a:xfrm>
                <a:off x="1152" y="1240"/>
                <a:ext cx="314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99338" name="Rectangle 11"/>
            <p:cNvSpPr>
              <a:spLocks noChangeArrowheads="1"/>
            </p:cNvSpPr>
            <p:nvPr/>
          </p:nvSpPr>
          <p:spPr bwMode="auto">
            <a:xfrm>
              <a:off x="2133600" y="1582738"/>
              <a:ext cx="1270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a</a:t>
              </a:r>
            </a:p>
          </p:txBody>
        </p:sp>
        <p:sp>
          <p:nvSpPr>
            <p:cNvPr id="99339" name="Rectangle 12"/>
            <p:cNvSpPr>
              <a:spLocks noChangeArrowheads="1"/>
            </p:cNvSpPr>
            <p:nvPr/>
          </p:nvSpPr>
          <p:spPr bwMode="auto">
            <a:xfrm>
              <a:off x="6286500" y="1624013"/>
              <a:ext cx="139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b</a:t>
              </a:r>
            </a:p>
          </p:txBody>
        </p:sp>
        <p:grpSp>
          <p:nvGrpSpPr>
            <p:cNvPr id="99340" name="Group 18"/>
            <p:cNvGrpSpPr>
              <a:grpSpLocks/>
            </p:cNvGrpSpPr>
            <p:nvPr/>
          </p:nvGrpSpPr>
          <p:grpSpPr bwMode="auto">
            <a:xfrm>
              <a:off x="2133600" y="2276475"/>
              <a:ext cx="127000" cy="544513"/>
              <a:chOff x="1392" y="1336"/>
              <a:chExt cx="80" cy="320"/>
            </a:xfrm>
          </p:grpSpPr>
          <p:sp>
            <p:nvSpPr>
              <p:cNvPr id="99359" name="Freeform 16"/>
              <p:cNvSpPr>
                <a:spLocks/>
              </p:cNvSpPr>
              <p:nvPr/>
            </p:nvSpPr>
            <p:spPr bwMode="auto">
              <a:xfrm>
                <a:off x="1392" y="1336"/>
                <a:ext cx="80" cy="112"/>
              </a:xfrm>
              <a:custGeom>
                <a:avLst/>
                <a:gdLst>
                  <a:gd name="T0" fmla="*/ 40 w 80"/>
                  <a:gd name="T1" fmla="*/ 0 h 112"/>
                  <a:gd name="T2" fmla="*/ 80 w 80"/>
                  <a:gd name="T3" fmla="*/ 112 h 112"/>
                  <a:gd name="T4" fmla="*/ 40 w 80"/>
                  <a:gd name="T5" fmla="*/ 72 h 112"/>
                  <a:gd name="T6" fmla="*/ 0 w 80"/>
                  <a:gd name="T7" fmla="*/ 112 h 112"/>
                  <a:gd name="T8" fmla="*/ 40 w 80"/>
                  <a:gd name="T9" fmla="*/ 0 h 112"/>
                  <a:gd name="T10" fmla="*/ 0 60000 65536"/>
                  <a:gd name="T11" fmla="*/ 0 60000 65536"/>
                  <a:gd name="T12" fmla="*/ 0 60000 65536"/>
                  <a:gd name="T13" fmla="*/ 0 60000 65536"/>
                  <a:gd name="T14" fmla="*/ 0 60000 65536"/>
                  <a:gd name="T15" fmla="*/ 0 w 80"/>
                  <a:gd name="T16" fmla="*/ 0 h 112"/>
                  <a:gd name="T17" fmla="*/ 80 w 80"/>
                  <a:gd name="T18" fmla="*/ 112 h 112"/>
                </a:gdLst>
                <a:ahLst/>
                <a:cxnLst>
                  <a:cxn ang="T10">
                    <a:pos x="T0" y="T1"/>
                  </a:cxn>
                  <a:cxn ang="T11">
                    <a:pos x="T2" y="T3"/>
                  </a:cxn>
                  <a:cxn ang="T12">
                    <a:pos x="T4" y="T5"/>
                  </a:cxn>
                  <a:cxn ang="T13">
                    <a:pos x="T6" y="T7"/>
                  </a:cxn>
                  <a:cxn ang="T14">
                    <a:pos x="T8" y="T9"/>
                  </a:cxn>
                </a:cxnLst>
                <a:rect l="T15" t="T16" r="T17" b="T18"/>
                <a:pathLst>
                  <a:path w="80" h="112">
                    <a:moveTo>
                      <a:pt x="40" y="0"/>
                    </a:moveTo>
                    <a:lnTo>
                      <a:pt x="80" y="112"/>
                    </a:lnTo>
                    <a:lnTo>
                      <a:pt x="40" y="72"/>
                    </a:lnTo>
                    <a:lnTo>
                      <a:pt x="0" y="112"/>
                    </a:lnTo>
                    <a:lnTo>
                      <a:pt x="4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9360" name="Line 17"/>
              <p:cNvSpPr>
                <a:spLocks noChangeShapeType="1"/>
              </p:cNvSpPr>
              <p:nvPr/>
            </p:nvSpPr>
            <p:spPr bwMode="auto">
              <a:xfrm flipV="1">
                <a:off x="1432" y="1408"/>
                <a:ext cx="1" cy="2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99341" name="Group 21"/>
            <p:cNvGrpSpPr>
              <a:grpSpLocks/>
            </p:cNvGrpSpPr>
            <p:nvPr/>
          </p:nvGrpSpPr>
          <p:grpSpPr bwMode="auto">
            <a:xfrm>
              <a:off x="2463800" y="2276475"/>
              <a:ext cx="127000" cy="544513"/>
              <a:chOff x="1600" y="1336"/>
              <a:chExt cx="80" cy="320"/>
            </a:xfrm>
          </p:grpSpPr>
          <p:sp>
            <p:nvSpPr>
              <p:cNvPr id="99357" name="Freeform 19"/>
              <p:cNvSpPr>
                <a:spLocks/>
              </p:cNvSpPr>
              <p:nvPr/>
            </p:nvSpPr>
            <p:spPr bwMode="auto">
              <a:xfrm>
                <a:off x="1600" y="1336"/>
                <a:ext cx="80" cy="112"/>
              </a:xfrm>
              <a:custGeom>
                <a:avLst/>
                <a:gdLst>
                  <a:gd name="T0" fmla="*/ 40 w 80"/>
                  <a:gd name="T1" fmla="*/ 0 h 112"/>
                  <a:gd name="T2" fmla="*/ 80 w 80"/>
                  <a:gd name="T3" fmla="*/ 112 h 112"/>
                  <a:gd name="T4" fmla="*/ 40 w 80"/>
                  <a:gd name="T5" fmla="*/ 72 h 112"/>
                  <a:gd name="T6" fmla="*/ 0 w 80"/>
                  <a:gd name="T7" fmla="*/ 112 h 112"/>
                  <a:gd name="T8" fmla="*/ 40 w 80"/>
                  <a:gd name="T9" fmla="*/ 0 h 112"/>
                  <a:gd name="T10" fmla="*/ 0 60000 65536"/>
                  <a:gd name="T11" fmla="*/ 0 60000 65536"/>
                  <a:gd name="T12" fmla="*/ 0 60000 65536"/>
                  <a:gd name="T13" fmla="*/ 0 60000 65536"/>
                  <a:gd name="T14" fmla="*/ 0 60000 65536"/>
                  <a:gd name="T15" fmla="*/ 0 w 80"/>
                  <a:gd name="T16" fmla="*/ 0 h 112"/>
                  <a:gd name="T17" fmla="*/ 80 w 80"/>
                  <a:gd name="T18" fmla="*/ 112 h 112"/>
                </a:gdLst>
                <a:ahLst/>
                <a:cxnLst>
                  <a:cxn ang="T10">
                    <a:pos x="T0" y="T1"/>
                  </a:cxn>
                  <a:cxn ang="T11">
                    <a:pos x="T2" y="T3"/>
                  </a:cxn>
                  <a:cxn ang="T12">
                    <a:pos x="T4" y="T5"/>
                  </a:cxn>
                  <a:cxn ang="T13">
                    <a:pos x="T6" y="T7"/>
                  </a:cxn>
                  <a:cxn ang="T14">
                    <a:pos x="T8" y="T9"/>
                  </a:cxn>
                </a:cxnLst>
                <a:rect l="T15" t="T16" r="T17" b="T18"/>
                <a:pathLst>
                  <a:path w="80" h="112">
                    <a:moveTo>
                      <a:pt x="40" y="0"/>
                    </a:moveTo>
                    <a:lnTo>
                      <a:pt x="80" y="112"/>
                    </a:lnTo>
                    <a:lnTo>
                      <a:pt x="40" y="72"/>
                    </a:lnTo>
                    <a:lnTo>
                      <a:pt x="0" y="112"/>
                    </a:lnTo>
                    <a:lnTo>
                      <a:pt x="4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9358" name="Line 20"/>
              <p:cNvSpPr>
                <a:spLocks noChangeShapeType="1"/>
              </p:cNvSpPr>
              <p:nvPr/>
            </p:nvSpPr>
            <p:spPr bwMode="auto">
              <a:xfrm flipV="1">
                <a:off x="1640" y="1408"/>
                <a:ext cx="1" cy="2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99342" name="Group 24"/>
            <p:cNvGrpSpPr>
              <a:grpSpLocks/>
            </p:cNvGrpSpPr>
            <p:nvPr/>
          </p:nvGrpSpPr>
          <p:grpSpPr bwMode="auto">
            <a:xfrm>
              <a:off x="4064000" y="2332038"/>
              <a:ext cx="127000" cy="542925"/>
              <a:chOff x="2608" y="1368"/>
              <a:chExt cx="80" cy="320"/>
            </a:xfrm>
          </p:grpSpPr>
          <p:sp>
            <p:nvSpPr>
              <p:cNvPr id="99355" name="Freeform 22"/>
              <p:cNvSpPr>
                <a:spLocks/>
              </p:cNvSpPr>
              <p:nvPr/>
            </p:nvSpPr>
            <p:spPr bwMode="auto">
              <a:xfrm>
                <a:off x="2608" y="1368"/>
                <a:ext cx="80" cy="112"/>
              </a:xfrm>
              <a:custGeom>
                <a:avLst/>
                <a:gdLst>
                  <a:gd name="T0" fmla="*/ 40 w 80"/>
                  <a:gd name="T1" fmla="*/ 0 h 112"/>
                  <a:gd name="T2" fmla="*/ 80 w 80"/>
                  <a:gd name="T3" fmla="*/ 112 h 112"/>
                  <a:gd name="T4" fmla="*/ 40 w 80"/>
                  <a:gd name="T5" fmla="*/ 72 h 112"/>
                  <a:gd name="T6" fmla="*/ 0 w 80"/>
                  <a:gd name="T7" fmla="*/ 112 h 112"/>
                  <a:gd name="T8" fmla="*/ 40 w 80"/>
                  <a:gd name="T9" fmla="*/ 0 h 112"/>
                  <a:gd name="T10" fmla="*/ 0 60000 65536"/>
                  <a:gd name="T11" fmla="*/ 0 60000 65536"/>
                  <a:gd name="T12" fmla="*/ 0 60000 65536"/>
                  <a:gd name="T13" fmla="*/ 0 60000 65536"/>
                  <a:gd name="T14" fmla="*/ 0 60000 65536"/>
                  <a:gd name="T15" fmla="*/ 0 w 80"/>
                  <a:gd name="T16" fmla="*/ 0 h 112"/>
                  <a:gd name="T17" fmla="*/ 80 w 80"/>
                  <a:gd name="T18" fmla="*/ 112 h 112"/>
                </a:gdLst>
                <a:ahLst/>
                <a:cxnLst>
                  <a:cxn ang="T10">
                    <a:pos x="T0" y="T1"/>
                  </a:cxn>
                  <a:cxn ang="T11">
                    <a:pos x="T2" y="T3"/>
                  </a:cxn>
                  <a:cxn ang="T12">
                    <a:pos x="T4" y="T5"/>
                  </a:cxn>
                  <a:cxn ang="T13">
                    <a:pos x="T6" y="T7"/>
                  </a:cxn>
                  <a:cxn ang="T14">
                    <a:pos x="T8" y="T9"/>
                  </a:cxn>
                </a:cxnLst>
                <a:rect l="T15" t="T16" r="T17" b="T18"/>
                <a:pathLst>
                  <a:path w="80" h="112">
                    <a:moveTo>
                      <a:pt x="40" y="0"/>
                    </a:moveTo>
                    <a:lnTo>
                      <a:pt x="80" y="112"/>
                    </a:lnTo>
                    <a:lnTo>
                      <a:pt x="40" y="72"/>
                    </a:lnTo>
                    <a:lnTo>
                      <a:pt x="0" y="112"/>
                    </a:lnTo>
                    <a:lnTo>
                      <a:pt x="4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9356" name="Line 23"/>
              <p:cNvSpPr>
                <a:spLocks noChangeShapeType="1"/>
              </p:cNvSpPr>
              <p:nvPr/>
            </p:nvSpPr>
            <p:spPr bwMode="auto">
              <a:xfrm flipV="1">
                <a:off x="2648" y="1440"/>
                <a:ext cx="1" cy="2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99343" name="Group 27"/>
            <p:cNvGrpSpPr>
              <a:grpSpLocks/>
            </p:cNvGrpSpPr>
            <p:nvPr/>
          </p:nvGrpSpPr>
          <p:grpSpPr bwMode="auto">
            <a:xfrm>
              <a:off x="6057900" y="2276475"/>
              <a:ext cx="127000" cy="544513"/>
              <a:chOff x="3864" y="1336"/>
              <a:chExt cx="80" cy="320"/>
            </a:xfrm>
          </p:grpSpPr>
          <p:sp>
            <p:nvSpPr>
              <p:cNvPr id="99353" name="Freeform 25"/>
              <p:cNvSpPr>
                <a:spLocks/>
              </p:cNvSpPr>
              <p:nvPr/>
            </p:nvSpPr>
            <p:spPr bwMode="auto">
              <a:xfrm>
                <a:off x="3864" y="1336"/>
                <a:ext cx="80" cy="112"/>
              </a:xfrm>
              <a:custGeom>
                <a:avLst/>
                <a:gdLst>
                  <a:gd name="T0" fmla="*/ 40 w 80"/>
                  <a:gd name="T1" fmla="*/ 0 h 112"/>
                  <a:gd name="T2" fmla="*/ 80 w 80"/>
                  <a:gd name="T3" fmla="*/ 112 h 112"/>
                  <a:gd name="T4" fmla="*/ 40 w 80"/>
                  <a:gd name="T5" fmla="*/ 72 h 112"/>
                  <a:gd name="T6" fmla="*/ 0 w 80"/>
                  <a:gd name="T7" fmla="*/ 112 h 112"/>
                  <a:gd name="T8" fmla="*/ 40 w 80"/>
                  <a:gd name="T9" fmla="*/ 0 h 112"/>
                  <a:gd name="T10" fmla="*/ 0 60000 65536"/>
                  <a:gd name="T11" fmla="*/ 0 60000 65536"/>
                  <a:gd name="T12" fmla="*/ 0 60000 65536"/>
                  <a:gd name="T13" fmla="*/ 0 60000 65536"/>
                  <a:gd name="T14" fmla="*/ 0 60000 65536"/>
                  <a:gd name="T15" fmla="*/ 0 w 80"/>
                  <a:gd name="T16" fmla="*/ 0 h 112"/>
                  <a:gd name="T17" fmla="*/ 80 w 80"/>
                  <a:gd name="T18" fmla="*/ 112 h 112"/>
                </a:gdLst>
                <a:ahLst/>
                <a:cxnLst>
                  <a:cxn ang="T10">
                    <a:pos x="T0" y="T1"/>
                  </a:cxn>
                  <a:cxn ang="T11">
                    <a:pos x="T2" y="T3"/>
                  </a:cxn>
                  <a:cxn ang="T12">
                    <a:pos x="T4" y="T5"/>
                  </a:cxn>
                  <a:cxn ang="T13">
                    <a:pos x="T6" y="T7"/>
                  </a:cxn>
                  <a:cxn ang="T14">
                    <a:pos x="T8" y="T9"/>
                  </a:cxn>
                </a:cxnLst>
                <a:rect l="T15" t="T16" r="T17" b="T18"/>
                <a:pathLst>
                  <a:path w="80" h="112">
                    <a:moveTo>
                      <a:pt x="40" y="0"/>
                    </a:moveTo>
                    <a:lnTo>
                      <a:pt x="80" y="112"/>
                    </a:lnTo>
                    <a:lnTo>
                      <a:pt x="40" y="72"/>
                    </a:lnTo>
                    <a:lnTo>
                      <a:pt x="0" y="112"/>
                    </a:lnTo>
                    <a:lnTo>
                      <a:pt x="4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9354" name="Line 26"/>
              <p:cNvSpPr>
                <a:spLocks noChangeShapeType="1"/>
              </p:cNvSpPr>
              <p:nvPr/>
            </p:nvSpPr>
            <p:spPr bwMode="auto">
              <a:xfrm flipV="1">
                <a:off x="3904" y="1408"/>
                <a:ext cx="1" cy="2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99344" name="Group 30"/>
            <p:cNvGrpSpPr>
              <a:grpSpLocks/>
            </p:cNvGrpSpPr>
            <p:nvPr/>
          </p:nvGrpSpPr>
          <p:grpSpPr bwMode="auto">
            <a:xfrm>
              <a:off x="6273800" y="2276475"/>
              <a:ext cx="127000" cy="544513"/>
              <a:chOff x="4000" y="1336"/>
              <a:chExt cx="80" cy="320"/>
            </a:xfrm>
          </p:grpSpPr>
          <p:sp>
            <p:nvSpPr>
              <p:cNvPr id="99351" name="Freeform 28"/>
              <p:cNvSpPr>
                <a:spLocks/>
              </p:cNvSpPr>
              <p:nvPr/>
            </p:nvSpPr>
            <p:spPr bwMode="auto">
              <a:xfrm>
                <a:off x="4000" y="1336"/>
                <a:ext cx="80" cy="112"/>
              </a:xfrm>
              <a:custGeom>
                <a:avLst/>
                <a:gdLst>
                  <a:gd name="T0" fmla="*/ 40 w 80"/>
                  <a:gd name="T1" fmla="*/ 0 h 112"/>
                  <a:gd name="T2" fmla="*/ 80 w 80"/>
                  <a:gd name="T3" fmla="*/ 112 h 112"/>
                  <a:gd name="T4" fmla="*/ 40 w 80"/>
                  <a:gd name="T5" fmla="*/ 72 h 112"/>
                  <a:gd name="T6" fmla="*/ 0 w 80"/>
                  <a:gd name="T7" fmla="*/ 112 h 112"/>
                  <a:gd name="T8" fmla="*/ 40 w 80"/>
                  <a:gd name="T9" fmla="*/ 0 h 112"/>
                  <a:gd name="T10" fmla="*/ 0 60000 65536"/>
                  <a:gd name="T11" fmla="*/ 0 60000 65536"/>
                  <a:gd name="T12" fmla="*/ 0 60000 65536"/>
                  <a:gd name="T13" fmla="*/ 0 60000 65536"/>
                  <a:gd name="T14" fmla="*/ 0 60000 65536"/>
                  <a:gd name="T15" fmla="*/ 0 w 80"/>
                  <a:gd name="T16" fmla="*/ 0 h 112"/>
                  <a:gd name="T17" fmla="*/ 80 w 80"/>
                  <a:gd name="T18" fmla="*/ 112 h 112"/>
                </a:gdLst>
                <a:ahLst/>
                <a:cxnLst>
                  <a:cxn ang="T10">
                    <a:pos x="T0" y="T1"/>
                  </a:cxn>
                  <a:cxn ang="T11">
                    <a:pos x="T2" y="T3"/>
                  </a:cxn>
                  <a:cxn ang="T12">
                    <a:pos x="T4" y="T5"/>
                  </a:cxn>
                  <a:cxn ang="T13">
                    <a:pos x="T6" y="T7"/>
                  </a:cxn>
                  <a:cxn ang="T14">
                    <a:pos x="T8" y="T9"/>
                  </a:cxn>
                </a:cxnLst>
                <a:rect l="T15" t="T16" r="T17" b="T18"/>
                <a:pathLst>
                  <a:path w="80" h="112">
                    <a:moveTo>
                      <a:pt x="40" y="0"/>
                    </a:moveTo>
                    <a:lnTo>
                      <a:pt x="80" y="112"/>
                    </a:lnTo>
                    <a:lnTo>
                      <a:pt x="40" y="72"/>
                    </a:lnTo>
                    <a:lnTo>
                      <a:pt x="0" y="112"/>
                    </a:lnTo>
                    <a:lnTo>
                      <a:pt x="4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9352" name="Line 29"/>
              <p:cNvSpPr>
                <a:spLocks noChangeShapeType="1"/>
              </p:cNvSpPr>
              <p:nvPr/>
            </p:nvSpPr>
            <p:spPr bwMode="auto">
              <a:xfrm flipV="1">
                <a:off x="4040" y="1408"/>
                <a:ext cx="1" cy="2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99345" name="Rectangle 31"/>
            <p:cNvSpPr>
              <a:spLocks noChangeArrowheads="1"/>
            </p:cNvSpPr>
            <p:nvPr/>
          </p:nvSpPr>
          <p:spPr bwMode="auto">
            <a:xfrm>
              <a:off x="7048500" y="1978025"/>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x</a:t>
              </a:r>
            </a:p>
          </p:txBody>
        </p:sp>
        <p:sp>
          <p:nvSpPr>
            <p:cNvPr id="99346" name="Rectangle 32"/>
            <p:cNvSpPr>
              <a:spLocks noChangeArrowheads="1"/>
            </p:cNvSpPr>
            <p:nvPr/>
          </p:nvSpPr>
          <p:spPr bwMode="auto">
            <a:xfrm>
              <a:off x="1447800" y="2997200"/>
              <a:ext cx="685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x(min)</a:t>
              </a:r>
            </a:p>
          </p:txBody>
        </p:sp>
        <p:sp>
          <p:nvSpPr>
            <p:cNvPr id="99347" name="Rectangle 33"/>
            <p:cNvSpPr>
              <a:spLocks noChangeArrowheads="1"/>
            </p:cNvSpPr>
            <p:nvPr/>
          </p:nvSpPr>
          <p:spPr bwMode="auto">
            <a:xfrm>
              <a:off x="2413000" y="2997200"/>
              <a:ext cx="9461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x(min+)  </a:t>
              </a:r>
            </a:p>
          </p:txBody>
        </p:sp>
        <p:sp>
          <p:nvSpPr>
            <p:cNvPr id="99348" name="Rectangle 34"/>
            <p:cNvSpPr>
              <a:spLocks noChangeArrowheads="1"/>
            </p:cNvSpPr>
            <p:nvPr/>
          </p:nvSpPr>
          <p:spPr bwMode="auto">
            <a:xfrm>
              <a:off x="3733800" y="2997200"/>
              <a:ext cx="762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x(nom)</a:t>
              </a:r>
            </a:p>
          </p:txBody>
        </p:sp>
        <p:sp>
          <p:nvSpPr>
            <p:cNvPr id="99349" name="Rectangle 35"/>
            <p:cNvSpPr>
              <a:spLocks noChangeArrowheads="1"/>
            </p:cNvSpPr>
            <p:nvPr/>
          </p:nvSpPr>
          <p:spPr bwMode="auto">
            <a:xfrm>
              <a:off x="5232400" y="2997200"/>
              <a:ext cx="876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x(max -)</a:t>
              </a:r>
            </a:p>
          </p:txBody>
        </p:sp>
        <p:sp>
          <p:nvSpPr>
            <p:cNvPr id="99350" name="Rectangle 36"/>
            <p:cNvSpPr>
              <a:spLocks noChangeArrowheads="1"/>
            </p:cNvSpPr>
            <p:nvPr/>
          </p:nvSpPr>
          <p:spPr bwMode="auto">
            <a:xfrm>
              <a:off x="6350000" y="2997200"/>
              <a:ext cx="736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x(max)</a:t>
              </a:r>
            </a:p>
          </p:txBody>
        </p:sp>
      </p:gr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68</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804403294"/>
      </p:ext>
    </p:extLst>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effectLst>
                  <a:outerShdw blurRad="38100" dist="38100" dir="2700000" algn="tl">
                    <a:srgbClr val="DDDDDD"/>
                  </a:outerShdw>
                </a:effectLst>
              </a:rPr>
              <a:t>Input Boundary </a:t>
            </a:r>
            <a:r>
              <a:rPr lang="en-US" dirty="0" smtClean="0">
                <a:effectLst>
                  <a:outerShdw blurRad="38100" dist="38100" dir="2700000" algn="tl">
                    <a:srgbClr val="DDDDDD"/>
                  </a:outerShdw>
                </a:effectLst>
              </a:rPr>
              <a:t>Values – </a:t>
            </a:r>
            <a:r>
              <a:rPr lang="en-US" sz="2800" dirty="0" smtClean="0">
                <a:effectLst>
                  <a:outerShdw blurRad="38100" dist="38100" dir="2700000" algn="tl">
                    <a:srgbClr val="DDDDDD"/>
                  </a:outerShdw>
                </a:effectLst>
              </a:rPr>
              <a:t>2 Variables</a:t>
            </a:r>
            <a:endParaRPr lang="en-US" sz="2800" dirty="0"/>
          </a:p>
        </p:txBody>
      </p:sp>
      <p:sp>
        <p:nvSpPr>
          <p:cNvPr id="101378" name="Content Placeholder 2"/>
          <p:cNvSpPr>
            <a:spLocks noGrp="1"/>
          </p:cNvSpPr>
          <p:nvPr>
            <p:ph idx="1"/>
          </p:nvPr>
        </p:nvSpPr>
        <p:spPr>
          <a:xfrm>
            <a:off x="304800" y="1066800"/>
            <a:ext cx="8686800" cy="5410200"/>
          </a:xfrm>
        </p:spPr>
        <p:txBody>
          <a:bodyPr/>
          <a:lstStyle/>
          <a:p>
            <a:pPr marL="0" indent="0">
              <a:buNone/>
            </a:pPr>
            <a:r>
              <a:rPr lang="en-US" sz="2400" dirty="0"/>
              <a:t>Test cases for a variables x</a:t>
            </a:r>
            <a:r>
              <a:rPr lang="en-US" sz="2400" baseline="-25000" dirty="0"/>
              <a:t>1</a:t>
            </a:r>
            <a:r>
              <a:rPr lang="en-US" sz="2400" dirty="0"/>
              <a:t> and x</a:t>
            </a:r>
            <a:r>
              <a:rPr lang="en-US" sz="2400" baseline="-25000" dirty="0"/>
              <a:t>2</a:t>
            </a:r>
            <a:r>
              <a:rPr lang="en-US" sz="2400" dirty="0"/>
              <a:t>, where  a ≤ x</a:t>
            </a:r>
            <a:r>
              <a:rPr lang="en-US" sz="2400" baseline="-25000" dirty="0"/>
              <a:t>1</a:t>
            </a:r>
            <a:r>
              <a:rPr lang="en-US" sz="2400" dirty="0"/>
              <a:t> ≤ b and c ≤ x</a:t>
            </a:r>
            <a:r>
              <a:rPr lang="en-US" sz="2400" baseline="-25000" dirty="0"/>
              <a:t>2</a:t>
            </a:r>
            <a:r>
              <a:rPr lang="en-US" sz="2400" dirty="0"/>
              <a:t> ≤ d </a:t>
            </a:r>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pPr marL="0" indent="0">
              <a:buNone/>
            </a:pPr>
            <a:endParaRPr lang="en-US" sz="2400" dirty="0"/>
          </a:p>
          <a:p>
            <a:pPr marL="0" indent="0">
              <a:buNone/>
            </a:pPr>
            <a:endParaRPr lang="en-US" sz="2400" dirty="0" smtClean="0"/>
          </a:p>
          <a:p>
            <a:pPr marL="0" indent="0">
              <a:buNone/>
            </a:pPr>
            <a:endParaRPr lang="en-US" sz="2400" dirty="0" smtClean="0"/>
          </a:p>
          <a:p>
            <a:r>
              <a:rPr lang="en-US" sz="2400" dirty="0" smtClean="0"/>
              <a:t>Single defect assumption </a:t>
            </a:r>
            <a:endParaRPr lang="en-US" sz="2400" dirty="0"/>
          </a:p>
        </p:txBody>
      </p:sp>
      <p:grpSp>
        <p:nvGrpSpPr>
          <p:cNvPr id="101382" name="Group 3"/>
          <p:cNvGrpSpPr>
            <a:grpSpLocks/>
          </p:cNvGrpSpPr>
          <p:nvPr/>
        </p:nvGrpSpPr>
        <p:grpSpPr bwMode="auto">
          <a:xfrm>
            <a:off x="3733800" y="1219200"/>
            <a:ext cx="4637088" cy="1328738"/>
            <a:chOff x="1552" y="3208"/>
            <a:chExt cx="2921" cy="696"/>
          </a:xfrm>
        </p:grpSpPr>
        <p:sp>
          <p:nvSpPr>
            <p:cNvPr id="101488" name="Rectangle 4"/>
            <p:cNvSpPr>
              <a:spLocks noChangeArrowheads="1"/>
            </p:cNvSpPr>
            <p:nvPr/>
          </p:nvSpPr>
          <p:spPr bwMode="auto">
            <a:xfrm>
              <a:off x="1552" y="3208"/>
              <a:ext cx="2921"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endParaRPr lang="en-US" sz="2000" b="1" dirty="0">
                <a:latin typeface="Helvetica" charset="0"/>
              </a:endParaRPr>
            </a:p>
          </p:txBody>
        </p:sp>
        <p:sp>
          <p:nvSpPr>
            <p:cNvPr id="101489" name="Rectangle 5"/>
            <p:cNvSpPr>
              <a:spLocks noChangeArrowheads="1"/>
            </p:cNvSpPr>
            <p:nvPr/>
          </p:nvSpPr>
          <p:spPr bwMode="auto">
            <a:xfrm>
              <a:off x="1552" y="3360"/>
              <a:ext cx="2033"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endParaRPr lang="en-US" sz="1600" b="1" dirty="0">
                <a:latin typeface="Helvetica" charset="0"/>
              </a:endParaRPr>
            </a:p>
          </p:txBody>
        </p:sp>
        <p:sp>
          <p:nvSpPr>
            <p:cNvPr id="101490" name="Rectangle 6"/>
            <p:cNvSpPr>
              <a:spLocks noChangeArrowheads="1"/>
            </p:cNvSpPr>
            <p:nvPr/>
          </p:nvSpPr>
          <p:spPr bwMode="auto">
            <a:xfrm>
              <a:off x="1552" y="3624"/>
              <a:ext cx="0"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b="1" dirty="0">
                <a:latin typeface="Helvetica" charset="0"/>
              </a:endParaRPr>
            </a:p>
          </p:txBody>
        </p:sp>
        <p:sp>
          <p:nvSpPr>
            <p:cNvPr id="101491" name="Rectangle 7"/>
            <p:cNvSpPr>
              <a:spLocks noChangeArrowheads="1"/>
            </p:cNvSpPr>
            <p:nvPr/>
          </p:nvSpPr>
          <p:spPr bwMode="auto">
            <a:xfrm>
              <a:off x="1552" y="3776"/>
              <a:ext cx="2098"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endParaRPr lang="en-US" sz="1600" dirty="0">
                <a:latin typeface="Times" charset="0"/>
              </a:endParaRPr>
            </a:p>
          </p:txBody>
        </p:sp>
      </p:grpSp>
      <p:grpSp>
        <p:nvGrpSpPr>
          <p:cNvPr id="3" name="Group 2"/>
          <p:cNvGrpSpPr/>
          <p:nvPr/>
        </p:nvGrpSpPr>
        <p:grpSpPr>
          <a:xfrm>
            <a:off x="1752600" y="2057400"/>
            <a:ext cx="5410200" cy="3657600"/>
            <a:chOff x="285750" y="1631950"/>
            <a:chExt cx="6134100" cy="4656138"/>
          </a:xfrm>
        </p:grpSpPr>
        <p:sp>
          <p:nvSpPr>
            <p:cNvPr id="101383" name="Oval 8"/>
            <p:cNvSpPr>
              <a:spLocks noChangeArrowheads="1"/>
            </p:cNvSpPr>
            <p:nvPr/>
          </p:nvSpPr>
          <p:spPr bwMode="auto">
            <a:xfrm>
              <a:off x="1270000" y="5715000"/>
              <a:ext cx="152400" cy="127000"/>
            </a:xfrm>
            <a:prstGeom prst="ellipse">
              <a:avLst/>
            </a:prstGeom>
            <a:solidFill>
              <a:srgbClr val="000000"/>
            </a:solidFill>
            <a:ln w="12700">
              <a:solidFill>
                <a:srgbClr val="000000"/>
              </a:solidFill>
              <a:round/>
              <a:headEnd/>
              <a:tailEnd/>
            </a:ln>
          </p:spPr>
          <p:txBody>
            <a:bodyPr/>
            <a:lstStyle/>
            <a:p>
              <a:endParaRPr lang="en-US" sz="1800" dirty="0"/>
            </a:p>
          </p:txBody>
        </p:sp>
        <p:sp>
          <p:nvSpPr>
            <p:cNvPr id="101384" name="Oval 9"/>
            <p:cNvSpPr>
              <a:spLocks noChangeArrowheads="1"/>
            </p:cNvSpPr>
            <p:nvPr/>
          </p:nvSpPr>
          <p:spPr bwMode="auto">
            <a:xfrm>
              <a:off x="5397500" y="5715000"/>
              <a:ext cx="152400" cy="127000"/>
            </a:xfrm>
            <a:prstGeom prst="ellipse">
              <a:avLst/>
            </a:prstGeom>
            <a:solidFill>
              <a:srgbClr val="000000"/>
            </a:solidFill>
            <a:ln w="12700">
              <a:solidFill>
                <a:srgbClr val="000000"/>
              </a:solidFill>
              <a:round/>
              <a:headEnd/>
              <a:tailEnd/>
            </a:ln>
          </p:spPr>
          <p:txBody>
            <a:bodyPr/>
            <a:lstStyle/>
            <a:p>
              <a:endParaRPr lang="en-US" sz="1800" dirty="0"/>
            </a:p>
          </p:txBody>
        </p:sp>
        <p:grpSp>
          <p:nvGrpSpPr>
            <p:cNvPr id="101385" name="Group 10"/>
            <p:cNvGrpSpPr>
              <a:grpSpLocks/>
            </p:cNvGrpSpPr>
            <p:nvPr/>
          </p:nvGrpSpPr>
          <p:grpSpPr bwMode="auto">
            <a:xfrm>
              <a:off x="895350" y="5721350"/>
              <a:ext cx="5105400" cy="114300"/>
              <a:chOff x="1360" y="2824"/>
              <a:chExt cx="3216" cy="72"/>
            </a:xfrm>
          </p:grpSpPr>
          <p:sp>
            <p:nvSpPr>
              <p:cNvPr id="101486" name="Freeform 11"/>
              <p:cNvSpPr>
                <a:spLocks/>
              </p:cNvSpPr>
              <p:nvPr/>
            </p:nvSpPr>
            <p:spPr bwMode="auto">
              <a:xfrm>
                <a:off x="4464" y="2824"/>
                <a:ext cx="112" cy="72"/>
              </a:xfrm>
              <a:custGeom>
                <a:avLst/>
                <a:gdLst>
                  <a:gd name="T0" fmla="*/ 112 w 112"/>
                  <a:gd name="T1" fmla="*/ 32 h 72"/>
                  <a:gd name="T2" fmla="*/ 0 w 112"/>
                  <a:gd name="T3" fmla="*/ 72 h 72"/>
                  <a:gd name="T4" fmla="*/ 40 w 112"/>
                  <a:gd name="T5" fmla="*/ 32 h 72"/>
                  <a:gd name="T6" fmla="*/ 0 w 112"/>
                  <a:gd name="T7" fmla="*/ 0 h 72"/>
                  <a:gd name="T8" fmla="*/ 112 w 112"/>
                  <a:gd name="T9" fmla="*/ 32 h 72"/>
                  <a:gd name="T10" fmla="*/ 0 60000 65536"/>
                  <a:gd name="T11" fmla="*/ 0 60000 65536"/>
                  <a:gd name="T12" fmla="*/ 0 60000 65536"/>
                  <a:gd name="T13" fmla="*/ 0 60000 65536"/>
                  <a:gd name="T14" fmla="*/ 0 60000 65536"/>
                  <a:gd name="T15" fmla="*/ 0 w 112"/>
                  <a:gd name="T16" fmla="*/ 0 h 72"/>
                  <a:gd name="T17" fmla="*/ 112 w 112"/>
                  <a:gd name="T18" fmla="*/ 72 h 72"/>
                </a:gdLst>
                <a:ahLst/>
                <a:cxnLst>
                  <a:cxn ang="T10">
                    <a:pos x="T0" y="T1"/>
                  </a:cxn>
                  <a:cxn ang="T11">
                    <a:pos x="T2" y="T3"/>
                  </a:cxn>
                  <a:cxn ang="T12">
                    <a:pos x="T4" y="T5"/>
                  </a:cxn>
                  <a:cxn ang="T13">
                    <a:pos x="T6" y="T7"/>
                  </a:cxn>
                  <a:cxn ang="T14">
                    <a:pos x="T8" y="T9"/>
                  </a:cxn>
                </a:cxnLst>
                <a:rect l="T15" t="T16" r="T17" b="T18"/>
                <a:pathLst>
                  <a:path w="112" h="72">
                    <a:moveTo>
                      <a:pt x="112" y="32"/>
                    </a:moveTo>
                    <a:lnTo>
                      <a:pt x="0" y="72"/>
                    </a:lnTo>
                    <a:lnTo>
                      <a:pt x="40" y="32"/>
                    </a:lnTo>
                    <a:lnTo>
                      <a:pt x="0" y="0"/>
                    </a:lnTo>
                    <a:lnTo>
                      <a:pt x="112"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1487" name="Line 12"/>
              <p:cNvSpPr>
                <a:spLocks noChangeShapeType="1"/>
              </p:cNvSpPr>
              <p:nvPr/>
            </p:nvSpPr>
            <p:spPr bwMode="auto">
              <a:xfrm>
                <a:off x="1360" y="2856"/>
                <a:ext cx="314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101386" name="Rectangle 13"/>
            <p:cNvSpPr>
              <a:spLocks noChangeArrowheads="1"/>
            </p:cNvSpPr>
            <p:nvPr/>
          </p:nvSpPr>
          <p:spPr bwMode="auto">
            <a:xfrm>
              <a:off x="1276350" y="6013450"/>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a</a:t>
              </a:r>
              <a:endParaRPr lang="en-US" dirty="0">
                <a:latin typeface="Times" charset="0"/>
              </a:endParaRPr>
            </a:p>
          </p:txBody>
        </p:sp>
        <p:sp>
          <p:nvSpPr>
            <p:cNvPr id="101387" name="Rectangle 14"/>
            <p:cNvSpPr>
              <a:spLocks noChangeArrowheads="1"/>
            </p:cNvSpPr>
            <p:nvPr/>
          </p:nvSpPr>
          <p:spPr bwMode="auto">
            <a:xfrm>
              <a:off x="5403850" y="6000750"/>
              <a:ext cx="139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b</a:t>
              </a:r>
              <a:endParaRPr lang="en-US" dirty="0">
                <a:latin typeface="Times" charset="0"/>
              </a:endParaRPr>
            </a:p>
          </p:txBody>
        </p:sp>
        <p:grpSp>
          <p:nvGrpSpPr>
            <p:cNvPr id="101388" name="Group 15"/>
            <p:cNvGrpSpPr>
              <a:grpSpLocks/>
            </p:cNvGrpSpPr>
            <p:nvPr/>
          </p:nvGrpSpPr>
          <p:grpSpPr bwMode="auto">
            <a:xfrm>
              <a:off x="793750" y="2076450"/>
              <a:ext cx="127000" cy="3733800"/>
              <a:chOff x="1320" y="504"/>
              <a:chExt cx="80" cy="2352"/>
            </a:xfrm>
          </p:grpSpPr>
          <p:sp>
            <p:nvSpPr>
              <p:cNvPr id="101484" name="Freeform 16"/>
              <p:cNvSpPr>
                <a:spLocks/>
              </p:cNvSpPr>
              <p:nvPr/>
            </p:nvSpPr>
            <p:spPr bwMode="auto">
              <a:xfrm>
                <a:off x="1320" y="504"/>
                <a:ext cx="80" cy="112"/>
              </a:xfrm>
              <a:custGeom>
                <a:avLst/>
                <a:gdLst>
                  <a:gd name="T0" fmla="*/ 40 w 80"/>
                  <a:gd name="T1" fmla="*/ 0 h 112"/>
                  <a:gd name="T2" fmla="*/ 80 w 80"/>
                  <a:gd name="T3" fmla="*/ 112 h 112"/>
                  <a:gd name="T4" fmla="*/ 40 w 80"/>
                  <a:gd name="T5" fmla="*/ 80 h 112"/>
                  <a:gd name="T6" fmla="*/ 0 w 80"/>
                  <a:gd name="T7" fmla="*/ 112 h 112"/>
                  <a:gd name="T8" fmla="*/ 40 w 80"/>
                  <a:gd name="T9" fmla="*/ 0 h 112"/>
                  <a:gd name="T10" fmla="*/ 0 60000 65536"/>
                  <a:gd name="T11" fmla="*/ 0 60000 65536"/>
                  <a:gd name="T12" fmla="*/ 0 60000 65536"/>
                  <a:gd name="T13" fmla="*/ 0 60000 65536"/>
                  <a:gd name="T14" fmla="*/ 0 60000 65536"/>
                  <a:gd name="T15" fmla="*/ 0 w 80"/>
                  <a:gd name="T16" fmla="*/ 0 h 112"/>
                  <a:gd name="T17" fmla="*/ 80 w 80"/>
                  <a:gd name="T18" fmla="*/ 112 h 112"/>
                </a:gdLst>
                <a:ahLst/>
                <a:cxnLst>
                  <a:cxn ang="T10">
                    <a:pos x="T0" y="T1"/>
                  </a:cxn>
                  <a:cxn ang="T11">
                    <a:pos x="T2" y="T3"/>
                  </a:cxn>
                  <a:cxn ang="T12">
                    <a:pos x="T4" y="T5"/>
                  </a:cxn>
                  <a:cxn ang="T13">
                    <a:pos x="T6" y="T7"/>
                  </a:cxn>
                  <a:cxn ang="T14">
                    <a:pos x="T8" y="T9"/>
                  </a:cxn>
                </a:cxnLst>
                <a:rect l="T15" t="T16" r="T17" b="T18"/>
                <a:pathLst>
                  <a:path w="80" h="112">
                    <a:moveTo>
                      <a:pt x="40" y="0"/>
                    </a:moveTo>
                    <a:lnTo>
                      <a:pt x="80" y="112"/>
                    </a:lnTo>
                    <a:lnTo>
                      <a:pt x="40" y="80"/>
                    </a:lnTo>
                    <a:lnTo>
                      <a:pt x="0" y="112"/>
                    </a:lnTo>
                    <a:lnTo>
                      <a:pt x="4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1485" name="Line 17"/>
              <p:cNvSpPr>
                <a:spLocks noChangeShapeType="1"/>
              </p:cNvSpPr>
              <p:nvPr/>
            </p:nvSpPr>
            <p:spPr bwMode="auto">
              <a:xfrm flipV="1">
                <a:off x="1360" y="584"/>
                <a:ext cx="1" cy="2272"/>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101389" name="Oval 18"/>
            <p:cNvSpPr>
              <a:spLocks noChangeArrowheads="1"/>
            </p:cNvSpPr>
            <p:nvPr/>
          </p:nvSpPr>
          <p:spPr bwMode="auto">
            <a:xfrm>
              <a:off x="825500" y="4965700"/>
              <a:ext cx="152400" cy="127000"/>
            </a:xfrm>
            <a:prstGeom prst="ellipse">
              <a:avLst/>
            </a:prstGeom>
            <a:solidFill>
              <a:srgbClr val="000000"/>
            </a:solidFill>
            <a:ln w="12700">
              <a:solidFill>
                <a:srgbClr val="000000"/>
              </a:solidFill>
              <a:round/>
              <a:headEnd/>
              <a:tailEnd/>
            </a:ln>
          </p:spPr>
          <p:txBody>
            <a:bodyPr/>
            <a:lstStyle/>
            <a:p>
              <a:endParaRPr lang="en-US" sz="1800" dirty="0"/>
            </a:p>
          </p:txBody>
        </p:sp>
        <p:sp>
          <p:nvSpPr>
            <p:cNvPr id="101390" name="Oval 19"/>
            <p:cNvSpPr>
              <a:spLocks noChangeArrowheads="1"/>
            </p:cNvSpPr>
            <p:nvPr/>
          </p:nvSpPr>
          <p:spPr bwMode="auto">
            <a:xfrm>
              <a:off x="838200" y="2819400"/>
              <a:ext cx="152400" cy="127000"/>
            </a:xfrm>
            <a:prstGeom prst="ellipse">
              <a:avLst/>
            </a:prstGeom>
            <a:solidFill>
              <a:srgbClr val="000000"/>
            </a:solidFill>
            <a:ln w="12700">
              <a:solidFill>
                <a:srgbClr val="000000"/>
              </a:solidFill>
              <a:round/>
              <a:headEnd/>
              <a:tailEnd/>
            </a:ln>
          </p:spPr>
          <p:txBody>
            <a:bodyPr/>
            <a:lstStyle/>
            <a:p>
              <a:endParaRPr lang="en-US" sz="1800" dirty="0"/>
            </a:p>
          </p:txBody>
        </p:sp>
        <p:sp>
          <p:nvSpPr>
            <p:cNvPr id="101391" name="Rectangle 20"/>
            <p:cNvSpPr>
              <a:spLocks noChangeArrowheads="1"/>
            </p:cNvSpPr>
            <p:nvPr/>
          </p:nvSpPr>
          <p:spPr bwMode="auto">
            <a:xfrm>
              <a:off x="361950" y="4870450"/>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c</a:t>
              </a:r>
              <a:endParaRPr lang="en-US" dirty="0">
                <a:latin typeface="Times" charset="0"/>
              </a:endParaRPr>
            </a:p>
          </p:txBody>
        </p:sp>
        <p:sp>
          <p:nvSpPr>
            <p:cNvPr id="101392" name="Rectangle 21"/>
            <p:cNvSpPr>
              <a:spLocks noChangeArrowheads="1"/>
            </p:cNvSpPr>
            <p:nvPr/>
          </p:nvSpPr>
          <p:spPr bwMode="auto">
            <a:xfrm>
              <a:off x="285750" y="2762250"/>
              <a:ext cx="139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d</a:t>
              </a:r>
              <a:endParaRPr lang="en-US" dirty="0">
                <a:latin typeface="Times" charset="0"/>
              </a:endParaRPr>
            </a:p>
          </p:txBody>
        </p:sp>
        <p:grpSp>
          <p:nvGrpSpPr>
            <p:cNvPr id="101393" name="Group 22"/>
            <p:cNvGrpSpPr>
              <a:grpSpLocks/>
            </p:cNvGrpSpPr>
            <p:nvPr/>
          </p:nvGrpSpPr>
          <p:grpSpPr bwMode="auto">
            <a:xfrm>
              <a:off x="1339850" y="2457450"/>
              <a:ext cx="1588" cy="3302000"/>
              <a:chOff x="1640" y="768"/>
              <a:chExt cx="1" cy="2080"/>
            </a:xfrm>
          </p:grpSpPr>
          <p:sp>
            <p:nvSpPr>
              <p:cNvPr id="101469" name="Line 23"/>
              <p:cNvSpPr>
                <a:spLocks noChangeShapeType="1"/>
              </p:cNvSpPr>
              <p:nvPr/>
            </p:nvSpPr>
            <p:spPr bwMode="auto">
              <a:xfrm flipV="1">
                <a:off x="1640" y="278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70" name="Line 24"/>
              <p:cNvSpPr>
                <a:spLocks noChangeShapeType="1"/>
              </p:cNvSpPr>
              <p:nvPr/>
            </p:nvSpPr>
            <p:spPr bwMode="auto">
              <a:xfrm flipV="1">
                <a:off x="1640" y="26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71" name="Line 25"/>
              <p:cNvSpPr>
                <a:spLocks noChangeShapeType="1"/>
              </p:cNvSpPr>
              <p:nvPr/>
            </p:nvSpPr>
            <p:spPr bwMode="auto">
              <a:xfrm flipV="1">
                <a:off x="1640" y="24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72" name="Line 26"/>
              <p:cNvSpPr>
                <a:spLocks noChangeShapeType="1"/>
              </p:cNvSpPr>
              <p:nvPr/>
            </p:nvSpPr>
            <p:spPr bwMode="auto">
              <a:xfrm flipV="1">
                <a:off x="1640" y="235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73" name="Line 27"/>
              <p:cNvSpPr>
                <a:spLocks noChangeShapeType="1"/>
              </p:cNvSpPr>
              <p:nvPr/>
            </p:nvSpPr>
            <p:spPr bwMode="auto">
              <a:xfrm flipV="1">
                <a:off x="1640" y="220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74" name="Line 28"/>
              <p:cNvSpPr>
                <a:spLocks noChangeShapeType="1"/>
              </p:cNvSpPr>
              <p:nvPr/>
            </p:nvSpPr>
            <p:spPr bwMode="auto">
              <a:xfrm flipV="1">
                <a:off x="1640" y="206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75" name="Line 29"/>
              <p:cNvSpPr>
                <a:spLocks noChangeShapeType="1"/>
              </p:cNvSpPr>
              <p:nvPr/>
            </p:nvSpPr>
            <p:spPr bwMode="auto">
              <a:xfrm flipV="1">
                <a:off x="1640" y="192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76" name="Line 30"/>
              <p:cNvSpPr>
                <a:spLocks noChangeShapeType="1"/>
              </p:cNvSpPr>
              <p:nvPr/>
            </p:nvSpPr>
            <p:spPr bwMode="auto">
              <a:xfrm flipV="1">
                <a:off x="1640" y="177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77" name="Line 31"/>
              <p:cNvSpPr>
                <a:spLocks noChangeShapeType="1"/>
              </p:cNvSpPr>
              <p:nvPr/>
            </p:nvSpPr>
            <p:spPr bwMode="auto">
              <a:xfrm flipV="1">
                <a:off x="1640" y="163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78" name="Line 32"/>
              <p:cNvSpPr>
                <a:spLocks noChangeShapeType="1"/>
              </p:cNvSpPr>
              <p:nvPr/>
            </p:nvSpPr>
            <p:spPr bwMode="auto">
              <a:xfrm flipV="1">
                <a:off x="1640" y="148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79" name="Line 33"/>
              <p:cNvSpPr>
                <a:spLocks noChangeShapeType="1"/>
              </p:cNvSpPr>
              <p:nvPr/>
            </p:nvSpPr>
            <p:spPr bwMode="auto">
              <a:xfrm flipV="1">
                <a:off x="1640" y="134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80" name="Line 34"/>
              <p:cNvSpPr>
                <a:spLocks noChangeShapeType="1"/>
              </p:cNvSpPr>
              <p:nvPr/>
            </p:nvSpPr>
            <p:spPr bwMode="auto">
              <a:xfrm flipV="1">
                <a:off x="1640" y="120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81" name="Line 35"/>
              <p:cNvSpPr>
                <a:spLocks noChangeShapeType="1"/>
              </p:cNvSpPr>
              <p:nvPr/>
            </p:nvSpPr>
            <p:spPr bwMode="auto">
              <a:xfrm flipV="1">
                <a:off x="1640" y="105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82" name="Line 36"/>
              <p:cNvSpPr>
                <a:spLocks noChangeShapeType="1"/>
              </p:cNvSpPr>
              <p:nvPr/>
            </p:nvSpPr>
            <p:spPr bwMode="auto">
              <a:xfrm flipV="1">
                <a:off x="1640" y="91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83" name="Line 37"/>
              <p:cNvSpPr>
                <a:spLocks noChangeShapeType="1"/>
              </p:cNvSpPr>
              <p:nvPr/>
            </p:nvSpPr>
            <p:spPr bwMode="auto">
              <a:xfrm flipV="1">
                <a:off x="1640" y="76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101394" name="Group 38"/>
            <p:cNvGrpSpPr>
              <a:grpSpLocks/>
            </p:cNvGrpSpPr>
            <p:nvPr/>
          </p:nvGrpSpPr>
          <p:grpSpPr bwMode="auto">
            <a:xfrm>
              <a:off x="908050" y="5010150"/>
              <a:ext cx="4838700" cy="1588"/>
              <a:chOff x="1368" y="2376"/>
              <a:chExt cx="3048" cy="1"/>
            </a:xfrm>
          </p:grpSpPr>
          <p:sp>
            <p:nvSpPr>
              <p:cNvPr id="101447" name="Line 39"/>
              <p:cNvSpPr>
                <a:spLocks noChangeShapeType="1"/>
              </p:cNvSpPr>
              <p:nvPr/>
            </p:nvSpPr>
            <p:spPr bwMode="auto">
              <a:xfrm>
                <a:off x="1368"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48" name="Line 40"/>
              <p:cNvSpPr>
                <a:spLocks noChangeShapeType="1"/>
              </p:cNvSpPr>
              <p:nvPr/>
            </p:nvSpPr>
            <p:spPr bwMode="auto">
              <a:xfrm>
                <a:off x="1512"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49" name="Line 41"/>
              <p:cNvSpPr>
                <a:spLocks noChangeShapeType="1"/>
              </p:cNvSpPr>
              <p:nvPr/>
            </p:nvSpPr>
            <p:spPr bwMode="auto">
              <a:xfrm>
                <a:off x="1656"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50" name="Line 42"/>
              <p:cNvSpPr>
                <a:spLocks noChangeShapeType="1"/>
              </p:cNvSpPr>
              <p:nvPr/>
            </p:nvSpPr>
            <p:spPr bwMode="auto">
              <a:xfrm>
                <a:off x="1800"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51" name="Line 43"/>
              <p:cNvSpPr>
                <a:spLocks noChangeShapeType="1"/>
              </p:cNvSpPr>
              <p:nvPr/>
            </p:nvSpPr>
            <p:spPr bwMode="auto">
              <a:xfrm>
                <a:off x="1944"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52" name="Line 44"/>
              <p:cNvSpPr>
                <a:spLocks noChangeShapeType="1"/>
              </p:cNvSpPr>
              <p:nvPr/>
            </p:nvSpPr>
            <p:spPr bwMode="auto">
              <a:xfrm>
                <a:off x="2088"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53" name="Line 45"/>
              <p:cNvSpPr>
                <a:spLocks noChangeShapeType="1"/>
              </p:cNvSpPr>
              <p:nvPr/>
            </p:nvSpPr>
            <p:spPr bwMode="auto">
              <a:xfrm>
                <a:off x="2232"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54" name="Line 46"/>
              <p:cNvSpPr>
                <a:spLocks noChangeShapeType="1"/>
              </p:cNvSpPr>
              <p:nvPr/>
            </p:nvSpPr>
            <p:spPr bwMode="auto">
              <a:xfrm>
                <a:off x="2376"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55" name="Line 47"/>
              <p:cNvSpPr>
                <a:spLocks noChangeShapeType="1"/>
              </p:cNvSpPr>
              <p:nvPr/>
            </p:nvSpPr>
            <p:spPr bwMode="auto">
              <a:xfrm>
                <a:off x="2520"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56" name="Line 48"/>
              <p:cNvSpPr>
                <a:spLocks noChangeShapeType="1"/>
              </p:cNvSpPr>
              <p:nvPr/>
            </p:nvSpPr>
            <p:spPr bwMode="auto">
              <a:xfrm>
                <a:off x="2664"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57" name="Line 49"/>
              <p:cNvSpPr>
                <a:spLocks noChangeShapeType="1"/>
              </p:cNvSpPr>
              <p:nvPr/>
            </p:nvSpPr>
            <p:spPr bwMode="auto">
              <a:xfrm>
                <a:off x="2808"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58" name="Line 50"/>
              <p:cNvSpPr>
                <a:spLocks noChangeShapeType="1"/>
              </p:cNvSpPr>
              <p:nvPr/>
            </p:nvSpPr>
            <p:spPr bwMode="auto">
              <a:xfrm>
                <a:off x="2952"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59" name="Line 51"/>
              <p:cNvSpPr>
                <a:spLocks noChangeShapeType="1"/>
              </p:cNvSpPr>
              <p:nvPr/>
            </p:nvSpPr>
            <p:spPr bwMode="auto">
              <a:xfrm>
                <a:off x="3096"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60" name="Line 52"/>
              <p:cNvSpPr>
                <a:spLocks noChangeShapeType="1"/>
              </p:cNvSpPr>
              <p:nvPr/>
            </p:nvSpPr>
            <p:spPr bwMode="auto">
              <a:xfrm>
                <a:off x="3240"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61" name="Line 53"/>
              <p:cNvSpPr>
                <a:spLocks noChangeShapeType="1"/>
              </p:cNvSpPr>
              <p:nvPr/>
            </p:nvSpPr>
            <p:spPr bwMode="auto">
              <a:xfrm>
                <a:off x="3384"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62" name="Line 54"/>
              <p:cNvSpPr>
                <a:spLocks noChangeShapeType="1"/>
              </p:cNvSpPr>
              <p:nvPr/>
            </p:nvSpPr>
            <p:spPr bwMode="auto">
              <a:xfrm>
                <a:off x="3528"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63" name="Line 55"/>
              <p:cNvSpPr>
                <a:spLocks noChangeShapeType="1"/>
              </p:cNvSpPr>
              <p:nvPr/>
            </p:nvSpPr>
            <p:spPr bwMode="auto">
              <a:xfrm>
                <a:off x="3672"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64" name="Line 56"/>
              <p:cNvSpPr>
                <a:spLocks noChangeShapeType="1"/>
              </p:cNvSpPr>
              <p:nvPr/>
            </p:nvSpPr>
            <p:spPr bwMode="auto">
              <a:xfrm>
                <a:off x="3816"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65" name="Line 57"/>
              <p:cNvSpPr>
                <a:spLocks noChangeShapeType="1"/>
              </p:cNvSpPr>
              <p:nvPr/>
            </p:nvSpPr>
            <p:spPr bwMode="auto">
              <a:xfrm>
                <a:off x="3960"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66" name="Line 58"/>
              <p:cNvSpPr>
                <a:spLocks noChangeShapeType="1"/>
              </p:cNvSpPr>
              <p:nvPr/>
            </p:nvSpPr>
            <p:spPr bwMode="auto">
              <a:xfrm>
                <a:off x="4104"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67" name="Line 59"/>
              <p:cNvSpPr>
                <a:spLocks noChangeShapeType="1"/>
              </p:cNvSpPr>
              <p:nvPr/>
            </p:nvSpPr>
            <p:spPr bwMode="auto">
              <a:xfrm>
                <a:off x="4248" y="23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68" name="Line 60"/>
              <p:cNvSpPr>
                <a:spLocks noChangeShapeType="1"/>
              </p:cNvSpPr>
              <p:nvPr/>
            </p:nvSpPr>
            <p:spPr bwMode="auto">
              <a:xfrm>
                <a:off x="4392" y="2376"/>
                <a:ext cx="2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101395" name="Group 61"/>
            <p:cNvGrpSpPr>
              <a:grpSpLocks/>
            </p:cNvGrpSpPr>
            <p:nvPr/>
          </p:nvGrpSpPr>
          <p:grpSpPr bwMode="auto">
            <a:xfrm>
              <a:off x="5467350" y="2419350"/>
              <a:ext cx="1588" cy="3302000"/>
              <a:chOff x="4240" y="744"/>
              <a:chExt cx="1" cy="2080"/>
            </a:xfrm>
          </p:grpSpPr>
          <p:sp>
            <p:nvSpPr>
              <p:cNvPr id="101432" name="Line 62"/>
              <p:cNvSpPr>
                <a:spLocks noChangeShapeType="1"/>
              </p:cNvSpPr>
              <p:nvPr/>
            </p:nvSpPr>
            <p:spPr bwMode="auto">
              <a:xfrm flipV="1">
                <a:off x="4240" y="276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33" name="Line 63"/>
              <p:cNvSpPr>
                <a:spLocks noChangeShapeType="1"/>
              </p:cNvSpPr>
              <p:nvPr/>
            </p:nvSpPr>
            <p:spPr bwMode="auto">
              <a:xfrm flipV="1">
                <a:off x="4240" y="261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34" name="Line 64"/>
              <p:cNvSpPr>
                <a:spLocks noChangeShapeType="1"/>
              </p:cNvSpPr>
              <p:nvPr/>
            </p:nvSpPr>
            <p:spPr bwMode="auto">
              <a:xfrm flipV="1">
                <a:off x="4240" y="247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35" name="Line 65"/>
              <p:cNvSpPr>
                <a:spLocks noChangeShapeType="1"/>
              </p:cNvSpPr>
              <p:nvPr/>
            </p:nvSpPr>
            <p:spPr bwMode="auto">
              <a:xfrm flipV="1">
                <a:off x="4240" y="232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36" name="Line 66"/>
              <p:cNvSpPr>
                <a:spLocks noChangeShapeType="1"/>
              </p:cNvSpPr>
              <p:nvPr/>
            </p:nvSpPr>
            <p:spPr bwMode="auto">
              <a:xfrm flipV="1">
                <a:off x="4240" y="218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37" name="Line 67"/>
              <p:cNvSpPr>
                <a:spLocks noChangeShapeType="1"/>
              </p:cNvSpPr>
              <p:nvPr/>
            </p:nvSpPr>
            <p:spPr bwMode="auto">
              <a:xfrm flipV="1">
                <a:off x="4240" y="20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38" name="Line 68"/>
              <p:cNvSpPr>
                <a:spLocks noChangeShapeType="1"/>
              </p:cNvSpPr>
              <p:nvPr/>
            </p:nvSpPr>
            <p:spPr bwMode="auto">
              <a:xfrm flipV="1">
                <a:off x="4240" y="18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39" name="Line 69"/>
              <p:cNvSpPr>
                <a:spLocks noChangeShapeType="1"/>
              </p:cNvSpPr>
              <p:nvPr/>
            </p:nvSpPr>
            <p:spPr bwMode="auto">
              <a:xfrm flipV="1">
                <a:off x="4240" y="175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40" name="Line 70"/>
              <p:cNvSpPr>
                <a:spLocks noChangeShapeType="1"/>
              </p:cNvSpPr>
              <p:nvPr/>
            </p:nvSpPr>
            <p:spPr bwMode="auto">
              <a:xfrm flipV="1">
                <a:off x="4240" y="160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41" name="Line 71"/>
              <p:cNvSpPr>
                <a:spLocks noChangeShapeType="1"/>
              </p:cNvSpPr>
              <p:nvPr/>
            </p:nvSpPr>
            <p:spPr bwMode="auto">
              <a:xfrm flipV="1">
                <a:off x="4240" y="146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42" name="Line 72"/>
              <p:cNvSpPr>
                <a:spLocks noChangeShapeType="1"/>
              </p:cNvSpPr>
              <p:nvPr/>
            </p:nvSpPr>
            <p:spPr bwMode="auto">
              <a:xfrm flipV="1">
                <a:off x="4240" y="132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43" name="Line 73"/>
              <p:cNvSpPr>
                <a:spLocks noChangeShapeType="1"/>
              </p:cNvSpPr>
              <p:nvPr/>
            </p:nvSpPr>
            <p:spPr bwMode="auto">
              <a:xfrm flipV="1">
                <a:off x="4240" y="117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44" name="Line 74"/>
              <p:cNvSpPr>
                <a:spLocks noChangeShapeType="1"/>
              </p:cNvSpPr>
              <p:nvPr/>
            </p:nvSpPr>
            <p:spPr bwMode="auto">
              <a:xfrm flipV="1">
                <a:off x="4240" y="103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45" name="Line 75"/>
              <p:cNvSpPr>
                <a:spLocks noChangeShapeType="1"/>
              </p:cNvSpPr>
              <p:nvPr/>
            </p:nvSpPr>
            <p:spPr bwMode="auto">
              <a:xfrm flipV="1">
                <a:off x="4240" y="88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46" name="Line 76"/>
              <p:cNvSpPr>
                <a:spLocks noChangeShapeType="1"/>
              </p:cNvSpPr>
              <p:nvPr/>
            </p:nvSpPr>
            <p:spPr bwMode="auto">
              <a:xfrm flipV="1">
                <a:off x="4240" y="74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101396" name="Group 77"/>
            <p:cNvGrpSpPr>
              <a:grpSpLocks/>
            </p:cNvGrpSpPr>
            <p:nvPr/>
          </p:nvGrpSpPr>
          <p:grpSpPr bwMode="auto">
            <a:xfrm>
              <a:off x="869950" y="2889250"/>
              <a:ext cx="4838700" cy="1588"/>
              <a:chOff x="1344" y="1040"/>
              <a:chExt cx="3048" cy="1"/>
            </a:xfrm>
          </p:grpSpPr>
          <p:sp>
            <p:nvSpPr>
              <p:cNvPr id="101410" name="Line 78"/>
              <p:cNvSpPr>
                <a:spLocks noChangeShapeType="1"/>
              </p:cNvSpPr>
              <p:nvPr/>
            </p:nvSpPr>
            <p:spPr bwMode="auto">
              <a:xfrm>
                <a:off x="1344"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11" name="Line 79"/>
              <p:cNvSpPr>
                <a:spLocks noChangeShapeType="1"/>
              </p:cNvSpPr>
              <p:nvPr/>
            </p:nvSpPr>
            <p:spPr bwMode="auto">
              <a:xfrm>
                <a:off x="1488"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12" name="Line 80"/>
              <p:cNvSpPr>
                <a:spLocks noChangeShapeType="1"/>
              </p:cNvSpPr>
              <p:nvPr/>
            </p:nvSpPr>
            <p:spPr bwMode="auto">
              <a:xfrm>
                <a:off x="1632"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13" name="Line 81"/>
              <p:cNvSpPr>
                <a:spLocks noChangeShapeType="1"/>
              </p:cNvSpPr>
              <p:nvPr/>
            </p:nvSpPr>
            <p:spPr bwMode="auto">
              <a:xfrm>
                <a:off x="1776"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14" name="Line 82"/>
              <p:cNvSpPr>
                <a:spLocks noChangeShapeType="1"/>
              </p:cNvSpPr>
              <p:nvPr/>
            </p:nvSpPr>
            <p:spPr bwMode="auto">
              <a:xfrm>
                <a:off x="1920"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15" name="Line 83"/>
              <p:cNvSpPr>
                <a:spLocks noChangeShapeType="1"/>
              </p:cNvSpPr>
              <p:nvPr/>
            </p:nvSpPr>
            <p:spPr bwMode="auto">
              <a:xfrm>
                <a:off x="2064"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16" name="Line 84"/>
              <p:cNvSpPr>
                <a:spLocks noChangeShapeType="1"/>
              </p:cNvSpPr>
              <p:nvPr/>
            </p:nvSpPr>
            <p:spPr bwMode="auto">
              <a:xfrm>
                <a:off x="2208"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17" name="Line 85"/>
              <p:cNvSpPr>
                <a:spLocks noChangeShapeType="1"/>
              </p:cNvSpPr>
              <p:nvPr/>
            </p:nvSpPr>
            <p:spPr bwMode="auto">
              <a:xfrm>
                <a:off x="2352"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18" name="Line 86"/>
              <p:cNvSpPr>
                <a:spLocks noChangeShapeType="1"/>
              </p:cNvSpPr>
              <p:nvPr/>
            </p:nvSpPr>
            <p:spPr bwMode="auto">
              <a:xfrm>
                <a:off x="2496"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19" name="Line 87"/>
              <p:cNvSpPr>
                <a:spLocks noChangeShapeType="1"/>
              </p:cNvSpPr>
              <p:nvPr/>
            </p:nvSpPr>
            <p:spPr bwMode="auto">
              <a:xfrm>
                <a:off x="2640"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20" name="Line 88"/>
              <p:cNvSpPr>
                <a:spLocks noChangeShapeType="1"/>
              </p:cNvSpPr>
              <p:nvPr/>
            </p:nvSpPr>
            <p:spPr bwMode="auto">
              <a:xfrm>
                <a:off x="2784"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21" name="Line 89"/>
              <p:cNvSpPr>
                <a:spLocks noChangeShapeType="1"/>
              </p:cNvSpPr>
              <p:nvPr/>
            </p:nvSpPr>
            <p:spPr bwMode="auto">
              <a:xfrm>
                <a:off x="2928"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22" name="Line 90"/>
              <p:cNvSpPr>
                <a:spLocks noChangeShapeType="1"/>
              </p:cNvSpPr>
              <p:nvPr/>
            </p:nvSpPr>
            <p:spPr bwMode="auto">
              <a:xfrm>
                <a:off x="3072"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23" name="Line 91"/>
              <p:cNvSpPr>
                <a:spLocks noChangeShapeType="1"/>
              </p:cNvSpPr>
              <p:nvPr/>
            </p:nvSpPr>
            <p:spPr bwMode="auto">
              <a:xfrm>
                <a:off x="3216"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24" name="Line 92"/>
              <p:cNvSpPr>
                <a:spLocks noChangeShapeType="1"/>
              </p:cNvSpPr>
              <p:nvPr/>
            </p:nvSpPr>
            <p:spPr bwMode="auto">
              <a:xfrm>
                <a:off x="3360"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25" name="Line 93"/>
              <p:cNvSpPr>
                <a:spLocks noChangeShapeType="1"/>
              </p:cNvSpPr>
              <p:nvPr/>
            </p:nvSpPr>
            <p:spPr bwMode="auto">
              <a:xfrm>
                <a:off x="3504"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26" name="Line 94"/>
              <p:cNvSpPr>
                <a:spLocks noChangeShapeType="1"/>
              </p:cNvSpPr>
              <p:nvPr/>
            </p:nvSpPr>
            <p:spPr bwMode="auto">
              <a:xfrm>
                <a:off x="3648"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27" name="Line 95"/>
              <p:cNvSpPr>
                <a:spLocks noChangeShapeType="1"/>
              </p:cNvSpPr>
              <p:nvPr/>
            </p:nvSpPr>
            <p:spPr bwMode="auto">
              <a:xfrm>
                <a:off x="3792"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28" name="Line 96"/>
              <p:cNvSpPr>
                <a:spLocks noChangeShapeType="1"/>
              </p:cNvSpPr>
              <p:nvPr/>
            </p:nvSpPr>
            <p:spPr bwMode="auto">
              <a:xfrm>
                <a:off x="3936"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29" name="Line 97"/>
              <p:cNvSpPr>
                <a:spLocks noChangeShapeType="1"/>
              </p:cNvSpPr>
              <p:nvPr/>
            </p:nvSpPr>
            <p:spPr bwMode="auto">
              <a:xfrm>
                <a:off x="4080"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30" name="Line 98"/>
              <p:cNvSpPr>
                <a:spLocks noChangeShapeType="1"/>
              </p:cNvSpPr>
              <p:nvPr/>
            </p:nvSpPr>
            <p:spPr bwMode="auto">
              <a:xfrm>
                <a:off x="4224" y="104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1431" name="Line 99"/>
              <p:cNvSpPr>
                <a:spLocks noChangeShapeType="1"/>
              </p:cNvSpPr>
              <p:nvPr/>
            </p:nvSpPr>
            <p:spPr bwMode="auto">
              <a:xfrm>
                <a:off x="4368" y="1040"/>
                <a:ext cx="2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101397" name="Oval 100"/>
            <p:cNvSpPr>
              <a:spLocks noChangeArrowheads="1"/>
            </p:cNvSpPr>
            <p:nvPr/>
          </p:nvSpPr>
          <p:spPr bwMode="auto">
            <a:xfrm>
              <a:off x="3263900" y="4965700"/>
              <a:ext cx="101600" cy="101600"/>
            </a:xfrm>
            <a:prstGeom prst="ellipse">
              <a:avLst/>
            </a:prstGeom>
            <a:solidFill>
              <a:srgbClr val="000000"/>
            </a:solidFill>
            <a:ln w="12700">
              <a:solidFill>
                <a:srgbClr val="000000"/>
              </a:solidFill>
              <a:round/>
              <a:headEnd/>
              <a:tailEnd/>
            </a:ln>
          </p:spPr>
          <p:txBody>
            <a:bodyPr/>
            <a:lstStyle/>
            <a:p>
              <a:endParaRPr lang="en-US" sz="1800" dirty="0"/>
            </a:p>
          </p:txBody>
        </p:sp>
        <p:sp>
          <p:nvSpPr>
            <p:cNvPr id="101398" name="Oval 101"/>
            <p:cNvSpPr>
              <a:spLocks noChangeArrowheads="1"/>
            </p:cNvSpPr>
            <p:nvPr/>
          </p:nvSpPr>
          <p:spPr bwMode="auto">
            <a:xfrm>
              <a:off x="3263900" y="4762500"/>
              <a:ext cx="101600" cy="101600"/>
            </a:xfrm>
            <a:prstGeom prst="ellipse">
              <a:avLst/>
            </a:prstGeom>
            <a:solidFill>
              <a:srgbClr val="000000"/>
            </a:solidFill>
            <a:ln w="12700">
              <a:solidFill>
                <a:srgbClr val="000000"/>
              </a:solidFill>
              <a:round/>
              <a:headEnd/>
              <a:tailEnd/>
            </a:ln>
          </p:spPr>
          <p:txBody>
            <a:bodyPr/>
            <a:lstStyle/>
            <a:p>
              <a:endParaRPr lang="en-US" sz="1800" dirty="0"/>
            </a:p>
          </p:txBody>
        </p:sp>
        <p:sp>
          <p:nvSpPr>
            <p:cNvPr id="101399" name="Oval 102"/>
            <p:cNvSpPr>
              <a:spLocks noChangeArrowheads="1"/>
            </p:cNvSpPr>
            <p:nvPr/>
          </p:nvSpPr>
          <p:spPr bwMode="auto">
            <a:xfrm>
              <a:off x="3263900" y="3886200"/>
              <a:ext cx="101600" cy="101600"/>
            </a:xfrm>
            <a:prstGeom prst="ellipse">
              <a:avLst/>
            </a:prstGeom>
            <a:solidFill>
              <a:srgbClr val="000000"/>
            </a:solidFill>
            <a:ln w="12700">
              <a:solidFill>
                <a:srgbClr val="000000"/>
              </a:solidFill>
              <a:round/>
              <a:headEnd/>
              <a:tailEnd/>
            </a:ln>
          </p:spPr>
          <p:txBody>
            <a:bodyPr/>
            <a:lstStyle/>
            <a:p>
              <a:endParaRPr lang="en-US" sz="1800" dirty="0"/>
            </a:p>
          </p:txBody>
        </p:sp>
        <p:sp>
          <p:nvSpPr>
            <p:cNvPr id="101400" name="Oval 103"/>
            <p:cNvSpPr>
              <a:spLocks noChangeArrowheads="1"/>
            </p:cNvSpPr>
            <p:nvPr/>
          </p:nvSpPr>
          <p:spPr bwMode="auto">
            <a:xfrm>
              <a:off x="3263900" y="2844800"/>
              <a:ext cx="101600" cy="101600"/>
            </a:xfrm>
            <a:prstGeom prst="ellipse">
              <a:avLst/>
            </a:prstGeom>
            <a:solidFill>
              <a:srgbClr val="000000"/>
            </a:solidFill>
            <a:ln w="12700">
              <a:solidFill>
                <a:srgbClr val="000000"/>
              </a:solidFill>
              <a:round/>
              <a:headEnd/>
              <a:tailEnd/>
            </a:ln>
          </p:spPr>
          <p:txBody>
            <a:bodyPr/>
            <a:lstStyle/>
            <a:p>
              <a:endParaRPr lang="en-US" sz="1800" dirty="0"/>
            </a:p>
          </p:txBody>
        </p:sp>
        <p:sp>
          <p:nvSpPr>
            <p:cNvPr id="101401" name="Oval 104"/>
            <p:cNvSpPr>
              <a:spLocks noChangeArrowheads="1"/>
            </p:cNvSpPr>
            <p:nvPr/>
          </p:nvSpPr>
          <p:spPr bwMode="auto">
            <a:xfrm>
              <a:off x="3263900" y="3009900"/>
              <a:ext cx="101600" cy="101600"/>
            </a:xfrm>
            <a:prstGeom prst="ellipse">
              <a:avLst/>
            </a:prstGeom>
            <a:solidFill>
              <a:srgbClr val="000000"/>
            </a:solidFill>
            <a:ln w="12700">
              <a:solidFill>
                <a:srgbClr val="000000"/>
              </a:solidFill>
              <a:round/>
              <a:headEnd/>
              <a:tailEnd/>
            </a:ln>
          </p:spPr>
          <p:txBody>
            <a:bodyPr/>
            <a:lstStyle/>
            <a:p>
              <a:endParaRPr lang="en-US" sz="1800" dirty="0"/>
            </a:p>
          </p:txBody>
        </p:sp>
        <p:sp>
          <p:nvSpPr>
            <p:cNvPr id="101402" name="Oval 105"/>
            <p:cNvSpPr>
              <a:spLocks noChangeArrowheads="1"/>
            </p:cNvSpPr>
            <p:nvPr/>
          </p:nvSpPr>
          <p:spPr bwMode="auto">
            <a:xfrm>
              <a:off x="1295400" y="3886200"/>
              <a:ext cx="101600" cy="101600"/>
            </a:xfrm>
            <a:prstGeom prst="ellipse">
              <a:avLst/>
            </a:prstGeom>
            <a:solidFill>
              <a:srgbClr val="000000"/>
            </a:solidFill>
            <a:ln w="12700">
              <a:solidFill>
                <a:srgbClr val="000000"/>
              </a:solidFill>
              <a:round/>
              <a:headEnd/>
              <a:tailEnd/>
            </a:ln>
          </p:spPr>
          <p:txBody>
            <a:bodyPr/>
            <a:lstStyle/>
            <a:p>
              <a:endParaRPr lang="en-US" sz="1800" dirty="0"/>
            </a:p>
          </p:txBody>
        </p:sp>
        <p:sp>
          <p:nvSpPr>
            <p:cNvPr id="101403" name="Oval 106"/>
            <p:cNvSpPr>
              <a:spLocks noChangeArrowheads="1"/>
            </p:cNvSpPr>
            <p:nvPr/>
          </p:nvSpPr>
          <p:spPr bwMode="auto">
            <a:xfrm>
              <a:off x="5257800" y="3886200"/>
              <a:ext cx="101600" cy="101600"/>
            </a:xfrm>
            <a:prstGeom prst="ellipse">
              <a:avLst/>
            </a:prstGeom>
            <a:solidFill>
              <a:srgbClr val="000000"/>
            </a:solidFill>
            <a:ln w="12700">
              <a:solidFill>
                <a:srgbClr val="000000"/>
              </a:solidFill>
              <a:round/>
              <a:headEnd/>
              <a:tailEnd/>
            </a:ln>
          </p:spPr>
          <p:txBody>
            <a:bodyPr/>
            <a:lstStyle/>
            <a:p>
              <a:endParaRPr lang="en-US" sz="1800" dirty="0"/>
            </a:p>
          </p:txBody>
        </p:sp>
        <p:sp>
          <p:nvSpPr>
            <p:cNvPr id="101404" name="Oval 107"/>
            <p:cNvSpPr>
              <a:spLocks noChangeArrowheads="1"/>
            </p:cNvSpPr>
            <p:nvPr/>
          </p:nvSpPr>
          <p:spPr bwMode="auto">
            <a:xfrm>
              <a:off x="1498600" y="3886200"/>
              <a:ext cx="101600" cy="101600"/>
            </a:xfrm>
            <a:prstGeom prst="ellipse">
              <a:avLst/>
            </a:prstGeom>
            <a:solidFill>
              <a:srgbClr val="000000"/>
            </a:solidFill>
            <a:ln w="12700">
              <a:solidFill>
                <a:srgbClr val="000000"/>
              </a:solidFill>
              <a:round/>
              <a:headEnd/>
              <a:tailEnd/>
            </a:ln>
          </p:spPr>
          <p:txBody>
            <a:bodyPr/>
            <a:lstStyle/>
            <a:p>
              <a:endParaRPr lang="en-US" sz="1800" dirty="0"/>
            </a:p>
          </p:txBody>
        </p:sp>
        <p:sp>
          <p:nvSpPr>
            <p:cNvPr id="101405" name="Oval 108"/>
            <p:cNvSpPr>
              <a:spLocks noChangeArrowheads="1"/>
            </p:cNvSpPr>
            <p:nvPr/>
          </p:nvSpPr>
          <p:spPr bwMode="auto">
            <a:xfrm>
              <a:off x="5422900" y="3886200"/>
              <a:ext cx="101600" cy="101600"/>
            </a:xfrm>
            <a:prstGeom prst="ellipse">
              <a:avLst/>
            </a:prstGeom>
            <a:solidFill>
              <a:srgbClr val="000000"/>
            </a:solidFill>
            <a:ln w="12700">
              <a:solidFill>
                <a:srgbClr val="000000"/>
              </a:solidFill>
              <a:round/>
              <a:headEnd/>
              <a:tailEnd/>
            </a:ln>
          </p:spPr>
          <p:txBody>
            <a:bodyPr/>
            <a:lstStyle/>
            <a:p>
              <a:endParaRPr lang="en-US" sz="1800" dirty="0"/>
            </a:p>
          </p:txBody>
        </p:sp>
        <p:sp>
          <p:nvSpPr>
            <p:cNvPr id="101406" name="Rectangle 109"/>
            <p:cNvSpPr>
              <a:spLocks noChangeArrowheads="1"/>
            </p:cNvSpPr>
            <p:nvPr/>
          </p:nvSpPr>
          <p:spPr bwMode="auto">
            <a:xfrm>
              <a:off x="768350" y="1631950"/>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x</a:t>
              </a:r>
            </a:p>
          </p:txBody>
        </p:sp>
        <p:sp>
          <p:nvSpPr>
            <p:cNvPr id="101407" name="Rectangle 110"/>
            <p:cNvSpPr>
              <a:spLocks noChangeArrowheads="1"/>
            </p:cNvSpPr>
            <p:nvPr/>
          </p:nvSpPr>
          <p:spPr bwMode="auto">
            <a:xfrm>
              <a:off x="895350" y="1708150"/>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2</a:t>
              </a:r>
            </a:p>
          </p:txBody>
        </p:sp>
        <p:sp>
          <p:nvSpPr>
            <p:cNvPr id="101408" name="Rectangle 111"/>
            <p:cNvSpPr>
              <a:spLocks noChangeArrowheads="1"/>
            </p:cNvSpPr>
            <p:nvPr/>
          </p:nvSpPr>
          <p:spPr bwMode="auto">
            <a:xfrm>
              <a:off x="6165850" y="5594350"/>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x</a:t>
              </a:r>
              <a:endParaRPr lang="en-US" dirty="0">
                <a:latin typeface="Times" charset="0"/>
              </a:endParaRPr>
            </a:p>
          </p:txBody>
        </p:sp>
        <p:sp>
          <p:nvSpPr>
            <p:cNvPr id="101409" name="Rectangle 112"/>
            <p:cNvSpPr>
              <a:spLocks noChangeArrowheads="1"/>
            </p:cNvSpPr>
            <p:nvPr/>
          </p:nvSpPr>
          <p:spPr bwMode="auto">
            <a:xfrm>
              <a:off x="6292850" y="5670550"/>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1</a:t>
              </a:r>
            </a:p>
          </p:txBody>
        </p:sp>
      </p:gr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69</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66664899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1 Part I, Grading rubric</a:t>
            </a:r>
            <a:endParaRPr lang="en-US" dirty="0"/>
          </a:p>
        </p:txBody>
      </p:sp>
      <p:sp>
        <p:nvSpPr>
          <p:cNvPr id="3" name="Content Placeholder 2"/>
          <p:cNvSpPr>
            <a:spLocks noGrp="1"/>
          </p:cNvSpPr>
          <p:nvPr>
            <p:ph idx="1"/>
          </p:nvPr>
        </p:nvSpPr>
        <p:spPr/>
        <p:txBody>
          <a:bodyPr/>
          <a:lstStyle/>
          <a:p>
            <a:pPr marL="0" indent="0">
              <a:buNone/>
            </a:pPr>
            <a:r>
              <a:rPr lang="en-US" sz="2000" b="1" dirty="0"/>
              <a:t>Part I:  10 Points</a:t>
            </a:r>
            <a:endParaRPr lang="en-US" sz="2000" dirty="0"/>
          </a:p>
          <a:p>
            <a:pPr lvl="0"/>
            <a:r>
              <a:rPr lang="en-US" sz="2000" dirty="0"/>
              <a:t>Compiles and runs and handles standard </a:t>
            </a:r>
            <a:r>
              <a:rPr lang="en-US" sz="2000" dirty="0" smtClean="0"/>
              <a:t>tests</a:t>
            </a:r>
            <a:endParaRPr lang="en-US" sz="2000" dirty="0"/>
          </a:p>
          <a:p>
            <a:pPr lvl="0"/>
            <a:r>
              <a:rPr lang="en-US" sz="2000" dirty="0"/>
              <a:t>Handles invalid cases </a:t>
            </a:r>
            <a:r>
              <a:rPr lang="en-US" sz="2000" b="1" dirty="0" smtClean="0"/>
              <a:t>-1</a:t>
            </a:r>
            <a:endParaRPr lang="en-US" sz="2000" dirty="0"/>
          </a:p>
          <a:p>
            <a:pPr lvl="1"/>
            <a:r>
              <a:rPr lang="en-US" dirty="0"/>
              <a:t>Not a triangle (a + b &lt; c)</a:t>
            </a:r>
          </a:p>
          <a:p>
            <a:pPr lvl="1"/>
            <a:r>
              <a:rPr lang="en-US" dirty="0"/>
              <a:t>Degenerate triangle (a + b = c</a:t>
            </a:r>
            <a:r>
              <a:rPr lang="en-US" dirty="0" smtClean="0"/>
              <a:t>), aka line</a:t>
            </a:r>
            <a:endParaRPr lang="en-US" dirty="0"/>
          </a:p>
          <a:p>
            <a:pPr lvl="0"/>
            <a:r>
              <a:rPr lang="en-US" sz="2000" dirty="0"/>
              <a:t>Handles illegal input </a:t>
            </a:r>
            <a:r>
              <a:rPr lang="en-US" sz="2000" b="1" dirty="0" smtClean="0"/>
              <a:t>-1</a:t>
            </a:r>
            <a:endParaRPr lang="en-US" sz="2000" dirty="0"/>
          </a:p>
          <a:p>
            <a:pPr lvl="1"/>
            <a:r>
              <a:rPr lang="en-US" dirty="0"/>
              <a:t>Negative numbers</a:t>
            </a:r>
          </a:p>
          <a:p>
            <a:pPr lvl="1"/>
            <a:r>
              <a:rPr lang="en-US" dirty="0"/>
              <a:t>Floating point numbers</a:t>
            </a:r>
          </a:p>
          <a:p>
            <a:pPr lvl="1"/>
            <a:r>
              <a:rPr lang="en-US" dirty="0"/>
              <a:t>Extra large integers and </a:t>
            </a:r>
            <a:r>
              <a:rPr lang="en-US" dirty="0" smtClean="0"/>
              <a:t>MAXINT [See above triangle test].</a:t>
            </a:r>
            <a:endParaRPr lang="en-US" dirty="0"/>
          </a:p>
          <a:p>
            <a:pPr lvl="1"/>
            <a:r>
              <a:rPr lang="en-US" dirty="0"/>
              <a:t>Text</a:t>
            </a:r>
          </a:p>
          <a:p>
            <a:r>
              <a:rPr lang="en-US" sz="2000" dirty="0" smtClean="0"/>
              <a:t>If </a:t>
            </a:r>
            <a:r>
              <a:rPr lang="en-US" sz="2000" dirty="0"/>
              <a:t>the code handles most of the special condition give it the point.</a:t>
            </a:r>
          </a:p>
          <a:p>
            <a:endParaRPr lang="en-US" dirty="0"/>
          </a:p>
        </p:txBody>
      </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7</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426593883"/>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2"/>
          <p:cNvSpPr>
            <a:spLocks noGrp="1"/>
          </p:cNvSpPr>
          <p:nvPr>
            <p:ph type="title" idx="4294967295"/>
          </p:nvPr>
        </p:nvSpPr>
        <p:spPr/>
        <p:txBody>
          <a:bodyPr/>
          <a:lstStyle/>
          <a:p>
            <a:r>
              <a:rPr lang="en-US" sz="2800" dirty="0"/>
              <a:t>Example: nextDate(</a:t>
            </a:r>
            <a:r>
              <a:rPr lang="en-US" sz="2800" dirty="0" smtClean="0"/>
              <a:t>) – Test Cases: Boundary Values</a:t>
            </a:r>
            <a:endParaRPr lang="en-US" sz="2800" dirty="0"/>
          </a:p>
        </p:txBody>
      </p:sp>
      <p:sp>
        <p:nvSpPr>
          <p:cNvPr id="103429" name="Rectangle 3"/>
          <p:cNvSpPr>
            <a:spLocks noGrp="1"/>
          </p:cNvSpPr>
          <p:nvPr>
            <p:ph type="body" idx="4294967295"/>
          </p:nvPr>
        </p:nvSpPr>
        <p:spPr/>
        <p:txBody>
          <a:bodyPr/>
          <a:lstStyle/>
          <a:p>
            <a:r>
              <a:rPr lang="en-US" sz="3200" dirty="0"/>
              <a:t>Additional test cases, valid input  </a:t>
            </a:r>
          </a:p>
          <a:p>
            <a:pPr marL="344487" lvl="1" indent="0">
              <a:buNone/>
            </a:pPr>
            <a:r>
              <a:rPr lang="en-US" sz="2800" dirty="0">
                <a:solidFill>
                  <a:srgbClr val="0000FF"/>
                </a:solidFill>
              </a:rPr>
              <a:t>04/01/2009	04/30/2009</a:t>
            </a:r>
          </a:p>
          <a:p>
            <a:pPr marL="344487" lvl="1" indent="0">
              <a:buNone/>
            </a:pPr>
            <a:r>
              <a:rPr lang="en-US" sz="2800" dirty="0">
                <a:solidFill>
                  <a:srgbClr val="0000FF"/>
                </a:solidFill>
              </a:rPr>
              <a:t>03/01/2009	03/31/2009</a:t>
            </a:r>
          </a:p>
          <a:p>
            <a:pPr marL="344487" lvl="1" indent="0">
              <a:buNone/>
            </a:pPr>
            <a:r>
              <a:rPr lang="en-US" sz="2800" dirty="0">
                <a:solidFill>
                  <a:srgbClr val="0000FF"/>
                </a:solidFill>
              </a:rPr>
              <a:t>02/01/2009	02/28/2009</a:t>
            </a:r>
          </a:p>
          <a:p>
            <a:pPr marL="344487" lvl="1" indent="0">
              <a:buNone/>
            </a:pPr>
            <a:r>
              <a:rPr lang="en-US" sz="2800" dirty="0">
                <a:solidFill>
                  <a:srgbClr val="0000FF"/>
                </a:solidFill>
              </a:rPr>
              <a:t>02/29/2008</a:t>
            </a:r>
          </a:p>
          <a:p>
            <a:pPr marL="344487" lvl="1" indent="0">
              <a:buNone/>
            </a:pPr>
            <a:r>
              <a:rPr lang="en-US" sz="2800" dirty="0">
                <a:solidFill>
                  <a:srgbClr val="0000FF"/>
                </a:solidFill>
              </a:rPr>
              <a:t>01/01/2008	12/31/2008</a:t>
            </a:r>
          </a:p>
          <a:p>
            <a:pPr marL="344487" lvl="1" indent="0">
              <a:buNone/>
            </a:pPr>
            <a:r>
              <a:rPr lang="en-US" sz="2800" dirty="0">
                <a:solidFill>
                  <a:srgbClr val="0000FF"/>
                </a:solidFill>
              </a:rPr>
              <a:t>01/01/1800	12/31/2200</a:t>
            </a: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70</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56099721"/>
      </p:ext>
    </p:extLst>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effectLst>
                  <a:outerShdw blurRad="38100" dist="38100" dir="2700000" algn="tl">
                    <a:srgbClr val="C0C0C0"/>
                  </a:outerShdw>
                </a:effectLst>
              </a:rPr>
              <a:t>Robustness </a:t>
            </a:r>
            <a:r>
              <a:rPr lang="en-US" dirty="0" smtClean="0">
                <a:effectLst>
                  <a:outerShdw blurRad="38100" dist="38100" dir="2700000" algn="tl">
                    <a:srgbClr val="C0C0C0"/>
                  </a:outerShdw>
                </a:effectLst>
              </a:rPr>
              <a:t>Testing</a:t>
            </a:r>
            <a:endParaRPr lang="en-US" dirty="0"/>
          </a:p>
        </p:txBody>
      </p:sp>
      <p:sp>
        <p:nvSpPr>
          <p:cNvPr id="105474" name="Content Placeholder 2"/>
          <p:cNvSpPr>
            <a:spLocks noGrp="1"/>
          </p:cNvSpPr>
          <p:nvPr>
            <p:ph idx="1"/>
          </p:nvPr>
        </p:nvSpPr>
        <p:spPr/>
        <p:txBody>
          <a:bodyPr/>
          <a:lstStyle/>
          <a:p>
            <a:r>
              <a:rPr lang="en-US" dirty="0"/>
              <a:t>Test cases for a variable x, where  a ≤  x ≤  b</a:t>
            </a:r>
            <a:r>
              <a:rPr lang="en-US" sz="2000" b="1" dirty="0"/>
              <a:t> </a:t>
            </a:r>
            <a:endParaRPr lang="en-US" sz="2000" b="1" dirty="0" smtClean="0"/>
          </a:p>
          <a:p>
            <a:endParaRPr lang="en-US" sz="2000" b="1" dirty="0"/>
          </a:p>
          <a:p>
            <a:pPr marL="344487" lvl="1" indent="0">
              <a:buNone/>
            </a:pPr>
            <a:endParaRPr lang="en-US" dirty="0" smtClean="0"/>
          </a:p>
          <a:p>
            <a:endParaRPr lang="en-US" dirty="0" smtClean="0"/>
          </a:p>
          <a:p>
            <a:endParaRPr lang="en-US" dirty="0"/>
          </a:p>
          <a:p>
            <a:endParaRPr lang="en-US" dirty="0" smtClean="0"/>
          </a:p>
          <a:p>
            <a:r>
              <a:rPr lang="en-US" dirty="0" smtClean="0"/>
              <a:t>Stress </a:t>
            </a:r>
            <a:r>
              <a:rPr lang="en-US" dirty="0"/>
              <a:t>input boundaries</a:t>
            </a:r>
          </a:p>
          <a:p>
            <a:r>
              <a:rPr lang="en-US" dirty="0"/>
              <a:t>Acceptable response for invalid inputs? </a:t>
            </a:r>
          </a:p>
          <a:p>
            <a:r>
              <a:rPr lang="en-US" dirty="0"/>
              <a:t>Leads to exploratory testing (test hackers) </a:t>
            </a:r>
          </a:p>
          <a:p>
            <a:r>
              <a:rPr lang="en-US" dirty="0"/>
              <a:t>Can discover hidden functionality</a:t>
            </a:r>
            <a:endParaRPr lang="en-US" sz="3200" dirty="0"/>
          </a:p>
        </p:txBody>
      </p:sp>
      <p:sp>
        <p:nvSpPr>
          <p:cNvPr id="105478" name="AutoShape 3"/>
          <p:cNvSpPr>
            <a:spLocks noChangeAspect="1" noChangeArrowheads="1" noTextEdit="1"/>
          </p:cNvSpPr>
          <p:nvPr/>
        </p:nvSpPr>
        <p:spPr bwMode="auto">
          <a:xfrm>
            <a:off x="1676400" y="660400"/>
            <a:ext cx="54483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105512" name="Freeform 8"/>
          <p:cNvSpPr>
            <a:spLocks/>
          </p:cNvSpPr>
          <p:nvPr/>
        </p:nvSpPr>
        <p:spPr bwMode="auto">
          <a:xfrm>
            <a:off x="6438900" y="2755900"/>
            <a:ext cx="190500" cy="127000"/>
          </a:xfrm>
          <a:custGeom>
            <a:avLst/>
            <a:gdLst>
              <a:gd name="T0" fmla="*/ 120 w 120"/>
              <a:gd name="T1" fmla="*/ 40 h 80"/>
              <a:gd name="T2" fmla="*/ 0 w 120"/>
              <a:gd name="T3" fmla="*/ 80 h 80"/>
              <a:gd name="T4" fmla="*/ 40 w 120"/>
              <a:gd name="T5" fmla="*/ 40 h 80"/>
              <a:gd name="T6" fmla="*/ 0 w 120"/>
              <a:gd name="T7" fmla="*/ 0 h 80"/>
              <a:gd name="T8" fmla="*/ 120 w 120"/>
              <a:gd name="T9" fmla="*/ 40 h 80"/>
              <a:gd name="T10" fmla="*/ 0 60000 65536"/>
              <a:gd name="T11" fmla="*/ 0 60000 65536"/>
              <a:gd name="T12" fmla="*/ 0 60000 65536"/>
              <a:gd name="T13" fmla="*/ 0 60000 65536"/>
              <a:gd name="T14" fmla="*/ 0 60000 65536"/>
              <a:gd name="T15" fmla="*/ 0 w 120"/>
              <a:gd name="T16" fmla="*/ 0 h 80"/>
              <a:gd name="T17" fmla="*/ 120 w 120"/>
              <a:gd name="T18" fmla="*/ 80 h 80"/>
            </a:gdLst>
            <a:ahLst/>
            <a:cxnLst>
              <a:cxn ang="T10">
                <a:pos x="T0" y="T1"/>
              </a:cxn>
              <a:cxn ang="T11">
                <a:pos x="T2" y="T3"/>
              </a:cxn>
              <a:cxn ang="T12">
                <a:pos x="T4" y="T5"/>
              </a:cxn>
              <a:cxn ang="T13">
                <a:pos x="T6" y="T7"/>
              </a:cxn>
              <a:cxn ang="T14">
                <a:pos x="T8" y="T9"/>
              </a:cxn>
            </a:cxnLst>
            <a:rect l="T15" t="T16" r="T17" b="T18"/>
            <a:pathLst>
              <a:path w="120" h="80">
                <a:moveTo>
                  <a:pt x="120" y="40"/>
                </a:moveTo>
                <a:lnTo>
                  <a:pt x="0" y="80"/>
                </a:lnTo>
                <a:lnTo>
                  <a:pt x="40" y="40"/>
                </a:lnTo>
                <a:lnTo>
                  <a:pt x="0" y="0"/>
                </a:lnTo>
                <a:lnTo>
                  <a:pt x="120" y="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5513" name="Line 9"/>
          <p:cNvSpPr>
            <a:spLocks noChangeShapeType="1"/>
          </p:cNvSpPr>
          <p:nvPr/>
        </p:nvSpPr>
        <p:spPr bwMode="auto">
          <a:xfrm>
            <a:off x="1524000" y="2819400"/>
            <a:ext cx="4978400" cy="158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5488" name="Rectangle 10"/>
          <p:cNvSpPr>
            <a:spLocks noChangeArrowheads="1"/>
          </p:cNvSpPr>
          <p:nvPr/>
        </p:nvSpPr>
        <p:spPr bwMode="auto">
          <a:xfrm>
            <a:off x="1905000" y="2324100"/>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a</a:t>
            </a:r>
            <a:endParaRPr lang="en-US" dirty="0">
              <a:latin typeface="Times" charset="0"/>
            </a:endParaRPr>
          </a:p>
        </p:txBody>
      </p:sp>
      <p:sp>
        <p:nvSpPr>
          <p:cNvPr id="105489" name="Rectangle 11"/>
          <p:cNvSpPr>
            <a:spLocks noChangeArrowheads="1"/>
          </p:cNvSpPr>
          <p:nvPr/>
        </p:nvSpPr>
        <p:spPr bwMode="auto">
          <a:xfrm>
            <a:off x="5029200" y="2324100"/>
            <a:ext cx="139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b</a:t>
            </a:r>
            <a:endParaRPr lang="en-US" dirty="0">
              <a:latin typeface="Times" charset="0"/>
            </a:endParaRPr>
          </a:p>
        </p:txBody>
      </p:sp>
      <p:sp>
        <p:nvSpPr>
          <p:cNvPr id="105495" name="Rectangle 28"/>
          <p:cNvSpPr>
            <a:spLocks noChangeArrowheads="1"/>
          </p:cNvSpPr>
          <p:nvPr/>
        </p:nvSpPr>
        <p:spPr bwMode="auto">
          <a:xfrm>
            <a:off x="6819900" y="2692400"/>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x</a:t>
            </a:r>
            <a:endParaRPr lang="en-US" dirty="0">
              <a:latin typeface="Times" charset="0"/>
            </a:endParaRPr>
          </a:p>
        </p:txBody>
      </p:sp>
      <p:sp>
        <p:nvSpPr>
          <p:cNvPr id="105480" name="Rectangle 36"/>
          <p:cNvSpPr>
            <a:spLocks noChangeArrowheads="1"/>
          </p:cNvSpPr>
          <p:nvPr/>
        </p:nvSpPr>
        <p:spPr bwMode="auto">
          <a:xfrm>
            <a:off x="1981200" y="4432300"/>
            <a:ext cx="63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 </a:t>
            </a:r>
            <a:endParaRPr lang="en-US" dirty="0">
              <a:latin typeface="Times" charset="0"/>
            </a:endParaRPr>
          </a:p>
        </p:txBody>
      </p:sp>
      <p:sp>
        <p:nvSpPr>
          <p:cNvPr id="105481" name="Rectangle 38"/>
          <p:cNvSpPr>
            <a:spLocks noChangeArrowheads="1"/>
          </p:cNvSpPr>
          <p:nvPr/>
        </p:nvSpPr>
        <p:spPr bwMode="auto">
          <a:xfrm>
            <a:off x="1981200" y="4914900"/>
            <a:ext cx="63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 </a:t>
            </a:r>
            <a:endParaRPr lang="en-US" dirty="0">
              <a:latin typeface="Times" charset="0"/>
            </a:endParaRPr>
          </a:p>
        </p:txBody>
      </p:sp>
      <p:sp>
        <p:nvSpPr>
          <p:cNvPr id="105482" name="Rectangle 39"/>
          <p:cNvSpPr>
            <a:spLocks noChangeArrowheads="1"/>
          </p:cNvSpPr>
          <p:nvPr/>
        </p:nvSpPr>
        <p:spPr bwMode="auto">
          <a:xfrm>
            <a:off x="1981200" y="5156200"/>
            <a:ext cx="63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 </a:t>
            </a:r>
            <a:endParaRPr lang="en-US" dirty="0">
              <a:latin typeface="Times" charset="0"/>
            </a:endParaRPr>
          </a:p>
        </p:txBody>
      </p:sp>
      <p:sp>
        <p:nvSpPr>
          <p:cNvPr id="105483" name="Rectangle 40"/>
          <p:cNvSpPr>
            <a:spLocks noChangeArrowheads="1"/>
          </p:cNvSpPr>
          <p:nvPr/>
        </p:nvSpPr>
        <p:spPr bwMode="auto">
          <a:xfrm>
            <a:off x="1981200" y="5397500"/>
            <a:ext cx="63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 </a:t>
            </a:r>
            <a:endParaRPr lang="en-US" dirty="0">
              <a:latin typeface="Times" charset="0"/>
            </a:endParaRPr>
          </a:p>
        </p:txBody>
      </p:sp>
      <p:sp>
        <p:nvSpPr>
          <p:cNvPr id="105484" name="Rectangle 41"/>
          <p:cNvSpPr>
            <a:spLocks noChangeArrowheads="1"/>
          </p:cNvSpPr>
          <p:nvPr/>
        </p:nvSpPr>
        <p:spPr bwMode="auto">
          <a:xfrm>
            <a:off x="1981200" y="5638800"/>
            <a:ext cx="63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 </a:t>
            </a:r>
            <a:endParaRPr lang="en-US" dirty="0">
              <a:latin typeface="Times" charset="0"/>
            </a:endParaRPr>
          </a:p>
        </p:txBody>
      </p:sp>
      <p:grpSp>
        <p:nvGrpSpPr>
          <p:cNvPr id="3" name="Group 2"/>
          <p:cNvGrpSpPr/>
          <p:nvPr/>
        </p:nvGrpSpPr>
        <p:grpSpPr>
          <a:xfrm>
            <a:off x="1752600" y="2781300"/>
            <a:ext cx="609600" cy="127000"/>
            <a:chOff x="1676400" y="2514600"/>
            <a:chExt cx="609600" cy="127000"/>
          </a:xfrm>
        </p:grpSpPr>
        <p:sp>
          <p:nvSpPr>
            <p:cNvPr id="105485" name="Oval 5"/>
            <p:cNvSpPr>
              <a:spLocks noChangeArrowheads="1"/>
            </p:cNvSpPr>
            <p:nvPr/>
          </p:nvSpPr>
          <p:spPr bwMode="auto">
            <a:xfrm>
              <a:off x="1898650" y="2514600"/>
              <a:ext cx="152400" cy="127000"/>
            </a:xfrm>
            <a:prstGeom prst="ellipse">
              <a:avLst/>
            </a:prstGeom>
            <a:solidFill>
              <a:srgbClr val="000000"/>
            </a:solidFill>
            <a:ln w="12700">
              <a:solidFill>
                <a:srgbClr val="000000"/>
              </a:solidFill>
              <a:round/>
              <a:headEnd/>
              <a:tailEnd/>
            </a:ln>
          </p:spPr>
          <p:txBody>
            <a:bodyPr/>
            <a:lstStyle/>
            <a:p>
              <a:endParaRPr lang="en-US" sz="1800" dirty="0"/>
            </a:p>
          </p:txBody>
        </p:sp>
        <p:sp>
          <p:nvSpPr>
            <p:cNvPr id="43" name="Oval 5"/>
            <p:cNvSpPr>
              <a:spLocks noChangeArrowheads="1"/>
            </p:cNvSpPr>
            <p:nvPr/>
          </p:nvSpPr>
          <p:spPr bwMode="auto">
            <a:xfrm>
              <a:off x="1676400" y="2514600"/>
              <a:ext cx="152400" cy="127000"/>
            </a:xfrm>
            <a:prstGeom prst="ellipse">
              <a:avLst/>
            </a:prstGeom>
            <a:solidFill>
              <a:srgbClr val="000000"/>
            </a:solidFill>
            <a:ln w="12700">
              <a:solidFill>
                <a:srgbClr val="000000"/>
              </a:solidFill>
              <a:round/>
              <a:headEnd/>
              <a:tailEnd/>
            </a:ln>
          </p:spPr>
          <p:txBody>
            <a:bodyPr/>
            <a:lstStyle/>
            <a:p>
              <a:endParaRPr lang="en-US" sz="1800" dirty="0"/>
            </a:p>
          </p:txBody>
        </p:sp>
        <p:sp>
          <p:nvSpPr>
            <p:cNvPr id="44" name="Oval 5"/>
            <p:cNvSpPr>
              <a:spLocks noChangeArrowheads="1"/>
            </p:cNvSpPr>
            <p:nvPr/>
          </p:nvSpPr>
          <p:spPr bwMode="auto">
            <a:xfrm>
              <a:off x="2133600" y="2514600"/>
              <a:ext cx="152400" cy="127000"/>
            </a:xfrm>
            <a:prstGeom prst="ellipse">
              <a:avLst/>
            </a:prstGeom>
            <a:solidFill>
              <a:srgbClr val="000000"/>
            </a:solidFill>
            <a:ln w="12700">
              <a:solidFill>
                <a:srgbClr val="000000"/>
              </a:solidFill>
              <a:round/>
              <a:headEnd/>
              <a:tailEnd/>
            </a:ln>
          </p:spPr>
          <p:txBody>
            <a:bodyPr/>
            <a:lstStyle/>
            <a:p>
              <a:endParaRPr lang="en-US" sz="1800" dirty="0"/>
            </a:p>
          </p:txBody>
        </p:sp>
      </p:grpSp>
      <p:grpSp>
        <p:nvGrpSpPr>
          <p:cNvPr id="46" name="Group 45"/>
          <p:cNvGrpSpPr/>
          <p:nvPr/>
        </p:nvGrpSpPr>
        <p:grpSpPr>
          <a:xfrm>
            <a:off x="4800600" y="2781300"/>
            <a:ext cx="609600" cy="127000"/>
            <a:chOff x="1676400" y="2514600"/>
            <a:chExt cx="609600" cy="127000"/>
          </a:xfrm>
        </p:grpSpPr>
        <p:sp>
          <p:nvSpPr>
            <p:cNvPr id="47" name="Oval 5"/>
            <p:cNvSpPr>
              <a:spLocks noChangeArrowheads="1"/>
            </p:cNvSpPr>
            <p:nvPr/>
          </p:nvSpPr>
          <p:spPr bwMode="auto">
            <a:xfrm>
              <a:off x="1898650" y="2514600"/>
              <a:ext cx="152400" cy="127000"/>
            </a:xfrm>
            <a:prstGeom prst="ellipse">
              <a:avLst/>
            </a:prstGeom>
            <a:solidFill>
              <a:srgbClr val="000000"/>
            </a:solidFill>
            <a:ln w="12700">
              <a:solidFill>
                <a:srgbClr val="000000"/>
              </a:solidFill>
              <a:round/>
              <a:headEnd/>
              <a:tailEnd/>
            </a:ln>
          </p:spPr>
          <p:txBody>
            <a:bodyPr/>
            <a:lstStyle/>
            <a:p>
              <a:endParaRPr lang="en-US" sz="1800" dirty="0"/>
            </a:p>
          </p:txBody>
        </p:sp>
        <p:sp>
          <p:nvSpPr>
            <p:cNvPr id="48" name="Oval 5"/>
            <p:cNvSpPr>
              <a:spLocks noChangeArrowheads="1"/>
            </p:cNvSpPr>
            <p:nvPr/>
          </p:nvSpPr>
          <p:spPr bwMode="auto">
            <a:xfrm>
              <a:off x="1676400" y="2514600"/>
              <a:ext cx="152400" cy="127000"/>
            </a:xfrm>
            <a:prstGeom prst="ellipse">
              <a:avLst/>
            </a:prstGeom>
            <a:solidFill>
              <a:srgbClr val="000000"/>
            </a:solidFill>
            <a:ln w="12700">
              <a:solidFill>
                <a:srgbClr val="000000"/>
              </a:solidFill>
              <a:round/>
              <a:headEnd/>
              <a:tailEnd/>
            </a:ln>
          </p:spPr>
          <p:txBody>
            <a:bodyPr/>
            <a:lstStyle/>
            <a:p>
              <a:endParaRPr lang="en-US" sz="1800" dirty="0"/>
            </a:p>
          </p:txBody>
        </p:sp>
        <p:sp>
          <p:nvSpPr>
            <p:cNvPr id="49" name="Oval 5"/>
            <p:cNvSpPr>
              <a:spLocks noChangeArrowheads="1"/>
            </p:cNvSpPr>
            <p:nvPr/>
          </p:nvSpPr>
          <p:spPr bwMode="auto">
            <a:xfrm>
              <a:off x="2133600" y="2514600"/>
              <a:ext cx="152400" cy="127000"/>
            </a:xfrm>
            <a:prstGeom prst="ellipse">
              <a:avLst/>
            </a:prstGeom>
            <a:solidFill>
              <a:srgbClr val="000000"/>
            </a:solidFill>
            <a:ln w="12700">
              <a:solidFill>
                <a:srgbClr val="000000"/>
              </a:solidFill>
              <a:round/>
              <a:headEnd/>
              <a:tailEnd/>
            </a:ln>
          </p:spPr>
          <p:txBody>
            <a:bodyPr/>
            <a:lstStyle/>
            <a:p>
              <a:endParaRPr lang="en-US" sz="1800" dirty="0"/>
            </a:p>
          </p:txBody>
        </p:sp>
      </p:gr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71</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200950318"/>
      </p:ext>
    </p:extLst>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US" dirty="0">
                <a:effectLst>
                  <a:outerShdw blurRad="38100" dist="38100" dir="2700000" algn="tl">
                    <a:srgbClr val="DDDDDD"/>
                  </a:outerShdw>
                </a:effectLst>
              </a:rPr>
              <a:t>Robustness Testing </a:t>
            </a:r>
            <a:r>
              <a:rPr lang="en-US" dirty="0" smtClean="0">
                <a:effectLst>
                  <a:outerShdw blurRad="38100" dist="38100" dir="2700000" algn="tl">
                    <a:srgbClr val="DDDDDD"/>
                  </a:outerShdw>
                </a:effectLst>
              </a:rPr>
              <a:t>– </a:t>
            </a:r>
            <a:r>
              <a:rPr lang="en-US" sz="3200" dirty="0" smtClean="0">
                <a:effectLst>
                  <a:outerShdw blurRad="38100" dist="38100" dir="2700000" algn="tl">
                    <a:srgbClr val="DDDDDD"/>
                  </a:outerShdw>
                </a:effectLst>
              </a:rPr>
              <a:t>2 Variables</a:t>
            </a:r>
            <a:endParaRPr lang="en-US" sz="3200" dirty="0"/>
          </a:p>
        </p:txBody>
      </p:sp>
      <p:sp>
        <p:nvSpPr>
          <p:cNvPr id="107525" name="AutoShape 3"/>
          <p:cNvSpPr>
            <a:spLocks noChangeAspect="1" noChangeArrowheads="1" noTextEdit="1"/>
          </p:cNvSpPr>
          <p:nvPr/>
        </p:nvSpPr>
        <p:spPr bwMode="auto">
          <a:xfrm>
            <a:off x="914400" y="762000"/>
            <a:ext cx="7378700" cy="549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grpSp>
        <p:nvGrpSpPr>
          <p:cNvPr id="107526" name="Group 118"/>
          <p:cNvGrpSpPr>
            <a:grpSpLocks/>
          </p:cNvGrpSpPr>
          <p:nvPr/>
        </p:nvGrpSpPr>
        <p:grpSpPr bwMode="auto">
          <a:xfrm>
            <a:off x="838200" y="1524000"/>
            <a:ext cx="7378700" cy="4897438"/>
            <a:chOff x="624" y="568"/>
            <a:chExt cx="4648" cy="3085"/>
          </a:xfrm>
        </p:grpSpPr>
        <p:grpSp>
          <p:nvGrpSpPr>
            <p:cNvPr id="107527" name="Group 7"/>
            <p:cNvGrpSpPr>
              <a:grpSpLocks/>
            </p:cNvGrpSpPr>
            <p:nvPr/>
          </p:nvGrpSpPr>
          <p:grpSpPr bwMode="auto">
            <a:xfrm>
              <a:off x="896" y="984"/>
              <a:ext cx="80" cy="2496"/>
              <a:chOff x="896" y="984"/>
              <a:chExt cx="80" cy="2496"/>
            </a:xfrm>
          </p:grpSpPr>
          <p:sp>
            <p:nvSpPr>
              <p:cNvPr id="107638" name="Freeform 5"/>
              <p:cNvSpPr>
                <a:spLocks/>
              </p:cNvSpPr>
              <p:nvPr/>
            </p:nvSpPr>
            <p:spPr bwMode="auto">
              <a:xfrm>
                <a:off x="896" y="984"/>
                <a:ext cx="80" cy="112"/>
              </a:xfrm>
              <a:custGeom>
                <a:avLst/>
                <a:gdLst>
                  <a:gd name="T0" fmla="*/ 40 w 80"/>
                  <a:gd name="T1" fmla="*/ 0 h 112"/>
                  <a:gd name="T2" fmla="*/ 80 w 80"/>
                  <a:gd name="T3" fmla="*/ 112 h 112"/>
                  <a:gd name="T4" fmla="*/ 40 w 80"/>
                  <a:gd name="T5" fmla="*/ 80 h 112"/>
                  <a:gd name="T6" fmla="*/ 0 w 80"/>
                  <a:gd name="T7" fmla="*/ 112 h 112"/>
                  <a:gd name="T8" fmla="*/ 40 w 80"/>
                  <a:gd name="T9" fmla="*/ 0 h 112"/>
                  <a:gd name="T10" fmla="*/ 0 60000 65536"/>
                  <a:gd name="T11" fmla="*/ 0 60000 65536"/>
                  <a:gd name="T12" fmla="*/ 0 60000 65536"/>
                  <a:gd name="T13" fmla="*/ 0 60000 65536"/>
                  <a:gd name="T14" fmla="*/ 0 60000 65536"/>
                  <a:gd name="T15" fmla="*/ 0 w 80"/>
                  <a:gd name="T16" fmla="*/ 0 h 112"/>
                  <a:gd name="T17" fmla="*/ 80 w 80"/>
                  <a:gd name="T18" fmla="*/ 112 h 112"/>
                </a:gdLst>
                <a:ahLst/>
                <a:cxnLst>
                  <a:cxn ang="T10">
                    <a:pos x="T0" y="T1"/>
                  </a:cxn>
                  <a:cxn ang="T11">
                    <a:pos x="T2" y="T3"/>
                  </a:cxn>
                  <a:cxn ang="T12">
                    <a:pos x="T4" y="T5"/>
                  </a:cxn>
                  <a:cxn ang="T13">
                    <a:pos x="T6" y="T7"/>
                  </a:cxn>
                  <a:cxn ang="T14">
                    <a:pos x="T8" y="T9"/>
                  </a:cxn>
                </a:cxnLst>
                <a:rect l="T15" t="T16" r="T17" b="T18"/>
                <a:pathLst>
                  <a:path w="80" h="112">
                    <a:moveTo>
                      <a:pt x="40" y="0"/>
                    </a:moveTo>
                    <a:lnTo>
                      <a:pt x="80" y="112"/>
                    </a:lnTo>
                    <a:lnTo>
                      <a:pt x="40" y="80"/>
                    </a:lnTo>
                    <a:lnTo>
                      <a:pt x="0" y="112"/>
                    </a:lnTo>
                    <a:lnTo>
                      <a:pt x="4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7639" name="Line 6"/>
              <p:cNvSpPr>
                <a:spLocks noChangeShapeType="1"/>
              </p:cNvSpPr>
              <p:nvPr/>
            </p:nvSpPr>
            <p:spPr bwMode="auto">
              <a:xfrm flipV="1">
                <a:off x="936" y="1064"/>
                <a:ext cx="1" cy="241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107528" name="Group 10"/>
            <p:cNvGrpSpPr>
              <a:grpSpLocks/>
            </p:cNvGrpSpPr>
            <p:nvPr/>
          </p:nvGrpSpPr>
          <p:grpSpPr bwMode="auto">
            <a:xfrm>
              <a:off x="760" y="3264"/>
              <a:ext cx="4232" cy="80"/>
              <a:chOff x="760" y="3264"/>
              <a:chExt cx="4232" cy="80"/>
            </a:xfrm>
          </p:grpSpPr>
          <p:sp>
            <p:nvSpPr>
              <p:cNvPr id="107636" name="Freeform 8"/>
              <p:cNvSpPr>
                <a:spLocks/>
              </p:cNvSpPr>
              <p:nvPr/>
            </p:nvSpPr>
            <p:spPr bwMode="auto">
              <a:xfrm>
                <a:off x="4880" y="3264"/>
                <a:ext cx="112" cy="80"/>
              </a:xfrm>
              <a:custGeom>
                <a:avLst/>
                <a:gdLst>
                  <a:gd name="T0" fmla="*/ 112 w 112"/>
                  <a:gd name="T1" fmla="*/ 40 h 80"/>
                  <a:gd name="T2" fmla="*/ 0 w 112"/>
                  <a:gd name="T3" fmla="*/ 80 h 80"/>
                  <a:gd name="T4" fmla="*/ 40 w 112"/>
                  <a:gd name="T5" fmla="*/ 40 h 80"/>
                  <a:gd name="T6" fmla="*/ 0 w 112"/>
                  <a:gd name="T7" fmla="*/ 0 h 80"/>
                  <a:gd name="T8" fmla="*/ 112 w 112"/>
                  <a:gd name="T9" fmla="*/ 40 h 80"/>
                  <a:gd name="T10" fmla="*/ 0 60000 65536"/>
                  <a:gd name="T11" fmla="*/ 0 60000 65536"/>
                  <a:gd name="T12" fmla="*/ 0 60000 65536"/>
                  <a:gd name="T13" fmla="*/ 0 60000 65536"/>
                  <a:gd name="T14" fmla="*/ 0 60000 65536"/>
                  <a:gd name="T15" fmla="*/ 0 w 112"/>
                  <a:gd name="T16" fmla="*/ 0 h 80"/>
                  <a:gd name="T17" fmla="*/ 112 w 112"/>
                  <a:gd name="T18" fmla="*/ 80 h 80"/>
                </a:gdLst>
                <a:ahLst/>
                <a:cxnLst>
                  <a:cxn ang="T10">
                    <a:pos x="T0" y="T1"/>
                  </a:cxn>
                  <a:cxn ang="T11">
                    <a:pos x="T2" y="T3"/>
                  </a:cxn>
                  <a:cxn ang="T12">
                    <a:pos x="T4" y="T5"/>
                  </a:cxn>
                  <a:cxn ang="T13">
                    <a:pos x="T6" y="T7"/>
                  </a:cxn>
                  <a:cxn ang="T14">
                    <a:pos x="T8" y="T9"/>
                  </a:cxn>
                </a:cxnLst>
                <a:rect l="T15" t="T16" r="T17" b="T18"/>
                <a:pathLst>
                  <a:path w="112" h="80">
                    <a:moveTo>
                      <a:pt x="112" y="40"/>
                    </a:moveTo>
                    <a:lnTo>
                      <a:pt x="0" y="80"/>
                    </a:lnTo>
                    <a:lnTo>
                      <a:pt x="40" y="40"/>
                    </a:lnTo>
                    <a:lnTo>
                      <a:pt x="0" y="0"/>
                    </a:lnTo>
                    <a:lnTo>
                      <a:pt x="112" y="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7637" name="Line 9"/>
              <p:cNvSpPr>
                <a:spLocks noChangeShapeType="1"/>
              </p:cNvSpPr>
              <p:nvPr/>
            </p:nvSpPr>
            <p:spPr bwMode="auto">
              <a:xfrm>
                <a:off x="760" y="3304"/>
                <a:ext cx="4160"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107529" name="Group 36"/>
            <p:cNvGrpSpPr>
              <a:grpSpLocks/>
            </p:cNvGrpSpPr>
            <p:nvPr/>
          </p:nvGrpSpPr>
          <p:grpSpPr bwMode="auto">
            <a:xfrm>
              <a:off x="936" y="2864"/>
              <a:ext cx="3472" cy="1"/>
              <a:chOff x="936" y="2864"/>
              <a:chExt cx="3472" cy="1"/>
            </a:xfrm>
          </p:grpSpPr>
          <p:sp>
            <p:nvSpPr>
              <p:cNvPr id="107611" name="Line 11"/>
              <p:cNvSpPr>
                <a:spLocks noChangeShapeType="1"/>
              </p:cNvSpPr>
              <p:nvPr/>
            </p:nvSpPr>
            <p:spPr bwMode="auto">
              <a:xfrm>
                <a:off x="936"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12" name="Line 12"/>
              <p:cNvSpPr>
                <a:spLocks noChangeShapeType="1"/>
              </p:cNvSpPr>
              <p:nvPr/>
            </p:nvSpPr>
            <p:spPr bwMode="auto">
              <a:xfrm>
                <a:off x="1080"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13" name="Line 13"/>
              <p:cNvSpPr>
                <a:spLocks noChangeShapeType="1"/>
              </p:cNvSpPr>
              <p:nvPr/>
            </p:nvSpPr>
            <p:spPr bwMode="auto">
              <a:xfrm>
                <a:off x="1224"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14" name="Line 14"/>
              <p:cNvSpPr>
                <a:spLocks noChangeShapeType="1"/>
              </p:cNvSpPr>
              <p:nvPr/>
            </p:nvSpPr>
            <p:spPr bwMode="auto">
              <a:xfrm>
                <a:off x="1368"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15" name="Line 15"/>
              <p:cNvSpPr>
                <a:spLocks noChangeShapeType="1"/>
              </p:cNvSpPr>
              <p:nvPr/>
            </p:nvSpPr>
            <p:spPr bwMode="auto">
              <a:xfrm>
                <a:off x="1512"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16" name="Line 16"/>
              <p:cNvSpPr>
                <a:spLocks noChangeShapeType="1"/>
              </p:cNvSpPr>
              <p:nvPr/>
            </p:nvSpPr>
            <p:spPr bwMode="auto">
              <a:xfrm>
                <a:off x="1656"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17" name="Line 17"/>
              <p:cNvSpPr>
                <a:spLocks noChangeShapeType="1"/>
              </p:cNvSpPr>
              <p:nvPr/>
            </p:nvSpPr>
            <p:spPr bwMode="auto">
              <a:xfrm>
                <a:off x="1800"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18" name="Line 18"/>
              <p:cNvSpPr>
                <a:spLocks noChangeShapeType="1"/>
              </p:cNvSpPr>
              <p:nvPr/>
            </p:nvSpPr>
            <p:spPr bwMode="auto">
              <a:xfrm>
                <a:off x="1944"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19" name="Line 19"/>
              <p:cNvSpPr>
                <a:spLocks noChangeShapeType="1"/>
              </p:cNvSpPr>
              <p:nvPr/>
            </p:nvSpPr>
            <p:spPr bwMode="auto">
              <a:xfrm>
                <a:off x="2088"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20" name="Line 20"/>
              <p:cNvSpPr>
                <a:spLocks noChangeShapeType="1"/>
              </p:cNvSpPr>
              <p:nvPr/>
            </p:nvSpPr>
            <p:spPr bwMode="auto">
              <a:xfrm>
                <a:off x="2232"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21" name="Line 21"/>
              <p:cNvSpPr>
                <a:spLocks noChangeShapeType="1"/>
              </p:cNvSpPr>
              <p:nvPr/>
            </p:nvSpPr>
            <p:spPr bwMode="auto">
              <a:xfrm>
                <a:off x="2376"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22" name="Line 22"/>
              <p:cNvSpPr>
                <a:spLocks noChangeShapeType="1"/>
              </p:cNvSpPr>
              <p:nvPr/>
            </p:nvSpPr>
            <p:spPr bwMode="auto">
              <a:xfrm>
                <a:off x="2520"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23" name="Line 23"/>
              <p:cNvSpPr>
                <a:spLocks noChangeShapeType="1"/>
              </p:cNvSpPr>
              <p:nvPr/>
            </p:nvSpPr>
            <p:spPr bwMode="auto">
              <a:xfrm>
                <a:off x="2664"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24" name="Line 24"/>
              <p:cNvSpPr>
                <a:spLocks noChangeShapeType="1"/>
              </p:cNvSpPr>
              <p:nvPr/>
            </p:nvSpPr>
            <p:spPr bwMode="auto">
              <a:xfrm>
                <a:off x="2808"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25" name="Line 25"/>
              <p:cNvSpPr>
                <a:spLocks noChangeShapeType="1"/>
              </p:cNvSpPr>
              <p:nvPr/>
            </p:nvSpPr>
            <p:spPr bwMode="auto">
              <a:xfrm>
                <a:off x="2952"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26" name="Line 26"/>
              <p:cNvSpPr>
                <a:spLocks noChangeShapeType="1"/>
              </p:cNvSpPr>
              <p:nvPr/>
            </p:nvSpPr>
            <p:spPr bwMode="auto">
              <a:xfrm>
                <a:off x="3096"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27" name="Line 27"/>
              <p:cNvSpPr>
                <a:spLocks noChangeShapeType="1"/>
              </p:cNvSpPr>
              <p:nvPr/>
            </p:nvSpPr>
            <p:spPr bwMode="auto">
              <a:xfrm>
                <a:off x="3240"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28" name="Line 28"/>
              <p:cNvSpPr>
                <a:spLocks noChangeShapeType="1"/>
              </p:cNvSpPr>
              <p:nvPr/>
            </p:nvSpPr>
            <p:spPr bwMode="auto">
              <a:xfrm>
                <a:off x="3384"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29" name="Line 29"/>
              <p:cNvSpPr>
                <a:spLocks noChangeShapeType="1"/>
              </p:cNvSpPr>
              <p:nvPr/>
            </p:nvSpPr>
            <p:spPr bwMode="auto">
              <a:xfrm>
                <a:off x="3528"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30" name="Line 30"/>
              <p:cNvSpPr>
                <a:spLocks noChangeShapeType="1"/>
              </p:cNvSpPr>
              <p:nvPr/>
            </p:nvSpPr>
            <p:spPr bwMode="auto">
              <a:xfrm>
                <a:off x="3672"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31" name="Line 31"/>
              <p:cNvSpPr>
                <a:spLocks noChangeShapeType="1"/>
              </p:cNvSpPr>
              <p:nvPr/>
            </p:nvSpPr>
            <p:spPr bwMode="auto">
              <a:xfrm>
                <a:off x="3816"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32" name="Line 32"/>
              <p:cNvSpPr>
                <a:spLocks noChangeShapeType="1"/>
              </p:cNvSpPr>
              <p:nvPr/>
            </p:nvSpPr>
            <p:spPr bwMode="auto">
              <a:xfrm>
                <a:off x="3960"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33" name="Line 33"/>
              <p:cNvSpPr>
                <a:spLocks noChangeShapeType="1"/>
              </p:cNvSpPr>
              <p:nvPr/>
            </p:nvSpPr>
            <p:spPr bwMode="auto">
              <a:xfrm>
                <a:off x="4104"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34" name="Line 34"/>
              <p:cNvSpPr>
                <a:spLocks noChangeShapeType="1"/>
              </p:cNvSpPr>
              <p:nvPr/>
            </p:nvSpPr>
            <p:spPr bwMode="auto">
              <a:xfrm>
                <a:off x="4248" y="286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35" name="Line 35"/>
              <p:cNvSpPr>
                <a:spLocks noChangeShapeType="1"/>
              </p:cNvSpPr>
              <p:nvPr/>
            </p:nvSpPr>
            <p:spPr bwMode="auto">
              <a:xfrm>
                <a:off x="4392" y="2864"/>
                <a:ext cx="16"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107530" name="Group 53"/>
            <p:cNvGrpSpPr>
              <a:grpSpLocks/>
            </p:cNvGrpSpPr>
            <p:nvPr/>
          </p:nvGrpSpPr>
          <p:grpSpPr bwMode="auto">
            <a:xfrm>
              <a:off x="1360" y="1088"/>
              <a:ext cx="1" cy="2224"/>
              <a:chOff x="1360" y="1088"/>
              <a:chExt cx="1" cy="2224"/>
            </a:xfrm>
          </p:grpSpPr>
          <p:sp>
            <p:nvSpPr>
              <p:cNvPr id="107595" name="Line 37"/>
              <p:cNvSpPr>
                <a:spLocks noChangeShapeType="1"/>
              </p:cNvSpPr>
              <p:nvPr/>
            </p:nvSpPr>
            <p:spPr bwMode="auto">
              <a:xfrm flipV="1">
                <a:off x="1360" y="324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96" name="Line 38"/>
              <p:cNvSpPr>
                <a:spLocks noChangeShapeType="1"/>
              </p:cNvSpPr>
              <p:nvPr/>
            </p:nvSpPr>
            <p:spPr bwMode="auto">
              <a:xfrm flipV="1">
                <a:off x="1360" y="310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97" name="Line 39"/>
              <p:cNvSpPr>
                <a:spLocks noChangeShapeType="1"/>
              </p:cNvSpPr>
              <p:nvPr/>
            </p:nvSpPr>
            <p:spPr bwMode="auto">
              <a:xfrm flipV="1">
                <a:off x="1360" y="296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98" name="Line 40"/>
              <p:cNvSpPr>
                <a:spLocks noChangeShapeType="1"/>
              </p:cNvSpPr>
              <p:nvPr/>
            </p:nvSpPr>
            <p:spPr bwMode="auto">
              <a:xfrm flipV="1">
                <a:off x="1360" y="281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99" name="Line 41"/>
              <p:cNvSpPr>
                <a:spLocks noChangeShapeType="1"/>
              </p:cNvSpPr>
              <p:nvPr/>
            </p:nvSpPr>
            <p:spPr bwMode="auto">
              <a:xfrm flipV="1">
                <a:off x="1360" y="267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00" name="Line 42"/>
              <p:cNvSpPr>
                <a:spLocks noChangeShapeType="1"/>
              </p:cNvSpPr>
              <p:nvPr/>
            </p:nvSpPr>
            <p:spPr bwMode="auto">
              <a:xfrm flipV="1">
                <a:off x="1360" y="252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01" name="Line 43"/>
              <p:cNvSpPr>
                <a:spLocks noChangeShapeType="1"/>
              </p:cNvSpPr>
              <p:nvPr/>
            </p:nvSpPr>
            <p:spPr bwMode="auto">
              <a:xfrm flipV="1">
                <a:off x="1360" y="238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02" name="Line 44"/>
              <p:cNvSpPr>
                <a:spLocks noChangeShapeType="1"/>
              </p:cNvSpPr>
              <p:nvPr/>
            </p:nvSpPr>
            <p:spPr bwMode="auto">
              <a:xfrm flipV="1">
                <a:off x="1360" y="22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03" name="Line 45"/>
              <p:cNvSpPr>
                <a:spLocks noChangeShapeType="1"/>
              </p:cNvSpPr>
              <p:nvPr/>
            </p:nvSpPr>
            <p:spPr bwMode="auto">
              <a:xfrm flipV="1">
                <a:off x="1360" y="20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04" name="Line 46"/>
              <p:cNvSpPr>
                <a:spLocks noChangeShapeType="1"/>
              </p:cNvSpPr>
              <p:nvPr/>
            </p:nvSpPr>
            <p:spPr bwMode="auto">
              <a:xfrm flipV="1">
                <a:off x="1360" y="195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05" name="Line 47"/>
              <p:cNvSpPr>
                <a:spLocks noChangeShapeType="1"/>
              </p:cNvSpPr>
              <p:nvPr/>
            </p:nvSpPr>
            <p:spPr bwMode="auto">
              <a:xfrm flipV="1">
                <a:off x="1360" y="180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06" name="Line 48"/>
              <p:cNvSpPr>
                <a:spLocks noChangeShapeType="1"/>
              </p:cNvSpPr>
              <p:nvPr/>
            </p:nvSpPr>
            <p:spPr bwMode="auto">
              <a:xfrm flipV="1">
                <a:off x="1360" y="166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07" name="Line 49"/>
              <p:cNvSpPr>
                <a:spLocks noChangeShapeType="1"/>
              </p:cNvSpPr>
              <p:nvPr/>
            </p:nvSpPr>
            <p:spPr bwMode="auto">
              <a:xfrm flipV="1">
                <a:off x="1360" y="152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08" name="Line 50"/>
              <p:cNvSpPr>
                <a:spLocks noChangeShapeType="1"/>
              </p:cNvSpPr>
              <p:nvPr/>
            </p:nvSpPr>
            <p:spPr bwMode="auto">
              <a:xfrm flipV="1">
                <a:off x="1360" y="137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09" name="Line 51"/>
              <p:cNvSpPr>
                <a:spLocks noChangeShapeType="1"/>
              </p:cNvSpPr>
              <p:nvPr/>
            </p:nvSpPr>
            <p:spPr bwMode="auto">
              <a:xfrm flipV="1">
                <a:off x="1360" y="123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610" name="Line 52"/>
              <p:cNvSpPr>
                <a:spLocks noChangeShapeType="1"/>
              </p:cNvSpPr>
              <p:nvPr/>
            </p:nvSpPr>
            <p:spPr bwMode="auto">
              <a:xfrm flipV="1">
                <a:off x="1360" y="108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107531" name="Group 70"/>
            <p:cNvGrpSpPr>
              <a:grpSpLocks/>
            </p:cNvGrpSpPr>
            <p:nvPr/>
          </p:nvGrpSpPr>
          <p:grpSpPr bwMode="auto">
            <a:xfrm>
              <a:off x="3736" y="1096"/>
              <a:ext cx="1" cy="2224"/>
              <a:chOff x="3736" y="1096"/>
              <a:chExt cx="1" cy="2224"/>
            </a:xfrm>
          </p:grpSpPr>
          <p:sp>
            <p:nvSpPr>
              <p:cNvPr id="107579" name="Line 54"/>
              <p:cNvSpPr>
                <a:spLocks noChangeShapeType="1"/>
              </p:cNvSpPr>
              <p:nvPr/>
            </p:nvSpPr>
            <p:spPr bwMode="auto">
              <a:xfrm flipV="1">
                <a:off x="3736" y="325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80" name="Line 55"/>
              <p:cNvSpPr>
                <a:spLocks noChangeShapeType="1"/>
              </p:cNvSpPr>
              <p:nvPr/>
            </p:nvSpPr>
            <p:spPr bwMode="auto">
              <a:xfrm flipV="1">
                <a:off x="3736" y="311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81" name="Line 56"/>
              <p:cNvSpPr>
                <a:spLocks noChangeShapeType="1"/>
              </p:cNvSpPr>
              <p:nvPr/>
            </p:nvSpPr>
            <p:spPr bwMode="auto">
              <a:xfrm flipV="1">
                <a:off x="3736" y="296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82" name="Line 57"/>
              <p:cNvSpPr>
                <a:spLocks noChangeShapeType="1"/>
              </p:cNvSpPr>
              <p:nvPr/>
            </p:nvSpPr>
            <p:spPr bwMode="auto">
              <a:xfrm flipV="1">
                <a:off x="3736" y="282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83" name="Line 58"/>
              <p:cNvSpPr>
                <a:spLocks noChangeShapeType="1"/>
              </p:cNvSpPr>
              <p:nvPr/>
            </p:nvSpPr>
            <p:spPr bwMode="auto">
              <a:xfrm flipV="1">
                <a:off x="3736" y="268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84" name="Line 59"/>
              <p:cNvSpPr>
                <a:spLocks noChangeShapeType="1"/>
              </p:cNvSpPr>
              <p:nvPr/>
            </p:nvSpPr>
            <p:spPr bwMode="auto">
              <a:xfrm flipV="1">
                <a:off x="3736" y="253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85" name="Line 60"/>
              <p:cNvSpPr>
                <a:spLocks noChangeShapeType="1"/>
              </p:cNvSpPr>
              <p:nvPr/>
            </p:nvSpPr>
            <p:spPr bwMode="auto">
              <a:xfrm flipV="1">
                <a:off x="3736" y="239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86" name="Line 61"/>
              <p:cNvSpPr>
                <a:spLocks noChangeShapeType="1"/>
              </p:cNvSpPr>
              <p:nvPr/>
            </p:nvSpPr>
            <p:spPr bwMode="auto">
              <a:xfrm flipV="1">
                <a:off x="3736" y="224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87" name="Line 62"/>
              <p:cNvSpPr>
                <a:spLocks noChangeShapeType="1"/>
              </p:cNvSpPr>
              <p:nvPr/>
            </p:nvSpPr>
            <p:spPr bwMode="auto">
              <a:xfrm flipV="1">
                <a:off x="3736" y="210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88" name="Line 63"/>
              <p:cNvSpPr>
                <a:spLocks noChangeShapeType="1"/>
              </p:cNvSpPr>
              <p:nvPr/>
            </p:nvSpPr>
            <p:spPr bwMode="auto">
              <a:xfrm flipV="1">
                <a:off x="3736" y="196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89" name="Line 64"/>
              <p:cNvSpPr>
                <a:spLocks noChangeShapeType="1"/>
              </p:cNvSpPr>
              <p:nvPr/>
            </p:nvSpPr>
            <p:spPr bwMode="auto">
              <a:xfrm flipV="1">
                <a:off x="3736" y="181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90" name="Line 65"/>
              <p:cNvSpPr>
                <a:spLocks noChangeShapeType="1"/>
              </p:cNvSpPr>
              <p:nvPr/>
            </p:nvSpPr>
            <p:spPr bwMode="auto">
              <a:xfrm flipV="1">
                <a:off x="3736" y="167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91" name="Line 66"/>
              <p:cNvSpPr>
                <a:spLocks noChangeShapeType="1"/>
              </p:cNvSpPr>
              <p:nvPr/>
            </p:nvSpPr>
            <p:spPr bwMode="auto">
              <a:xfrm flipV="1">
                <a:off x="3736" y="152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92" name="Line 67"/>
              <p:cNvSpPr>
                <a:spLocks noChangeShapeType="1"/>
              </p:cNvSpPr>
              <p:nvPr/>
            </p:nvSpPr>
            <p:spPr bwMode="auto">
              <a:xfrm flipV="1">
                <a:off x="3736" y="138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93" name="Line 68"/>
              <p:cNvSpPr>
                <a:spLocks noChangeShapeType="1"/>
              </p:cNvSpPr>
              <p:nvPr/>
            </p:nvSpPr>
            <p:spPr bwMode="auto">
              <a:xfrm flipV="1">
                <a:off x="3736" y="12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94" name="Line 69"/>
              <p:cNvSpPr>
                <a:spLocks noChangeShapeType="1"/>
              </p:cNvSpPr>
              <p:nvPr/>
            </p:nvSpPr>
            <p:spPr bwMode="auto">
              <a:xfrm flipV="1">
                <a:off x="3736" y="10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107532" name="Group 96"/>
            <p:cNvGrpSpPr>
              <a:grpSpLocks/>
            </p:cNvGrpSpPr>
            <p:nvPr/>
          </p:nvGrpSpPr>
          <p:grpSpPr bwMode="auto">
            <a:xfrm>
              <a:off x="944" y="1576"/>
              <a:ext cx="3472" cy="1"/>
              <a:chOff x="944" y="1576"/>
              <a:chExt cx="3472" cy="1"/>
            </a:xfrm>
          </p:grpSpPr>
          <p:sp>
            <p:nvSpPr>
              <p:cNvPr id="107554" name="Line 71"/>
              <p:cNvSpPr>
                <a:spLocks noChangeShapeType="1"/>
              </p:cNvSpPr>
              <p:nvPr/>
            </p:nvSpPr>
            <p:spPr bwMode="auto">
              <a:xfrm>
                <a:off x="944"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55" name="Line 72"/>
              <p:cNvSpPr>
                <a:spLocks noChangeShapeType="1"/>
              </p:cNvSpPr>
              <p:nvPr/>
            </p:nvSpPr>
            <p:spPr bwMode="auto">
              <a:xfrm>
                <a:off x="1088"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56" name="Line 73"/>
              <p:cNvSpPr>
                <a:spLocks noChangeShapeType="1"/>
              </p:cNvSpPr>
              <p:nvPr/>
            </p:nvSpPr>
            <p:spPr bwMode="auto">
              <a:xfrm>
                <a:off x="1232"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57" name="Line 74"/>
              <p:cNvSpPr>
                <a:spLocks noChangeShapeType="1"/>
              </p:cNvSpPr>
              <p:nvPr/>
            </p:nvSpPr>
            <p:spPr bwMode="auto">
              <a:xfrm>
                <a:off x="1376"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58" name="Line 75"/>
              <p:cNvSpPr>
                <a:spLocks noChangeShapeType="1"/>
              </p:cNvSpPr>
              <p:nvPr/>
            </p:nvSpPr>
            <p:spPr bwMode="auto">
              <a:xfrm>
                <a:off x="1520"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59" name="Line 76"/>
              <p:cNvSpPr>
                <a:spLocks noChangeShapeType="1"/>
              </p:cNvSpPr>
              <p:nvPr/>
            </p:nvSpPr>
            <p:spPr bwMode="auto">
              <a:xfrm>
                <a:off x="1664"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60" name="Line 77"/>
              <p:cNvSpPr>
                <a:spLocks noChangeShapeType="1"/>
              </p:cNvSpPr>
              <p:nvPr/>
            </p:nvSpPr>
            <p:spPr bwMode="auto">
              <a:xfrm>
                <a:off x="1808"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61" name="Line 78"/>
              <p:cNvSpPr>
                <a:spLocks noChangeShapeType="1"/>
              </p:cNvSpPr>
              <p:nvPr/>
            </p:nvSpPr>
            <p:spPr bwMode="auto">
              <a:xfrm>
                <a:off x="1952"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62" name="Line 79"/>
              <p:cNvSpPr>
                <a:spLocks noChangeShapeType="1"/>
              </p:cNvSpPr>
              <p:nvPr/>
            </p:nvSpPr>
            <p:spPr bwMode="auto">
              <a:xfrm>
                <a:off x="2096"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63" name="Line 80"/>
              <p:cNvSpPr>
                <a:spLocks noChangeShapeType="1"/>
              </p:cNvSpPr>
              <p:nvPr/>
            </p:nvSpPr>
            <p:spPr bwMode="auto">
              <a:xfrm>
                <a:off x="2240"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64" name="Line 81"/>
              <p:cNvSpPr>
                <a:spLocks noChangeShapeType="1"/>
              </p:cNvSpPr>
              <p:nvPr/>
            </p:nvSpPr>
            <p:spPr bwMode="auto">
              <a:xfrm>
                <a:off x="2384"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65" name="Line 82"/>
              <p:cNvSpPr>
                <a:spLocks noChangeShapeType="1"/>
              </p:cNvSpPr>
              <p:nvPr/>
            </p:nvSpPr>
            <p:spPr bwMode="auto">
              <a:xfrm>
                <a:off x="2528"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66" name="Line 83"/>
              <p:cNvSpPr>
                <a:spLocks noChangeShapeType="1"/>
              </p:cNvSpPr>
              <p:nvPr/>
            </p:nvSpPr>
            <p:spPr bwMode="auto">
              <a:xfrm>
                <a:off x="2672"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67" name="Line 84"/>
              <p:cNvSpPr>
                <a:spLocks noChangeShapeType="1"/>
              </p:cNvSpPr>
              <p:nvPr/>
            </p:nvSpPr>
            <p:spPr bwMode="auto">
              <a:xfrm>
                <a:off x="2816"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68" name="Line 85"/>
              <p:cNvSpPr>
                <a:spLocks noChangeShapeType="1"/>
              </p:cNvSpPr>
              <p:nvPr/>
            </p:nvSpPr>
            <p:spPr bwMode="auto">
              <a:xfrm>
                <a:off x="2960"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69" name="Line 86"/>
              <p:cNvSpPr>
                <a:spLocks noChangeShapeType="1"/>
              </p:cNvSpPr>
              <p:nvPr/>
            </p:nvSpPr>
            <p:spPr bwMode="auto">
              <a:xfrm>
                <a:off x="3104"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70" name="Line 87"/>
              <p:cNvSpPr>
                <a:spLocks noChangeShapeType="1"/>
              </p:cNvSpPr>
              <p:nvPr/>
            </p:nvSpPr>
            <p:spPr bwMode="auto">
              <a:xfrm>
                <a:off x="3248"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71" name="Line 88"/>
              <p:cNvSpPr>
                <a:spLocks noChangeShapeType="1"/>
              </p:cNvSpPr>
              <p:nvPr/>
            </p:nvSpPr>
            <p:spPr bwMode="auto">
              <a:xfrm>
                <a:off x="3392"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72" name="Line 89"/>
              <p:cNvSpPr>
                <a:spLocks noChangeShapeType="1"/>
              </p:cNvSpPr>
              <p:nvPr/>
            </p:nvSpPr>
            <p:spPr bwMode="auto">
              <a:xfrm>
                <a:off x="3536"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73" name="Line 90"/>
              <p:cNvSpPr>
                <a:spLocks noChangeShapeType="1"/>
              </p:cNvSpPr>
              <p:nvPr/>
            </p:nvSpPr>
            <p:spPr bwMode="auto">
              <a:xfrm>
                <a:off x="3680"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74" name="Line 91"/>
              <p:cNvSpPr>
                <a:spLocks noChangeShapeType="1"/>
              </p:cNvSpPr>
              <p:nvPr/>
            </p:nvSpPr>
            <p:spPr bwMode="auto">
              <a:xfrm>
                <a:off x="3824"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75" name="Line 92"/>
              <p:cNvSpPr>
                <a:spLocks noChangeShapeType="1"/>
              </p:cNvSpPr>
              <p:nvPr/>
            </p:nvSpPr>
            <p:spPr bwMode="auto">
              <a:xfrm>
                <a:off x="3968"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76" name="Line 93"/>
              <p:cNvSpPr>
                <a:spLocks noChangeShapeType="1"/>
              </p:cNvSpPr>
              <p:nvPr/>
            </p:nvSpPr>
            <p:spPr bwMode="auto">
              <a:xfrm>
                <a:off x="4112"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77" name="Line 94"/>
              <p:cNvSpPr>
                <a:spLocks noChangeShapeType="1"/>
              </p:cNvSpPr>
              <p:nvPr/>
            </p:nvSpPr>
            <p:spPr bwMode="auto">
              <a:xfrm>
                <a:off x="4256" y="1576"/>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7578" name="Line 95"/>
              <p:cNvSpPr>
                <a:spLocks noChangeShapeType="1"/>
              </p:cNvSpPr>
              <p:nvPr/>
            </p:nvSpPr>
            <p:spPr bwMode="auto">
              <a:xfrm>
                <a:off x="4400" y="1576"/>
                <a:ext cx="16"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107533" name="Rectangle 97"/>
            <p:cNvSpPr>
              <a:spLocks noChangeArrowheads="1"/>
            </p:cNvSpPr>
            <p:nvPr/>
          </p:nvSpPr>
          <p:spPr bwMode="auto">
            <a:xfrm>
              <a:off x="1368" y="3480"/>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a</a:t>
              </a:r>
              <a:endParaRPr lang="en-US" sz="1800" dirty="0"/>
            </a:p>
          </p:txBody>
        </p:sp>
        <p:sp>
          <p:nvSpPr>
            <p:cNvPr id="107534" name="Rectangle 98"/>
            <p:cNvSpPr>
              <a:spLocks noChangeArrowheads="1"/>
            </p:cNvSpPr>
            <p:nvPr/>
          </p:nvSpPr>
          <p:spPr bwMode="auto">
            <a:xfrm>
              <a:off x="3744" y="3424"/>
              <a:ext cx="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b</a:t>
              </a:r>
              <a:endParaRPr lang="en-US" sz="1800" dirty="0"/>
            </a:p>
          </p:txBody>
        </p:sp>
        <p:sp>
          <p:nvSpPr>
            <p:cNvPr id="107535" name="Rectangle 99"/>
            <p:cNvSpPr>
              <a:spLocks noChangeArrowheads="1"/>
            </p:cNvSpPr>
            <p:nvPr/>
          </p:nvSpPr>
          <p:spPr bwMode="auto">
            <a:xfrm>
              <a:off x="624" y="2752"/>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c</a:t>
              </a:r>
              <a:endParaRPr lang="en-US" sz="1800" dirty="0"/>
            </a:p>
          </p:txBody>
        </p:sp>
        <p:sp>
          <p:nvSpPr>
            <p:cNvPr id="107536" name="Rectangle 100"/>
            <p:cNvSpPr>
              <a:spLocks noChangeArrowheads="1"/>
            </p:cNvSpPr>
            <p:nvPr/>
          </p:nvSpPr>
          <p:spPr bwMode="auto">
            <a:xfrm>
              <a:off x="656" y="1440"/>
              <a:ext cx="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d</a:t>
              </a:r>
              <a:endParaRPr lang="en-US" sz="1800" dirty="0"/>
            </a:p>
          </p:txBody>
        </p:sp>
        <p:sp>
          <p:nvSpPr>
            <p:cNvPr id="107537" name="Oval 101"/>
            <p:cNvSpPr>
              <a:spLocks noChangeArrowheads="1"/>
            </p:cNvSpPr>
            <p:nvPr/>
          </p:nvSpPr>
          <p:spPr bwMode="auto">
            <a:xfrm>
              <a:off x="2184" y="2384"/>
              <a:ext cx="72" cy="64"/>
            </a:xfrm>
            <a:prstGeom prst="ellipse">
              <a:avLst/>
            </a:prstGeom>
            <a:solidFill>
              <a:srgbClr val="000000"/>
            </a:solidFill>
            <a:ln w="9525">
              <a:solidFill>
                <a:srgbClr val="000000"/>
              </a:solidFill>
              <a:round/>
              <a:headEnd/>
              <a:tailEnd/>
            </a:ln>
          </p:spPr>
          <p:txBody>
            <a:bodyPr/>
            <a:lstStyle/>
            <a:p>
              <a:endParaRPr lang="en-US" sz="1800" dirty="0"/>
            </a:p>
          </p:txBody>
        </p:sp>
        <p:sp>
          <p:nvSpPr>
            <p:cNvPr id="107538" name="Oval 102"/>
            <p:cNvSpPr>
              <a:spLocks noChangeArrowheads="1"/>
            </p:cNvSpPr>
            <p:nvPr/>
          </p:nvSpPr>
          <p:spPr bwMode="auto">
            <a:xfrm>
              <a:off x="2184" y="2824"/>
              <a:ext cx="72" cy="64"/>
            </a:xfrm>
            <a:prstGeom prst="ellipse">
              <a:avLst/>
            </a:prstGeom>
            <a:solidFill>
              <a:srgbClr val="000000"/>
            </a:solidFill>
            <a:ln w="9525">
              <a:solidFill>
                <a:srgbClr val="000000"/>
              </a:solidFill>
              <a:round/>
              <a:headEnd/>
              <a:tailEnd/>
            </a:ln>
          </p:spPr>
          <p:txBody>
            <a:bodyPr/>
            <a:lstStyle/>
            <a:p>
              <a:endParaRPr lang="en-US" sz="1800" dirty="0"/>
            </a:p>
          </p:txBody>
        </p:sp>
        <p:sp>
          <p:nvSpPr>
            <p:cNvPr id="107539" name="Oval 103"/>
            <p:cNvSpPr>
              <a:spLocks noChangeArrowheads="1"/>
            </p:cNvSpPr>
            <p:nvPr/>
          </p:nvSpPr>
          <p:spPr bwMode="auto">
            <a:xfrm>
              <a:off x="2184" y="2672"/>
              <a:ext cx="72" cy="64"/>
            </a:xfrm>
            <a:prstGeom prst="ellipse">
              <a:avLst/>
            </a:prstGeom>
            <a:solidFill>
              <a:srgbClr val="000000"/>
            </a:solidFill>
            <a:ln w="9525">
              <a:solidFill>
                <a:srgbClr val="000000"/>
              </a:solidFill>
              <a:round/>
              <a:headEnd/>
              <a:tailEnd/>
            </a:ln>
          </p:spPr>
          <p:txBody>
            <a:bodyPr/>
            <a:lstStyle/>
            <a:p>
              <a:endParaRPr lang="en-US" sz="1800" dirty="0"/>
            </a:p>
          </p:txBody>
        </p:sp>
        <p:sp>
          <p:nvSpPr>
            <p:cNvPr id="107540" name="Oval 104"/>
            <p:cNvSpPr>
              <a:spLocks noChangeArrowheads="1"/>
            </p:cNvSpPr>
            <p:nvPr/>
          </p:nvSpPr>
          <p:spPr bwMode="auto">
            <a:xfrm>
              <a:off x="2184" y="1552"/>
              <a:ext cx="72" cy="64"/>
            </a:xfrm>
            <a:prstGeom prst="ellipse">
              <a:avLst/>
            </a:prstGeom>
            <a:solidFill>
              <a:srgbClr val="000000"/>
            </a:solidFill>
            <a:ln w="9525">
              <a:solidFill>
                <a:srgbClr val="000000"/>
              </a:solidFill>
              <a:round/>
              <a:headEnd/>
              <a:tailEnd/>
            </a:ln>
          </p:spPr>
          <p:txBody>
            <a:bodyPr/>
            <a:lstStyle/>
            <a:p>
              <a:endParaRPr lang="en-US" sz="1800" dirty="0"/>
            </a:p>
          </p:txBody>
        </p:sp>
        <p:sp>
          <p:nvSpPr>
            <p:cNvPr id="107541" name="Oval 105"/>
            <p:cNvSpPr>
              <a:spLocks noChangeArrowheads="1"/>
            </p:cNvSpPr>
            <p:nvPr/>
          </p:nvSpPr>
          <p:spPr bwMode="auto">
            <a:xfrm>
              <a:off x="2184" y="1672"/>
              <a:ext cx="72" cy="64"/>
            </a:xfrm>
            <a:prstGeom prst="ellipse">
              <a:avLst/>
            </a:prstGeom>
            <a:solidFill>
              <a:srgbClr val="000000"/>
            </a:solidFill>
            <a:ln w="9525">
              <a:solidFill>
                <a:srgbClr val="000000"/>
              </a:solidFill>
              <a:round/>
              <a:headEnd/>
              <a:tailEnd/>
            </a:ln>
          </p:spPr>
          <p:txBody>
            <a:bodyPr/>
            <a:lstStyle/>
            <a:p>
              <a:endParaRPr lang="en-US" sz="1800" dirty="0"/>
            </a:p>
          </p:txBody>
        </p:sp>
        <p:sp>
          <p:nvSpPr>
            <p:cNvPr id="107542" name="Oval 107"/>
            <p:cNvSpPr>
              <a:spLocks noChangeArrowheads="1"/>
            </p:cNvSpPr>
            <p:nvPr/>
          </p:nvSpPr>
          <p:spPr bwMode="auto">
            <a:xfrm>
              <a:off x="1472" y="2384"/>
              <a:ext cx="72" cy="64"/>
            </a:xfrm>
            <a:prstGeom prst="ellipse">
              <a:avLst/>
            </a:prstGeom>
            <a:solidFill>
              <a:srgbClr val="000000"/>
            </a:solidFill>
            <a:ln w="9525">
              <a:solidFill>
                <a:srgbClr val="000000"/>
              </a:solidFill>
              <a:round/>
              <a:headEnd/>
              <a:tailEnd/>
            </a:ln>
          </p:spPr>
          <p:txBody>
            <a:bodyPr/>
            <a:lstStyle/>
            <a:p>
              <a:endParaRPr lang="en-US" sz="1800" dirty="0"/>
            </a:p>
          </p:txBody>
        </p:sp>
        <p:sp>
          <p:nvSpPr>
            <p:cNvPr id="107543" name="Oval 108"/>
            <p:cNvSpPr>
              <a:spLocks noChangeArrowheads="1"/>
            </p:cNvSpPr>
            <p:nvPr/>
          </p:nvSpPr>
          <p:spPr bwMode="auto">
            <a:xfrm>
              <a:off x="3712" y="2384"/>
              <a:ext cx="72" cy="64"/>
            </a:xfrm>
            <a:prstGeom prst="ellipse">
              <a:avLst/>
            </a:prstGeom>
            <a:solidFill>
              <a:srgbClr val="000000"/>
            </a:solidFill>
            <a:ln w="9525">
              <a:solidFill>
                <a:srgbClr val="000000"/>
              </a:solidFill>
              <a:round/>
              <a:headEnd/>
              <a:tailEnd/>
            </a:ln>
          </p:spPr>
          <p:txBody>
            <a:bodyPr/>
            <a:lstStyle/>
            <a:p>
              <a:endParaRPr lang="en-US" sz="1800" dirty="0"/>
            </a:p>
          </p:txBody>
        </p:sp>
        <p:sp>
          <p:nvSpPr>
            <p:cNvPr id="107544" name="Oval 109"/>
            <p:cNvSpPr>
              <a:spLocks noChangeArrowheads="1"/>
            </p:cNvSpPr>
            <p:nvPr/>
          </p:nvSpPr>
          <p:spPr bwMode="auto">
            <a:xfrm>
              <a:off x="3600" y="2384"/>
              <a:ext cx="72" cy="64"/>
            </a:xfrm>
            <a:prstGeom prst="ellipse">
              <a:avLst/>
            </a:prstGeom>
            <a:solidFill>
              <a:srgbClr val="000000"/>
            </a:solidFill>
            <a:ln w="9525">
              <a:solidFill>
                <a:srgbClr val="000000"/>
              </a:solidFill>
              <a:round/>
              <a:headEnd/>
              <a:tailEnd/>
            </a:ln>
          </p:spPr>
          <p:txBody>
            <a:bodyPr/>
            <a:lstStyle/>
            <a:p>
              <a:endParaRPr lang="en-US" sz="1800" dirty="0"/>
            </a:p>
          </p:txBody>
        </p:sp>
        <p:sp>
          <p:nvSpPr>
            <p:cNvPr id="107545" name="Oval 110"/>
            <p:cNvSpPr>
              <a:spLocks noChangeArrowheads="1"/>
            </p:cNvSpPr>
            <p:nvPr/>
          </p:nvSpPr>
          <p:spPr bwMode="auto">
            <a:xfrm>
              <a:off x="2184" y="2968"/>
              <a:ext cx="72" cy="64"/>
            </a:xfrm>
            <a:prstGeom prst="ellipse">
              <a:avLst/>
            </a:prstGeom>
            <a:solidFill>
              <a:srgbClr val="000000"/>
            </a:solidFill>
            <a:ln w="9525">
              <a:solidFill>
                <a:srgbClr val="000000"/>
              </a:solidFill>
              <a:round/>
              <a:headEnd/>
              <a:tailEnd/>
            </a:ln>
          </p:spPr>
          <p:txBody>
            <a:bodyPr/>
            <a:lstStyle/>
            <a:p>
              <a:endParaRPr lang="en-US" sz="1800" dirty="0"/>
            </a:p>
          </p:txBody>
        </p:sp>
        <p:sp>
          <p:nvSpPr>
            <p:cNvPr id="107546" name="Oval 111"/>
            <p:cNvSpPr>
              <a:spLocks noChangeArrowheads="1"/>
            </p:cNvSpPr>
            <p:nvPr/>
          </p:nvSpPr>
          <p:spPr bwMode="auto">
            <a:xfrm>
              <a:off x="2184" y="1408"/>
              <a:ext cx="72" cy="64"/>
            </a:xfrm>
            <a:prstGeom prst="ellipse">
              <a:avLst/>
            </a:prstGeom>
            <a:solidFill>
              <a:srgbClr val="000000"/>
            </a:solidFill>
            <a:ln w="9525">
              <a:solidFill>
                <a:srgbClr val="000000"/>
              </a:solidFill>
              <a:round/>
              <a:headEnd/>
              <a:tailEnd/>
            </a:ln>
          </p:spPr>
          <p:txBody>
            <a:bodyPr/>
            <a:lstStyle/>
            <a:p>
              <a:endParaRPr lang="en-US" sz="1800" dirty="0"/>
            </a:p>
          </p:txBody>
        </p:sp>
        <p:sp>
          <p:nvSpPr>
            <p:cNvPr id="107547" name="Oval 112"/>
            <p:cNvSpPr>
              <a:spLocks noChangeArrowheads="1"/>
            </p:cNvSpPr>
            <p:nvPr/>
          </p:nvSpPr>
          <p:spPr bwMode="auto">
            <a:xfrm>
              <a:off x="1192" y="2384"/>
              <a:ext cx="72" cy="64"/>
            </a:xfrm>
            <a:prstGeom prst="ellipse">
              <a:avLst/>
            </a:prstGeom>
            <a:solidFill>
              <a:srgbClr val="000000"/>
            </a:solidFill>
            <a:ln w="9525">
              <a:solidFill>
                <a:srgbClr val="000000"/>
              </a:solidFill>
              <a:round/>
              <a:headEnd/>
              <a:tailEnd/>
            </a:ln>
          </p:spPr>
          <p:txBody>
            <a:bodyPr/>
            <a:lstStyle/>
            <a:p>
              <a:endParaRPr lang="en-US" sz="1800" dirty="0"/>
            </a:p>
          </p:txBody>
        </p:sp>
        <p:sp>
          <p:nvSpPr>
            <p:cNvPr id="107548" name="Oval 113"/>
            <p:cNvSpPr>
              <a:spLocks noChangeArrowheads="1"/>
            </p:cNvSpPr>
            <p:nvPr/>
          </p:nvSpPr>
          <p:spPr bwMode="auto">
            <a:xfrm>
              <a:off x="3848" y="2384"/>
              <a:ext cx="72" cy="64"/>
            </a:xfrm>
            <a:prstGeom prst="ellipse">
              <a:avLst/>
            </a:prstGeom>
            <a:solidFill>
              <a:srgbClr val="000000"/>
            </a:solidFill>
            <a:ln w="9525">
              <a:solidFill>
                <a:srgbClr val="000000"/>
              </a:solidFill>
              <a:round/>
              <a:headEnd/>
              <a:tailEnd/>
            </a:ln>
          </p:spPr>
          <p:txBody>
            <a:bodyPr/>
            <a:lstStyle/>
            <a:p>
              <a:endParaRPr lang="en-US" sz="1800" dirty="0"/>
            </a:p>
          </p:txBody>
        </p:sp>
        <p:sp>
          <p:nvSpPr>
            <p:cNvPr id="107549" name="Rectangle 114"/>
            <p:cNvSpPr>
              <a:spLocks noChangeArrowheads="1"/>
            </p:cNvSpPr>
            <p:nvPr/>
          </p:nvSpPr>
          <p:spPr bwMode="auto">
            <a:xfrm>
              <a:off x="848" y="568"/>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x</a:t>
              </a:r>
              <a:endParaRPr lang="en-US" sz="1800" dirty="0"/>
            </a:p>
          </p:txBody>
        </p:sp>
        <p:sp>
          <p:nvSpPr>
            <p:cNvPr id="107550" name="Rectangle 115"/>
            <p:cNvSpPr>
              <a:spLocks noChangeArrowheads="1"/>
            </p:cNvSpPr>
            <p:nvPr/>
          </p:nvSpPr>
          <p:spPr bwMode="auto">
            <a:xfrm>
              <a:off x="928" y="616"/>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2</a:t>
              </a:r>
              <a:endParaRPr lang="en-US" sz="1800" dirty="0"/>
            </a:p>
          </p:txBody>
        </p:sp>
        <p:sp>
          <p:nvSpPr>
            <p:cNvPr id="107551" name="Rectangle 116"/>
            <p:cNvSpPr>
              <a:spLocks noChangeArrowheads="1"/>
            </p:cNvSpPr>
            <p:nvPr/>
          </p:nvSpPr>
          <p:spPr bwMode="auto">
            <a:xfrm>
              <a:off x="5112" y="3208"/>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x</a:t>
              </a:r>
              <a:endParaRPr lang="en-US" sz="1800" dirty="0"/>
            </a:p>
          </p:txBody>
        </p:sp>
        <p:sp>
          <p:nvSpPr>
            <p:cNvPr id="107552" name="Rectangle 117"/>
            <p:cNvSpPr>
              <a:spLocks noChangeArrowheads="1"/>
            </p:cNvSpPr>
            <p:nvPr/>
          </p:nvSpPr>
          <p:spPr bwMode="auto">
            <a:xfrm>
              <a:off x="5192" y="3256"/>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1</a:t>
              </a:r>
              <a:endParaRPr lang="en-US" sz="1800" dirty="0"/>
            </a:p>
          </p:txBody>
        </p:sp>
        <p:sp>
          <p:nvSpPr>
            <p:cNvPr id="107553" name="Oval 106"/>
            <p:cNvSpPr>
              <a:spLocks noChangeArrowheads="1"/>
            </p:cNvSpPr>
            <p:nvPr/>
          </p:nvSpPr>
          <p:spPr bwMode="auto">
            <a:xfrm>
              <a:off x="1328" y="2384"/>
              <a:ext cx="72" cy="64"/>
            </a:xfrm>
            <a:prstGeom prst="ellipse">
              <a:avLst/>
            </a:prstGeom>
            <a:solidFill>
              <a:srgbClr val="000000"/>
            </a:solidFill>
            <a:ln w="9525">
              <a:solidFill>
                <a:srgbClr val="000000"/>
              </a:solidFill>
              <a:round/>
              <a:headEnd/>
              <a:tailEnd/>
            </a:ln>
          </p:spPr>
          <p:txBody>
            <a:bodyPr/>
            <a:lstStyle/>
            <a:p>
              <a:endParaRPr lang="en-US" sz="1800" dirty="0"/>
            </a:p>
          </p:txBody>
        </p:sp>
      </p:grpSp>
      <p:sp>
        <p:nvSpPr>
          <p:cNvPr id="9" name="Date Placeholder 8"/>
          <p:cNvSpPr>
            <a:spLocks noGrp="1"/>
          </p:cNvSpPr>
          <p:nvPr>
            <p:ph type="dt" sz="half" idx="10"/>
          </p:nvPr>
        </p:nvSpPr>
        <p:spPr/>
        <p:txBody>
          <a:bodyPr/>
          <a:lstStyle/>
          <a:p>
            <a:pPr>
              <a:defRPr/>
            </a:pPr>
            <a:r>
              <a:rPr lang="en-US" dirty="0" smtClean="0"/>
              <a:t>April 18, 2017</a:t>
            </a:r>
            <a:endParaRPr lang="en-US" dirty="0"/>
          </a:p>
        </p:txBody>
      </p:sp>
      <p:sp>
        <p:nvSpPr>
          <p:cNvPr id="10" name="Footer Placeholder 9"/>
          <p:cNvSpPr>
            <a:spLocks noGrp="1"/>
          </p:cNvSpPr>
          <p:nvPr>
            <p:ph type="ftr" sz="quarter" idx="11"/>
          </p:nvPr>
        </p:nvSpPr>
        <p:spPr/>
        <p:txBody>
          <a:bodyPr/>
          <a:lstStyle/>
          <a:p>
            <a:pPr>
              <a:defRPr/>
            </a:pPr>
            <a:r>
              <a:rPr lang="en-US" dirty="0" smtClean="0"/>
              <a:t>SE 433: Lecture 4</a:t>
            </a:r>
            <a:endParaRPr lang="en-US" dirty="0"/>
          </a:p>
        </p:txBody>
      </p:sp>
      <p:sp>
        <p:nvSpPr>
          <p:cNvPr id="12" name="Slide Number Placeholder 11"/>
          <p:cNvSpPr>
            <a:spLocks noGrp="1"/>
          </p:cNvSpPr>
          <p:nvPr>
            <p:ph type="sldNum" sz="quarter" idx="12"/>
          </p:nvPr>
        </p:nvSpPr>
        <p:spPr/>
        <p:txBody>
          <a:bodyPr/>
          <a:lstStyle/>
          <a:p>
            <a:pPr>
              <a:defRPr/>
            </a:pPr>
            <a:fld id="{8BDBD1F7-51C1-E94D-B9B2-8F7012A744C6}" type="slidenum">
              <a:rPr lang="en-US" smtClean="0"/>
              <a:pPr>
                <a:defRPr/>
              </a:pPr>
              <a:t>72</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7752171"/>
      </p:ext>
    </p:extLst>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2"/>
          <p:cNvSpPr>
            <a:spLocks noGrp="1"/>
          </p:cNvSpPr>
          <p:nvPr>
            <p:ph type="title" idx="4294967295"/>
          </p:nvPr>
        </p:nvSpPr>
        <p:spPr/>
        <p:txBody>
          <a:bodyPr/>
          <a:lstStyle/>
          <a:p>
            <a:r>
              <a:rPr lang="en-US" sz="2800" dirty="0"/>
              <a:t>Example: nextDate(</a:t>
            </a:r>
            <a:r>
              <a:rPr lang="en-US" sz="2800" dirty="0" smtClean="0"/>
              <a:t>) – Test </a:t>
            </a:r>
            <a:r>
              <a:rPr lang="en-US" sz="2800" dirty="0"/>
              <a:t>Cases: Boundary Values </a:t>
            </a:r>
          </a:p>
        </p:txBody>
      </p:sp>
      <p:sp>
        <p:nvSpPr>
          <p:cNvPr id="109573" name="Rectangle 3"/>
          <p:cNvSpPr>
            <a:spLocks noGrp="1"/>
          </p:cNvSpPr>
          <p:nvPr>
            <p:ph type="body" idx="4294967295"/>
          </p:nvPr>
        </p:nvSpPr>
        <p:spPr/>
        <p:txBody>
          <a:bodyPr/>
          <a:lstStyle/>
          <a:p>
            <a:r>
              <a:rPr lang="en-US" sz="3200" dirty="0"/>
              <a:t>Additional robustness test cases, invalid input  </a:t>
            </a:r>
          </a:p>
          <a:p>
            <a:pPr marL="344487" lvl="1" indent="0">
              <a:buNone/>
            </a:pPr>
            <a:r>
              <a:rPr lang="en-US" sz="2800" dirty="0">
                <a:solidFill>
                  <a:srgbClr val="0000FF"/>
                </a:solidFill>
              </a:rPr>
              <a:t>04/00/2009	04/31/2009</a:t>
            </a:r>
          </a:p>
          <a:p>
            <a:pPr marL="344487" lvl="1" indent="0">
              <a:buNone/>
            </a:pPr>
            <a:r>
              <a:rPr lang="en-US" sz="2800" dirty="0">
                <a:solidFill>
                  <a:srgbClr val="0000FF"/>
                </a:solidFill>
              </a:rPr>
              <a:t>03/00/2009	03/32/2009</a:t>
            </a:r>
          </a:p>
          <a:p>
            <a:pPr marL="344487" lvl="1" indent="0">
              <a:buNone/>
            </a:pPr>
            <a:r>
              <a:rPr lang="en-US" sz="2800" dirty="0">
                <a:solidFill>
                  <a:srgbClr val="0000FF"/>
                </a:solidFill>
              </a:rPr>
              <a:t>02/00/2009	02/29/2009   </a:t>
            </a:r>
          </a:p>
          <a:p>
            <a:pPr marL="344487" lvl="1" indent="0">
              <a:buNone/>
            </a:pPr>
            <a:r>
              <a:rPr lang="en-US" sz="2800" dirty="0">
                <a:solidFill>
                  <a:srgbClr val="0000FF"/>
                </a:solidFill>
              </a:rPr>
              <a:t>02/30/2008	</a:t>
            </a:r>
          </a:p>
          <a:p>
            <a:pPr marL="344487" lvl="1" indent="0">
              <a:buNone/>
            </a:pPr>
            <a:r>
              <a:rPr lang="en-US" sz="2800" dirty="0">
                <a:solidFill>
                  <a:srgbClr val="0000FF"/>
                </a:solidFill>
              </a:rPr>
              <a:t>01/00/2008	12/32/2008</a:t>
            </a:r>
          </a:p>
          <a:p>
            <a:pPr marL="344487" lvl="1" indent="0">
              <a:buNone/>
            </a:pPr>
            <a:r>
              <a:rPr lang="en-US" sz="2800" dirty="0">
                <a:solidFill>
                  <a:srgbClr val="0000FF"/>
                </a:solidFill>
              </a:rPr>
              <a:t>12/31/1799	01/01/</a:t>
            </a:r>
            <a:r>
              <a:rPr lang="en-US" sz="2800" dirty="0" smtClean="0">
                <a:solidFill>
                  <a:srgbClr val="0000FF"/>
                </a:solidFill>
              </a:rPr>
              <a:t>2201</a:t>
            </a:r>
          </a:p>
          <a:p>
            <a:pPr marL="344487" lvl="1" indent="0">
              <a:buNone/>
            </a:pPr>
            <a:r>
              <a:rPr lang="en-US" sz="2800" dirty="0" smtClean="0">
                <a:solidFill>
                  <a:srgbClr val="0000FF"/>
                </a:solidFill>
              </a:rPr>
              <a:t>00/01/2009	13/01/2009</a:t>
            </a:r>
            <a:endParaRPr lang="en-US" sz="2800" dirty="0">
              <a:solidFill>
                <a:srgbClr val="0000FF"/>
              </a:solidFill>
            </a:endParaRP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73</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4273583723"/>
      </p:ext>
    </p:extLst>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2"/>
          <p:cNvSpPr>
            <a:spLocks noGrp="1" noChangeArrowheads="1"/>
          </p:cNvSpPr>
          <p:nvPr>
            <p:ph type="title"/>
          </p:nvPr>
        </p:nvSpPr>
        <p:spPr/>
        <p:txBody>
          <a:bodyPr/>
          <a:lstStyle/>
          <a:p>
            <a:r>
              <a:rPr lang="en-US" dirty="0"/>
              <a:t>Worst-Case Testing</a:t>
            </a:r>
            <a:endParaRPr lang="en-US" sz="4000" dirty="0"/>
          </a:p>
        </p:txBody>
      </p:sp>
      <p:sp>
        <p:nvSpPr>
          <p:cNvPr id="111621" name="Rectangle 3"/>
          <p:cNvSpPr>
            <a:spLocks noGrp="1" noChangeArrowheads="1"/>
          </p:cNvSpPr>
          <p:nvPr>
            <p:ph sz="quarter" idx="1"/>
          </p:nvPr>
        </p:nvSpPr>
        <p:spPr/>
        <p:txBody>
          <a:bodyPr/>
          <a:lstStyle/>
          <a:p>
            <a:r>
              <a:rPr lang="en-US" dirty="0"/>
              <a:t>Discard the single</a:t>
            </a:r>
            <a:r>
              <a:rPr lang="en-US" dirty="0" smtClean="0"/>
              <a:t>-defect </a:t>
            </a:r>
            <a:r>
              <a:rPr lang="en-US" dirty="0"/>
              <a:t>assumption</a:t>
            </a:r>
          </a:p>
          <a:p>
            <a:r>
              <a:rPr lang="en-US" dirty="0"/>
              <a:t>Worst-case boundary testing:</a:t>
            </a:r>
          </a:p>
          <a:p>
            <a:pPr marL="742950" lvl="1" indent="-285750"/>
            <a:r>
              <a:rPr lang="en-US" dirty="0"/>
              <a:t>Allow the input values to simultaneously approach their boundaries</a:t>
            </a:r>
          </a:p>
          <a:p>
            <a:r>
              <a:rPr lang="en-US" dirty="0"/>
              <a:t>Worst-case robustness testing:</a:t>
            </a:r>
          </a:p>
          <a:p>
            <a:pPr marL="742950" lvl="1" indent="-285750"/>
            <a:r>
              <a:rPr lang="en-US" dirty="0"/>
              <a:t>Allow the input values to simultaneously approach and exceed their boundaries</a:t>
            </a: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74</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203561711"/>
      </p:ext>
    </p:extLst>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543800" cy="990600"/>
          </a:xfrm>
        </p:spPr>
        <p:txBody>
          <a:bodyPr/>
          <a:lstStyle/>
          <a:p>
            <a:pPr>
              <a:defRPr/>
            </a:pPr>
            <a:r>
              <a:rPr lang="en-US" sz="2800" dirty="0"/>
              <a:t>Worst Case </a:t>
            </a:r>
            <a:r>
              <a:rPr lang="en-US" sz="2800" dirty="0" smtClean="0"/>
              <a:t>Boundary Testing – 2 Variables</a:t>
            </a:r>
            <a:endParaRPr lang="en-US" sz="2800" dirty="0"/>
          </a:p>
        </p:txBody>
      </p:sp>
      <p:sp>
        <p:nvSpPr>
          <p:cNvPr id="113669" name="AutoShape 3"/>
          <p:cNvSpPr>
            <a:spLocks noChangeAspect="1" noChangeArrowheads="1" noTextEdit="1"/>
          </p:cNvSpPr>
          <p:nvPr/>
        </p:nvSpPr>
        <p:spPr bwMode="auto">
          <a:xfrm>
            <a:off x="1600200" y="1524000"/>
            <a:ext cx="6134100" cy="598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113670" name="Rectangle 6"/>
          <p:cNvSpPr>
            <a:spLocks noChangeArrowheads="1"/>
          </p:cNvSpPr>
          <p:nvPr/>
        </p:nvSpPr>
        <p:spPr bwMode="auto">
          <a:xfrm>
            <a:off x="1612900" y="5461000"/>
            <a:ext cx="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dirty="0"/>
          </a:p>
        </p:txBody>
      </p:sp>
      <p:sp>
        <p:nvSpPr>
          <p:cNvPr id="113671" name="Rectangle 7"/>
          <p:cNvSpPr>
            <a:spLocks noChangeArrowheads="1"/>
          </p:cNvSpPr>
          <p:nvPr/>
        </p:nvSpPr>
        <p:spPr bwMode="auto">
          <a:xfrm>
            <a:off x="1612900" y="5702300"/>
            <a:ext cx="63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 </a:t>
            </a:r>
            <a:endParaRPr lang="en-US" sz="1800" dirty="0"/>
          </a:p>
        </p:txBody>
      </p:sp>
      <p:sp>
        <p:nvSpPr>
          <p:cNvPr id="113672" name="Rectangle 8"/>
          <p:cNvSpPr>
            <a:spLocks noChangeArrowheads="1"/>
          </p:cNvSpPr>
          <p:nvPr/>
        </p:nvSpPr>
        <p:spPr bwMode="auto">
          <a:xfrm>
            <a:off x="1612900" y="5943600"/>
            <a:ext cx="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dirty="0"/>
          </a:p>
        </p:txBody>
      </p:sp>
      <p:grpSp>
        <p:nvGrpSpPr>
          <p:cNvPr id="113673" name="Group 132"/>
          <p:cNvGrpSpPr>
            <a:grpSpLocks/>
          </p:cNvGrpSpPr>
          <p:nvPr/>
        </p:nvGrpSpPr>
        <p:grpSpPr bwMode="auto">
          <a:xfrm>
            <a:off x="1371600" y="1524000"/>
            <a:ext cx="6134100" cy="4656138"/>
            <a:chOff x="416" y="520"/>
            <a:chExt cx="3864" cy="2933"/>
          </a:xfrm>
        </p:grpSpPr>
        <p:sp>
          <p:nvSpPr>
            <p:cNvPr id="113674" name="Oval 9"/>
            <p:cNvSpPr>
              <a:spLocks noChangeArrowheads="1"/>
            </p:cNvSpPr>
            <p:nvPr/>
          </p:nvSpPr>
          <p:spPr bwMode="auto">
            <a:xfrm>
              <a:off x="1036" y="3092"/>
              <a:ext cx="96" cy="80"/>
            </a:xfrm>
            <a:prstGeom prst="ellipse">
              <a:avLst/>
            </a:prstGeom>
            <a:solidFill>
              <a:srgbClr val="000000"/>
            </a:solidFill>
            <a:ln w="12700">
              <a:solidFill>
                <a:srgbClr val="000000"/>
              </a:solidFill>
              <a:round/>
              <a:headEnd/>
              <a:tailEnd/>
            </a:ln>
          </p:spPr>
          <p:txBody>
            <a:bodyPr/>
            <a:lstStyle/>
            <a:p>
              <a:endParaRPr lang="en-US" sz="1800" dirty="0"/>
            </a:p>
          </p:txBody>
        </p:sp>
        <p:sp>
          <p:nvSpPr>
            <p:cNvPr id="113675" name="Oval 10"/>
            <p:cNvSpPr>
              <a:spLocks noChangeArrowheads="1"/>
            </p:cNvSpPr>
            <p:nvPr/>
          </p:nvSpPr>
          <p:spPr bwMode="auto">
            <a:xfrm>
              <a:off x="3636" y="3092"/>
              <a:ext cx="96" cy="80"/>
            </a:xfrm>
            <a:prstGeom prst="ellipse">
              <a:avLst/>
            </a:prstGeom>
            <a:solidFill>
              <a:srgbClr val="000000"/>
            </a:solidFill>
            <a:ln w="12700">
              <a:solidFill>
                <a:srgbClr val="000000"/>
              </a:solidFill>
              <a:round/>
              <a:headEnd/>
              <a:tailEnd/>
            </a:ln>
          </p:spPr>
          <p:txBody>
            <a:bodyPr/>
            <a:lstStyle/>
            <a:p>
              <a:endParaRPr lang="en-US" sz="1800" dirty="0"/>
            </a:p>
          </p:txBody>
        </p:sp>
        <p:grpSp>
          <p:nvGrpSpPr>
            <p:cNvPr id="113676" name="Group 13"/>
            <p:cNvGrpSpPr>
              <a:grpSpLocks/>
            </p:cNvGrpSpPr>
            <p:nvPr/>
          </p:nvGrpSpPr>
          <p:grpSpPr bwMode="auto">
            <a:xfrm>
              <a:off x="800" y="3096"/>
              <a:ext cx="3216" cy="72"/>
              <a:chOff x="1344" y="2968"/>
              <a:chExt cx="3216" cy="72"/>
            </a:xfrm>
          </p:grpSpPr>
          <p:sp>
            <p:nvSpPr>
              <p:cNvPr id="113793" name="Freeform 11"/>
              <p:cNvSpPr>
                <a:spLocks/>
              </p:cNvSpPr>
              <p:nvPr/>
            </p:nvSpPr>
            <p:spPr bwMode="auto">
              <a:xfrm>
                <a:off x="4448" y="2968"/>
                <a:ext cx="112" cy="72"/>
              </a:xfrm>
              <a:custGeom>
                <a:avLst/>
                <a:gdLst>
                  <a:gd name="T0" fmla="*/ 112 w 112"/>
                  <a:gd name="T1" fmla="*/ 32 h 72"/>
                  <a:gd name="T2" fmla="*/ 0 w 112"/>
                  <a:gd name="T3" fmla="*/ 72 h 72"/>
                  <a:gd name="T4" fmla="*/ 40 w 112"/>
                  <a:gd name="T5" fmla="*/ 32 h 72"/>
                  <a:gd name="T6" fmla="*/ 0 w 112"/>
                  <a:gd name="T7" fmla="*/ 0 h 72"/>
                  <a:gd name="T8" fmla="*/ 112 w 112"/>
                  <a:gd name="T9" fmla="*/ 32 h 72"/>
                  <a:gd name="T10" fmla="*/ 0 60000 65536"/>
                  <a:gd name="T11" fmla="*/ 0 60000 65536"/>
                  <a:gd name="T12" fmla="*/ 0 60000 65536"/>
                  <a:gd name="T13" fmla="*/ 0 60000 65536"/>
                  <a:gd name="T14" fmla="*/ 0 60000 65536"/>
                  <a:gd name="T15" fmla="*/ 0 w 112"/>
                  <a:gd name="T16" fmla="*/ 0 h 72"/>
                  <a:gd name="T17" fmla="*/ 112 w 112"/>
                  <a:gd name="T18" fmla="*/ 72 h 72"/>
                </a:gdLst>
                <a:ahLst/>
                <a:cxnLst>
                  <a:cxn ang="T10">
                    <a:pos x="T0" y="T1"/>
                  </a:cxn>
                  <a:cxn ang="T11">
                    <a:pos x="T2" y="T3"/>
                  </a:cxn>
                  <a:cxn ang="T12">
                    <a:pos x="T4" y="T5"/>
                  </a:cxn>
                  <a:cxn ang="T13">
                    <a:pos x="T6" y="T7"/>
                  </a:cxn>
                  <a:cxn ang="T14">
                    <a:pos x="T8" y="T9"/>
                  </a:cxn>
                </a:cxnLst>
                <a:rect l="T15" t="T16" r="T17" b="T18"/>
                <a:pathLst>
                  <a:path w="112" h="72">
                    <a:moveTo>
                      <a:pt x="112" y="32"/>
                    </a:moveTo>
                    <a:lnTo>
                      <a:pt x="0" y="72"/>
                    </a:lnTo>
                    <a:lnTo>
                      <a:pt x="40" y="32"/>
                    </a:lnTo>
                    <a:lnTo>
                      <a:pt x="0" y="0"/>
                    </a:lnTo>
                    <a:lnTo>
                      <a:pt x="112"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3794" name="Line 12"/>
              <p:cNvSpPr>
                <a:spLocks noChangeShapeType="1"/>
              </p:cNvSpPr>
              <p:nvPr/>
            </p:nvSpPr>
            <p:spPr bwMode="auto">
              <a:xfrm>
                <a:off x="1344" y="3000"/>
                <a:ext cx="314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113677" name="Rectangle 14"/>
            <p:cNvSpPr>
              <a:spLocks noChangeArrowheads="1"/>
            </p:cNvSpPr>
            <p:nvPr/>
          </p:nvSpPr>
          <p:spPr bwMode="auto">
            <a:xfrm>
              <a:off x="1040" y="3280"/>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a</a:t>
              </a:r>
              <a:endParaRPr lang="en-US" sz="1800" dirty="0"/>
            </a:p>
          </p:txBody>
        </p:sp>
        <p:sp>
          <p:nvSpPr>
            <p:cNvPr id="113678" name="Rectangle 15"/>
            <p:cNvSpPr>
              <a:spLocks noChangeArrowheads="1"/>
            </p:cNvSpPr>
            <p:nvPr/>
          </p:nvSpPr>
          <p:spPr bwMode="auto">
            <a:xfrm>
              <a:off x="3640" y="3272"/>
              <a:ext cx="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b</a:t>
              </a:r>
              <a:endParaRPr lang="en-US" sz="1800" dirty="0"/>
            </a:p>
          </p:txBody>
        </p:sp>
        <p:grpSp>
          <p:nvGrpSpPr>
            <p:cNvPr id="113679" name="Group 18"/>
            <p:cNvGrpSpPr>
              <a:grpSpLocks/>
            </p:cNvGrpSpPr>
            <p:nvPr/>
          </p:nvGrpSpPr>
          <p:grpSpPr bwMode="auto">
            <a:xfrm>
              <a:off x="760" y="776"/>
              <a:ext cx="80" cy="2352"/>
              <a:chOff x="1304" y="648"/>
              <a:chExt cx="80" cy="2352"/>
            </a:xfrm>
          </p:grpSpPr>
          <p:sp>
            <p:nvSpPr>
              <p:cNvPr id="113791" name="Freeform 16"/>
              <p:cNvSpPr>
                <a:spLocks/>
              </p:cNvSpPr>
              <p:nvPr/>
            </p:nvSpPr>
            <p:spPr bwMode="auto">
              <a:xfrm>
                <a:off x="1304" y="648"/>
                <a:ext cx="80" cy="112"/>
              </a:xfrm>
              <a:custGeom>
                <a:avLst/>
                <a:gdLst>
                  <a:gd name="T0" fmla="*/ 40 w 80"/>
                  <a:gd name="T1" fmla="*/ 0 h 112"/>
                  <a:gd name="T2" fmla="*/ 80 w 80"/>
                  <a:gd name="T3" fmla="*/ 112 h 112"/>
                  <a:gd name="T4" fmla="*/ 40 w 80"/>
                  <a:gd name="T5" fmla="*/ 80 h 112"/>
                  <a:gd name="T6" fmla="*/ 0 w 80"/>
                  <a:gd name="T7" fmla="*/ 112 h 112"/>
                  <a:gd name="T8" fmla="*/ 40 w 80"/>
                  <a:gd name="T9" fmla="*/ 0 h 112"/>
                  <a:gd name="T10" fmla="*/ 0 60000 65536"/>
                  <a:gd name="T11" fmla="*/ 0 60000 65536"/>
                  <a:gd name="T12" fmla="*/ 0 60000 65536"/>
                  <a:gd name="T13" fmla="*/ 0 60000 65536"/>
                  <a:gd name="T14" fmla="*/ 0 60000 65536"/>
                  <a:gd name="T15" fmla="*/ 0 w 80"/>
                  <a:gd name="T16" fmla="*/ 0 h 112"/>
                  <a:gd name="T17" fmla="*/ 80 w 80"/>
                  <a:gd name="T18" fmla="*/ 112 h 112"/>
                </a:gdLst>
                <a:ahLst/>
                <a:cxnLst>
                  <a:cxn ang="T10">
                    <a:pos x="T0" y="T1"/>
                  </a:cxn>
                  <a:cxn ang="T11">
                    <a:pos x="T2" y="T3"/>
                  </a:cxn>
                  <a:cxn ang="T12">
                    <a:pos x="T4" y="T5"/>
                  </a:cxn>
                  <a:cxn ang="T13">
                    <a:pos x="T6" y="T7"/>
                  </a:cxn>
                  <a:cxn ang="T14">
                    <a:pos x="T8" y="T9"/>
                  </a:cxn>
                </a:cxnLst>
                <a:rect l="T15" t="T16" r="T17" b="T18"/>
                <a:pathLst>
                  <a:path w="80" h="112">
                    <a:moveTo>
                      <a:pt x="40" y="0"/>
                    </a:moveTo>
                    <a:lnTo>
                      <a:pt x="80" y="112"/>
                    </a:lnTo>
                    <a:lnTo>
                      <a:pt x="40" y="80"/>
                    </a:lnTo>
                    <a:lnTo>
                      <a:pt x="0" y="112"/>
                    </a:lnTo>
                    <a:lnTo>
                      <a:pt x="4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3792" name="Line 17"/>
              <p:cNvSpPr>
                <a:spLocks noChangeShapeType="1"/>
              </p:cNvSpPr>
              <p:nvPr/>
            </p:nvSpPr>
            <p:spPr bwMode="auto">
              <a:xfrm flipV="1">
                <a:off x="1344" y="728"/>
                <a:ext cx="1" cy="2272"/>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113680" name="Oval 19"/>
            <p:cNvSpPr>
              <a:spLocks noChangeArrowheads="1"/>
            </p:cNvSpPr>
            <p:nvPr/>
          </p:nvSpPr>
          <p:spPr bwMode="auto">
            <a:xfrm>
              <a:off x="756" y="2620"/>
              <a:ext cx="96" cy="80"/>
            </a:xfrm>
            <a:prstGeom prst="ellipse">
              <a:avLst/>
            </a:prstGeom>
            <a:solidFill>
              <a:srgbClr val="000000"/>
            </a:solidFill>
            <a:ln w="12700">
              <a:solidFill>
                <a:srgbClr val="000000"/>
              </a:solidFill>
              <a:round/>
              <a:headEnd/>
              <a:tailEnd/>
            </a:ln>
          </p:spPr>
          <p:txBody>
            <a:bodyPr/>
            <a:lstStyle/>
            <a:p>
              <a:endParaRPr lang="en-US" sz="1800" dirty="0"/>
            </a:p>
          </p:txBody>
        </p:sp>
        <p:sp>
          <p:nvSpPr>
            <p:cNvPr id="113681" name="Oval 20"/>
            <p:cNvSpPr>
              <a:spLocks noChangeArrowheads="1"/>
            </p:cNvSpPr>
            <p:nvPr/>
          </p:nvSpPr>
          <p:spPr bwMode="auto">
            <a:xfrm>
              <a:off x="764" y="1268"/>
              <a:ext cx="96" cy="80"/>
            </a:xfrm>
            <a:prstGeom prst="ellipse">
              <a:avLst/>
            </a:prstGeom>
            <a:solidFill>
              <a:srgbClr val="000000"/>
            </a:solidFill>
            <a:ln w="12700">
              <a:solidFill>
                <a:srgbClr val="000000"/>
              </a:solidFill>
              <a:round/>
              <a:headEnd/>
              <a:tailEnd/>
            </a:ln>
          </p:spPr>
          <p:txBody>
            <a:bodyPr/>
            <a:lstStyle/>
            <a:p>
              <a:endParaRPr lang="en-US" sz="1800" dirty="0"/>
            </a:p>
          </p:txBody>
        </p:sp>
        <p:sp>
          <p:nvSpPr>
            <p:cNvPr id="113682" name="Rectangle 21"/>
            <p:cNvSpPr>
              <a:spLocks noChangeArrowheads="1"/>
            </p:cNvSpPr>
            <p:nvPr/>
          </p:nvSpPr>
          <p:spPr bwMode="auto">
            <a:xfrm>
              <a:off x="464" y="2560"/>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c</a:t>
              </a:r>
              <a:endParaRPr lang="en-US" sz="1800" dirty="0"/>
            </a:p>
          </p:txBody>
        </p:sp>
        <p:sp>
          <p:nvSpPr>
            <p:cNvPr id="113683" name="Rectangle 22"/>
            <p:cNvSpPr>
              <a:spLocks noChangeArrowheads="1"/>
            </p:cNvSpPr>
            <p:nvPr/>
          </p:nvSpPr>
          <p:spPr bwMode="auto">
            <a:xfrm>
              <a:off x="416" y="1232"/>
              <a:ext cx="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d</a:t>
              </a:r>
              <a:endParaRPr lang="en-US" sz="1800" dirty="0"/>
            </a:p>
          </p:txBody>
        </p:sp>
        <p:grpSp>
          <p:nvGrpSpPr>
            <p:cNvPr id="113684" name="Group 38"/>
            <p:cNvGrpSpPr>
              <a:grpSpLocks/>
            </p:cNvGrpSpPr>
            <p:nvPr/>
          </p:nvGrpSpPr>
          <p:grpSpPr bwMode="auto">
            <a:xfrm>
              <a:off x="1080" y="1040"/>
              <a:ext cx="1" cy="2080"/>
              <a:chOff x="1624" y="912"/>
              <a:chExt cx="1" cy="2080"/>
            </a:xfrm>
          </p:grpSpPr>
          <p:sp>
            <p:nvSpPr>
              <p:cNvPr id="113776" name="Line 23"/>
              <p:cNvSpPr>
                <a:spLocks noChangeShapeType="1"/>
              </p:cNvSpPr>
              <p:nvPr/>
            </p:nvSpPr>
            <p:spPr bwMode="auto">
              <a:xfrm flipV="1">
                <a:off x="1624" y="292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77" name="Line 24"/>
              <p:cNvSpPr>
                <a:spLocks noChangeShapeType="1"/>
              </p:cNvSpPr>
              <p:nvPr/>
            </p:nvSpPr>
            <p:spPr bwMode="auto">
              <a:xfrm flipV="1">
                <a:off x="1624" y="278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78" name="Line 25"/>
              <p:cNvSpPr>
                <a:spLocks noChangeShapeType="1"/>
              </p:cNvSpPr>
              <p:nvPr/>
            </p:nvSpPr>
            <p:spPr bwMode="auto">
              <a:xfrm flipV="1">
                <a:off x="1624" y="26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79" name="Line 26"/>
              <p:cNvSpPr>
                <a:spLocks noChangeShapeType="1"/>
              </p:cNvSpPr>
              <p:nvPr/>
            </p:nvSpPr>
            <p:spPr bwMode="auto">
              <a:xfrm flipV="1">
                <a:off x="1624" y="24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80" name="Line 27"/>
              <p:cNvSpPr>
                <a:spLocks noChangeShapeType="1"/>
              </p:cNvSpPr>
              <p:nvPr/>
            </p:nvSpPr>
            <p:spPr bwMode="auto">
              <a:xfrm flipV="1">
                <a:off x="1624" y="235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81" name="Line 28"/>
              <p:cNvSpPr>
                <a:spLocks noChangeShapeType="1"/>
              </p:cNvSpPr>
              <p:nvPr/>
            </p:nvSpPr>
            <p:spPr bwMode="auto">
              <a:xfrm flipV="1">
                <a:off x="1624" y="220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82" name="Line 29"/>
              <p:cNvSpPr>
                <a:spLocks noChangeShapeType="1"/>
              </p:cNvSpPr>
              <p:nvPr/>
            </p:nvSpPr>
            <p:spPr bwMode="auto">
              <a:xfrm flipV="1">
                <a:off x="1624" y="206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83" name="Line 30"/>
              <p:cNvSpPr>
                <a:spLocks noChangeShapeType="1"/>
              </p:cNvSpPr>
              <p:nvPr/>
            </p:nvSpPr>
            <p:spPr bwMode="auto">
              <a:xfrm flipV="1">
                <a:off x="1624" y="192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84" name="Line 31"/>
              <p:cNvSpPr>
                <a:spLocks noChangeShapeType="1"/>
              </p:cNvSpPr>
              <p:nvPr/>
            </p:nvSpPr>
            <p:spPr bwMode="auto">
              <a:xfrm flipV="1">
                <a:off x="1624" y="177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85" name="Line 32"/>
              <p:cNvSpPr>
                <a:spLocks noChangeShapeType="1"/>
              </p:cNvSpPr>
              <p:nvPr/>
            </p:nvSpPr>
            <p:spPr bwMode="auto">
              <a:xfrm flipV="1">
                <a:off x="1624" y="163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86" name="Line 33"/>
              <p:cNvSpPr>
                <a:spLocks noChangeShapeType="1"/>
              </p:cNvSpPr>
              <p:nvPr/>
            </p:nvSpPr>
            <p:spPr bwMode="auto">
              <a:xfrm flipV="1">
                <a:off x="1624" y="148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87" name="Line 34"/>
              <p:cNvSpPr>
                <a:spLocks noChangeShapeType="1"/>
              </p:cNvSpPr>
              <p:nvPr/>
            </p:nvSpPr>
            <p:spPr bwMode="auto">
              <a:xfrm flipV="1">
                <a:off x="1624" y="134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88" name="Line 35"/>
              <p:cNvSpPr>
                <a:spLocks noChangeShapeType="1"/>
              </p:cNvSpPr>
              <p:nvPr/>
            </p:nvSpPr>
            <p:spPr bwMode="auto">
              <a:xfrm flipV="1">
                <a:off x="1624" y="120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89" name="Line 36"/>
              <p:cNvSpPr>
                <a:spLocks noChangeShapeType="1"/>
              </p:cNvSpPr>
              <p:nvPr/>
            </p:nvSpPr>
            <p:spPr bwMode="auto">
              <a:xfrm flipV="1">
                <a:off x="1624" y="105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90" name="Line 37"/>
              <p:cNvSpPr>
                <a:spLocks noChangeShapeType="1"/>
              </p:cNvSpPr>
              <p:nvPr/>
            </p:nvSpPr>
            <p:spPr bwMode="auto">
              <a:xfrm flipV="1">
                <a:off x="1624" y="91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113685" name="Group 61"/>
            <p:cNvGrpSpPr>
              <a:grpSpLocks/>
            </p:cNvGrpSpPr>
            <p:nvPr/>
          </p:nvGrpSpPr>
          <p:grpSpPr bwMode="auto">
            <a:xfrm>
              <a:off x="808" y="2648"/>
              <a:ext cx="3048" cy="1"/>
              <a:chOff x="1352" y="2520"/>
              <a:chExt cx="3048" cy="1"/>
            </a:xfrm>
          </p:grpSpPr>
          <p:sp>
            <p:nvSpPr>
              <p:cNvPr id="113754" name="Line 39"/>
              <p:cNvSpPr>
                <a:spLocks noChangeShapeType="1"/>
              </p:cNvSpPr>
              <p:nvPr/>
            </p:nvSpPr>
            <p:spPr bwMode="auto">
              <a:xfrm>
                <a:off x="1352"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55" name="Line 40"/>
              <p:cNvSpPr>
                <a:spLocks noChangeShapeType="1"/>
              </p:cNvSpPr>
              <p:nvPr/>
            </p:nvSpPr>
            <p:spPr bwMode="auto">
              <a:xfrm>
                <a:off x="1496"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56" name="Line 41"/>
              <p:cNvSpPr>
                <a:spLocks noChangeShapeType="1"/>
              </p:cNvSpPr>
              <p:nvPr/>
            </p:nvSpPr>
            <p:spPr bwMode="auto">
              <a:xfrm>
                <a:off x="1640"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57" name="Line 42"/>
              <p:cNvSpPr>
                <a:spLocks noChangeShapeType="1"/>
              </p:cNvSpPr>
              <p:nvPr/>
            </p:nvSpPr>
            <p:spPr bwMode="auto">
              <a:xfrm>
                <a:off x="1784"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58" name="Line 43"/>
              <p:cNvSpPr>
                <a:spLocks noChangeShapeType="1"/>
              </p:cNvSpPr>
              <p:nvPr/>
            </p:nvSpPr>
            <p:spPr bwMode="auto">
              <a:xfrm>
                <a:off x="1928"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59" name="Line 44"/>
              <p:cNvSpPr>
                <a:spLocks noChangeShapeType="1"/>
              </p:cNvSpPr>
              <p:nvPr/>
            </p:nvSpPr>
            <p:spPr bwMode="auto">
              <a:xfrm>
                <a:off x="2072"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60" name="Line 45"/>
              <p:cNvSpPr>
                <a:spLocks noChangeShapeType="1"/>
              </p:cNvSpPr>
              <p:nvPr/>
            </p:nvSpPr>
            <p:spPr bwMode="auto">
              <a:xfrm>
                <a:off x="2216"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61" name="Line 46"/>
              <p:cNvSpPr>
                <a:spLocks noChangeShapeType="1"/>
              </p:cNvSpPr>
              <p:nvPr/>
            </p:nvSpPr>
            <p:spPr bwMode="auto">
              <a:xfrm>
                <a:off x="2360"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62" name="Line 47"/>
              <p:cNvSpPr>
                <a:spLocks noChangeShapeType="1"/>
              </p:cNvSpPr>
              <p:nvPr/>
            </p:nvSpPr>
            <p:spPr bwMode="auto">
              <a:xfrm>
                <a:off x="2504"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63" name="Line 48"/>
              <p:cNvSpPr>
                <a:spLocks noChangeShapeType="1"/>
              </p:cNvSpPr>
              <p:nvPr/>
            </p:nvSpPr>
            <p:spPr bwMode="auto">
              <a:xfrm>
                <a:off x="2648"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64" name="Line 49"/>
              <p:cNvSpPr>
                <a:spLocks noChangeShapeType="1"/>
              </p:cNvSpPr>
              <p:nvPr/>
            </p:nvSpPr>
            <p:spPr bwMode="auto">
              <a:xfrm>
                <a:off x="2792"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65" name="Line 50"/>
              <p:cNvSpPr>
                <a:spLocks noChangeShapeType="1"/>
              </p:cNvSpPr>
              <p:nvPr/>
            </p:nvSpPr>
            <p:spPr bwMode="auto">
              <a:xfrm>
                <a:off x="2936"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66" name="Line 51"/>
              <p:cNvSpPr>
                <a:spLocks noChangeShapeType="1"/>
              </p:cNvSpPr>
              <p:nvPr/>
            </p:nvSpPr>
            <p:spPr bwMode="auto">
              <a:xfrm>
                <a:off x="3080"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67" name="Line 52"/>
              <p:cNvSpPr>
                <a:spLocks noChangeShapeType="1"/>
              </p:cNvSpPr>
              <p:nvPr/>
            </p:nvSpPr>
            <p:spPr bwMode="auto">
              <a:xfrm>
                <a:off x="3224"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68" name="Line 53"/>
              <p:cNvSpPr>
                <a:spLocks noChangeShapeType="1"/>
              </p:cNvSpPr>
              <p:nvPr/>
            </p:nvSpPr>
            <p:spPr bwMode="auto">
              <a:xfrm>
                <a:off x="3368"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69" name="Line 54"/>
              <p:cNvSpPr>
                <a:spLocks noChangeShapeType="1"/>
              </p:cNvSpPr>
              <p:nvPr/>
            </p:nvSpPr>
            <p:spPr bwMode="auto">
              <a:xfrm>
                <a:off x="3512"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70" name="Line 55"/>
              <p:cNvSpPr>
                <a:spLocks noChangeShapeType="1"/>
              </p:cNvSpPr>
              <p:nvPr/>
            </p:nvSpPr>
            <p:spPr bwMode="auto">
              <a:xfrm>
                <a:off x="3656"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71" name="Line 56"/>
              <p:cNvSpPr>
                <a:spLocks noChangeShapeType="1"/>
              </p:cNvSpPr>
              <p:nvPr/>
            </p:nvSpPr>
            <p:spPr bwMode="auto">
              <a:xfrm>
                <a:off x="3800"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72" name="Line 57"/>
              <p:cNvSpPr>
                <a:spLocks noChangeShapeType="1"/>
              </p:cNvSpPr>
              <p:nvPr/>
            </p:nvSpPr>
            <p:spPr bwMode="auto">
              <a:xfrm>
                <a:off x="3944"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73" name="Line 58"/>
              <p:cNvSpPr>
                <a:spLocks noChangeShapeType="1"/>
              </p:cNvSpPr>
              <p:nvPr/>
            </p:nvSpPr>
            <p:spPr bwMode="auto">
              <a:xfrm>
                <a:off x="4088"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74" name="Line 59"/>
              <p:cNvSpPr>
                <a:spLocks noChangeShapeType="1"/>
              </p:cNvSpPr>
              <p:nvPr/>
            </p:nvSpPr>
            <p:spPr bwMode="auto">
              <a:xfrm>
                <a:off x="4232" y="252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75" name="Line 60"/>
              <p:cNvSpPr>
                <a:spLocks noChangeShapeType="1"/>
              </p:cNvSpPr>
              <p:nvPr/>
            </p:nvSpPr>
            <p:spPr bwMode="auto">
              <a:xfrm>
                <a:off x="4376" y="2520"/>
                <a:ext cx="2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113686" name="Group 77"/>
            <p:cNvGrpSpPr>
              <a:grpSpLocks/>
            </p:cNvGrpSpPr>
            <p:nvPr/>
          </p:nvGrpSpPr>
          <p:grpSpPr bwMode="auto">
            <a:xfrm>
              <a:off x="3680" y="1016"/>
              <a:ext cx="1" cy="2080"/>
              <a:chOff x="4224" y="888"/>
              <a:chExt cx="1" cy="2080"/>
            </a:xfrm>
          </p:grpSpPr>
          <p:sp>
            <p:nvSpPr>
              <p:cNvPr id="113739" name="Line 62"/>
              <p:cNvSpPr>
                <a:spLocks noChangeShapeType="1"/>
              </p:cNvSpPr>
              <p:nvPr/>
            </p:nvSpPr>
            <p:spPr bwMode="auto">
              <a:xfrm flipV="1">
                <a:off x="4224" y="290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40" name="Line 63"/>
              <p:cNvSpPr>
                <a:spLocks noChangeShapeType="1"/>
              </p:cNvSpPr>
              <p:nvPr/>
            </p:nvSpPr>
            <p:spPr bwMode="auto">
              <a:xfrm flipV="1">
                <a:off x="4224" y="276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41" name="Line 64"/>
              <p:cNvSpPr>
                <a:spLocks noChangeShapeType="1"/>
              </p:cNvSpPr>
              <p:nvPr/>
            </p:nvSpPr>
            <p:spPr bwMode="auto">
              <a:xfrm flipV="1">
                <a:off x="4224" y="261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42" name="Line 65"/>
              <p:cNvSpPr>
                <a:spLocks noChangeShapeType="1"/>
              </p:cNvSpPr>
              <p:nvPr/>
            </p:nvSpPr>
            <p:spPr bwMode="auto">
              <a:xfrm flipV="1">
                <a:off x="4224" y="247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43" name="Line 66"/>
              <p:cNvSpPr>
                <a:spLocks noChangeShapeType="1"/>
              </p:cNvSpPr>
              <p:nvPr/>
            </p:nvSpPr>
            <p:spPr bwMode="auto">
              <a:xfrm flipV="1">
                <a:off x="4224" y="232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44" name="Line 67"/>
              <p:cNvSpPr>
                <a:spLocks noChangeShapeType="1"/>
              </p:cNvSpPr>
              <p:nvPr/>
            </p:nvSpPr>
            <p:spPr bwMode="auto">
              <a:xfrm flipV="1">
                <a:off x="4224" y="218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45" name="Line 68"/>
              <p:cNvSpPr>
                <a:spLocks noChangeShapeType="1"/>
              </p:cNvSpPr>
              <p:nvPr/>
            </p:nvSpPr>
            <p:spPr bwMode="auto">
              <a:xfrm flipV="1">
                <a:off x="4224" y="204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46" name="Line 69"/>
              <p:cNvSpPr>
                <a:spLocks noChangeShapeType="1"/>
              </p:cNvSpPr>
              <p:nvPr/>
            </p:nvSpPr>
            <p:spPr bwMode="auto">
              <a:xfrm flipV="1">
                <a:off x="4224" y="189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47" name="Line 70"/>
              <p:cNvSpPr>
                <a:spLocks noChangeShapeType="1"/>
              </p:cNvSpPr>
              <p:nvPr/>
            </p:nvSpPr>
            <p:spPr bwMode="auto">
              <a:xfrm flipV="1">
                <a:off x="4224" y="175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48" name="Line 71"/>
              <p:cNvSpPr>
                <a:spLocks noChangeShapeType="1"/>
              </p:cNvSpPr>
              <p:nvPr/>
            </p:nvSpPr>
            <p:spPr bwMode="auto">
              <a:xfrm flipV="1">
                <a:off x="4224" y="160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49" name="Line 72"/>
              <p:cNvSpPr>
                <a:spLocks noChangeShapeType="1"/>
              </p:cNvSpPr>
              <p:nvPr/>
            </p:nvSpPr>
            <p:spPr bwMode="auto">
              <a:xfrm flipV="1">
                <a:off x="4224" y="146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50" name="Line 73"/>
              <p:cNvSpPr>
                <a:spLocks noChangeShapeType="1"/>
              </p:cNvSpPr>
              <p:nvPr/>
            </p:nvSpPr>
            <p:spPr bwMode="auto">
              <a:xfrm flipV="1">
                <a:off x="4224" y="132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51" name="Line 74"/>
              <p:cNvSpPr>
                <a:spLocks noChangeShapeType="1"/>
              </p:cNvSpPr>
              <p:nvPr/>
            </p:nvSpPr>
            <p:spPr bwMode="auto">
              <a:xfrm flipV="1">
                <a:off x="4224" y="117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52" name="Line 75"/>
              <p:cNvSpPr>
                <a:spLocks noChangeShapeType="1"/>
              </p:cNvSpPr>
              <p:nvPr/>
            </p:nvSpPr>
            <p:spPr bwMode="auto">
              <a:xfrm flipV="1">
                <a:off x="4224" y="103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53" name="Line 76"/>
              <p:cNvSpPr>
                <a:spLocks noChangeShapeType="1"/>
              </p:cNvSpPr>
              <p:nvPr/>
            </p:nvSpPr>
            <p:spPr bwMode="auto">
              <a:xfrm flipV="1">
                <a:off x="4224" y="88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113687" name="Group 100"/>
            <p:cNvGrpSpPr>
              <a:grpSpLocks/>
            </p:cNvGrpSpPr>
            <p:nvPr/>
          </p:nvGrpSpPr>
          <p:grpSpPr bwMode="auto">
            <a:xfrm>
              <a:off x="784" y="1312"/>
              <a:ext cx="3048" cy="1"/>
              <a:chOff x="1328" y="1184"/>
              <a:chExt cx="3048" cy="1"/>
            </a:xfrm>
          </p:grpSpPr>
          <p:sp>
            <p:nvSpPr>
              <p:cNvPr id="113717" name="Line 78"/>
              <p:cNvSpPr>
                <a:spLocks noChangeShapeType="1"/>
              </p:cNvSpPr>
              <p:nvPr/>
            </p:nvSpPr>
            <p:spPr bwMode="auto">
              <a:xfrm>
                <a:off x="1328"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18" name="Line 79"/>
              <p:cNvSpPr>
                <a:spLocks noChangeShapeType="1"/>
              </p:cNvSpPr>
              <p:nvPr/>
            </p:nvSpPr>
            <p:spPr bwMode="auto">
              <a:xfrm>
                <a:off x="1472"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19" name="Line 80"/>
              <p:cNvSpPr>
                <a:spLocks noChangeShapeType="1"/>
              </p:cNvSpPr>
              <p:nvPr/>
            </p:nvSpPr>
            <p:spPr bwMode="auto">
              <a:xfrm>
                <a:off x="1616"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20" name="Line 81"/>
              <p:cNvSpPr>
                <a:spLocks noChangeShapeType="1"/>
              </p:cNvSpPr>
              <p:nvPr/>
            </p:nvSpPr>
            <p:spPr bwMode="auto">
              <a:xfrm>
                <a:off x="1760"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21" name="Line 82"/>
              <p:cNvSpPr>
                <a:spLocks noChangeShapeType="1"/>
              </p:cNvSpPr>
              <p:nvPr/>
            </p:nvSpPr>
            <p:spPr bwMode="auto">
              <a:xfrm>
                <a:off x="1904"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22" name="Line 83"/>
              <p:cNvSpPr>
                <a:spLocks noChangeShapeType="1"/>
              </p:cNvSpPr>
              <p:nvPr/>
            </p:nvSpPr>
            <p:spPr bwMode="auto">
              <a:xfrm>
                <a:off x="2048"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23" name="Line 84"/>
              <p:cNvSpPr>
                <a:spLocks noChangeShapeType="1"/>
              </p:cNvSpPr>
              <p:nvPr/>
            </p:nvSpPr>
            <p:spPr bwMode="auto">
              <a:xfrm>
                <a:off x="2192"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24" name="Line 85"/>
              <p:cNvSpPr>
                <a:spLocks noChangeShapeType="1"/>
              </p:cNvSpPr>
              <p:nvPr/>
            </p:nvSpPr>
            <p:spPr bwMode="auto">
              <a:xfrm>
                <a:off x="2336"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25" name="Line 86"/>
              <p:cNvSpPr>
                <a:spLocks noChangeShapeType="1"/>
              </p:cNvSpPr>
              <p:nvPr/>
            </p:nvSpPr>
            <p:spPr bwMode="auto">
              <a:xfrm>
                <a:off x="2480"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26" name="Line 87"/>
              <p:cNvSpPr>
                <a:spLocks noChangeShapeType="1"/>
              </p:cNvSpPr>
              <p:nvPr/>
            </p:nvSpPr>
            <p:spPr bwMode="auto">
              <a:xfrm>
                <a:off x="2624"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27" name="Line 88"/>
              <p:cNvSpPr>
                <a:spLocks noChangeShapeType="1"/>
              </p:cNvSpPr>
              <p:nvPr/>
            </p:nvSpPr>
            <p:spPr bwMode="auto">
              <a:xfrm>
                <a:off x="2768"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28" name="Line 89"/>
              <p:cNvSpPr>
                <a:spLocks noChangeShapeType="1"/>
              </p:cNvSpPr>
              <p:nvPr/>
            </p:nvSpPr>
            <p:spPr bwMode="auto">
              <a:xfrm>
                <a:off x="2912"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29" name="Line 90"/>
              <p:cNvSpPr>
                <a:spLocks noChangeShapeType="1"/>
              </p:cNvSpPr>
              <p:nvPr/>
            </p:nvSpPr>
            <p:spPr bwMode="auto">
              <a:xfrm>
                <a:off x="3056"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30" name="Line 91"/>
              <p:cNvSpPr>
                <a:spLocks noChangeShapeType="1"/>
              </p:cNvSpPr>
              <p:nvPr/>
            </p:nvSpPr>
            <p:spPr bwMode="auto">
              <a:xfrm>
                <a:off x="3200"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31" name="Line 92"/>
              <p:cNvSpPr>
                <a:spLocks noChangeShapeType="1"/>
              </p:cNvSpPr>
              <p:nvPr/>
            </p:nvSpPr>
            <p:spPr bwMode="auto">
              <a:xfrm>
                <a:off x="3344"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32" name="Line 93"/>
              <p:cNvSpPr>
                <a:spLocks noChangeShapeType="1"/>
              </p:cNvSpPr>
              <p:nvPr/>
            </p:nvSpPr>
            <p:spPr bwMode="auto">
              <a:xfrm>
                <a:off x="3488"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33" name="Line 94"/>
              <p:cNvSpPr>
                <a:spLocks noChangeShapeType="1"/>
              </p:cNvSpPr>
              <p:nvPr/>
            </p:nvSpPr>
            <p:spPr bwMode="auto">
              <a:xfrm>
                <a:off x="3632"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34" name="Line 95"/>
              <p:cNvSpPr>
                <a:spLocks noChangeShapeType="1"/>
              </p:cNvSpPr>
              <p:nvPr/>
            </p:nvSpPr>
            <p:spPr bwMode="auto">
              <a:xfrm>
                <a:off x="3776"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35" name="Line 96"/>
              <p:cNvSpPr>
                <a:spLocks noChangeShapeType="1"/>
              </p:cNvSpPr>
              <p:nvPr/>
            </p:nvSpPr>
            <p:spPr bwMode="auto">
              <a:xfrm>
                <a:off x="3920"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36" name="Line 97"/>
              <p:cNvSpPr>
                <a:spLocks noChangeShapeType="1"/>
              </p:cNvSpPr>
              <p:nvPr/>
            </p:nvSpPr>
            <p:spPr bwMode="auto">
              <a:xfrm>
                <a:off x="4064"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37" name="Line 98"/>
              <p:cNvSpPr>
                <a:spLocks noChangeShapeType="1"/>
              </p:cNvSpPr>
              <p:nvPr/>
            </p:nvSpPr>
            <p:spPr bwMode="auto">
              <a:xfrm>
                <a:off x="4208" y="118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3738" name="Line 99"/>
              <p:cNvSpPr>
                <a:spLocks noChangeShapeType="1"/>
              </p:cNvSpPr>
              <p:nvPr/>
            </p:nvSpPr>
            <p:spPr bwMode="auto">
              <a:xfrm>
                <a:off x="4352" y="1184"/>
                <a:ext cx="2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113688" name="Oval 101"/>
            <p:cNvSpPr>
              <a:spLocks noChangeArrowheads="1"/>
            </p:cNvSpPr>
            <p:nvPr/>
          </p:nvSpPr>
          <p:spPr bwMode="auto">
            <a:xfrm>
              <a:off x="2292" y="262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689" name="Oval 102"/>
            <p:cNvSpPr>
              <a:spLocks noChangeArrowheads="1"/>
            </p:cNvSpPr>
            <p:nvPr/>
          </p:nvSpPr>
          <p:spPr bwMode="auto">
            <a:xfrm>
              <a:off x="2292" y="249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690" name="Oval 103"/>
            <p:cNvSpPr>
              <a:spLocks noChangeArrowheads="1"/>
            </p:cNvSpPr>
            <p:nvPr/>
          </p:nvSpPr>
          <p:spPr bwMode="auto">
            <a:xfrm>
              <a:off x="2292" y="194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691" name="Oval 104"/>
            <p:cNvSpPr>
              <a:spLocks noChangeArrowheads="1"/>
            </p:cNvSpPr>
            <p:nvPr/>
          </p:nvSpPr>
          <p:spPr bwMode="auto">
            <a:xfrm>
              <a:off x="2292" y="128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692" name="Oval 105"/>
            <p:cNvSpPr>
              <a:spLocks noChangeArrowheads="1"/>
            </p:cNvSpPr>
            <p:nvPr/>
          </p:nvSpPr>
          <p:spPr bwMode="auto">
            <a:xfrm>
              <a:off x="2292" y="1388"/>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693" name="Rectangle 106"/>
            <p:cNvSpPr>
              <a:spLocks noChangeArrowheads="1"/>
            </p:cNvSpPr>
            <p:nvPr/>
          </p:nvSpPr>
          <p:spPr bwMode="auto">
            <a:xfrm>
              <a:off x="720" y="520"/>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x</a:t>
              </a:r>
              <a:endParaRPr lang="en-US" sz="1800" dirty="0"/>
            </a:p>
          </p:txBody>
        </p:sp>
        <p:sp>
          <p:nvSpPr>
            <p:cNvPr id="113694" name="Rectangle 107"/>
            <p:cNvSpPr>
              <a:spLocks noChangeArrowheads="1"/>
            </p:cNvSpPr>
            <p:nvPr/>
          </p:nvSpPr>
          <p:spPr bwMode="auto">
            <a:xfrm>
              <a:off x="800" y="568"/>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2</a:t>
              </a:r>
              <a:endParaRPr lang="en-US" sz="1800" dirty="0"/>
            </a:p>
          </p:txBody>
        </p:sp>
        <p:sp>
          <p:nvSpPr>
            <p:cNvPr id="113695" name="Rectangle 108"/>
            <p:cNvSpPr>
              <a:spLocks noChangeArrowheads="1"/>
            </p:cNvSpPr>
            <p:nvPr/>
          </p:nvSpPr>
          <p:spPr bwMode="auto">
            <a:xfrm>
              <a:off x="4120" y="3016"/>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x</a:t>
              </a:r>
              <a:endParaRPr lang="en-US" sz="1800" dirty="0"/>
            </a:p>
          </p:txBody>
        </p:sp>
        <p:sp>
          <p:nvSpPr>
            <p:cNvPr id="113696" name="Rectangle 109"/>
            <p:cNvSpPr>
              <a:spLocks noChangeArrowheads="1"/>
            </p:cNvSpPr>
            <p:nvPr/>
          </p:nvSpPr>
          <p:spPr bwMode="auto">
            <a:xfrm>
              <a:off x="4200" y="3064"/>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1</a:t>
              </a:r>
              <a:endParaRPr lang="en-US" sz="1800" dirty="0"/>
            </a:p>
          </p:txBody>
        </p:sp>
        <p:sp>
          <p:nvSpPr>
            <p:cNvPr id="113697" name="Oval 110"/>
            <p:cNvSpPr>
              <a:spLocks noChangeArrowheads="1"/>
            </p:cNvSpPr>
            <p:nvPr/>
          </p:nvSpPr>
          <p:spPr bwMode="auto">
            <a:xfrm>
              <a:off x="1052" y="262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698" name="Oval 111"/>
            <p:cNvSpPr>
              <a:spLocks noChangeArrowheads="1"/>
            </p:cNvSpPr>
            <p:nvPr/>
          </p:nvSpPr>
          <p:spPr bwMode="auto">
            <a:xfrm>
              <a:off x="1052" y="249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699" name="Oval 112"/>
            <p:cNvSpPr>
              <a:spLocks noChangeArrowheads="1"/>
            </p:cNvSpPr>
            <p:nvPr/>
          </p:nvSpPr>
          <p:spPr bwMode="auto">
            <a:xfrm>
              <a:off x="1052" y="194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700" name="Oval 113"/>
            <p:cNvSpPr>
              <a:spLocks noChangeArrowheads="1"/>
            </p:cNvSpPr>
            <p:nvPr/>
          </p:nvSpPr>
          <p:spPr bwMode="auto">
            <a:xfrm>
              <a:off x="1052" y="128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701" name="Oval 114"/>
            <p:cNvSpPr>
              <a:spLocks noChangeArrowheads="1"/>
            </p:cNvSpPr>
            <p:nvPr/>
          </p:nvSpPr>
          <p:spPr bwMode="auto">
            <a:xfrm>
              <a:off x="1052" y="1388"/>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702" name="Oval 115"/>
            <p:cNvSpPr>
              <a:spLocks noChangeArrowheads="1"/>
            </p:cNvSpPr>
            <p:nvPr/>
          </p:nvSpPr>
          <p:spPr bwMode="auto">
            <a:xfrm>
              <a:off x="1148" y="262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703" name="Oval 116"/>
            <p:cNvSpPr>
              <a:spLocks noChangeArrowheads="1"/>
            </p:cNvSpPr>
            <p:nvPr/>
          </p:nvSpPr>
          <p:spPr bwMode="auto">
            <a:xfrm>
              <a:off x="1148" y="249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704" name="Oval 117"/>
            <p:cNvSpPr>
              <a:spLocks noChangeArrowheads="1"/>
            </p:cNvSpPr>
            <p:nvPr/>
          </p:nvSpPr>
          <p:spPr bwMode="auto">
            <a:xfrm>
              <a:off x="1148" y="194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705" name="Oval 118"/>
            <p:cNvSpPr>
              <a:spLocks noChangeArrowheads="1"/>
            </p:cNvSpPr>
            <p:nvPr/>
          </p:nvSpPr>
          <p:spPr bwMode="auto">
            <a:xfrm>
              <a:off x="1148" y="128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706" name="Oval 119"/>
            <p:cNvSpPr>
              <a:spLocks noChangeArrowheads="1"/>
            </p:cNvSpPr>
            <p:nvPr/>
          </p:nvSpPr>
          <p:spPr bwMode="auto">
            <a:xfrm>
              <a:off x="1148" y="1388"/>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707" name="Oval 120"/>
            <p:cNvSpPr>
              <a:spLocks noChangeArrowheads="1"/>
            </p:cNvSpPr>
            <p:nvPr/>
          </p:nvSpPr>
          <p:spPr bwMode="auto">
            <a:xfrm>
              <a:off x="3652" y="262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708" name="Oval 121"/>
            <p:cNvSpPr>
              <a:spLocks noChangeArrowheads="1"/>
            </p:cNvSpPr>
            <p:nvPr/>
          </p:nvSpPr>
          <p:spPr bwMode="auto">
            <a:xfrm>
              <a:off x="3652" y="249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709" name="Oval 122"/>
            <p:cNvSpPr>
              <a:spLocks noChangeArrowheads="1"/>
            </p:cNvSpPr>
            <p:nvPr/>
          </p:nvSpPr>
          <p:spPr bwMode="auto">
            <a:xfrm>
              <a:off x="3652" y="194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710" name="Oval 123"/>
            <p:cNvSpPr>
              <a:spLocks noChangeArrowheads="1"/>
            </p:cNvSpPr>
            <p:nvPr/>
          </p:nvSpPr>
          <p:spPr bwMode="auto">
            <a:xfrm>
              <a:off x="3652" y="128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711" name="Oval 124"/>
            <p:cNvSpPr>
              <a:spLocks noChangeArrowheads="1"/>
            </p:cNvSpPr>
            <p:nvPr/>
          </p:nvSpPr>
          <p:spPr bwMode="auto">
            <a:xfrm>
              <a:off x="3652" y="1388"/>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712" name="Oval 125"/>
            <p:cNvSpPr>
              <a:spLocks noChangeArrowheads="1"/>
            </p:cNvSpPr>
            <p:nvPr/>
          </p:nvSpPr>
          <p:spPr bwMode="auto">
            <a:xfrm>
              <a:off x="3532" y="262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713" name="Oval 126"/>
            <p:cNvSpPr>
              <a:spLocks noChangeArrowheads="1"/>
            </p:cNvSpPr>
            <p:nvPr/>
          </p:nvSpPr>
          <p:spPr bwMode="auto">
            <a:xfrm>
              <a:off x="3532" y="249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714" name="Oval 127"/>
            <p:cNvSpPr>
              <a:spLocks noChangeArrowheads="1"/>
            </p:cNvSpPr>
            <p:nvPr/>
          </p:nvSpPr>
          <p:spPr bwMode="auto">
            <a:xfrm>
              <a:off x="3532" y="194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715" name="Oval 128"/>
            <p:cNvSpPr>
              <a:spLocks noChangeArrowheads="1"/>
            </p:cNvSpPr>
            <p:nvPr/>
          </p:nvSpPr>
          <p:spPr bwMode="auto">
            <a:xfrm>
              <a:off x="3532" y="128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3716" name="Oval 129"/>
            <p:cNvSpPr>
              <a:spLocks noChangeArrowheads="1"/>
            </p:cNvSpPr>
            <p:nvPr/>
          </p:nvSpPr>
          <p:spPr bwMode="auto">
            <a:xfrm>
              <a:off x="3532" y="1388"/>
              <a:ext cx="64" cy="64"/>
            </a:xfrm>
            <a:prstGeom prst="ellipse">
              <a:avLst/>
            </a:prstGeom>
            <a:solidFill>
              <a:srgbClr val="000000"/>
            </a:solidFill>
            <a:ln w="12700">
              <a:solidFill>
                <a:srgbClr val="000000"/>
              </a:solidFill>
              <a:round/>
              <a:headEnd/>
              <a:tailEnd/>
            </a:ln>
          </p:spPr>
          <p:txBody>
            <a:bodyPr/>
            <a:lstStyle/>
            <a:p>
              <a:endParaRPr lang="en-US" sz="1800" dirty="0"/>
            </a:p>
          </p:txBody>
        </p:sp>
      </p:grpSp>
      <p:sp>
        <p:nvSpPr>
          <p:cNvPr id="9" name="Date Placeholder 8"/>
          <p:cNvSpPr>
            <a:spLocks noGrp="1"/>
          </p:cNvSpPr>
          <p:nvPr>
            <p:ph type="dt" sz="half" idx="10"/>
          </p:nvPr>
        </p:nvSpPr>
        <p:spPr/>
        <p:txBody>
          <a:bodyPr/>
          <a:lstStyle/>
          <a:p>
            <a:pPr>
              <a:defRPr/>
            </a:pPr>
            <a:r>
              <a:rPr lang="en-US" dirty="0" smtClean="0"/>
              <a:t>April 18, 2017</a:t>
            </a:r>
            <a:endParaRPr lang="en-US" dirty="0"/>
          </a:p>
        </p:txBody>
      </p:sp>
      <p:sp>
        <p:nvSpPr>
          <p:cNvPr id="10" name="Footer Placeholder 9"/>
          <p:cNvSpPr>
            <a:spLocks noGrp="1"/>
          </p:cNvSpPr>
          <p:nvPr>
            <p:ph type="ftr" sz="quarter" idx="11"/>
          </p:nvPr>
        </p:nvSpPr>
        <p:spPr/>
        <p:txBody>
          <a:bodyPr/>
          <a:lstStyle/>
          <a:p>
            <a:pPr>
              <a:defRPr/>
            </a:pPr>
            <a:r>
              <a:rPr lang="en-US" dirty="0" smtClean="0"/>
              <a:t>SE 433: Lecture 4</a:t>
            </a:r>
            <a:endParaRPr lang="en-US" dirty="0"/>
          </a:p>
        </p:txBody>
      </p:sp>
      <p:sp>
        <p:nvSpPr>
          <p:cNvPr id="12" name="Slide Number Placeholder 11"/>
          <p:cNvSpPr>
            <a:spLocks noGrp="1"/>
          </p:cNvSpPr>
          <p:nvPr>
            <p:ph type="sldNum" sz="quarter" idx="12"/>
          </p:nvPr>
        </p:nvSpPr>
        <p:spPr/>
        <p:txBody>
          <a:bodyPr/>
          <a:lstStyle/>
          <a:p>
            <a:pPr>
              <a:defRPr/>
            </a:pPr>
            <a:fld id="{8BDBD1F7-51C1-E94D-B9B2-8F7012A744C6}" type="slidenum">
              <a:rPr lang="en-US" smtClean="0"/>
              <a:pPr>
                <a:defRPr/>
              </a:pPr>
              <a:t>75</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259647298"/>
      </p:ext>
    </p:extLst>
  </p:cSld>
  <p:clrMapOvr>
    <a:masterClrMapping/>
  </p:clrMapOvr>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200" dirty="0"/>
              <a:t>Worst Case Robustness Testing </a:t>
            </a:r>
            <a:r>
              <a:rPr lang="en-US" sz="3200" dirty="0" smtClean="0"/>
              <a:t> – 2 Variables</a:t>
            </a:r>
            <a:endParaRPr lang="en-US" sz="3200" dirty="0"/>
          </a:p>
        </p:txBody>
      </p:sp>
      <p:sp>
        <p:nvSpPr>
          <p:cNvPr id="115717" name="AutoShape 3"/>
          <p:cNvSpPr>
            <a:spLocks noChangeAspect="1" noChangeArrowheads="1" noTextEdit="1"/>
          </p:cNvSpPr>
          <p:nvPr/>
        </p:nvSpPr>
        <p:spPr bwMode="auto">
          <a:xfrm>
            <a:off x="990600" y="1295400"/>
            <a:ext cx="6134100" cy="537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grpSp>
        <p:nvGrpSpPr>
          <p:cNvPr id="115718" name="Group 151"/>
          <p:cNvGrpSpPr>
            <a:grpSpLocks/>
          </p:cNvGrpSpPr>
          <p:nvPr/>
        </p:nvGrpSpPr>
        <p:grpSpPr bwMode="auto">
          <a:xfrm>
            <a:off x="1066800" y="1524000"/>
            <a:ext cx="6134100" cy="4656138"/>
            <a:chOff x="960" y="752"/>
            <a:chExt cx="3864" cy="2933"/>
          </a:xfrm>
        </p:grpSpPr>
        <p:sp>
          <p:nvSpPr>
            <p:cNvPr id="115719" name="Oval 6"/>
            <p:cNvSpPr>
              <a:spLocks noChangeArrowheads="1"/>
            </p:cNvSpPr>
            <p:nvPr/>
          </p:nvSpPr>
          <p:spPr bwMode="auto">
            <a:xfrm>
              <a:off x="1580" y="3324"/>
              <a:ext cx="96" cy="80"/>
            </a:xfrm>
            <a:prstGeom prst="ellipse">
              <a:avLst/>
            </a:prstGeom>
            <a:solidFill>
              <a:srgbClr val="000000"/>
            </a:solidFill>
            <a:ln w="12700">
              <a:solidFill>
                <a:srgbClr val="000000"/>
              </a:solidFill>
              <a:round/>
              <a:headEnd/>
              <a:tailEnd/>
            </a:ln>
          </p:spPr>
          <p:txBody>
            <a:bodyPr/>
            <a:lstStyle/>
            <a:p>
              <a:endParaRPr lang="en-US" sz="1800" dirty="0"/>
            </a:p>
          </p:txBody>
        </p:sp>
        <p:sp>
          <p:nvSpPr>
            <p:cNvPr id="115720" name="Oval 7"/>
            <p:cNvSpPr>
              <a:spLocks noChangeArrowheads="1"/>
            </p:cNvSpPr>
            <p:nvPr/>
          </p:nvSpPr>
          <p:spPr bwMode="auto">
            <a:xfrm>
              <a:off x="4180" y="3324"/>
              <a:ext cx="96" cy="80"/>
            </a:xfrm>
            <a:prstGeom prst="ellipse">
              <a:avLst/>
            </a:prstGeom>
            <a:solidFill>
              <a:srgbClr val="000000"/>
            </a:solidFill>
            <a:ln w="12700">
              <a:solidFill>
                <a:srgbClr val="000000"/>
              </a:solidFill>
              <a:round/>
              <a:headEnd/>
              <a:tailEnd/>
            </a:ln>
          </p:spPr>
          <p:txBody>
            <a:bodyPr/>
            <a:lstStyle/>
            <a:p>
              <a:endParaRPr lang="en-US" sz="1800" dirty="0"/>
            </a:p>
          </p:txBody>
        </p:sp>
        <p:grpSp>
          <p:nvGrpSpPr>
            <p:cNvPr id="115721" name="Group 10"/>
            <p:cNvGrpSpPr>
              <a:grpSpLocks/>
            </p:cNvGrpSpPr>
            <p:nvPr/>
          </p:nvGrpSpPr>
          <p:grpSpPr bwMode="auto">
            <a:xfrm>
              <a:off x="1344" y="3320"/>
              <a:ext cx="3216" cy="80"/>
              <a:chOff x="1344" y="3320"/>
              <a:chExt cx="3216" cy="80"/>
            </a:xfrm>
          </p:grpSpPr>
          <p:sp>
            <p:nvSpPr>
              <p:cNvPr id="115862" name="Freeform 8"/>
              <p:cNvSpPr>
                <a:spLocks/>
              </p:cNvSpPr>
              <p:nvPr/>
            </p:nvSpPr>
            <p:spPr bwMode="auto">
              <a:xfrm>
                <a:off x="4448" y="3320"/>
                <a:ext cx="112" cy="80"/>
              </a:xfrm>
              <a:custGeom>
                <a:avLst/>
                <a:gdLst>
                  <a:gd name="T0" fmla="*/ 112 w 112"/>
                  <a:gd name="T1" fmla="*/ 40 h 80"/>
                  <a:gd name="T2" fmla="*/ 0 w 112"/>
                  <a:gd name="T3" fmla="*/ 80 h 80"/>
                  <a:gd name="T4" fmla="*/ 40 w 112"/>
                  <a:gd name="T5" fmla="*/ 40 h 80"/>
                  <a:gd name="T6" fmla="*/ 0 w 112"/>
                  <a:gd name="T7" fmla="*/ 0 h 80"/>
                  <a:gd name="T8" fmla="*/ 112 w 112"/>
                  <a:gd name="T9" fmla="*/ 40 h 80"/>
                  <a:gd name="T10" fmla="*/ 0 60000 65536"/>
                  <a:gd name="T11" fmla="*/ 0 60000 65536"/>
                  <a:gd name="T12" fmla="*/ 0 60000 65536"/>
                  <a:gd name="T13" fmla="*/ 0 60000 65536"/>
                  <a:gd name="T14" fmla="*/ 0 60000 65536"/>
                  <a:gd name="T15" fmla="*/ 0 w 112"/>
                  <a:gd name="T16" fmla="*/ 0 h 80"/>
                  <a:gd name="T17" fmla="*/ 112 w 112"/>
                  <a:gd name="T18" fmla="*/ 80 h 80"/>
                </a:gdLst>
                <a:ahLst/>
                <a:cxnLst>
                  <a:cxn ang="T10">
                    <a:pos x="T0" y="T1"/>
                  </a:cxn>
                  <a:cxn ang="T11">
                    <a:pos x="T2" y="T3"/>
                  </a:cxn>
                  <a:cxn ang="T12">
                    <a:pos x="T4" y="T5"/>
                  </a:cxn>
                  <a:cxn ang="T13">
                    <a:pos x="T6" y="T7"/>
                  </a:cxn>
                  <a:cxn ang="T14">
                    <a:pos x="T8" y="T9"/>
                  </a:cxn>
                </a:cxnLst>
                <a:rect l="T15" t="T16" r="T17" b="T18"/>
                <a:pathLst>
                  <a:path w="112" h="80">
                    <a:moveTo>
                      <a:pt x="112" y="40"/>
                    </a:moveTo>
                    <a:lnTo>
                      <a:pt x="0" y="80"/>
                    </a:lnTo>
                    <a:lnTo>
                      <a:pt x="40" y="40"/>
                    </a:lnTo>
                    <a:lnTo>
                      <a:pt x="0" y="0"/>
                    </a:lnTo>
                    <a:lnTo>
                      <a:pt x="112" y="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5863" name="Line 9"/>
              <p:cNvSpPr>
                <a:spLocks noChangeShapeType="1"/>
              </p:cNvSpPr>
              <p:nvPr/>
            </p:nvSpPr>
            <p:spPr bwMode="auto">
              <a:xfrm>
                <a:off x="1344" y="3360"/>
                <a:ext cx="314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115722" name="Rectangle 11"/>
            <p:cNvSpPr>
              <a:spLocks noChangeArrowheads="1"/>
            </p:cNvSpPr>
            <p:nvPr/>
          </p:nvSpPr>
          <p:spPr bwMode="auto">
            <a:xfrm>
              <a:off x="1584" y="3512"/>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a</a:t>
              </a:r>
              <a:endParaRPr lang="en-US" sz="1800" dirty="0"/>
            </a:p>
          </p:txBody>
        </p:sp>
        <p:sp>
          <p:nvSpPr>
            <p:cNvPr id="115723" name="Rectangle 12"/>
            <p:cNvSpPr>
              <a:spLocks noChangeArrowheads="1"/>
            </p:cNvSpPr>
            <p:nvPr/>
          </p:nvSpPr>
          <p:spPr bwMode="auto">
            <a:xfrm>
              <a:off x="4184" y="3504"/>
              <a:ext cx="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b</a:t>
              </a:r>
              <a:endParaRPr lang="en-US" sz="1800" dirty="0"/>
            </a:p>
          </p:txBody>
        </p:sp>
        <p:grpSp>
          <p:nvGrpSpPr>
            <p:cNvPr id="115724" name="Group 15"/>
            <p:cNvGrpSpPr>
              <a:grpSpLocks/>
            </p:cNvGrpSpPr>
            <p:nvPr/>
          </p:nvGrpSpPr>
          <p:grpSpPr bwMode="auto">
            <a:xfrm>
              <a:off x="1304" y="1008"/>
              <a:ext cx="80" cy="2352"/>
              <a:chOff x="1304" y="1008"/>
              <a:chExt cx="80" cy="2352"/>
            </a:xfrm>
          </p:grpSpPr>
          <p:sp>
            <p:nvSpPr>
              <p:cNvPr id="115860" name="Freeform 13"/>
              <p:cNvSpPr>
                <a:spLocks/>
              </p:cNvSpPr>
              <p:nvPr/>
            </p:nvSpPr>
            <p:spPr bwMode="auto">
              <a:xfrm>
                <a:off x="1304" y="1008"/>
                <a:ext cx="80" cy="112"/>
              </a:xfrm>
              <a:custGeom>
                <a:avLst/>
                <a:gdLst>
                  <a:gd name="T0" fmla="*/ 40 w 80"/>
                  <a:gd name="T1" fmla="*/ 0 h 112"/>
                  <a:gd name="T2" fmla="*/ 80 w 80"/>
                  <a:gd name="T3" fmla="*/ 112 h 112"/>
                  <a:gd name="T4" fmla="*/ 40 w 80"/>
                  <a:gd name="T5" fmla="*/ 72 h 112"/>
                  <a:gd name="T6" fmla="*/ 0 w 80"/>
                  <a:gd name="T7" fmla="*/ 112 h 112"/>
                  <a:gd name="T8" fmla="*/ 40 w 80"/>
                  <a:gd name="T9" fmla="*/ 0 h 112"/>
                  <a:gd name="T10" fmla="*/ 0 60000 65536"/>
                  <a:gd name="T11" fmla="*/ 0 60000 65536"/>
                  <a:gd name="T12" fmla="*/ 0 60000 65536"/>
                  <a:gd name="T13" fmla="*/ 0 60000 65536"/>
                  <a:gd name="T14" fmla="*/ 0 60000 65536"/>
                  <a:gd name="T15" fmla="*/ 0 w 80"/>
                  <a:gd name="T16" fmla="*/ 0 h 112"/>
                  <a:gd name="T17" fmla="*/ 80 w 80"/>
                  <a:gd name="T18" fmla="*/ 112 h 112"/>
                </a:gdLst>
                <a:ahLst/>
                <a:cxnLst>
                  <a:cxn ang="T10">
                    <a:pos x="T0" y="T1"/>
                  </a:cxn>
                  <a:cxn ang="T11">
                    <a:pos x="T2" y="T3"/>
                  </a:cxn>
                  <a:cxn ang="T12">
                    <a:pos x="T4" y="T5"/>
                  </a:cxn>
                  <a:cxn ang="T13">
                    <a:pos x="T6" y="T7"/>
                  </a:cxn>
                  <a:cxn ang="T14">
                    <a:pos x="T8" y="T9"/>
                  </a:cxn>
                </a:cxnLst>
                <a:rect l="T15" t="T16" r="T17" b="T18"/>
                <a:pathLst>
                  <a:path w="80" h="112">
                    <a:moveTo>
                      <a:pt x="40" y="0"/>
                    </a:moveTo>
                    <a:lnTo>
                      <a:pt x="80" y="112"/>
                    </a:lnTo>
                    <a:lnTo>
                      <a:pt x="40" y="72"/>
                    </a:lnTo>
                    <a:lnTo>
                      <a:pt x="0" y="112"/>
                    </a:lnTo>
                    <a:lnTo>
                      <a:pt x="4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5861" name="Line 14"/>
              <p:cNvSpPr>
                <a:spLocks noChangeShapeType="1"/>
              </p:cNvSpPr>
              <p:nvPr/>
            </p:nvSpPr>
            <p:spPr bwMode="auto">
              <a:xfrm flipV="1">
                <a:off x="1344" y="1080"/>
                <a:ext cx="1" cy="228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115725" name="Oval 16"/>
            <p:cNvSpPr>
              <a:spLocks noChangeArrowheads="1"/>
            </p:cNvSpPr>
            <p:nvPr/>
          </p:nvSpPr>
          <p:spPr bwMode="auto">
            <a:xfrm>
              <a:off x="1300" y="2852"/>
              <a:ext cx="96" cy="80"/>
            </a:xfrm>
            <a:prstGeom prst="ellipse">
              <a:avLst/>
            </a:prstGeom>
            <a:solidFill>
              <a:srgbClr val="000000"/>
            </a:solidFill>
            <a:ln w="12700">
              <a:solidFill>
                <a:srgbClr val="000000"/>
              </a:solidFill>
              <a:round/>
              <a:headEnd/>
              <a:tailEnd/>
            </a:ln>
          </p:spPr>
          <p:txBody>
            <a:bodyPr/>
            <a:lstStyle/>
            <a:p>
              <a:endParaRPr lang="en-US" sz="1800" dirty="0"/>
            </a:p>
          </p:txBody>
        </p:sp>
        <p:sp>
          <p:nvSpPr>
            <p:cNvPr id="115726" name="Oval 17"/>
            <p:cNvSpPr>
              <a:spLocks noChangeArrowheads="1"/>
            </p:cNvSpPr>
            <p:nvPr/>
          </p:nvSpPr>
          <p:spPr bwMode="auto">
            <a:xfrm>
              <a:off x="1308" y="1500"/>
              <a:ext cx="96" cy="80"/>
            </a:xfrm>
            <a:prstGeom prst="ellipse">
              <a:avLst/>
            </a:prstGeom>
            <a:solidFill>
              <a:srgbClr val="000000"/>
            </a:solidFill>
            <a:ln w="12700">
              <a:solidFill>
                <a:srgbClr val="000000"/>
              </a:solidFill>
              <a:round/>
              <a:headEnd/>
              <a:tailEnd/>
            </a:ln>
          </p:spPr>
          <p:txBody>
            <a:bodyPr/>
            <a:lstStyle/>
            <a:p>
              <a:endParaRPr lang="en-US" sz="1800" dirty="0"/>
            </a:p>
          </p:txBody>
        </p:sp>
        <p:sp>
          <p:nvSpPr>
            <p:cNvPr id="115727" name="Rectangle 18"/>
            <p:cNvSpPr>
              <a:spLocks noChangeArrowheads="1"/>
            </p:cNvSpPr>
            <p:nvPr/>
          </p:nvSpPr>
          <p:spPr bwMode="auto">
            <a:xfrm>
              <a:off x="1008" y="2792"/>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c</a:t>
              </a:r>
              <a:endParaRPr lang="en-US" sz="1800" dirty="0"/>
            </a:p>
          </p:txBody>
        </p:sp>
        <p:sp>
          <p:nvSpPr>
            <p:cNvPr id="115728" name="Rectangle 19"/>
            <p:cNvSpPr>
              <a:spLocks noChangeArrowheads="1"/>
            </p:cNvSpPr>
            <p:nvPr/>
          </p:nvSpPr>
          <p:spPr bwMode="auto">
            <a:xfrm>
              <a:off x="960" y="1464"/>
              <a:ext cx="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d</a:t>
              </a:r>
              <a:endParaRPr lang="en-US" sz="1800" dirty="0"/>
            </a:p>
          </p:txBody>
        </p:sp>
        <p:grpSp>
          <p:nvGrpSpPr>
            <p:cNvPr id="115729" name="Group 35"/>
            <p:cNvGrpSpPr>
              <a:grpSpLocks/>
            </p:cNvGrpSpPr>
            <p:nvPr/>
          </p:nvGrpSpPr>
          <p:grpSpPr bwMode="auto">
            <a:xfrm>
              <a:off x="1624" y="1272"/>
              <a:ext cx="1" cy="2080"/>
              <a:chOff x="1624" y="1272"/>
              <a:chExt cx="1" cy="2080"/>
            </a:xfrm>
          </p:grpSpPr>
          <p:sp>
            <p:nvSpPr>
              <p:cNvPr id="115845" name="Line 20"/>
              <p:cNvSpPr>
                <a:spLocks noChangeShapeType="1"/>
              </p:cNvSpPr>
              <p:nvPr/>
            </p:nvSpPr>
            <p:spPr bwMode="auto">
              <a:xfrm flipV="1">
                <a:off x="1624" y="328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46" name="Line 21"/>
              <p:cNvSpPr>
                <a:spLocks noChangeShapeType="1"/>
              </p:cNvSpPr>
              <p:nvPr/>
            </p:nvSpPr>
            <p:spPr bwMode="auto">
              <a:xfrm flipV="1">
                <a:off x="1624" y="314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47" name="Line 22"/>
              <p:cNvSpPr>
                <a:spLocks noChangeShapeType="1"/>
              </p:cNvSpPr>
              <p:nvPr/>
            </p:nvSpPr>
            <p:spPr bwMode="auto">
              <a:xfrm flipV="1">
                <a:off x="1624" y="300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48" name="Line 23"/>
              <p:cNvSpPr>
                <a:spLocks noChangeShapeType="1"/>
              </p:cNvSpPr>
              <p:nvPr/>
            </p:nvSpPr>
            <p:spPr bwMode="auto">
              <a:xfrm flipV="1">
                <a:off x="1624" y="285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49" name="Line 24"/>
              <p:cNvSpPr>
                <a:spLocks noChangeShapeType="1"/>
              </p:cNvSpPr>
              <p:nvPr/>
            </p:nvSpPr>
            <p:spPr bwMode="auto">
              <a:xfrm flipV="1">
                <a:off x="1624" y="271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50" name="Line 25"/>
              <p:cNvSpPr>
                <a:spLocks noChangeShapeType="1"/>
              </p:cNvSpPr>
              <p:nvPr/>
            </p:nvSpPr>
            <p:spPr bwMode="auto">
              <a:xfrm flipV="1">
                <a:off x="1624" y="256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51" name="Line 26"/>
              <p:cNvSpPr>
                <a:spLocks noChangeShapeType="1"/>
              </p:cNvSpPr>
              <p:nvPr/>
            </p:nvSpPr>
            <p:spPr bwMode="auto">
              <a:xfrm flipV="1">
                <a:off x="1624" y="242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52" name="Line 27"/>
              <p:cNvSpPr>
                <a:spLocks noChangeShapeType="1"/>
              </p:cNvSpPr>
              <p:nvPr/>
            </p:nvSpPr>
            <p:spPr bwMode="auto">
              <a:xfrm flipV="1">
                <a:off x="1624" y="228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53" name="Line 28"/>
              <p:cNvSpPr>
                <a:spLocks noChangeShapeType="1"/>
              </p:cNvSpPr>
              <p:nvPr/>
            </p:nvSpPr>
            <p:spPr bwMode="auto">
              <a:xfrm flipV="1">
                <a:off x="1624" y="213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54" name="Line 29"/>
              <p:cNvSpPr>
                <a:spLocks noChangeShapeType="1"/>
              </p:cNvSpPr>
              <p:nvPr/>
            </p:nvSpPr>
            <p:spPr bwMode="auto">
              <a:xfrm flipV="1">
                <a:off x="1624" y="199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55" name="Line 30"/>
              <p:cNvSpPr>
                <a:spLocks noChangeShapeType="1"/>
              </p:cNvSpPr>
              <p:nvPr/>
            </p:nvSpPr>
            <p:spPr bwMode="auto">
              <a:xfrm flipV="1">
                <a:off x="1624" y="184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56" name="Line 31"/>
              <p:cNvSpPr>
                <a:spLocks noChangeShapeType="1"/>
              </p:cNvSpPr>
              <p:nvPr/>
            </p:nvSpPr>
            <p:spPr bwMode="auto">
              <a:xfrm flipV="1">
                <a:off x="1624" y="170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57" name="Line 32"/>
              <p:cNvSpPr>
                <a:spLocks noChangeShapeType="1"/>
              </p:cNvSpPr>
              <p:nvPr/>
            </p:nvSpPr>
            <p:spPr bwMode="auto">
              <a:xfrm flipV="1">
                <a:off x="1624" y="156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58" name="Line 33"/>
              <p:cNvSpPr>
                <a:spLocks noChangeShapeType="1"/>
              </p:cNvSpPr>
              <p:nvPr/>
            </p:nvSpPr>
            <p:spPr bwMode="auto">
              <a:xfrm flipV="1">
                <a:off x="1624" y="141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59" name="Line 34"/>
              <p:cNvSpPr>
                <a:spLocks noChangeShapeType="1"/>
              </p:cNvSpPr>
              <p:nvPr/>
            </p:nvSpPr>
            <p:spPr bwMode="auto">
              <a:xfrm flipV="1">
                <a:off x="1624" y="127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115730" name="Group 58"/>
            <p:cNvGrpSpPr>
              <a:grpSpLocks/>
            </p:cNvGrpSpPr>
            <p:nvPr/>
          </p:nvGrpSpPr>
          <p:grpSpPr bwMode="auto">
            <a:xfrm>
              <a:off x="1352" y="2880"/>
              <a:ext cx="3048" cy="1"/>
              <a:chOff x="1352" y="2880"/>
              <a:chExt cx="3048" cy="1"/>
            </a:xfrm>
          </p:grpSpPr>
          <p:sp>
            <p:nvSpPr>
              <p:cNvPr id="115823" name="Line 36"/>
              <p:cNvSpPr>
                <a:spLocks noChangeShapeType="1"/>
              </p:cNvSpPr>
              <p:nvPr/>
            </p:nvSpPr>
            <p:spPr bwMode="auto">
              <a:xfrm>
                <a:off x="1352"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24" name="Line 37"/>
              <p:cNvSpPr>
                <a:spLocks noChangeShapeType="1"/>
              </p:cNvSpPr>
              <p:nvPr/>
            </p:nvSpPr>
            <p:spPr bwMode="auto">
              <a:xfrm>
                <a:off x="1496"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25" name="Line 38"/>
              <p:cNvSpPr>
                <a:spLocks noChangeShapeType="1"/>
              </p:cNvSpPr>
              <p:nvPr/>
            </p:nvSpPr>
            <p:spPr bwMode="auto">
              <a:xfrm>
                <a:off x="1640"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26" name="Line 39"/>
              <p:cNvSpPr>
                <a:spLocks noChangeShapeType="1"/>
              </p:cNvSpPr>
              <p:nvPr/>
            </p:nvSpPr>
            <p:spPr bwMode="auto">
              <a:xfrm>
                <a:off x="1784"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27" name="Line 40"/>
              <p:cNvSpPr>
                <a:spLocks noChangeShapeType="1"/>
              </p:cNvSpPr>
              <p:nvPr/>
            </p:nvSpPr>
            <p:spPr bwMode="auto">
              <a:xfrm>
                <a:off x="1928"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28" name="Line 41"/>
              <p:cNvSpPr>
                <a:spLocks noChangeShapeType="1"/>
              </p:cNvSpPr>
              <p:nvPr/>
            </p:nvSpPr>
            <p:spPr bwMode="auto">
              <a:xfrm>
                <a:off x="2072"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29" name="Line 42"/>
              <p:cNvSpPr>
                <a:spLocks noChangeShapeType="1"/>
              </p:cNvSpPr>
              <p:nvPr/>
            </p:nvSpPr>
            <p:spPr bwMode="auto">
              <a:xfrm>
                <a:off x="2216"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30" name="Line 43"/>
              <p:cNvSpPr>
                <a:spLocks noChangeShapeType="1"/>
              </p:cNvSpPr>
              <p:nvPr/>
            </p:nvSpPr>
            <p:spPr bwMode="auto">
              <a:xfrm>
                <a:off x="2360"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31" name="Line 44"/>
              <p:cNvSpPr>
                <a:spLocks noChangeShapeType="1"/>
              </p:cNvSpPr>
              <p:nvPr/>
            </p:nvSpPr>
            <p:spPr bwMode="auto">
              <a:xfrm>
                <a:off x="2504"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32" name="Line 45"/>
              <p:cNvSpPr>
                <a:spLocks noChangeShapeType="1"/>
              </p:cNvSpPr>
              <p:nvPr/>
            </p:nvSpPr>
            <p:spPr bwMode="auto">
              <a:xfrm>
                <a:off x="2648"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33" name="Line 46"/>
              <p:cNvSpPr>
                <a:spLocks noChangeShapeType="1"/>
              </p:cNvSpPr>
              <p:nvPr/>
            </p:nvSpPr>
            <p:spPr bwMode="auto">
              <a:xfrm>
                <a:off x="2792"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34" name="Line 47"/>
              <p:cNvSpPr>
                <a:spLocks noChangeShapeType="1"/>
              </p:cNvSpPr>
              <p:nvPr/>
            </p:nvSpPr>
            <p:spPr bwMode="auto">
              <a:xfrm>
                <a:off x="2936"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35" name="Line 48"/>
              <p:cNvSpPr>
                <a:spLocks noChangeShapeType="1"/>
              </p:cNvSpPr>
              <p:nvPr/>
            </p:nvSpPr>
            <p:spPr bwMode="auto">
              <a:xfrm>
                <a:off x="3080"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36" name="Line 49"/>
              <p:cNvSpPr>
                <a:spLocks noChangeShapeType="1"/>
              </p:cNvSpPr>
              <p:nvPr/>
            </p:nvSpPr>
            <p:spPr bwMode="auto">
              <a:xfrm>
                <a:off x="3224"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37" name="Line 50"/>
              <p:cNvSpPr>
                <a:spLocks noChangeShapeType="1"/>
              </p:cNvSpPr>
              <p:nvPr/>
            </p:nvSpPr>
            <p:spPr bwMode="auto">
              <a:xfrm>
                <a:off x="3368"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38" name="Line 51"/>
              <p:cNvSpPr>
                <a:spLocks noChangeShapeType="1"/>
              </p:cNvSpPr>
              <p:nvPr/>
            </p:nvSpPr>
            <p:spPr bwMode="auto">
              <a:xfrm>
                <a:off x="3512"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39" name="Line 52"/>
              <p:cNvSpPr>
                <a:spLocks noChangeShapeType="1"/>
              </p:cNvSpPr>
              <p:nvPr/>
            </p:nvSpPr>
            <p:spPr bwMode="auto">
              <a:xfrm>
                <a:off x="3656"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40" name="Line 53"/>
              <p:cNvSpPr>
                <a:spLocks noChangeShapeType="1"/>
              </p:cNvSpPr>
              <p:nvPr/>
            </p:nvSpPr>
            <p:spPr bwMode="auto">
              <a:xfrm>
                <a:off x="3800"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41" name="Line 54"/>
              <p:cNvSpPr>
                <a:spLocks noChangeShapeType="1"/>
              </p:cNvSpPr>
              <p:nvPr/>
            </p:nvSpPr>
            <p:spPr bwMode="auto">
              <a:xfrm>
                <a:off x="3944"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42" name="Line 55"/>
              <p:cNvSpPr>
                <a:spLocks noChangeShapeType="1"/>
              </p:cNvSpPr>
              <p:nvPr/>
            </p:nvSpPr>
            <p:spPr bwMode="auto">
              <a:xfrm>
                <a:off x="4088"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43" name="Line 56"/>
              <p:cNvSpPr>
                <a:spLocks noChangeShapeType="1"/>
              </p:cNvSpPr>
              <p:nvPr/>
            </p:nvSpPr>
            <p:spPr bwMode="auto">
              <a:xfrm>
                <a:off x="4232" y="2880"/>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44" name="Line 57"/>
              <p:cNvSpPr>
                <a:spLocks noChangeShapeType="1"/>
              </p:cNvSpPr>
              <p:nvPr/>
            </p:nvSpPr>
            <p:spPr bwMode="auto">
              <a:xfrm>
                <a:off x="4376" y="2880"/>
                <a:ext cx="2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115731" name="Group 74"/>
            <p:cNvGrpSpPr>
              <a:grpSpLocks/>
            </p:cNvGrpSpPr>
            <p:nvPr/>
          </p:nvGrpSpPr>
          <p:grpSpPr bwMode="auto">
            <a:xfrm>
              <a:off x="4224" y="1248"/>
              <a:ext cx="1" cy="2080"/>
              <a:chOff x="4224" y="1248"/>
              <a:chExt cx="1" cy="2080"/>
            </a:xfrm>
          </p:grpSpPr>
          <p:sp>
            <p:nvSpPr>
              <p:cNvPr id="115808" name="Line 59"/>
              <p:cNvSpPr>
                <a:spLocks noChangeShapeType="1"/>
              </p:cNvSpPr>
              <p:nvPr/>
            </p:nvSpPr>
            <p:spPr bwMode="auto">
              <a:xfrm flipV="1">
                <a:off x="4224" y="326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09" name="Line 60"/>
              <p:cNvSpPr>
                <a:spLocks noChangeShapeType="1"/>
              </p:cNvSpPr>
              <p:nvPr/>
            </p:nvSpPr>
            <p:spPr bwMode="auto">
              <a:xfrm flipV="1">
                <a:off x="4224" y="312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10" name="Line 61"/>
              <p:cNvSpPr>
                <a:spLocks noChangeShapeType="1"/>
              </p:cNvSpPr>
              <p:nvPr/>
            </p:nvSpPr>
            <p:spPr bwMode="auto">
              <a:xfrm flipV="1">
                <a:off x="4224" y="297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11" name="Line 62"/>
              <p:cNvSpPr>
                <a:spLocks noChangeShapeType="1"/>
              </p:cNvSpPr>
              <p:nvPr/>
            </p:nvSpPr>
            <p:spPr bwMode="auto">
              <a:xfrm flipV="1">
                <a:off x="4224" y="283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12" name="Line 63"/>
              <p:cNvSpPr>
                <a:spLocks noChangeShapeType="1"/>
              </p:cNvSpPr>
              <p:nvPr/>
            </p:nvSpPr>
            <p:spPr bwMode="auto">
              <a:xfrm flipV="1">
                <a:off x="4224" y="268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13" name="Line 64"/>
              <p:cNvSpPr>
                <a:spLocks noChangeShapeType="1"/>
              </p:cNvSpPr>
              <p:nvPr/>
            </p:nvSpPr>
            <p:spPr bwMode="auto">
              <a:xfrm flipV="1">
                <a:off x="4224" y="254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14" name="Line 65"/>
              <p:cNvSpPr>
                <a:spLocks noChangeShapeType="1"/>
              </p:cNvSpPr>
              <p:nvPr/>
            </p:nvSpPr>
            <p:spPr bwMode="auto">
              <a:xfrm flipV="1">
                <a:off x="4224" y="240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15" name="Line 66"/>
              <p:cNvSpPr>
                <a:spLocks noChangeShapeType="1"/>
              </p:cNvSpPr>
              <p:nvPr/>
            </p:nvSpPr>
            <p:spPr bwMode="auto">
              <a:xfrm flipV="1">
                <a:off x="4224" y="225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16" name="Line 67"/>
              <p:cNvSpPr>
                <a:spLocks noChangeShapeType="1"/>
              </p:cNvSpPr>
              <p:nvPr/>
            </p:nvSpPr>
            <p:spPr bwMode="auto">
              <a:xfrm flipV="1">
                <a:off x="4224" y="211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17" name="Line 68"/>
              <p:cNvSpPr>
                <a:spLocks noChangeShapeType="1"/>
              </p:cNvSpPr>
              <p:nvPr/>
            </p:nvSpPr>
            <p:spPr bwMode="auto">
              <a:xfrm flipV="1">
                <a:off x="4224" y="196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18" name="Line 69"/>
              <p:cNvSpPr>
                <a:spLocks noChangeShapeType="1"/>
              </p:cNvSpPr>
              <p:nvPr/>
            </p:nvSpPr>
            <p:spPr bwMode="auto">
              <a:xfrm flipV="1">
                <a:off x="4224" y="1824"/>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19" name="Line 70"/>
              <p:cNvSpPr>
                <a:spLocks noChangeShapeType="1"/>
              </p:cNvSpPr>
              <p:nvPr/>
            </p:nvSpPr>
            <p:spPr bwMode="auto">
              <a:xfrm flipV="1">
                <a:off x="4224" y="1680"/>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20" name="Line 71"/>
              <p:cNvSpPr>
                <a:spLocks noChangeShapeType="1"/>
              </p:cNvSpPr>
              <p:nvPr/>
            </p:nvSpPr>
            <p:spPr bwMode="auto">
              <a:xfrm flipV="1">
                <a:off x="4224" y="1536"/>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21" name="Line 72"/>
              <p:cNvSpPr>
                <a:spLocks noChangeShapeType="1"/>
              </p:cNvSpPr>
              <p:nvPr/>
            </p:nvSpPr>
            <p:spPr bwMode="auto">
              <a:xfrm flipV="1">
                <a:off x="4224" y="1392"/>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22" name="Line 73"/>
              <p:cNvSpPr>
                <a:spLocks noChangeShapeType="1"/>
              </p:cNvSpPr>
              <p:nvPr/>
            </p:nvSpPr>
            <p:spPr bwMode="auto">
              <a:xfrm flipV="1">
                <a:off x="4224" y="1248"/>
                <a:ext cx="1" cy="6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115732" name="Group 97"/>
            <p:cNvGrpSpPr>
              <a:grpSpLocks/>
            </p:cNvGrpSpPr>
            <p:nvPr/>
          </p:nvGrpSpPr>
          <p:grpSpPr bwMode="auto">
            <a:xfrm>
              <a:off x="1328" y="1544"/>
              <a:ext cx="3048" cy="1"/>
              <a:chOff x="1328" y="1544"/>
              <a:chExt cx="3048" cy="1"/>
            </a:xfrm>
          </p:grpSpPr>
          <p:sp>
            <p:nvSpPr>
              <p:cNvPr id="115786" name="Line 75"/>
              <p:cNvSpPr>
                <a:spLocks noChangeShapeType="1"/>
              </p:cNvSpPr>
              <p:nvPr/>
            </p:nvSpPr>
            <p:spPr bwMode="auto">
              <a:xfrm>
                <a:off x="1328"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787" name="Line 76"/>
              <p:cNvSpPr>
                <a:spLocks noChangeShapeType="1"/>
              </p:cNvSpPr>
              <p:nvPr/>
            </p:nvSpPr>
            <p:spPr bwMode="auto">
              <a:xfrm>
                <a:off x="1472"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788" name="Line 77"/>
              <p:cNvSpPr>
                <a:spLocks noChangeShapeType="1"/>
              </p:cNvSpPr>
              <p:nvPr/>
            </p:nvSpPr>
            <p:spPr bwMode="auto">
              <a:xfrm>
                <a:off x="1616"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789" name="Line 78"/>
              <p:cNvSpPr>
                <a:spLocks noChangeShapeType="1"/>
              </p:cNvSpPr>
              <p:nvPr/>
            </p:nvSpPr>
            <p:spPr bwMode="auto">
              <a:xfrm>
                <a:off x="1760"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790" name="Line 79"/>
              <p:cNvSpPr>
                <a:spLocks noChangeShapeType="1"/>
              </p:cNvSpPr>
              <p:nvPr/>
            </p:nvSpPr>
            <p:spPr bwMode="auto">
              <a:xfrm>
                <a:off x="1904"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791" name="Line 80"/>
              <p:cNvSpPr>
                <a:spLocks noChangeShapeType="1"/>
              </p:cNvSpPr>
              <p:nvPr/>
            </p:nvSpPr>
            <p:spPr bwMode="auto">
              <a:xfrm>
                <a:off x="2048"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792" name="Line 81"/>
              <p:cNvSpPr>
                <a:spLocks noChangeShapeType="1"/>
              </p:cNvSpPr>
              <p:nvPr/>
            </p:nvSpPr>
            <p:spPr bwMode="auto">
              <a:xfrm>
                <a:off x="2192"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793" name="Line 82"/>
              <p:cNvSpPr>
                <a:spLocks noChangeShapeType="1"/>
              </p:cNvSpPr>
              <p:nvPr/>
            </p:nvSpPr>
            <p:spPr bwMode="auto">
              <a:xfrm>
                <a:off x="2336"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794" name="Line 83"/>
              <p:cNvSpPr>
                <a:spLocks noChangeShapeType="1"/>
              </p:cNvSpPr>
              <p:nvPr/>
            </p:nvSpPr>
            <p:spPr bwMode="auto">
              <a:xfrm>
                <a:off x="2480"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795" name="Line 84"/>
              <p:cNvSpPr>
                <a:spLocks noChangeShapeType="1"/>
              </p:cNvSpPr>
              <p:nvPr/>
            </p:nvSpPr>
            <p:spPr bwMode="auto">
              <a:xfrm>
                <a:off x="2624"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796" name="Line 85"/>
              <p:cNvSpPr>
                <a:spLocks noChangeShapeType="1"/>
              </p:cNvSpPr>
              <p:nvPr/>
            </p:nvSpPr>
            <p:spPr bwMode="auto">
              <a:xfrm>
                <a:off x="2768"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797" name="Line 86"/>
              <p:cNvSpPr>
                <a:spLocks noChangeShapeType="1"/>
              </p:cNvSpPr>
              <p:nvPr/>
            </p:nvSpPr>
            <p:spPr bwMode="auto">
              <a:xfrm>
                <a:off x="2912"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798" name="Line 87"/>
              <p:cNvSpPr>
                <a:spLocks noChangeShapeType="1"/>
              </p:cNvSpPr>
              <p:nvPr/>
            </p:nvSpPr>
            <p:spPr bwMode="auto">
              <a:xfrm>
                <a:off x="3056"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799" name="Line 88"/>
              <p:cNvSpPr>
                <a:spLocks noChangeShapeType="1"/>
              </p:cNvSpPr>
              <p:nvPr/>
            </p:nvSpPr>
            <p:spPr bwMode="auto">
              <a:xfrm>
                <a:off x="3200"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00" name="Line 89"/>
              <p:cNvSpPr>
                <a:spLocks noChangeShapeType="1"/>
              </p:cNvSpPr>
              <p:nvPr/>
            </p:nvSpPr>
            <p:spPr bwMode="auto">
              <a:xfrm>
                <a:off x="3344"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01" name="Line 90"/>
              <p:cNvSpPr>
                <a:spLocks noChangeShapeType="1"/>
              </p:cNvSpPr>
              <p:nvPr/>
            </p:nvSpPr>
            <p:spPr bwMode="auto">
              <a:xfrm>
                <a:off x="3488"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02" name="Line 91"/>
              <p:cNvSpPr>
                <a:spLocks noChangeShapeType="1"/>
              </p:cNvSpPr>
              <p:nvPr/>
            </p:nvSpPr>
            <p:spPr bwMode="auto">
              <a:xfrm>
                <a:off x="3632"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03" name="Line 92"/>
              <p:cNvSpPr>
                <a:spLocks noChangeShapeType="1"/>
              </p:cNvSpPr>
              <p:nvPr/>
            </p:nvSpPr>
            <p:spPr bwMode="auto">
              <a:xfrm>
                <a:off x="3776"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04" name="Line 93"/>
              <p:cNvSpPr>
                <a:spLocks noChangeShapeType="1"/>
              </p:cNvSpPr>
              <p:nvPr/>
            </p:nvSpPr>
            <p:spPr bwMode="auto">
              <a:xfrm>
                <a:off x="3920"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05" name="Line 94"/>
              <p:cNvSpPr>
                <a:spLocks noChangeShapeType="1"/>
              </p:cNvSpPr>
              <p:nvPr/>
            </p:nvSpPr>
            <p:spPr bwMode="auto">
              <a:xfrm>
                <a:off x="4064"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06" name="Line 95"/>
              <p:cNvSpPr>
                <a:spLocks noChangeShapeType="1"/>
              </p:cNvSpPr>
              <p:nvPr/>
            </p:nvSpPr>
            <p:spPr bwMode="auto">
              <a:xfrm>
                <a:off x="4208" y="1544"/>
                <a:ext cx="6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5807" name="Line 96"/>
              <p:cNvSpPr>
                <a:spLocks noChangeShapeType="1"/>
              </p:cNvSpPr>
              <p:nvPr/>
            </p:nvSpPr>
            <p:spPr bwMode="auto">
              <a:xfrm>
                <a:off x="4352" y="1544"/>
                <a:ext cx="24"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115733" name="Oval 98"/>
            <p:cNvSpPr>
              <a:spLocks noChangeArrowheads="1"/>
            </p:cNvSpPr>
            <p:nvPr/>
          </p:nvSpPr>
          <p:spPr bwMode="auto">
            <a:xfrm>
              <a:off x="2836" y="285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34" name="Oval 99"/>
            <p:cNvSpPr>
              <a:spLocks noChangeArrowheads="1"/>
            </p:cNvSpPr>
            <p:nvPr/>
          </p:nvSpPr>
          <p:spPr bwMode="auto">
            <a:xfrm>
              <a:off x="2836" y="272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35" name="Oval 100"/>
            <p:cNvSpPr>
              <a:spLocks noChangeArrowheads="1"/>
            </p:cNvSpPr>
            <p:nvPr/>
          </p:nvSpPr>
          <p:spPr bwMode="auto">
            <a:xfrm>
              <a:off x="2836" y="217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36" name="Oval 101"/>
            <p:cNvSpPr>
              <a:spLocks noChangeArrowheads="1"/>
            </p:cNvSpPr>
            <p:nvPr/>
          </p:nvSpPr>
          <p:spPr bwMode="auto">
            <a:xfrm>
              <a:off x="2836" y="1516"/>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37" name="Oval 102"/>
            <p:cNvSpPr>
              <a:spLocks noChangeArrowheads="1"/>
            </p:cNvSpPr>
            <p:nvPr/>
          </p:nvSpPr>
          <p:spPr bwMode="auto">
            <a:xfrm>
              <a:off x="2836" y="162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38" name="Rectangle 103"/>
            <p:cNvSpPr>
              <a:spLocks noChangeArrowheads="1"/>
            </p:cNvSpPr>
            <p:nvPr/>
          </p:nvSpPr>
          <p:spPr bwMode="auto">
            <a:xfrm>
              <a:off x="1264" y="752"/>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x</a:t>
              </a:r>
              <a:endParaRPr lang="en-US" sz="1800" dirty="0"/>
            </a:p>
          </p:txBody>
        </p:sp>
        <p:sp>
          <p:nvSpPr>
            <p:cNvPr id="115739" name="Rectangle 104"/>
            <p:cNvSpPr>
              <a:spLocks noChangeArrowheads="1"/>
            </p:cNvSpPr>
            <p:nvPr/>
          </p:nvSpPr>
          <p:spPr bwMode="auto">
            <a:xfrm>
              <a:off x="1344" y="800"/>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2</a:t>
              </a:r>
              <a:endParaRPr lang="en-US" sz="1800" dirty="0"/>
            </a:p>
          </p:txBody>
        </p:sp>
        <p:sp>
          <p:nvSpPr>
            <p:cNvPr id="115740" name="Rectangle 105"/>
            <p:cNvSpPr>
              <a:spLocks noChangeArrowheads="1"/>
            </p:cNvSpPr>
            <p:nvPr/>
          </p:nvSpPr>
          <p:spPr bwMode="auto">
            <a:xfrm>
              <a:off x="4664" y="3248"/>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x</a:t>
              </a:r>
              <a:endParaRPr lang="en-US" sz="1800" dirty="0"/>
            </a:p>
          </p:txBody>
        </p:sp>
        <p:sp>
          <p:nvSpPr>
            <p:cNvPr id="115741" name="Rectangle 106"/>
            <p:cNvSpPr>
              <a:spLocks noChangeArrowheads="1"/>
            </p:cNvSpPr>
            <p:nvPr/>
          </p:nvSpPr>
          <p:spPr bwMode="auto">
            <a:xfrm>
              <a:off x="4744" y="3296"/>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dirty="0">
                  <a:latin typeface="Helvetica" charset="0"/>
                </a:rPr>
                <a:t>1</a:t>
              </a:r>
              <a:endParaRPr lang="en-US" sz="1800" dirty="0"/>
            </a:p>
          </p:txBody>
        </p:sp>
        <p:sp>
          <p:nvSpPr>
            <p:cNvPr id="115742" name="Oval 107"/>
            <p:cNvSpPr>
              <a:spLocks noChangeArrowheads="1"/>
            </p:cNvSpPr>
            <p:nvPr/>
          </p:nvSpPr>
          <p:spPr bwMode="auto">
            <a:xfrm>
              <a:off x="1596" y="284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43" name="Oval 108"/>
            <p:cNvSpPr>
              <a:spLocks noChangeArrowheads="1"/>
            </p:cNvSpPr>
            <p:nvPr/>
          </p:nvSpPr>
          <p:spPr bwMode="auto">
            <a:xfrm>
              <a:off x="1596" y="2716"/>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44" name="Oval 109"/>
            <p:cNvSpPr>
              <a:spLocks noChangeArrowheads="1"/>
            </p:cNvSpPr>
            <p:nvPr/>
          </p:nvSpPr>
          <p:spPr bwMode="auto">
            <a:xfrm>
              <a:off x="1604" y="216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45" name="Oval 110"/>
            <p:cNvSpPr>
              <a:spLocks noChangeArrowheads="1"/>
            </p:cNvSpPr>
            <p:nvPr/>
          </p:nvSpPr>
          <p:spPr bwMode="auto">
            <a:xfrm>
              <a:off x="1604" y="1508"/>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46" name="Oval 111"/>
            <p:cNvSpPr>
              <a:spLocks noChangeArrowheads="1"/>
            </p:cNvSpPr>
            <p:nvPr/>
          </p:nvSpPr>
          <p:spPr bwMode="auto">
            <a:xfrm>
              <a:off x="1604" y="161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47" name="Oval 112"/>
            <p:cNvSpPr>
              <a:spLocks noChangeArrowheads="1"/>
            </p:cNvSpPr>
            <p:nvPr/>
          </p:nvSpPr>
          <p:spPr bwMode="auto">
            <a:xfrm>
              <a:off x="1692" y="285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48" name="Oval 113"/>
            <p:cNvSpPr>
              <a:spLocks noChangeArrowheads="1"/>
            </p:cNvSpPr>
            <p:nvPr/>
          </p:nvSpPr>
          <p:spPr bwMode="auto">
            <a:xfrm>
              <a:off x="1692" y="272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49" name="Oval 114"/>
            <p:cNvSpPr>
              <a:spLocks noChangeArrowheads="1"/>
            </p:cNvSpPr>
            <p:nvPr/>
          </p:nvSpPr>
          <p:spPr bwMode="auto">
            <a:xfrm>
              <a:off x="1692" y="217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50" name="Oval 115"/>
            <p:cNvSpPr>
              <a:spLocks noChangeArrowheads="1"/>
            </p:cNvSpPr>
            <p:nvPr/>
          </p:nvSpPr>
          <p:spPr bwMode="auto">
            <a:xfrm>
              <a:off x="1692" y="1516"/>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51" name="Oval 116"/>
            <p:cNvSpPr>
              <a:spLocks noChangeArrowheads="1"/>
            </p:cNvSpPr>
            <p:nvPr/>
          </p:nvSpPr>
          <p:spPr bwMode="auto">
            <a:xfrm>
              <a:off x="1692" y="162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52" name="Oval 117"/>
            <p:cNvSpPr>
              <a:spLocks noChangeArrowheads="1"/>
            </p:cNvSpPr>
            <p:nvPr/>
          </p:nvSpPr>
          <p:spPr bwMode="auto">
            <a:xfrm>
              <a:off x="4196" y="284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53" name="Oval 118"/>
            <p:cNvSpPr>
              <a:spLocks noChangeArrowheads="1"/>
            </p:cNvSpPr>
            <p:nvPr/>
          </p:nvSpPr>
          <p:spPr bwMode="auto">
            <a:xfrm>
              <a:off x="4196" y="2716"/>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54" name="Oval 119"/>
            <p:cNvSpPr>
              <a:spLocks noChangeArrowheads="1"/>
            </p:cNvSpPr>
            <p:nvPr/>
          </p:nvSpPr>
          <p:spPr bwMode="auto">
            <a:xfrm>
              <a:off x="4196" y="216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55" name="Oval 120"/>
            <p:cNvSpPr>
              <a:spLocks noChangeArrowheads="1"/>
            </p:cNvSpPr>
            <p:nvPr/>
          </p:nvSpPr>
          <p:spPr bwMode="auto">
            <a:xfrm>
              <a:off x="4196" y="1508"/>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56" name="Oval 121"/>
            <p:cNvSpPr>
              <a:spLocks noChangeArrowheads="1"/>
            </p:cNvSpPr>
            <p:nvPr/>
          </p:nvSpPr>
          <p:spPr bwMode="auto">
            <a:xfrm>
              <a:off x="4196" y="161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57" name="Oval 122"/>
            <p:cNvSpPr>
              <a:spLocks noChangeArrowheads="1"/>
            </p:cNvSpPr>
            <p:nvPr/>
          </p:nvSpPr>
          <p:spPr bwMode="auto">
            <a:xfrm>
              <a:off x="4076" y="285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58" name="Oval 123"/>
            <p:cNvSpPr>
              <a:spLocks noChangeArrowheads="1"/>
            </p:cNvSpPr>
            <p:nvPr/>
          </p:nvSpPr>
          <p:spPr bwMode="auto">
            <a:xfrm>
              <a:off x="4076" y="272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59" name="Oval 124"/>
            <p:cNvSpPr>
              <a:spLocks noChangeArrowheads="1"/>
            </p:cNvSpPr>
            <p:nvPr/>
          </p:nvSpPr>
          <p:spPr bwMode="auto">
            <a:xfrm>
              <a:off x="4076" y="217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60" name="Oval 125"/>
            <p:cNvSpPr>
              <a:spLocks noChangeArrowheads="1"/>
            </p:cNvSpPr>
            <p:nvPr/>
          </p:nvSpPr>
          <p:spPr bwMode="auto">
            <a:xfrm>
              <a:off x="4076" y="1516"/>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61" name="Oval 126"/>
            <p:cNvSpPr>
              <a:spLocks noChangeArrowheads="1"/>
            </p:cNvSpPr>
            <p:nvPr/>
          </p:nvSpPr>
          <p:spPr bwMode="auto">
            <a:xfrm>
              <a:off x="4076" y="162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62" name="Oval 127"/>
            <p:cNvSpPr>
              <a:spLocks noChangeArrowheads="1"/>
            </p:cNvSpPr>
            <p:nvPr/>
          </p:nvSpPr>
          <p:spPr bwMode="auto">
            <a:xfrm>
              <a:off x="2836" y="1396"/>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63" name="Oval 128"/>
            <p:cNvSpPr>
              <a:spLocks noChangeArrowheads="1"/>
            </p:cNvSpPr>
            <p:nvPr/>
          </p:nvSpPr>
          <p:spPr bwMode="auto">
            <a:xfrm>
              <a:off x="2836" y="2956"/>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64" name="Oval 129"/>
            <p:cNvSpPr>
              <a:spLocks noChangeArrowheads="1"/>
            </p:cNvSpPr>
            <p:nvPr/>
          </p:nvSpPr>
          <p:spPr bwMode="auto">
            <a:xfrm>
              <a:off x="4068" y="140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65" name="Oval 130"/>
            <p:cNvSpPr>
              <a:spLocks noChangeArrowheads="1"/>
            </p:cNvSpPr>
            <p:nvPr/>
          </p:nvSpPr>
          <p:spPr bwMode="auto">
            <a:xfrm>
              <a:off x="4076" y="296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66" name="Oval 131"/>
            <p:cNvSpPr>
              <a:spLocks noChangeArrowheads="1"/>
            </p:cNvSpPr>
            <p:nvPr/>
          </p:nvSpPr>
          <p:spPr bwMode="auto">
            <a:xfrm>
              <a:off x="4196" y="141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67" name="Oval 132"/>
            <p:cNvSpPr>
              <a:spLocks noChangeArrowheads="1"/>
            </p:cNvSpPr>
            <p:nvPr/>
          </p:nvSpPr>
          <p:spPr bwMode="auto">
            <a:xfrm>
              <a:off x="4196" y="297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68" name="Oval 133"/>
            <p:cNvSpPr>
              <a:spLocks noChangeArrowheads="1"/>
            </p:cNvSpPr>
            <p:nvPr/>
          </p:nvSpPr>
          <p:spPr bwMode="auto">
            <a:xfrm>
              <a:off x="1692" y="142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69" name="Oval 134"/>
            <p:cNvSpPr>
              <a:spLocks noChangeArrowheads="1"/>
            </p:cNvSpPr>
            <p:nvPr/>
          </p:nvSpPr>
          <p:spPr bwMode="auto">
            <a:xfrm>
              <a:off x="1692" y="298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70" name="Oval 135"/>
            <p:cNvSpPr>
              <a:spLocks noChangeArrowheads="1"/>
            </p:cNvSpPr>
            <p:nvPr/>
          </p:nvSpPr>
          <p:spPr bwMode="auto">
            <a:xfrm>
              <a:off x="1596" y="142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71" name="Oval 136"/>
            <p:cNvSpPr>
              <a:spLocks noChangeArrowheads="1"/>
            </p:cNvSpPr>
            <p:nvPr/>
          </p:nvSpPr>
          <p:spPr bwMode="auto">
            <a:xfrm>
              <a:off x="1604" y="298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72" name="Oval 137"/>
            <p:cNvSpPr>
              <a:spLocks noChangeArrowheads="1"/>
            </p:cNvSpPr>
            <p:nvPr/>
          </p:nvSpPr>
          <p:spPr bwMode="auto">
            <a:xfrm>
              <a:off x="1508" y="285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73" name="Oval 138"/>
            <p:cNvSpPr>
              <a:spLocks noChangeArrowheads="1"/>
            </p:cNvSpPr>
            <p:nvPr/>
          </p:nvSpPr>
          <p:spPr bwMode="auto">
            <a:xfrm>
              <a:off x="1508" y="272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74" name="Oval 139"/>
            <p:cNvSpPr>
              <a:spLocks noChangeArrowheads="1"/>
            </p:cNvSpPr>
            <p:nvPr/>
          </p:nvSpPr>
          <p:spPr bwMode="auto">
            <a:xfrm>
              <a:off x="1508" y="217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75" name="Oval 140"/>
            <p:cNvSpPr>
              <a:spLocks noChangeArrowheads="1"/>
            </p:cNvSpPr>
            <p:nvPr/>
          </p:nvSpPr>
          <p:spPr bwMode="auto">
            <a:xfrm>
              <a:off x="1508" y="1516"/>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76" name="Oval 141"/>
            <p:cNvSpPr>
              <a:spLocks noChangeArrowheads="1"/>
            </p:cNvSpPr>
            <p:nvPr/>
          </p:nvSpPr>
          <p:spPr bwMode="auto">
            <a:xfrm>
              <a:off x="1508" y="162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77" name="Oval 142"/>
            <p:cNvSpPr>
              <a:spLocks noChangeArrowheads="1"/>
            </p:cNvSpPr>
            <p:nvPr/>
          </p:nvSpPr>
          <p:spPr bwMode="auto">
            <a:xfrm>
              <a:off x="1508" y="1428"/>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78" name="Oval 143"/>
            <p:cNvSpPr>
              <a:spLocks noChangeArrowheads="1"/>
            </p:cNvSpPr>
            <p:nvPr/>
          </p:nvSpPr>
          <p:spPr bwMode="auto">
            <a:xfrm>
              <a:off x="1516" y="2988"/>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79" name="Oval 144"/>
            <p:cNvSpPr>
              <a:spLocks noChangeArrowheads="1"/>
            </p:cNvSpPr>
            <p:nvPr/>
          </p:nvSpPr>
          <p:spPr bwMode="auto">
            <a:xfrm>
              <a:off x="4300" y="284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80" name="Oval 145"/>
            <p:cNvSpPr>
              <a:spLocks noChangeArrowheads="1"/>
            </p:cNvSpPr>
            <p:nvPr/>
          </p:nvSpPr>
          <p:spPr bwMode="auto">
            <a:xfrm>
              <a:off x="4300" y="2716"/>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81" name="Oval 146"/>
            <p:cNvSpPr>
              <a:spLocks noChangeArrowheads="1"/>
            </p:cNvSpPr>
            <p:nvPr/>
          </p:nvSpPr>
          <p:spPr bwMode="auto">
            <a:xfrm>
              <a:off x="4308" y="2164"/>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82" name="Oval 147"/>
            <p:cNvSpPr>
              <a:spLocks noChangeArrowheads="1"/>
            </p:cNvSpPr>
            <p:nvPr/>
          </p:nvSpPr>
          <p:spPr bwMode="auto">
            <a:xfrm>
              <a:off x="4308" y="1508"/>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83" name="Oval 148"/>
            <p:cNvSpPr>
              <a:spLocks noChangeArrowheads="1"/>
            </p:cNvSpPr>
            <p:nvPr/>
          </p:nvSpPr>
          <p:spPr bwMode="auto">
            <a:xfrm>
              <a:off x="4308" y="1612"/>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84" name="Oval 149"/>
            <p:cNvSpPr>
              <a:spLocks noChangeArrowheads="1"/>
            </p:cNvSpPr>
            <p:nvPr/>
          </p:nvSpPr>
          <p:spPr bwMode="auto">
            <a:xfrm>
              <a:off x="4308" y="1420"/>
              <a:ext cx="64" cy="64"/>
            </a:xfrm>
            <a:prstGeom prst="ellipse">
              <a:avLst/>
            </a:prstGeom>
            <a:solidFill>
              <a:srgbClr val="000000"/>
            </a:solidFill>
            <a:ln w="12700">
              <a:solidFill>
                <a:srgbClr val="000000"/>
              </a:solidFill>
              <a:round/>
              <a:headEnd/>
              <a:tailEnd/>
            </a:ln>
          </p:spPr>
          <p:txBody>
            <a:bodyPr/>
            <a:lstStyle/>
            <a:p>
              <a:endParaRPr lang="en-US" sz="1800" dirty="0"/>
            </a:p>
          </p:txBody>
        </p:sp>
        <p:sp>
          <p:nvSpPr>
            <p:cNvPr id="115785" name="Oval 150"/>
            <p:cNvSpPr>
              <a:spLocks noChangeArrowheads="1"/>
            </p:cNvSpPr>
            <p:nvPr/>
          </p:nvSpPr>
          <p:spPr bwMode="auto">
            <a:xfrm>
              <a:off x="4316" y="2980"/>
              <a:ext cx="64" cy="64"/>
            </a:xfrm>
            <a:prstGeom prst="ellipse">
              <a:avLst/>
            </a:prstGeom>
            <a:solidFill>
              <a:srgbClr val="000000"/>
            </a:solidFill>
            <a:ln w="12700">
              <a:solidFill>
                <a:srgbClr val="000000"/>
              </a:solidFill>
              <a:round/>
              <a:headEnd/>
              <a:tailEnd/>
            </a:ln>
          </p:spPr>
          <p:txBody>
            <a:bodyPr/>
            <a:lstStyle/>
            <a:p>
              <a:endParaRPr lang="en-US" sz="1800" dirty="0"/>
            </a:p>
          </p:txBody>
        </p:sp>
      </p:grpSp>
      <p:sp>
        <p:nvSpPr>
          <p:cNvPr id="9" name="Date Placeholder 8"/>
          <p:cNvSpPr>
            <a:spLocks noGrp="1"/>
          </p:cNvSpPr>
          <p:nvPr>
            <p:ph type="dt" sz="half" idx="10"/>
          </p:nvPr>
        </p:nvSpPr>
        <p:spPr/>
        <p:txBody>
          <a:bodyPr/>
          <a:lstStyle/>
          <a:p>
            <a:pPr>
              <a:defRPr/>
            </a:pPr>
            <a:r>
              <a:rPr lang="en-US" dirty="0" smtClean="0"/>
              <a:t>April 18, 2017</a:t>
            </a:r>
            <a:endParaRPr lang="en-US" dirty="0"/>
          </a:p>
        </p:txBody>
      </p:sp>
      <p:sp>
        <p:nvSpPr>
          <p:cNvPr id="10" name="Footer Placeholder 9"/>
          <p:cNvSpPr>
            <a:spLocks noGrp="1"/>
          </p:cNvSpPr>
          <p:nvPr>
            <p:ph type="ftr" sz="quarter" idx="11"/>
          </p:nvPr>
        </p:nvSpPr>
        <p:spPr/>
        <p:txBody>
          <a:bodyPr/>
          <a:lstStyle/>
          <a:p>
            <a:pPr>
              <a:defRPr/>
            </a:pPr>
            <a:r>
              <a:rPr lang="en-US" dirty="0" smtClean="0"/>
              <a:t>SE 433: Lecture 4</a:t>
            </a:r>
            <a:endParaRPr lang="en-US" dirty="0"/>
          </a:p>
        </p:txBody>
      </p:sp>
      <p:sp>
        <p:nvSpPr>
          <p:cNvPr id="12" name="Slide Number Placeholder 11"/>
          <p:cNvSpPr>
            <a:spLocks noGrp="1"/>
          </p:cNvSpPr>
          <p:nvPr>
            <p:ph type="sldNum" sz="quarter" idx="12"/>
          </p:nvPr>
        </p:nvSpPr>
        <p:spPr/>
        <p:txBody>
          <a:bodyPr/>
          <a:lstStyle/>
          <a:p>
            <a:pPr>
              <a:defRPr/>
            </a:pPr>
            <a:fld id="{8BDBD1F7-51C1-E94D-B9B2-8F7012A744C6}" type="slidenum">
              <a:rPr lang="en-US" smtClean="0"/>
              <a:pPr>
                <a:defRPr/>
              </a:pPr>
              <a:t>76</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4236599207"/>
      </p:ext>
    </p:extLst>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2"/>
          <p:cNvSpPr>
            <a:spLocks noGrp="1" noChangeArrowheads="1"/>
          </p:cNvSpPr>
          <p:nvPr>
            <p:ph type="title"/>
          </p:nvPr>
        </p:nvSpPr>
        <p:spPr/>
        <p:txBody>
          <a:bodyPr/>
          <a:lstStyle/>
          <a:p>
            <a:r>
              <a:rPr lang="en-US" sz="3600" dirty="0"/>
              <a:t>Limitations of </a:t>
            </a:r>
            <a:r>
              <a:rPr lang="en-US" sz="3600" dirty="0" smtClean="0"/>
              <a:t>Boundary </a:t>
            </a:r>
            <a:r>
              <a:rPr lang="en-US" sz="3600" dirty="0"/>
              <a:t>Value Testing</a:t>
            </a:r>
          </a:p>
        </p:txBody>
      </p:sp>
      <p:sp>
        <p:nvSpPr>
          <p:cNvPr id="117765" name="Rectangle 3"/>
          <p:cNvSpPr>
            <a:spLocks noGrp="1" noChangeArrowheads="1"/>
          </p:cNvSpPr>
          <p:nvPr>
            <p:ph sz="quarter" idx="1"/>
          </p:nvPr>
        </p:nvSpPr>
        <p:spPr/>
        <p:txBody>
          <a:bodyPr/>
          <a:lstStyle/>
          <a:p>
            <a:r>
              <a:rPr lang="en-US" dirty="0" smtClean="0"/>
              <a:t>Doesn’</a:t>
            </a:r>
            <a:r>
              <a:rPr lang="en-US" altLang="ja-JP" dirty="0" smtClean="0"/>
              <a:t>t </a:t>
            </a:r>
            <a:r>
              <a:rPr lang="en-US" altLang="ja-JP" dirty="0"/>
              <a:t>require much thought</a:t>
            </a:r>
          </a:p>
          <a:p>
            <a:r>
              <a:rPr lang="en-US" dirty="0"/>
              <a:t>May miss internal boundaries</a:t>
            </a:r>
          </a:p>
          <a:p>
            <a:r>
              <a:rPr lang="en-US" dirty="0"/>
              <a:t>Usually assumes the variables are independent</a:t>
            </a:r>
          </a:p>
          <a:p>
            <a:r>
              <a:rPr lang="en-US" dirty="0"/>
              <a:t>Values at the boundary may not have meaning</a:t>
            </a: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77</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156505612"/>
      </p:ext>
    </p:extLst>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2"/>
          <p:cNvSpPr>
            <a:spLocks noGrp="1" noChangeArrowheads="1"/>
          </p:cNvSpPr>
          <p:nvPr>
            <p:ph type="title"/>
          </p:nvPr>
        </p:nvSpPr>
        <p:spPr/>
        <p:txBody>
          <a:bodyPr/>
          <a:lstStyle/>
          <a:p>
            <a:r>
              <a:rPr lang="en-US" dirty="0"/>
              <a:t>Special Value Testing</a:t>
            </a:r>
          </a:p>
        </p:txBody>
      </p:sp>
      <p:sp>
        <p:nvSpPr>
          <p:cNvPr id="119813" name="Rectangle 3"/>
          <p:cNvSpPr>
            <a:spLocks noGrp="1" noChangeArrowheads="1"/>
          </p:cNvSpPr>
          <p:nvPr>
            <p:ph sz="quarter" idx="1"/>
          </p:nvPr>
        </p:nvSpPr>
        <p:spPr/>
        <p:txBody>
          <a:bodyPr/>
          <a:lstStyle/>
          <a:p>
            <a:r>
              <a:rPr lang="en-US" dirty="0"/>
              <a:t>The most widely practiced form of functional testing</a:t>
            </a:r>
          </a:p>
          <a:p>
            <a:r>
              <a:rPr lang="en-US" dirty="0"/>
              <a:t>The tester uses his or her domain knowledge, experience, or intuition to probe areas of probable errors</a:t>
            </a:r>
          </a:p>
          <a:p>
            <a:r>
              <a:rPr lang="en-US" dirty="0"/>
              <a:t>Other terms: </a:t>
            </a:r>
            <a:r>
              <a:rPr lang="ja-JP" altLang="en-US" dirty="0"/>
              <a:t>“</a:t>
            </a:r>
            <a:r>
              <a:rPr lang="en-US" altLang="ja-JP" dirty="0"/>
              <a:t>hacking</a:t>
            </a:r>
            <a:r>
              <a:rPr lang="ja-JP" altLang="en-US" dirty="0"/>
              <a:t>”</a:t>
            </a:r>
            <a:r>
              <a:rPr lang="en-US" altLang="ja-JP" dirty="0"/>
              <a:t>, </a:t>
            </a:r>
            <a:r>
              <a:rPr lang="ja-JP" altLang="en-US" dirty="0"/>
              <a:t>“</a:t>
            </a:r>
            <a:r>
              <a:rPr lang="en-US" altLang="ja-JP" dirty="0"/>
              <a:t>out-of-box testing</a:t>
            </a:r>
            <a:r>
              <a:rPr lang="ja-JP" altLang="en-US" dirty="0"/>
              <a:t>”</a:t>
            </a:r>
            <a:r>
              <a:rPr lang="en-US" altLang="ja-JP" dirty="0"/>
              <a:t>, </a:t>
            </a:r>
            <a:r>
              <a:rPr lang="ja-JP" altLang="en-US" dirty="0"/>
              <a:t>“</a:t>
            </a:r>
            <a:r>
              <a:rPr lang="en-US" altLang="ja-JP" dirty="0"/>
              <a:t>ad hoc testing</a:t>
            </a:r>
            <a:r>
              <a:rPr lang="ja-JP" altLang="en-US" dirty="0"/>
              <a:t>”</a:t>
            </a:r>
            <a:r>
              <a:rPr lang="en-US" altLang="ja-JP" dirty="0"/>
              <a:t>, </a:t>
            </a:r>
            <a:r>
              <a:rPr lang="ja-JP" altLang="en-US" dirty="0"/>
              <a:t>“</a:t>
            </a:r>
            <a:r>
              <a:rPr lang="en-US" altLang="ja-JP" dirty="0"/>
              <a:t>seat of the pants testing</a:t>
            </a:r>
            <a:r>
              <a:rPr lang="ja-JP" altLang="en-US" dirty="0"/>
              <a:t>”</a:t>
            </a:r>
            <a:r>
              <a:rPr lang="en-US" altLang="ja-JP" dirty="0"/>
              <a:t>, </a:t>
            </a:r>
            <a:r>
              <a:rPr lang="ja-JP" altLang="en-US" dirty="0"/>
              <a:t>“</a:t>
            </a:r>
            <a:r>
              <a:rPr lang="en-US" altLang="ja-JP" dirty="0"/>
              <a:t>guerilla testing</a:t>
            </a:r>
            <a:r>
              <a:rPr lang="ja-JP" altLang="en-US" dirty="0"/>
              <a:t>”</a:t>
            </a:r>
            <a:endParaRPr lang="en-US"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78</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280305509"/>
      </p:ext>
    </p:extLst>
  </p:cSld>
  <p:clrMapOvr>
    <a:masterClrMapping/>
  </p:clrMapOvr>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Rectangle 4"/>
          <p:cNvSpPr>
            <a:spLocks noGrp="1"/>
          </p:cNvSpPr>
          <p:nvPr>
            <p:ph type="title"/>
          </p:nvPr>
        </p:nvSpPr>
        <p:spPr/>
        <p:txBody>
          <a:bodyPr/>
          <a:lstStyle/>
          <a:p>
            <a:r>
              <a:rPr lang="en-US" dirty="0"/>
              <a:t>Uses of Special Value Testi</a:t>
            </a:r>
            <a:r>
              <a:rPr lang="en-US" b="1" dirty="0"/>
              <a:t>ng</a:t>
            </a:r>
            <a:endParaRPr lang="en-US" dirty="0"/>
          </a:p>
        </p:txBody>
      </p:sp>
      <p:sp>
        <p:nvSpPr>
          <p:cNvPr id="121861" name="Rectangle 5"/>
          <p:cNvSpPr>
            <a:spLocks noGrp="1"/>
          </p:cNvSpPr>
          <p:nvPr>
            <p:ph sz="quarter" idx="1"/>
          </p:nvPr>
        </p:nvSpPr>
        <p:spPr/>
        <p:txBody>
          <a:bodyPr/>
          <a:lstStyle/>
          <a:p>
            <a:r>
              <a:rPr lang="en-US" dirty="0"/>
              <a:t>Complex mathematical (or algorithmic) calculations</a:t>
            </a:r>
          </a:p>
          <a:p>
            <a:r>
              <a:rPr lang="en-US" dirty="0"/>
              <a:t>Worst case situations (similar to robustness)</a:t>
            </a:r>
          </a:p>
          <a:p>
            <a:r>
              <a:rPr lang="en-US" dirty="0"/>
              <a:t>Problematic situations from past experience</a:t>
            </a:r>
          </a:p>
          <a:p>
            <a:r>
              <a:rPr lang="ja-JP" altLang="en-US" dirty="0"/>
              <a:t>“</a:t>
            </a:r>
            <a:r>
              <a:rPr lang="en-US" altLang="ja-JP" dirty="0"/>
              <a:t>Second guess</a:t>
            </a:r>
            <a:r>
              <a:rPr lang="ja-JP" altLang="en-US" dirty="0"/>
              <a:t>”</a:t>
            </a:r>
            <a:r>
              <a:rPr lang="en-US" altLang="ja-JP" dirty="0"/>
              <a:t> the likely implementation</a:t>
            </a:r>
            <a:endParaRPr lang="en-US"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79</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41432787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1 Part I, Grading rubric</a:t>
            </a:r>
          </a:p>
        </p:txBody>
      </p:sp>
      <p:sp>
        <p:nvSpPr>
          <p:cNvPr id="3" name="Content Placeholder 2"/>
          <p:cNvSpPr>
            <a:spLocks noGrp="1"/>
          </p:cNvSpPr>
          <p:nvPr>
            <p:ph idx="1"/>
          </p:nvPr>
        </p:nvSpPr>
        <p:spPr/>
        <p:txBody>
          <a:bodyPr/>
          <a:lstStyle/>
          <a:p>
            <a:r>
              <a:rPr lang="en-US" sz="2000" dirty="0" smtClean="0"/>
              <a:t>For triangles:</a:t>
            </a:r>
            <a:endParaRPr lang="en-US" sz="2000" dirty="0"/>
          </a:p>
          <a:p>
            <a:pPr lvl="1"/>
            <a:r>
              <a:rPr lang="en-US" dirty="0"/>
              <a:t>10 + 20 = 30 hence it is a line</a:t>
            </a:r>
          </a:p>
          <a:p>
            <a:pPr lvl="1"/>
            <a:r>
              <a:rPr lang="en-US" dirty="0"/>
              <a:t>12 + 8 &lt; 30  hence it is not a triangle</a:t>
            </a:r>
          </a:p>
          <a:p>
            <a:pPr lvl="1"/>
            <a:r>
              <a:rPr lang="en-US" dirty="0" smtClean="0"/>
              <a:t>Negative </a:t>
            </a:r>
            <a:r>
              <a:rPr lang="en-US" dirty="0"/>
              <a:t>length triangles are bad.</a:t>
            </a:r>
          </a:p>
          <a:p>
            <a:pPr lvl="1"/>
            <a:r>
              <a:rPr lang="en-US" dirty="0"/>
              <a:t>Also triangles with long numbers such as 2147483647. This number is 2^31 - 1 ) i.e. MAX_VALUE </a:t>
            </a:r>
            <a:r>
              <a:rPr lang="en-US" dirty="0" smtClean="0"/>
              <a:t> “A </a:t>
            </a:r>
            <a:r>
              <a:rPr lang="en-US" dirty="0"/>
              <a:t>constant holding the maximum value an </a:t>
            </a:r>
            <a:r>
              <a:rPr lang="en-US" b="1" dirty="0">
                <a:latin typeface="Courier New"/>
                <a:cs typeface="Courier New"/>
              </a:rPr>
              <a:t>int</a:t>
            </a:r>
            <a:r>
              <a:rPr lang="en-US" dirty="0"/>
              <a:t> can have, 2</a:t>
            </a:r>
            <a:r>
              <a:rPr lang="en-US" baseline="30000" dirty="0"/>
              <a:t>31</a:t>
            </a:r>
            <a:r>
              <a:rPr lang="en-US" dirty="0"/>
              <a:t>-</a:t>
            </a:r>
            <a:r>
              <a:rPr lang="en-US" dirty="0" smtClean="0"/>
              <a:t>1”.</a:t>
            </a:r>
            <a:endParaRPr lang="en-US" dirty="0"/>
          </a:p>
          <a:p>
            <a:pPr lvl="2"/>
            <a:r>
              <a:rPr lang="en-US" dirty="0"/>
              <a:t>The problem is in testing for illegal triangles one must check a + b &lt;= c and we get arithmetic </a:t>
            </a:r>
            <a:r>
              <a:rPr lang="en-US" dirty="0" smtClean="0"/>
              <a:t>overflows. [See example on next slide.]</a:t>
            </a:r>
          </a:p>
          <a:p>
            <a:pPr lvl="2"/>
            <a:r>
              <a:rPr lang="en-US" sz="1800" dirty="0" smtClean="0"/>
              <a:t>I </a:t>
            </a:r>
            <a:r>
              <a:rPr lang="en-US" sz="1800" dirty="0"/>
              <a:t>got bit the first time myself</a:t>
            </a:r>
            <a:r>
              <a:rPr lang="en-US" sz="1800" dirty="0" smtClean="0"/>
              <a:t>.</a:t>
            </a:r>
            <a:endParaRPr lang="en-US" dirty="0"/>
          </a:p>
          <a:p>
            <a:pPr lvl="1"/>
            <a:r>
              <a:rPr lang="en-US" dirty="0" smtClean="0"/>
              <a:t>The </a:t>
            </a:r>
            <a:r>
              <a:rPr lang="en-US" dirty="0"/>
              <a:t>problem in using  </a:t>
            </a:r>
            <a:r>
              <a:rPr lang="en-US" dirty="0" smtClean="0"/>
              <a:t>21474836471 </a:t>
            </a:r>
            <a:r>
              <a:rPr lang="en-US" dirty="0"/>
              <a:t>is simply that it is too large </a:t>
            </a:r>
          </a:p>
        </p:txBody>
      </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8</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148775564"/>
      </p:ext>
    </p:extLst>
  </p:cSld>
  <p:clrMapOvr>
    <a:masterClrMapping/>
  </p:clrMapOvr>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2"/>
          <p:cNvSpPr>
            <a:spLocks noGrp="1" noChangeArrowheads="1"/>
          </p:cNvSpPr>
          <p:nvPr>
            <p:ph type="title"/>
          </p:nvPr>
        </p:nvSpPr>
        <p:spPr/>
        <p:txBody>
          <a:bodyPr/>
          <a:lstStyle/>
          <a:p>
            <a:pPr>
              <a:buFont typeface="Wingdings" charset="0"/>
              <a:buNone/>
            </a:pPr>
            <a:r>
              <a:rPr lang="en-US" sz="3600" dirty="0"/>
              <a:t>Characteristics of </a:t>
            </a:r>
            <a:r>
              <a:rPr lang="en-US" sz="3600" dirty="0" smtClean="0"/>
              <a:t>Special </a:t>
            </a:r>
            <a:r>
              <a:rPr lang="en-US" sz="3600" dirty="0"/>
              <a:t>Value Testing</a:t>
            </a:r>
            <a:endParaRPr lang="en-US" sz="4000" dirty="0"/>
          </a:p>
        </p:txBody>
      </p:sp>
      <p:sp>
        <p:nvSpPr>
          <p:cNvPr id="123909" name="Rectangle 3"/>
          <p:cNvSpPr>
            <a:spLocks noGrp="1" noChangeArrowheads="1"/>
          </p:cNvSpPr>
          <p:nvPr>
            <p:ph sz="quarter" idx="1"/>
          </p:nvPr>
        </p:nvSpPr>
        <p:spPr/>
        <p:txBody>
          <a:bodyPr/>
          <a:lstStyle/>
          <a:p>
            <a:r>
              <a:rPr lang="en-US" sz="3200" dirty="0"/>
              <a:t>Experience really helps</a:t>
            </a:r>
          </a:p>
          <a:p>
            <a:r>
              <a:rPr lang="en-US" sz="3200" dirty="0"/>
              <a:t>Frequently done by the customer or user</a:t>
            </a:r>
          </a:p>
          <a:p>
            <a:r>
              <a:rPr lang="en-US" sz="3200" dirty="0"/>
              <a:t>Defies measurement</a:t>
            </a:r>
          </a:p>
          <a:p>
            <a:r>
              <a:rPr lang="en-US" sz="3200" dirty="0"/>
              <a:t>Highly intuitive</a:t>
            </a:r>
          </a:p>
          <a:p>
            <a:r>
              <a:rPr lang="en-US" sz="3200" dirty="0"/>
              <a:t>Seldom repeatable</a:t>
            </a:r>
          </a:p>
          <a:p>
            <a:r>
              <a:rPr lang="en-US" sz="3200" dirty="0"/>
              <a:t>Often, very effective</a:t>
            </a: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80</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827608834"/>
      </p:ext>
    </p:extLst>
  </p:cSld>
  <p:clrMapOvr>
    <a:masterClrMapping/>
  </p:clrMapOvr>
  <p:timing>
    <p:tnLst>
      <p:par>
        <p:cTn xmlns:p14="http://schemas.microsoft.com/office/powerpoint/2010/mai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Key Concepts </a:t>
            </a:r>
            <a:endParaRPr lang="en-US" dirty="0"/>
          </a:p>
        </p:txBody>
      </p:sp>
      <p:sp>
        <p:nvSpPr>
          <p:cNvPr id="3" name="Content Placeholder 2"/>
          <p:cNvSpPr>
            <a:spLocks noGrp="1"/>
          </p:cNvSpPr>
          <p:nvPr>
            <p:ph idx="1"/>
          </p:nvPr>
        </p:nvSpPr>
        <p:spPr>
          <a:xfrm>
            <a:off x="457200" y="990600"/>
            <a:ext cx="8229600" cy="5486400"/>
          </a:xfrm>
        </p:spPr>
        <p:txBody>
          <a:bodyPr/>
          <a:lstStyle/>
          <a:p>
            <a:r>
              <a:rPr lang="en-US" sz="2800" dirty="0" smtClean="0"/>
              <a:t>Black-box testing</a:t>
            </a:r>
          </a:p>
          <a:p>
            <a:pPr lvl="1"/>
            <a:r>
              <a:rPr lang="en-US" sz="2400" dirty="0" smtClean="0"/>
              <a:t>vs. random testing, white-box testing</a:t>
            </a:r>
          </a:p>
          <a:p>
            <a:pPr lvl="1"/>
            <a:r>
              <a:rPr lang="en-US" sz="2400" dirty="0" smtClean="0"/>
              <a:t>Partitioning principle</a:t>
            </a:r>
          </a:p>
          <a:p>
            <a:r>
              <a:rPr lang="en-US" sz="2800" dirty="0" smtClean="0"/>
              <a:t>Black box testing techniques </a:t>
            </a:r>
          </a:p>
          <a:p>
            <a:pPr lvl="1"/>
            <a:r>
              <a:rPr lang="en-US" sz="2400" dirty="0" smtClean="0"/>
              <a:t>Equivalence class</a:t>
            </a:r>
          </a:p>
          <a:p>
            <a:pPr lvl="1"/>
            <a:r>
              <a:rPr lang="en-US" sz="2400" dirty="0" smtClean="0"/>
              <a:t>Boundary value testing </a:t>
            </a:r>
          </a:p>
          <a:p>
            <a:pPr lvl="1"/>
            <a:r>
              <a:rPr lang="en-US" sz="2400" dirty="0" smtClean="0"/>
              <a:t>Special value testing</a:t>
            </a:r>
          </a:p>
          <a:p>
            <a:r>
              <a:rPr lang="en-US" sz="2800" dirty="0" smtClean="0"/>
              <a:t>Single defect assumption </a:t>
            </a:r>
          </a:p>
          <a:p>
            <a:r>
              <a:rPr lang="en-US" sz="2800" dirty="0"/>
              <a:t>Normal vs. robustness testing </a:t>
            </a:r>
          </a:p>
          <a:p>
            <a:r>
              <a:rPr lang="en-US" sz="2800" dirty="0" smtClean="0"/>
              <a:t>Weak and strong combinations</a:t>
            </a:r>
          </a:p>
        </p:txBody>
      </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4" name="Slide Number Placeholder 13"/>
          <p:cNvSpPr>
            <a:spLocks noGrp="1"/>
          </p:cNvSpPr>
          <p:nvPr>
            <p:ph type="sldNum" sz="quarter" idx="12"/>
          </p:nvPr>
        </p:nvSpPr>
        <p:spPr/>
        <p:txBody>
          <a:bodyPr/>
          <a:lstStyle/>
          <a:p>
            <a:pPr>
              <a:defRPr/>
            </a:pPr>
            <a:fld id="{8BDBD1F7-51C1-E94D-B9B2-8F7012A744C6}" type="slidenum">
              <a:rPr lang="en-US" smtClean="0"/>
              <a:pPr>
                <a:defRPr/>
              </a:pPr>
              <a:t>81</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249299730"/>
      </p:ext>
    </p:extLst>
  </p:cSld>
  <p:clrMapOvr>
    <a:masterClrMapping/>
  </p:clrMapOvr>
  <p:timing>
    <p:tnLst>
      <p:par>
        <p:cTn xmlns:p14="http://schemas.microsoft.com/office/powerpoint/2010/mai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Guidelines and observations </a:t>
            </a:r>
            <a:endParaRPr lang="en-US" dirty="0"/>
          </a:p>
        </p:txBody>
      </p:sp>
      <p:sp>
        <p:nvSpPr>
          <p:cNvPr id="13" name="Content Placeholder 12"/>
          <p:cNvSpPr>
            <a:spLocks noGrp="1"/>
          </p:cNvSpPr>
          <p:nvPr>
            <p:ph idx="1"/>
          </p:nvPr>
        </p:nvSpPr>
        <p:spPr/>
        <p:txBody>
          <a:bodyPr/>
          <a:lstStyle/>
          <a:p>
            <a:r>
              <a:rPr lang="en-US" dirty="0" smtClean="0"/>
              <a:t>Equivalence </a:t>
            </a:r>
            <a:r>
              <a:rPr lang="en-US" dirty="0"/>
              <a:t>Class Testing is appropriate when input data is defined in terms of intervals and sets of discrete values.</a:t>
            </a:r>
          </a:p>
          <a:p>
            <a:r>
              <a:rPr lang="en-US" dirty="0" smtClean="0"/>
              <a:t>Equivalence </a:t>
            </a:r>
            <a:r>
              <a:rPr lang="en-US" dirty="0"/>
              <a:t>Class Testing is strengthened when combined with Boundary Value Testing</a:t>
            </a:r>
          </a:p>
          <a:p>
            <a:r>
              <a:rPr lang="en-US" dirty="0" smtClean="0"/>
              <a:t>Strong </a:t>
            </a:r>
            <a:r>
              <a:rPr lang="en-US" dirty="0"/>
              <a:t>equivalence takes the presumption that variables are independent. If that is not the case, redundant test cases may be generated</a:t>
            </a:r>
          </a:p>
          <a:p>
            <a:endParaRPr lang="en-US" dirty="0"/>
          </a:p>
        </p:txBody>
      </p:sp>
      <p:sp>
        <p:nvSpPr>
          <p:cNvPr id="4" name="Date Placeholder 3"/>
          <p:cNvSpPr>
            <a:spLocks noGrp="1"/>
          </p:cNvSpPr>
          <p:nvPr>
            <p:ph type="dt" sz="half" idx="10"/>
          </p:nvPr>
        </p:nvSpPr>
        <p:spPr/>
        <p:txBody>
          <a:bodyPr/>
          <a:lstStyle/>
          <a:p>
            <a:r>
              <a:rPr lang="en-US" dirty="0" smtClean="0"/>
              <a:t>April 18, 2017</a:t>
            </a:r>
            <a:endParaRPr lang="en-US" dirty="0"/>
          </a:p>
        </p:txBody>
      </p:sp>
      <p:sp>
        <p:nvSpPr>
          <p:cNvPr id="5" name="Footer Placeholder 4"/>
          <p:cNvSpPr>
            <a:spLocks noGrp="1"/>
          </p:cNvSpPr>
          <p:nvPr>
            <p:ph type="ftr" sz="quarter" idx="11"/>
          </p:nvPr>
        </p:nvSpPr>
        <p:spPr/>
        <p:txBody>
          <a:bodyPr/>
          <a:lstStyle/>
          <a:p>
            <a:r>
              <a:rPr lang="en-US" dirty="0" smtClean="0"/>
              <a:t>SE 433: Lecture 4</a:t>
            </a:r>
            <a:endParaRPr lang="en-US" dirty="0"/>
          </a:p>
        </p:txBody>
      </p:sp>
      <p:sp>
        <p:nvSpPr>
          <p:cNvPr id="14" name="Slide Number Placeholder 13"/>
          <p:cNvSpPr>
            <a:spLocks noGrp="1"/>
          </p:cNvSpPr>
          <p:nvPr>
            <p:ph type="sldNum" sz="quarter" idx="12"/>
          </p:nvPr>
        </p:nvSpPr>
        <p:spPr/>
        <p:txBody>
          <a:bodyPr/>
          <a:lstStyle/>
          <a:p>
            <a:pPr>
              <a:defRPr/>
            </a:pPr>
            <a:fld id="{8BDBD1F7-51C1-E94D-B9B2-8F7012A744C6}" type="slidenum">
              <a:rPr lang="en-US" smtClean="0"/>
              <a:pPr>
                <a:defRPr/>
              </a:pPr>
              <a:t>82</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21814472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p:cNvSpPr>
          <p:nvPr>
            <p:ph type="ctrTitle"/>
          </p:nvPr>
        </p:nvSpPr>
        <p:spPr/>
        <p:txBody>
          <a:bodyPr/>
          <a:lstStyle/>
          <a:p>
            <a:pPr algn="ctr"/>
            <a:r>
              <a:rPr lang="en-US" sz="4400" dirty="0"/>
              <a:t>An Introduction to JUnit</a:t>
            </a:r>
            <a:br>
              <a:rPr lang="en-US" sz="4400" dirty="0"/>
            </a:br>
            <a:r>
              <a:rPr lang="en-US" dirty="0"/>
              <a:t>Part </a:t>
            </a:r>
            <a:r>
              <a:rPr lang="en-US" dirty="0" smtClean="0"/>
              <a:t>2 </a:t>
            </a:r>
            <a:endParaRPr lang="en-US" b="1" dirty="0"/>
          </a:p>
        </p:txBody>
      </p:sp>
      <p:sp>
        <p:nvSpPr>
          <p:cNvPr id="5" name="Subtitle 4"/>
          <p:cNvSpPr>
            <a:spLocks noGrp="1"/>
          </p:cNvSpPr>
          <p:nvPr>
            <p:ph type="subTitle" idx="1"/>
          </p:nvPr>
        </p:nvSpPr>
        <p:spPr/>
        <p:txBody>
          <a:bodyPr/>
          <a:lstStyle/>
          <a:p>
            <a:endParaRPr lang="en-US" dirty="0"/>
          </a:p>
        </p:txBody>
      </p:sp>
      <p:sp>
        <p:nvSpPr>
          <p:cNvPr id="9" name="Date Placeholder 8"/>
          <p:cNvSpPr>
            <a:spLocks noGrp="1"/>
          </p:cNvSpPr>
          <p:nvPr>
            <p:ph type="dt" sz="half" idx="10"/>
          </p:nvPr>
        </p:nvSpPr>
        <p:spPr/>
        <p:txBody>
          <a:bodyPr/>
          <a:lstStyle/>
          <a:p>
            <a:pPr>
              <a:defRPr/>
            </a:pPr>
            <a:r>
              <a:rPr lang="en-US" dirty="0" smtClean="0"/>
              <a:t>April 18, 2017</a:t>
            </a:r>
            <a:endParaRPr lang="en-US" dirty="0"/>
          </a:p>
        </p:txBody>
      </p:sp>
      <p:sp>
        <p:nvSpPr>
          <p:cNvPr id="10" name="Footer Placeholder 9"/>
          <p:cNvSpPr>
            <a:spLocks noGrp="1"/>
          </p:cNvSpPr>
          <p:nvPr>
            <p:ph type="ftr" sz="quarter" idx="11"/>
          </p:nvPr>
        </p:nvSpPr>
        <p:spPr/>
        <p:txBody>
          <a:bodyPr/>
          <a:lstStyle/>
          <a:p>
            <a:pPr>
              <a:defRPr/>
            </a:pPr>
            <a:r>
              <a:rPr lang="en-US" dirty="0" smtClean="0"/>
              <a:t>SE 433: Lecture 4</a:t>
            </a:r>
            <a:endParaRPr lang="en-US" dirty="0"/>
          </a:p>
        </p:txBody>
      </p:sp>
      <p:sp>
        <p:nvSpPr>
          <p:cNvPr id="12" name="Slide Number Placeholder 11"/>
          <p:cNvSpPr>
            <a:spLocks noGrp="1"/>
          </p:cNvSpPr>
          <p:nvPr>
            <p:ph type="sldNum" sz="quarter" idx="12"/>
          </p:nvPr>
        </p:nvSpPr>
        <p:spPr/>
        <p:txBody>
          <a:bodyPr/>
          <a:lstStyle/>
          <a:p>
            <a:pPr>
              <a:defRPr/>
            </a:pPr>
            <a:fld id="{F683B677-C643-1541-A02D-CD84F8996590}" type="slidenum">
              <a:rPr lang="en-US" smtClean="0"/>
              <a:pPr>
                <a:defRPr/>
              </a:pPr>
              <a:t>83</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127167824"/>
      </p:ext>
    </p:extLst>
  </p:cSld>
  <p:clrMapOvr>
    <a:masterClrMapping/>
  </p:clrMapOvr>
  <p:timing>
    <p:tnLst>
      <p:par>
        <p:cTn xmlns:p14="http://schemas.microsoft.com/office/powerpoint/2010/mai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2"/>
          <p:cNvSpPr>
            <a:spLocks noGrp="1"/>
          </p:cNvSpPr>
          <p:nvPr>
            <p:ph type="title" idx="4294967295"/>
          </p:nvPr>
        </p:nvSpPr>
        <p:spPr/>
        <p:txBody>
          <a:bodyPr/>
          <a:lstStyle/>
          <a:p>
            <a:r>
              <a:rPr lang="en-CA" sz="4400" dirty="0" smtClean="0"/>
              <a:t>JUnit Best Practices</a:t>
            </a:r>
            <a:endParaRPr lang="en-CA" sz="4400" dirty="0"/>
          </a:p>
        </p:txBody>
      </p:sp>
      <p:sp>
        <p:nvSpPr>
          <p:cNvPr id="39941" name="Rectangle 3"/>
          <p:cNvSpPr>
            <a:spLocks noGrp="1"/>
          </p:cNvSpPr>
          <p:nvPr>
            <p:ph type="body" idx="4294967295"/>
          </p:nvPr>
        </p:nvSpPr>
        <p:spPr/>
        <p:txBody>
          <a:bodyPr/>
          <a:lstStyle/>
          <a:p>
            <a:pPr marL="393700" indent="-285750">
              <a:lnSpc>
                <a:spcPct val="90000"/>
              </a:lnSpc>
            </a:pPr>
            <a:r>
              <a:rPr lang="en-CA" sz="3200" dirty="0" smtClean="0"/>
              <a:t>Each test case should be independent.</a:t>
            </a:r>
          </a:p>
          <a:p>
            <a:pPr marL="393700" indent="-285750">
              <a:lnSpc>
                <a:spcPct val="90000"/>
              </a:lnSpc>
            </a:pPr>
            <a:r>
              <a:rPr lang="en-CA" sz="3200" dirty="0" smtClean="0"/>
              <a:t>Test </a:t>
            </a:r>
            <a:r>
              <a:rPr lang="en-CA" sz="3200" dirty="0"/>
              <a:t>cases should be independent of execution </a:t>
            </a:r>
            <a:r>
              <a:rPr lang="en-CA" sz="3200" dirty="0" smtClean="0"/>
              <a:t>order.</a:t>
            </a:r>
            <a:endParaRPr lang="en-CA" sz="3200" dirty="0"/>
          </a:p>
          <a:p>
            <a:pPr marL="393700" indent="-285750">
              <a:lnSpc>
                <a:spcPct val="90000"/>
              </a:lnSpc>
            </a:pPr>
            <a:r>
              <a:rPr lang="en-CA" sz="3200" dirty="0"/>
              <a:t>No dependencies on the state of previous </a:t>
            </a:r>
            <a:r>
              <a:rPr lang="en-CA" sz="3200" dirty="0" smtClean="0"/>
              <a:t>test</a:t>
            </a:r>
            <a:r>
              <a:rPr lang="en-CA" sz="3200" dirty="0"/>
              <a:t>s</a:t>
            </a:r>
            <a:r>
              <a:rPr lang="en-CA" sz="3200" dirty="0" smtClean="0"/>
              <a:t>.</a:t>
            </a:r>
            <a:endParaRPr lang="en-CA" sz="3200"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84</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405402957"/>
      </p:ext>
    </p:extLst>
  </p:cSld>
  <p:clrMapOvr>
    <a:masterClrMapping/>
  </p:clrMapOvr>
  <p:timing>
    <p:tnLst>
      <p:par>
        <p:cTn xmlns:p14="http://schemas.microsoft.com/office/powerpoint/2010/mai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2"/>
          <p:cNvSpPr>
            <a:spLocks noGrp="1"/>
          </p:cNvSpPr>
          <p:nvPr>
            <p:ph type="title" idx="4294967295"/>
          </p:nvPr>
        </p:nvSpPr>
        <p:spPr/>
        <p:txBody>
          <a:bodyPr/>
          <a:lstStyle/>
          <a:p>
            <a:r>
              <a:rPr lang="en-CA" dirty="0" smtClean="0"/>
              <a:t>JUnit Test </a:t>
            </a:r>
            <a:r>
              <a:rPr lang="en-CA" dirty="0"/>
              <a:t>Fixtures</a:t>
            </a:r>
            <a:endParaRPr lang="en-CA" sz="4400" dirty="0"/>
          </a:p>
        </p:txBody>
      </p:sp>
      <p:sp>
        <p:nvSpPr>
          <p:cNvPr id="40965" name="Rectangle 3"/>
          <p:cNvSpPr>
            <a:spLocks noGrp="1"/>
          </p:cNvSpPr>
          <p:nvPr>
            <p:ph type="body" idx="4294967295"/>
          </p:nvPr>
        </p:nvSpPr>
        <p:spPr/>
        <p:txBody>
          <a:bodyPr/>
          <a:lstStyle/>
          <a:p>
            <a:r>
              <a:rPr lang="en-CA" sz="3200" dirty="0"/>
              <a:t>The context in which a test case is executed.</a:t>
            </a:r>
          </a:p>
          <a:p>
            <a:r>
              <a:rPr lang="en-CA" sz="3200" dirty="0"/>
              <a:t>Typically include:</a:t>
            </a:r>
          </a:p>
          <a:p>
            <a:pPr lvl="1"/>
            <a:r>
              <a:rPr lang="en-CA" sz="2800" dirty="0" smtClean="0"/>
              <a:t>Common objects </a:t>
            </a:r>
            <a:r>
              <a:rPr lang="en-CA" sz="2800" dirty="0"/>
              <a:t>or resources that are available for use by any test case</a:t>
            </a:r>
            <a:r>
              <a:rPr lang="en-CA" sz="2800" dirty="0" smtClean="0"/>
              <a:t>.</a:t>
            </a:r>
          </a:p>
          <a:p>
            <a:r>
              <a:rPr lang="en-CA" sz="3200" dirty="0" smtClean="0"/>
              <a:t>Activities </a:t>
            </a:r>
            <a:r>
              <a:rPr lang="en-CA" sz="3200" dirty="0"/>
              <a:t>to </a:t>
            </a:r>
            <a:r>
              <a:rPr lang="en-CA" sz="3200" dirty="0" smtClean="0"/>
              <a:t>manage </a:t>
            </a:r>
            <a:r>
              <a:rPr lang="en-CA" sz="3200" dirty="0"/>
              <a:t>these </a:t>
            </a:r>
            <a:r>
              <a:rPr lang="en-CA" sz="3200" dirty="0" smtClean="0"/>
              <a:t>objects </a:t>
            </a:r>
            <a:endParaRPr lang="en-CA" sz="3200" dirty="0"/>
          </a:p>
          <a:p>
            <a:pPr lvl="1"/>
            <a:r>
              <a:rPr lang="en-CA" sz="2700" dirty="0" smtClean="0"/>
              <a:t>Set-up: object and resource allocation</a:t>
            </a:r>
            <a:endParaRPr lang="en-CA" sz="2700" dirty="0"/>
          </a:p>
          <a:p>
            <a:pPr lvl="1"/>
            <a:r>
              <a:rPr lang="en-CA" sz="2700" dirty="0" smtClean="0"/>
              <a:t>Tear-down</a:t>
            </a:r>
            <a:r>
              <a:rPr lang="en-CA" sz="2700" dirty="0"/>
              <a:t>: </a:t>
            </a:r>
            <a:r>
              <a:rPr lang="en-CA" sz="2700" dirty="0" smtClean="0"/>
              <a:t>object and resource de</a:t>
            </a:r>
            <a:r>
              <a:rPr lang="en-CA" sz="2700" dirty="0"/>
              <a:t>-allocation</a:t>
            </a: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85</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090418634"/>
      </p:ext>
    </p:extLst>
  </p:cSld>
  <p:clrMapOvr>
    <a:masterClrMapping/>
  </p:clrMapOvr>
  <p:timing>
    <p:tnLst>
      <p:par>
        <p:cTn xmlns:p14="http://schemas.microsoft.com/office/powerpoint/2010/mai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2"/>
          <p:cNvSpPr>
            <a:spLocks noGrp="1"/>
          </p:cNvSpPr>
          <p:nvPr>
            <p:ph type="title"/>
          </p:nvPr>
        </p:nvSpPr>
        <p:spPr/>
        <p:txBody>
          <a:bodyPr/>
          <a:lstStyle/>
          <a:p>
            <a:r>
              <a:rPr lang="en-CA" dirty="0" smtClean="0"/>
              <a:t>Set-Up</a:t>
            </a:r>
            <a:endParaRPr lang="en-CA" sz="4400" dirty="0"/>
          </a:p>
        </p:txBody>
      </p:sp>
      <p:sp>
        <p:nvSpPr>
          <p:cNvPr id="41989" name="Rectangle 3"/>
          <p:cNvSpPr>
            <a:spLocks noGrp="1"/>
          </p:cNvSpPr>
          <p:nvPr>
            <p:ph idx="1"/>
          </p:nvPr>
        </p:nvSpPr>
        <p:spPr/>
        <p:txBody>
          <a:bodyPr/>
          <a:lstStyle/>
          <a:p>
            <a:pPr marL="393700" indent="-285750"/>
            <a:r>
              <a:rPr lang="en-CA" sz="3200" dirty="0" smtClean="0"/>
              <a:t>Tasks </a:t>
            </a:r>
            <a:r>
              <a:rPr lang="en-CA" sz="3200" dirty="0"/>
              <a:t>that must be done prior to each test case</a:t>
            </a:r>
          </a:p>
          <a:p>
            <a:pPr marL="393700" indent="-285750"/>
            <a:r>
              <a:rPr lang="en-CA" sz="3200" dirty="0"/>
              <a:t>Examples:  </a:t>
            </a:r>
          </a:p>
          <a:p>
            <a:pPr marL="847725" lvl="1"/>
            <a:r>
              <a:rPr lang="en-CA" sz="2800" dirty="0" smtClean="0"/>
              <a:t>Create some </a:t>
            </a:r>
            <a:r>
              <a:rPr lang="en-CA" sz="2800" dirty="0"/>
              <a:t>objects to work with</a:t>
            </a:r>
          </a:p>
          <a:p>
            <a:pPr marL="847725" lvl="1"/>
            <a:r>
              <a:rPr lang="en-CA" sz="2800" dirty="0" smtClean="0"/>
              <a:t>Open a </a:t>
            </a:r>
            <a:r>
              <a:rPr lang="en-CA" sz="2800" dirty="0"/>
              <a:t>network </a:t>
            </a:r>
            <a:r>
              <a:rPr lang="en-CA" sz="2800" dirty="0" smtClean="0"/>
              <a:t>connection</a:t>
            </a:r>
            <a:endParaRPr lang="en-CA" sz="2800" dirty="0"/>
          </a:p>
          <a:p>
            <a:pPr marL="847725" lvl="1"/>
            <a:r>
              <a:rPr lang="en-CA" sz="2800" dirty="0" smtClean="0"/>
              <a:t>Open a file to read/write </a:t>
            </a:r>
            <a:endParaRPr lang="en-CA" sz="2800"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86</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953505148"/>
      </p:ext>
    </p:extLst>
  </p:cSld>
  <p:clrMapOvr>
    <a:masterClrMapping/>
  </p:clrMapOvr>
  <p:timing>
    <p:tnLst>
      <p:par>
        <p:cTn xmlns:p14="http://schemas.microsoft.com/office/powerpoint/2010/mai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2"/>
          <p:cNvSpPr>
            <a:spLocks noGrp="1"/>
          </p:cNvSpPr>
          <p:nvPr>
            <p:ph type="title"/>
          </p:nvPr>
        </p:nvSpPr>
        <p:spPr/>
        <p:txBody>
          <a:bodyPr/>
          <a:lstStyle/>
          <a:p>
            <a:r>
              <a:rPr lang="en-CA" dirty="0" smtClean="0"/>
              <a:t>Tear-Down</a:t>
            </a:r>
            <a:endParaRPr lang="en-CA" sz="4400" dirty="0"/>
          </a:p>
        </p:txBody>
      </p:sp>
      <p:sp>
        <p:nvSpPr>
          <p:cNvPr id="41989" name="Rectangle 3"/>
          <p:cNvSpPr>
            <a:spLocks noGrp="1"/>
          </p:cNvSpPr>
          <p:nvPr>
            <p:ph idx="1"/>
          </p:nvPr>
        </p:nvSpPr>
        <p:spPr/>
        <p:txBody>
          <a:bodyPr/>
          <a:lstStyle/>
          <a:p>
            <a:pPr marL="393700" indent="-285750"/>
            <a:r>
              <a:rPr lang="en-CA" sz="3200" dirty="0" smtClean="0"/>
              <a:t>Tasks </a:t>
            </a:r>
            <a:r>
              <a:rPr lang="en-CA" sz="3200" dirty="0"/>
              <a:t>to clean up after execution of each test case. </a:t>
            </a:r>
          </a:p>
          <a:p>
            <a:pPr marL="393700" indent="-285750"/>
            <a:r>
              <a:rPr lang="en-CA" sz="3200" dirty="0"/>
              <a:t>Ensures </a:t>
            </a:r>
          </a:p>
          <a:p>
            <a:pPr marL="847725" lvl="1"/>
            <a:r>
              <a:rPr lang="en-CA" sz="2800" dirty="0" smtClean="0"/>
              <a:t>Resources are </a:t>
            </a:r>
            <a:r>
              <a:rPr lang="en-CA" sz="2800" dirty="0"/>
              <a:t>released</a:t>
            </a:r>
          </a:p>
          <a:p>
            <a:pPr marL="847725" lvl="1"/>
            <a:r>
              <a:rPr lang="en-CA" sz="2800" dirty="0" smtClean="0"/>
              <a:t>the </a:t>
            </a:r>
            <a:r>
              <a:rPr lang="en-CA" sz="2800" dirty="0"/>
              <a:t>system is </a:t>
            </a:r>
            <a:r>
              <a:rPr lang="en-CA" sz="2800" dirty="0" smtClean="0"/>
              <a:t>in a </a:t>
            </a:r>
            <a:r>
              <a:rPr lang="en-CA" sz="2800" dirty="0"/>
              <a:t>known state for </a:t>
            </a:r>
            <a:r>
              <a:rPr lang="en-CA" sz="2800" dirty="0" smtClean="0"/>
              <a:t>the next </a:t>
            </a:r>
            <a:r>
              <a:rPr lang="en-CA" sz="2800" dirty="0"/>
              <a:t>test </a:t>
            </a:r>
            <a:r>
              <a:rPr lang="en-CA" sz="2800" dirty="0" smtClean="0"/>
              <a:t>case</a:t>
            </a:r>
            <a:endParaRPr lang="en-CA" sz="2800" dirty="0"/>
          </a:p>
          <a:p>
            <a:pPr marL="393700" indent="-285750"/>
            <a:r>
              <a:rPr lang="en-CA" sz="3200" dirty="0"/>
              <a:t>Clean up </a:t>
            </a:r>
            <a:r>
              <a:rPr lang="en-CA" sz="3200" dirty="0" smtClean="0"/>
              <a:t>should not </a:t>
            </a:r>
            <a:r>
              <a:rPr lang="en-CA" sz="3200" dirty="0"/>
              <a:t>be done at the end of </a:t>
            </a:r>
            <a:r>
              <a:rPr lang="en-CA" sz="3200" dirty="0" smtClean="0"/>
              <a:t>a test case,</a:t>
            </a:r>
            <a:endParaRPr lang="en-CA" sz="3200" dirty="0"/>
          </a:p>
          <a:p>
            <a:pPr marL="847725" lvl="1"/>
            <a:r>
              <a:rPr lang="en-CA" sz="2800" dirty="0"/>
              <a:t>since a failure ends execution of a test </a:t>
            </a:r>
            <a:r>
              <a:rPr lang="en-CA" sz="2800" dirty="0" smtClean="0"/>
              <a:t>case </a:t>
            </a:r>
            <a:r>
              <a:rPr lang="en-CA" sz="2800" dirty="0"/>
              <a:t>at that point</a:t>
            </a: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87</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944614673"/>
      </p:ext>
    </p:extLst>
  </p:cSld>
  <p:clrMapOvr>
    <a:masterClrMapping/>
  </p:clrMapOvr>
  <p:timing>
    <p:tnLst>
      <p:par>
        <p:cTn xmlns:p14="http://schemas.microsoft.com/office/powerpoint/2010/mai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p:cNvSpPr>
          <p:nvPr>
            <p:ph type="title" idx="4294967295"/>
          </p:nvPr>
        </p:nvSpPr>
        <p:spPr/>
        <p:txBody>
          <a:bodyPr/>
          <a:lstStyle/>
          <a:p>
            <a:r>
              <a:rPr lang="en-CA" sz="3200" dirty="0" smtClean="0"/>
              <a:t>Method Annotations for Set-Up </a:t>
            </a:r>
            <a:r>
              <a:rPr lang="en-CA" sz="3200" dirty="0"/>
              <a:t>and </a:t>
            </a:r>
            <a:r>
              <a:rPr lang="en-CA" sz="3200" dirty="0" smtClean="0"/>
              <a:t>Tear-Down</a:t>
            </a:r>
            <a:endParaRPr lang="en-CA" sz="3200" dirty="0"/>
          </a:p>
        </p:txBody>
      </p:sp>
      <p:sp>
        <p:nvSpPr>
          <p:cNvPr id="43013" name="Rectangle 3"/>
          <p:cNvSpPr>
            <a:spLocks noGrp="1"/>
          </p:cNvSpPr>
          <p:nvPr>
            <p:ph type="body" idx="4294967295"/>
          </p:nvPr>
        </p:nvSpPr>
        <p:spPr/>
        <p:txBody>
          <a:bodyPr/>
          <a:lstStyle/>
          <a:p>
            <a:pPr marL="393700" indent="-285750"/>
            <a:r>
              <a:rPr lang="en-CA" sz="2400" dirty="0" smtClean="0">
                <a:solidFill>
                  <a:srgbClr val="FF0000"/>
                </a:solidFill>
                <a:latin typeface="+mn-lt"/>
              </a:rPr>
              <a:t>@</a:t>
            </a:r>
            <a:r>
              <a:rPr lang="en-CA" sz="2400" dirty="0">
                <a:solidFill>
                  <a:srgbClr val="FF0000"/>
                </a:solidFill>
                <a:latin typeface="+mn-lt"/>
              </a:rPr>
              <a:t>Before</a:t>
            </a:r>
            <a:r>
              <a:rPr lang="en-CA" sz="2400" dirty="0">
                <a:latin typeface="+mn-lt"/>
              </a:rPr>
              <a:t> </a:t>
            </a:r>
            <a:r>
              <a:rPr lang="en-CA" sz="2800" dirty="0" smtClean="0"/>
              <a:t>annotation: set-up</a:t>
            </a:r>
            <a:endParaRPr lang="en-CA" sz="2800" dirty="0"/>
          </a:p>
          <a:p>
            <a:pPr marL="742950" lvl="1" indent="-285750"/>
            <a:r>
              <a:rPr lang="en-CA" sz="2400" dirty="0"/>
              <a:t>code to run before </a:t>
            </a:r>
            <a:r>
              <a:rPr lang="en-CA" sz="2400" u="sng" dirty="0"/>
              <a:t>each</a:t>
            </a:r>
            <a:r>
              <a:rPr lang="en-CA" sz="2400" dirty="0"/>
              <a:t> test case.</a:t>
            </a:r>
          </a:p>
          <a:p>
            <a:pPr marL="393700" indent="-285750"/>
            <a:r>
              <a:rPr lang="en-CA" sz="2400" dirty="0" smtClean="0">
                <a:solidFill>
                  <a:srgbClr val="FF0000"/>
                </a:solidFill>
                <a:latin typeface="+mn-lt"/>
              </a:rPr>
              <a:t>@</a:t>
            </a:r>
            <a:r>
              <a:rPr lang="en-CA" sz="2400" dirty="0">
                <a:solidFill>
                  <a:srgbClr val="FF0000"/>
                </a:solidFill>
                <a:latin typeface="+mn-lt"/>
              </a:rPr>
              <a:t>After</a:t>
            </a:r>
            <a:r>
              <a:rPr lang="en-CA" sz="2400" dirty="0">
                <a:latin typeface="+mn-lt"/>
              </a:rPr>
              <a:t> </a:t>
            </a:r>
            <a:r>
              <a:rPr lang="en-CA" sz="2800" dirty="0" smtClean="0"/>
              <a:t>annotation: </a:t>
            </a:r>
            <a:r>
              <a:rPr lang="en-CA" sz="2800" dirty="0"/>
              <a:t>Teardown </a:t>
            </a:r>
            <a:endParaRPr lang="en-CA" sz="2800" dirty="0" smtClean="0"/>
          </a:p>
          <a:p>
            <a:pPr marL="742950" lvl="1" indent="-285750"/>
            <a:r>
              <a:rPr lang="en-CA" sz="2400" dirty="0" smtClean="0"/>
              <a:t>code </a:t>
            </a:r>
            <a:r>
              <a:rPr lang="en-CA" sz="2400" dirty="0"/>
              <a:t>to run after </a:t>
            </a:r>
            <a:r>
              <a:rPr lang="en-CA" sz="2400" i="1" dirty="0"/>
              <a:t>each</a:t>
            </a:r>
            <a:r>
              <a:rPr lang="en-CA" sz="2400" dirty="0"/>
              <a:t> test case. </a:t>
            </a:r>
          </a:p>
          <a:p>
            <a:pPr marL="742950" lvl="1" indent="-285750"/>
            <a:r>
              <a:rPr lang="en-CA" sz="2400" dirty="0"/>
              <a:t>will run </a:t>
            </a:r>
            <a:r>
              <a:rPr lang="en-CA" sz="2400" dirty="0" smtClean="0"/>
              <a:t>regardless </a:t>
            </a:r>
            <a:r>
              <a:rPr lang="en-CA" sz="2400" dirty="0"/>
              <a:t>of the </a:t>
            </a:r>
            <a:r>
              <a:rPr lang="en-CA" sz="2400" dirty="0" smtClean="0"/>
              <a:t>verdict, even </a:t>
            </a:r>
            <a:r>
              <a:rPr lang="en-CA" sz="2400" dirty="0"/>
              <a:t>if exceptions are thrown in the test case or an assertion fails.</a:t>
            </a:r>
          </a:p>
          <a:p>
            <a:pPr marL="342900" indent="-342900"/>
            <a:r>
              <a:rPr lang="en-CA" sz="2800" dirty="0"/>
              <a:t>Multiple annotations are allowed</a:t>
            </a:r>
          </a:p>
          <a:p>
            <a:pPr marL="742950" lvl="1" indent="-285750"/>
            <a:r>
              <a:rPr lang="en-CA" sz="2400" dirty="0"/>
              <a:t>a</a:t>
            </a:r>
            <a:r>
              <a:rPr lang="en-CA" sz="2400" dirty="0" smtClean="0"/>
              <a:t>ll </a:t>
            </a:r>
            <a:r>
              <a:rPr lang="en-CA" sz="2400" dirty="0"/>
              <a:t>methods annotated with </a:t>
            </a:r>
            <a:r>
              <a:rPr lang="en-CA" sz="2400" dirty="0">
                <a:solidFill>
                  <a:srgbClr val="FF0000"/>
                </a:solidFill>
                <a:latin typeface="+mn-lt"/>
              </a:rPr>
              <a:t>@Before</a:t>
            </a:r>
            <a:r>
              <a:rPr lang="en-CA" sz="2400" dirty="0">
                <a:latin typeface="+mn-lt"/>
              </a:rPr>
              <a:t> </a:t>
            </a:r>
            <a:r>
              <a:rPr lang="en-CA" sz="2400" dirty="0"/>
              <a:t>will be run before </a:t>
            </a:r>
            <a:r>
              <a:rPr lang="en-CA" sz="2400" i="1" u="sng" dirty="0">
                <a:solidFill>
                  <a:srgbClr val="800000"/>
                </a:solidFill>
              </a:rPr>
              <a:t>each</a:t>
            </a:r>
            <a:r>
              <a:rPr lang="en-CA" sz="2400" dirty="0"/>
              <a:t> test case</a:t>
            </a:r>
          </a:p>
          <a:p>
            <a:pPr marL="742950" lvl="1" indent="-285750"/>
            <a:r>
              <a:rPr lang="en-CA" sz="2400" dirty="0"/>
              <a:t>b</a:t>
            </a:r>
            <a:r>
              <a:rPr lang="en-CA" sz="2400" dirty="0" smtClean="0"/>
              <a:t>ut </a:t>
            </a:r>
            <a:r>
              <a:rPr lang="en-CA" sz="2400" dirty="0"/>
              <a:t>no guarantee of execution order</a:t>
            </a: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88</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9195226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1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01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301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301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301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301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301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301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2"/>
          <p:cNvSpPr>
            <a:spLocks noGrp="1"/>
          </p:cNvSpPr>
          <p:nvPr>
            <p:ph type="title"/>
          </p:nvPr>
        </p:nvSpPr>
        <p:spPr/>
        <p:txBody>
          <a:bodyPr/>
          <a:lstStyle/>
          <a:p>
            <a:r>
              <a:rPr lang="en-CA" sz="3600" dirty="0"/>
              <a:t>Example:  </a:t>
            </a:r>
            <a:r>
              <a:rPr lang="en-CA" sz="3600" dirty="0" smtClean="0"/>
              <a:t>Using </a:t>
            </a:r>
            <a:r>
              <a:rPr lang="en-CA" sz="3600" dirty="0"/>
              <a:t>a File as a </a:t>
            </a:r>
            <a:r>
              <a:rPr lang="en-CA" sz="3600" dirty="0" smtClean="0"/>
              <a:t>Test </a:t>
            </a:r>
            <a:r>
              <a:rPr lang="en-CA" sz="3600" dirty="0"/>
              <a:t>Fixture</a:t>
            </a:r>
          </a:p>
        </p:txBody>
      </p:sp>
      <p:sp>
        <p:nvSpPr>
          <p:cNvPr id="44037" name="Rectangle 3"/>
          <p:cNvSpPr>
            <a:spLocks noGrp="1"/>
          </p:cNvSpPr>
          <p:nvPr>
            <p:ph sz="half" idx="1"/>
          </p:nvPr>
        </p:nvSpPr>
        <p:spPr>
          <a:xfrm>
            <a:off x="228600" y="1066800"/>
            <a:ext cx="4038600" cy="5097462"/>
          </a:xfrm>
        </p:spPr>
        <p:txBody>
          <a:bodyPr/>
          <a:lstStyle/>
          <a:p>
            <a:pPr marL="342900" indent="-342900">
              <a:lnSpc>
                <a:spcPct val="90000"/>
              </a:lnSpc>
              <a:spcBef>
                <a:spcPct val="0"/>
              </a:spcBef>
              <a:buFont typeface="Wingdings 3" charset="0"/>
              <a:buNone/>
            </a:pPr>
            <a:r>
              <a:rPr lang="en-CA" sz="2000" dirty="0">
                <a:solidFill>
                  <a:srgbClr val="3333CC"/>
                </a:solidFill>
                <a:latin typeface="+mn-lt"/>
                <a:cs typeface="Menlo Regular"/>
              </a:rPr>
              <a:t>public class OutputTest {</a:t>
            </a:r>
          </a:p>
          <a:p>
            <a:pPr marL="342900" indent="-342900">
              <a:lnSpc>
                <a:spcPct val="90000"/>
              </a:lnSpc>
              <a:spcBef>
                <a:spcPct val="0"/>
              </a:spcBef>
              <a:buFont typeface="Wingdings 3" charset="0"/>
              <a:buNone/>
            </a:pPr>
            <a:r>
              <a:rPr lang="en-CA" sz="2000" dirty="0">
                <a:solidFill>
                  <a:srgbClr val="3333CC"/>
                </a:solidFill>
                <a:latin typeface="+mn-lt"/>
                <a:cs typeface="Menlo Regular"/>
              </a:rPr>
              <a:t>    private File output; </a:t>
            </a:r>
          </a:p>
          <a:p>
            <a:pPr marL="342900" indent="-342900">
              <a:lnSpc>
                <a:spcPct val="90000"/>
              </a:lnSpc>
              <a:spcBef>
                <a:spcPct val="0"/>
              </a:spcBef>
              <a:buFont typeface="Wingdings 3" charset="0"/>
              <a:buNone/>
            </a:pPr>
            <a:endParaRPr lang="en-CA" sz="2000" dirty="0">
              <a:solidFill>
                <a:srgbClr val="3333CC"/>
              </a:solidFill>
              <a:latin typeface="+mn-lt"/>
              <a:cs typeface="Menlo Regular"/>
            </a:endParaRPr>
          </a:p>
          <a:p>
            <a:pPr marL="342900" indent="-342900">
              <a:lnSpc>
                <a:spcPct val="90000"/>
              </a:lnSpc>
              <a:spcBef>
                <a:spcPct val="0"/>
              </a:spcBef>
              <a:buFont typeface="Wingdings 3" charset="0"/>
              <a:buNone/>
            </a:pPr>
            <a:r>
              <a:rPr lang="en-CA" sz="2000" dirty="0">
                <a:solidFill>
                  <a:srgbClr val="3333CC"/>
                </a:solidFill>
                <a:latin typeface="+mn-lt"/>
                <a:cs typeface="Menlo Regular"/>
              </a:rPr>
              <a:t>    </a:t>
            </a:r>
            <a:r>
              <a:rPr lang="en-CA" sz="2000" dirty="0">
                <a:solidFill>
                  <a:srgbClr val="FF0000"/>
                </a:solidFill>
                <a:latin typeface="+mn-lt"/>
                <a:cs typeface="Menlo Regular"/>
              </a:rPr>
              <a:t>@Before </a:t>
            </a:r>
            <a:endParaRPr lang="en-CA" sz="2000" dirty="0" smtClean="0">
              <a:solidFill>
                <a:srgbClr val="FF0000"/>
              </a:solidFill>
              <a:latin typeface="+mn-lt"/>
              <a:cs typeface="Menlo Regular"/>
            </a:endParaRPr>
          </a:p>
          <a:p>
            <a:pPr marL="342900" indent="-342900">
              <a:lnSpc>
                <a:spcPct val="90000"/>
              </a:lnSpc>
              <a:spcBef>
                <a:spcPct val="0"/>
              </a:spcBef>
              <a:buFont typeface="Wingdings 3" charset="0"/>
              <a:buNone/>
            </a:pPr>
            <a:r>
              <a:rPr lang="en-CA" sz="2000" dirty="0">
                <a:solidFill>
                  <a:srgbClr val="FF0000"/>
                </a:solidFill>
                <a:latin typeface="+mn-lt"/>
                <a:cs typeface="Menlo Regular"/>
              </a:rPr>
              <a:t> </a:t>
            </a:r>
            <a:r>
              <a:rPr lang="en-CA" sz="2000" dirty="0" smtClean="0">
                <a:solidFill>
                  <a:srgbClr val="FF0000"/>
                </a:solidFill>
                <a:latin typeface="+mn-lt"/>
                <a:cs typeface="Menlo Regular"/>
              </a:rPr>
              <a:t>   </a:t>
            </a:r>
            <a:r>
              <a:rPr lang="en-CA" sz="2000" dirty="0" smtClean="0">
                <a:solidFill>
                  <a:srgbClr val="3333CC"/>
                </a:solidFill>
                <a:latin typeface="+mn-lt"/>
                <a:cs typeface="Menlo Regular"/>
              </a:rPr>
              <a:t>public </a:t>
            </a:r>
            <a:r>
              <a:rPr lang="en-CA" sz="2000" dirty="0">
                <a:solidFill>
                  <a:srgbClr val="3333CC"/>
                </a:solidFill>
                <a:latin typeface="+mn-lt"/>
                <a:cs typeface="Menlo Regular"/>
              </a:rPr>
              <a:t>void createOutputFile() { </a:t>
            </a:r>
          </a:p>
          <a:p>
            <a:pPr marL="342900" indent="-342900">
              <a:lnSpc>
                <a:spcPct val="90000"/>
              </a:lnSpc>
              <a:spcBef>
                <a:spcPct val="0"/>
              </a:spcBef>
              <a:buFont typeface="Wingdings 3" charset="0"/>
              <a:buNone/>
            </a:pPr>
            <a:r>
              <a:rPr lang="en-CA" sz="2000" dirty="0">
                <a:solidFill>
                  <a:srgbClr val="3333CC"/>
                </a:solidFill>
                <a:latin typeface="+mn-lt"/>
                <a:cs typeface="Menlo Regular"/>
              </a:rPr>
              <a:t>       output = new File(...);</a:t>
            </a:r>
          </a:p>
          <a:p>
            <a:pPr marL="342900" indent="-342900">
              <a:lnSpc>
                <a:spcPct val="90000"/>
              </a:lnSpc>
              <a:spcBef>
                <a:spcPct val="0"/>
              </a:spcBef>
              <a:buFont typeface="Wingdings 3" charset="0"/>
              <a:buNone/>
            </a:pPr>
            <a:r>
              <a:rPr lang="en-CA" sz="2000" dirty="0">
                <a:solidFill>
                  <a:srgbClr val="3333CC"/>
                </a:solidFill>
                <a:latin typeface="+mn-lt"/>
                <a:cs typeface="Menlo Regular"/>
              </a:rPr>
              <a:t>    }</a:t>
            </a:r>
          </a:p>
          <a:p>
            <a:pPr marL="342900" indent="-342900">
              <a:lnSpc>
                <a:spcPct val="90000"/>
              </a:lnSpc>
              <a:spcBef>
                <a:spcPct val="0"/>
              </a:spcBef>
              <a:buFont typeface="Wingdings 3" charset="0"/>
              <a:buNone/>
            </a:pPr>
            <a:r>
              <a:rPr lang="en-CA" sz="2000" dirty="0">
                <a:solidFill>
                  <a:srgbClr val="3333CC"/>
                </a:solidFill>
                <a:latin typeface="+mn-lt"/>
                <a:cs typeface="Menlo Regular"/>
              </a:rPr>
              <a:t> </a:t>
            </a:r>
          </a:p>
          <a:p>
            <a:pPr marL="342900" indent="-342900">
              <a:lnSpc>
                <a:spcPct val="90000"/>
              </a:lnSpc>
              <a:spcBef>
                <a:spcPct val="0"/>
              </a:spcBef>
              <a:buFont typeface="Wingdings 3" charset="0"/>
              <a:buNone/>
            </a:pPr>
            <a:r>
              <a:rPr lang="en-CA" sz="2000" dirty="0">
                <a:solidFill>
                  <a:srgbClr val="3333CC"/>
                </a:solidFill>
                <a:latin typeface="+mn-lt"/>
                <a:cs typeface="Menlo Regular"/>
              </a:rPr>
              <a:t>    </a:t>
            </a:r>
            <a:r>
              <a:rPr lang="en-CA" sz="2000" dirty="0">
                <a:solidFill>
                  <a:srgbClr val="FF0000"/>
                </a:solidFill>
                <a:latin typeface="+mn-lt"/>
                <a:cs typeface="Menlo Regular"/>
              </a:rPr>
              <a:t>@After </a:t>
            </a:r>
            <a:endParaRPr lang="en-CA" sz="2000" dirty="0" smtClean="0">
              <a:solidFill>
                <a:srgbClr val="FF0000"/>
              </a:solidFill>
              <a:latin typeface="+mn-lt"/>
              <a:cs typeface="Menlo Regular"/>
            </a:endParaRPr>
          </a:p>
          <a:p>
            <a:pPr marL="342900" indent="-342900">
              <a:lnSpc>
                <a:spcPct val="90000"/>
              </a:lnSpc>
              <a:spcBef>
                <a:spcPct val="0"/>
              </a:spcBef>
              <a:buFont typeface="Wingdings 3" charset="0"/>
              <a:buNone/>
            </a:pPr>
            <a:r>
              <a:rPr lang="en-CA" sz="2000" dirty="0">
                <a:solidFill>
                  <a:srgbClr val="FF0000"/>
                </a:solidFill>
                <a:latin typeface="+mn-lt"/>
                <a:cs typeface="Menlo Regular"/>
              </a:rPr>
              <a:t> </a:t>
            </a:r>
            <a:r>
              <a:rPr lang="en-CA" sz="2000" dirty="0" smtClean="0">
                <a:solidFill>
                  <a:srgbClr val="FF0000"/>
                </a:solidFill>
                <a:latin typeface="+mn-lt"/>
                <a:cs typeface="Menlo Regular"/>
              </a:rPr>
              <a:t>   </a:t>
            </a:r>
            <a:r>
              <a:rPr lang="en-CA" sz="2000" dirty="0" smtClean="0">
                <a:solidFill>
                  <a:srgbClr val="3333CC"/>
                </a:solidFill>
                <a:latin typeface="+mn-lt"/>
                <a:cs typeface="Menlo Regular"/>
              </a:rPr>
              <a:t>public </a:t>
            </a:r>
            <a:r>
              <a:rPr lang="en-CA" sz="2000" dirty="0">
                <a:solidFill>
                  <a:srgbClr val="3333CC"/>
                </a:solidFill>
                <a:latin typeface="+mn-lt"/>
                <a:cs typeface="Menlo Regular"/>
              </a:rPr>
              <a:t>void deleteOutputFile() {</a:t>
            </a:r>
          </a:p>
          <a:p>
            <a:pPr marL="342900" indent="-342900">
              <a:lnSpc>
                <a:spcPct val="90000"/>
              </a:lnSpc>
              <a:spcBef>
                <a:spcPct val="0"/>
              </a:spcBef>
              <a:buFont typeface="Wingdings 3" charset="0"/>
              <a:buNone/>
            </a:pPr>
            <a:r>
              <a:rPr lang="en-CA" sz="2000" dirty="0">
                <a:solidFill>
                  <a:srgbClr val="3333CC"/>
                </a:solidFill>
                <a:latin typeface="+mn-lt"/>
                <a:cs typeface="Menlo Regular"/>
              </a:rPr>
              <a:t>        output.close(); </a:t>
            </a:r>
            <a:endParaRPr lang="en-CA" sz="2000" dirty="0" smtClean="0">
              <a:solidFill>
                <a:srgbClr val="3333CC"/>
              </a:solidFill>
              <a:latin typeface="+mn-lt"/>
              <a:cs typeface="Menlo Regular"/>
            </a:endParaRPr>
          </a:p>
          <a:p>
            <a:pPr marL="342900" indent="-342900">
              <a:lnSpc>
                <a:spcPct val="90000"/>
              </a:lnSpc>
              <a:spcBef>
                <a:spcPct val="0"/>
              </a:spcBef>
              <a:buFont typeface="Wingdings 3" charset="0"/>
              <a:buNone/>
            </a:pPr>
            <a:r>
              <a:rPr lang="en-CA" sz="2000" dirty="0" smtClean="0">
                <a:solidFill>
                  <a:srgbClr val="3333CC"/>
                </a:solidFill>
                <a:latin typeface="+mn-lt"/>
                <a:cs typeface="Menlo Regular"/>
              </a:rPr>
              <a:t>        output.delete();</a:t>
            </a:r>
            <a:r>
              <a:rPr lang="en-CA" sz="2000" dirty="0">
                <a:solidFill>
                  <a:srgbClr val="3333CC"/>
                </a:solidFill>
                <a:latin typeface="+mn-lt"/>
                <a:cs typeface="Menlo Regular"/>
              </a:rPr>
              <a:t>	</a:t>
            </a:r>
            <a:r>
              <a:rPr lang="en-CA" sz="2000" dirty="0" smtClean="0">
                <a:solidFill>
                  <a:srgbClr val="3333CC"/>
                </a:solidFill>
                <a:latin typeface="+mn-lt"/>
                <a:cs typeface="Menlo Regular"/>
              </a:rPr>
              <a:t>	</a:t>
            </a:r>
            <a:endParaRPr lang="en-CA" sz="2000" dirty="0">
              <a:solidFill>
                <a:srgbClr val="3333CC"/>
              </a:solidFill>
              <a:latin typeface="+mn-lt"/>
              <a:cs typeface="Menlo Regular"/>
            </a:endParaRPr>
          </a:p>
          <a:p>
            <a:pPr marL="342900" indent="-342900">
              <a:lnSpc>
                <a:spcPct val="90000"/>
              </a:lnSpc>
              <a:spcBef>
                <a:spcPct val="0"/>
              </a:spcBef>
              <a:buFont typeface="Wingdings 3" charset="0"/>
              <a:buNone/>
            </a:pPr>
            <a:r>
              <a:rPr lang="en-CA" sz="2000" dirty="0">
                <a:solidFill>
                  <a:srgbClr val="3333CC"/>
                </a:solidFill>
                <a:latin typeface="+mn-lt"/>
                <a:cs typeface="Menlo Regular"/>
              </a:rPr>
              <a:t>    } </a:t>
            </a:r>
          </a:p>
        </p:txBody>
      </p:sp>
      <p:sp>
        <p:nvSpPr>
          <p:cNvPr id="3" name="Content Placeholder 2"/>
          <p:cNvSpPr>
            <a:spLocks noGrp="1"/>
          </p:cNvSpPr>
          <p:nvPr>
            <p:ph sz="half" idx="2"/>
          </p:nvPr>
        </p:nvSpPr>
        <p:spPr>
          <a:xfrm>
            <a:off x="4800600" y="1074738"/>
            <a:ext cx="4038600" cy="5097462"/>
          </a:xfrm>
        </p:spPr>
        <p:txBody>
          <a:bodyPr/>
          <a:lstStyle/>
          <a:p>
            <a:pPr marL="0" indent="0">
              <a:buNone/>
            </a:pPr>
            <a:r>
              <a:rPr lang="en-CA" sz="2000" dirty="0" smtClean="0">
                <a:solidFill>
                  <a:srgbClr val="FF0000"/>
                </a:solidFill>
                <a:latin typeface="Arial"/>
              </a:rPr>
              <a:t>    </a:t>
            </a:r>
            <a:r>
              <a:rPr lang="en-CA" sz="2000" dirty="0">
                <a:solidFill>
                  <a:srgbClr val="FF0000"/>
                </a:solidFill>
                <a:latin typeface="Arial"/>
              </a:rPr>
              <a:t>@Test</a:t>
            </a:r>
            <a:r>
              <a:rPr lang="en-CA" sz="2000" dirty="0">
                <a:solidFill>
                  <a:srgbClr val="3333CC"/>
                </a:solidFill>
                <a:latin typeface="Arial"/>
              </a:rPr>
              <a:t> </a:t>
            </a:r>
          </a:p>
          <a:p>
            <a:pPr marL="0" indent="0">
              <a:buNone/>
            </a:pPr>
            <a:r>
              <a:rPr lang="en-CA" sz="2000" dirty="0">
                <a:solidFill>
                  <a:srgbClr val="3333CC"/>
                </a:solidFill>
                <a:latin typeface="Arial"/>
              </a:rPr>
              <a:t>    public void test1WithFile() {</a:t>
            </a:r>
          </a:p>
          <a:p>
            <a:pPr marL="0" indent="0">
              <a:buNone/>
            </a:pPr>
            <a:r>
              <a:rPr lang="en-US" sz="2000" dirty="0">
                <a:solidFill>
                  <a:srgbClr val="3333CC"/>
                </a:solidFill>
                <a:latin typeface="Arial"/>
              </a:rPr>
              <a:t>       </a:t>
            </a:r>
            <a:r>
              <a:rPr lang="en-US" sz="2000" dirty="0">
                <a:solidFill>
                  <a:srgbClr val="008000"/>
                </a:solidFill>
                <a:latin typeface="Arial"/>
              </a:rPr>
              <a:t>// code for test case </a:t>
            </a:r>
            <a:endParaRPr lang="en-US" sz="2000" dirty="0" smtClean="0">
              <a:solidFill>
                <a:srgbClr val="008000"/>
              </a:solidFill>
              <a:latin typeface="Arial"/>
            </a:endParaRPr>
          </a:p>
          <a:p>
            <a:pPr marL="0" indent="0">
              <a:buNone/>
            </a:pPr>
            <a:r>
              <a:rPr lang="en-US" sz="2000" dirty="0" smtClean="0">
                <a:solidFill>
                  <a:srgbClr val="008000"/>
                </a:solidFill>
                <a:latin typeface="Arial"/>
              </a:rPr>
              <a:t>       …</a:t>
            </a:r>
            <a:endParaRPr lang="en-US" sz="2000" dirty="0">
              <a:solidFill>
                <a:srgbClr val="008000"/>
              </a:solidFill>
              <a:latin typeface="Arial"/>
            </a:endParaRPr>
          </a:p>
          <a:p>
            <a:pPr marL="0" indent="0">
              <a:buNone/>
            </a:pPr>
            <a:r>
              <a:rPr lang="en-US" sz="2000" dirty="0">
                <a:solidFill>
                  <a:srgbClr val="3333CC"/>
                </a:solidFill>
                <a:latin typeface="Arial"/>
              </a:rPr>
              <a:t>    } </a:t>
            </a:r>
          </a:p>
          <a:p>
            <a:pPr marL="0" indent="0">
              <a:buNone/>
            </a:pPr>
            <a:endParaRPr lang="en-US" sz="2000" dirty="0">
              <a:solidFill>
                <a:srgbClr val="3333CC"/>
              </a:solidFill>
              <a:latin typeface="Arial"/>
            </a:endParaRPr>
          </a:p>
          <a:p>
            <a:pPr marL="0" indent="0">
              <a:buNone/>
            </a:pPr>
            <a:r>
              <a:rPr lang="en-US" sz="2000" dirty="0" smtClean="0">
                <a:solidFill>
                  <a:srgbClr val="FF0000"/>
                </a:solidFill>
                <a:latin typeface="Arial"/>
              </a:rPr>
              <a:t>    @</a:t>
            </a:r>
            <a:r>
              <a:rPr lang="en-US" sz="2000" dirty="0">
                <a:solidFill>
                  <a:srgbClr val="FF0000"/>
                </a:solidFill>
                <a:latin typeface="Arial"/>
              </a:rPr>
              <a:t>Test</a:t>
            </a:r>
            <a:r>
              <a:rPr lang="en-US" sz="2000" dirty="0">
                <a:solidFill>
                  <a:srgbClr val="3333CC"/>
                </a:solidFill>
                <a:latin typeface="Arial"/>
              </a:rPr>
              <a:t> </a:t>
            </a:r>
          </a:p>
          <a:p>
            <a:pPr marL="0" indent="0">
              <a:buNone/>
            </a:pPr>
            <a:r>
              <a:rPr lang="en-US" sz="2000" dirty="0">
                <a:solidFill>
                  <a:srgbClr val="3333CC"/>
                </a:solidFill>
                <a:latin typeface="Arial"/>
              </a:rPr>
              <a:t>    public void test2WithFile() {</a:t>
            </a:r>
          </a:p>
          <a:p>
            <a:pPr marL="0" indent="0">
              <a:buNone/>
            </a:pPr>
            <a:r>
              <a:rPr lang="en-US" sz="2000" dirty="0">
                <a:solidFill>
                  <a:srgbClr val="3333CC"/>
                </a:solidFill>
                <a:latin typeface="Arial"/>
              </a:rPr>
              <a:t>      </a:t>
            </a:r>
            <a:r>
              <a:rPr lang="en-US" sz="2000" dirty="0">
                <a:solidFill>
                  <a:srgbClr val="008000"/>
                </a:solidFill>
                <a:latin typeface="Arial"/>
              </a:rPr>
              <a:t> // code for test case </a:t>
            </a:r>
            <a:endParaRPr lang="en-US" sz="2000" dirty="0" smtClean="0">
              <a:solidFill>
                <a:srgbClr val="008000"/>
              </a:solidFill>
              <a:latin typeface="Arial"/>
            </a:endParaRPr>
          </a:p>
          <a:p>
            <a:pPr marL="0" indent="0">
              <a:buNone/>
            </a:pPr>
            <a:r>
              <a:rPr lang="en-US" sz="2000" dirty="0">
                <a:solidFill>
                  <a:srgbClr val="008000"/>
                </a:solidFill>
                <a:latin typeface="Arial"/>
              </a:rPr>
              <a:t> </a:t>
            </a:r>
            <a:r>
              <a:rPr lang="en-US" sz="2000" dirty="0" smtClean="0">
                <a:solidFill>
                  <a:srgbClr val="008000"/>
                </a:solidFill>
                <a:latin typeface="Arial"/>
              </a:rPr>
              <a:t>      …</a:t>
            </a:r>
            <a:endParaRPr lang="en-US" sz="2000" dirty="0">
              <a:solidFill>
                <a:srgbClr val="008000"/>
              </a:solidFill>
              <a:latin typeface="Arial"/>
            </a:endParaRPr>
          </a:p>
          <a:p>
            <a:pPr marL="0" indent="0">
              <a:buNone/>
            </a:pPr>
            <a:r>
              <a:rPr lang="en-US" sz="2000" dirty="0">
                <a:solidFill>
                  <a:srgbClr val="3333CC"/>
                </a:solidFill>
                <a:latin typeface="Arial"/>
              </a:rPr>
              <a:t>    }</a:t>
            </a:r>
          </a:p>
          <a:p>
            <a:pPr marL="0" indent="0">
              <a:buNone/>
            </a:pPr>
            <a:r>
              <a:rPr lang="en-US" sz="2000" dirty="0">
                <a:solidFill>
                  <a:srgbClr val="3333CC"/>
                </a:solidFill>
                <a:latin typeface="Arial"/>
              </a:rPr>
              <a:t>}</a:t>
            </a:r>
            <a:r>
              <a:rPr lang="en-US" sz="2000" dirty="0">
                <a:solidFill>
                  <a:srgbClr val="000000"/>
                </a:solidFill>
                <a:latin typeface="Arial"/>
              </a:rPr>
              <a:t> </a:t>
            </a:r>
            <a:endParaRPr lang="en-US" sz="2000" dirty="0"/>
          </a:p>
        </p:txBody>
      </p:sp>
      <p:sp>
        <p:nvSpPr>
          <p:cNvPr id="9" name="Date Placeholder 8"/>
          <p:cNvSpPr>
            <a:spLocks noGrp="1"/>
          </p:cNvSpPr>
          <p:nvPr>
            <p:ph type="dt" sz="half" idx="10"/>
          </p:nvPr>
        </p:nvSpPr>
        <p:spPr/>
        <p:txBody>
          <a:bodyPr/>
          <a:lstStyle/>
          <a:p>
            <a:r>
              <a:rPr lang="en-US" altLang="en-US" dirty="0" smtClean="0"/>
              <a:t>April 18, 2017</a:t>
            </a:r>
            <a:endParaRPr lang="en-US" altLang="en-US" dirty="0"/>
          </a:p>
        </p:txBody>
      </p:sp>
      <p:sp>
        <p:nvSpPr>
          <p:cNvPr id="10" name="Footer Placeholder 9"/>
          <p:cNvSpPr>
            <a:spLocks noGrp="1"/>
          </p:cNvSpPr>
          <p:nvPr>
            <p:ph type="ftr" sz="quarter" idx="11"/>
          </p:nvPr>
        </p:nvSpPr>
        <p:spPr/>
        <p:txBody>
          <a:bodyPr/>
          <a:lstStyle/>
          <a:p>
            <a:pPr>
              <a:defRPr/>
            </a:pPr>
            <a:r>
              <a:rPr lang="en-US" dirty="0" smtClean="0"/>
              <a:t>SE 433: Lecture 4</a:t>
            </a:r>
            <a:endParaRPr lang="en-US" dirty="0"/>
          </a:p>
        </p:txBody>
      </p:sp>
      <p:sp>
        <p:nvSpPr>
          <p:cNvPr id="12" name="Slide Number Placeholder 11"/>
          <p:cNvSpPr>
            <a:spLocks noGrp="1"/>
          </p:cNvSpPr>
          <p:nvPr>
            <p:ph type="sldNum" sz="quarter" idx="12"/>
          </p:nvPr>
        </p:nvSpPr>
        <p:spPr/>
        <p:txBody>
          <a:bodyPr/>
          <a:lstStyle/>
          <a:p>
            <a:pPr>
              <a:defRPr/>
            </a:pPr>
            <a:fld id="{8BDBD1F7-51C1-E94D-B9B2-8F7012A744C6}" type="slidenum">
              <a:rPr lang="en-US" smtClean="0"/>
              <a:pPr>
                <a:defRPr/>
              </a:pPr>
              <a:t>89</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023162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1 Lessons Learned</a:t>
            </a:r>
            <a:endParaRPr lang="en-US" dirty="0"/>
          </a:p>
        </p:txBody>
      </p:sp>
      <p:sp>
        <p:nvSpPr>
          <p:cNvPr id="3" name="Content Placeholder 2"/>
          <p:cNvSpPr>
            <a:spLocks noGrp="1"/>
          </p:cNvSpPr>
          <p:nvPr>
            <p:ph idx="1"/>
          </p:nvPr>
        </p:nvSpPr>
        <p:spPr/>
        <p:txBody>
          <a:bodyPr/>
          <a:lstStyle/>
          <a:p>
            <a:r>
              <a:rPr lang="en-US" dirty="0" smtClean="0"/>
              <a:t>Consider:</a:t>
            </a:r>
          </a:p>
          <a:p>
            <a:pPr marL="0" indent="0">
              <a:buNone/>
            </a:pPr>
            <a:r>
              <a:rPr lang="en-US" sz="2000" b="1" dirty="0" smtClean="0">
                <a:latin typeface="Courier New"/>
                <a:cs typeface="Courier New"/>
              </a:rPr>
              <a:t>  public </a:t>
            </a:r>
            <a:r>
              <a:rPr lang="en-US" sz="2000" b="1" dirty="0">
                <a:latin typeface="Courier New"/>
                <a:cs typeface="Courier New"/>
              </a:rPr>
              <a:t>class Triangle {</a:t>
            </a:r>
          </a:p>
          <a:p>
            <a:pPr marL="0" indent="0">
              <a:buNone/>
            </a:pPr>
            <a:r>
              <a:rPr lang="en-US" sz="2000" b="1" dirty="0" smtClean="0">
                <a:latin typeface="Courier New"/>
                <a:cs typeface="Courier New"/>
              </a:rPr>
              <a:t>    public </a:t>
            </a:r>
            <a:r>
              <a:rPr lang="en-US" sz="2000" b="1" dirty="0">
                <a:latin typeface="Courier New"/>
                <a:cs typeface="Courier New"/>
              </a:rPr>
              <a:t>static void main(String[] args) {</a:t>
            </a:r>
          </a:p>
          <a:p>
            <a:pPr marL="0" indent="0">
              <a:buNone/>
            </a:pPr>
            <a:r>
              <a:rPr lang="en-US" sz="2000" b="1" dirty="0">
                <a:latin typeface="Courier New"/>
                <a:cs typeface="Courier New"/>
              </a:rPr>
              <a:t>	</a:t>
            </a:r>
            <a:r>
              <a:rPr lang="en-US" sz="2000" b="1" dirty="0" smtClean="0">
                <a:latin typeface="Courier New"/>
                <a:cs typeface="Courier New"/>
              </a:rPr>
              <a:t>int </a:t>
            </a:r>
            <a:r>
              <a:rPr lang="en-US" sz="2000" b="1" dirty="0">
                <a:latin typeface="Courier New"/>
                <a:cs typeface="Courier New"/>
              </a:rPr>
              <a:t>a = 2147483647;</a:t>
            </a:r>
          </a:p>
          <a:p>
            <a:pPr marL="0" indent="0">
              <a:buNone/>
            </a:pPr>
            <a:r>
              <a:rPr lang="en-US" sz="2000" b="1" dirty="0" smtClean="0">
                <a:latin typeface="Courier New"/>
                <a:cs typeface="Courier New"/>
              </a:rPr>
              <a:t>      int </a:t>
            </a:r>
            <a:r>
              <a:rPr lang="en-US" sz="2000" b="1" dirty="0">
                <a:latin typeface="Courier New"/>
                <a:cs typeface="Courier New"/>
              </a:rPr>
              <a:t>b = 2147483647;</a:t>
            </a:r>
          </a:p>
          <a:p>
            <a:pPr marL="0" indent="0">
              <a:buNone/>
            </a:pPr>
            <a:r>
              <a:rPr lang="en-US" sz="2000" b="1" dirty="0" smtClean="0">
                <a:latin typeface="Courier New"/>
                <a:cs typeface="Courier New"/>
              </a:rPr>
              <a:t>      int </a:t>
            </a:r>
            <a:r>
              <a:rPr lang="en-US" sz="2000" b="1" dirty="0">
                <a:latin typeface="Courier New"/>
                <a:cs typeface="Courier New"/>
              </a:rPr>
              <a:t>c = 2147483647</a:t>
            </a:r>
            <a:r>
              <a:rPr lang="en-US" sz="2000" b="1" dirty="0" smtClean="0">
                <a:latin typeface="Courier New"/>
                <a:cs typeface="Courier New"/>
              </a:rPr>
              <a:t>;</a:t>
            </a:r>
          </a:p>
          <a:p>
            <a:pPr marL="0" indent="0">
              <a:buNone/>
            </a:pPr>
            <a:endParaRPr lang="en-US" sz="2000" b="1" dirty="0">
              <a:latin typeface="Courier New"/>
              <a:cs typeface="Courier New"/>
            </a:endParaRPr>
          </a:p>
          <a:p>
            <a:pPr marL="0" indent="0">
              <a:buNone/>
            </a:pPr>
            <a:r>
              <a:rPr lang="en-US" sz="2000" b="1" dirty="0">
                <a:latin typeface="Courier New"/>
                <a:cs typeface="Courier New"/>
              </a:rPr>
              <a:t>	</a:t>
            </a:r>
            <a:r>
              <a:rPr lang="en-US" sz="2000" b="1" dirty="0" smtClean="0">
                <a:latin typeface="Courier New"/>
                <a:cs typeface="Courier New"/>
              </a:rPr>
              <a:t>if </a:t>
            </a:r>
            <a:r>
              <a:rPr lang="en-US" sz="2000" b="1" dirty="0">
                <a:latin typeface="Courier New"/>
                <a:cs typeface="Courier New"/>
              </a:rPr>
              <a:t>(a + b &lt;= c) // Check a c </a:t>
            </a:r>
            <a:r>
              <a:rPr lang="en-US" sz="2000" b="1" dirty="0" smtClean="0">
                <a:latin typeface="Courier New"/>
                <a:cs typeface="Courier New"/>
              </a:rPr>
              <a:t>b</a:t>
            </a:r>
            <a:endParaRPr lang="en-US" sz="2000" b="1" dirty="0">
              <a:latin typeface="Courier New"/>
              <a:cs typeface="Courier New"/>
            </a:endParaRPr>
          </a:p>
          <a:p>
            <a:pPr marL="0" indent="0">
              <a:buNone/>
            </a:pPr>
            <a:r>
              <a:rPr lang="en-US" sz="2000" b="1" dirty="0">
                <a:latin typeface="Courier New"/>
                <a:cs typeface="Courier New"/>
              </a:rPr>
              <a:t>	</a:t>
            </a:r>
            <a:r>
              <a:rPr lang="en-US" sz="2000" b="1" dirty="0" smtClean="0">
                <a:latin typeface="Courier New"/>
                <a:cs typeface="Courier New"/>
              </a:rPr>
              <a:t>{</a:t>
            </a:r>
            <a:endParaRPr lang="en-US" sz="2000" b="1" dirty="0">
              <a:latin typeface="Courier New"/>
              <a:cs typeface="Courier New"/>
            </a:endParaRPr>
          </a:p>
          <a:p>
            <a:pPr marL="0" indent="0">
              <a:buNone/>
            </a:pPr>
            <a:r>
              <a:rPr lang="en-US" sz="2000" b="1" dirty="0" smtClean="0">
                <a:latin typeface="Courier New"/>
                <a:cs typeface="Courier New"/>
              </a:rPr>
              <a:t>         System.out.println</a:t>
            </a:r>
            <a:r>
              <a:rPr lang="en-US" sz="2000" b="1" dirty="0">
                <a:latin typeface="Courier New"/>
                <a:cs typeface="Courier New"/>
              </a:rPr>
              <a:t>("Not a triangle");</a:t>
            </a:r>
          </a:p>
          <a:p>
            <a:pPr marL="0" indent="0">
              <a:buNone/>
            </a:pPr>
            <a:r>
              <a:rPr lang="en-US" sz="2000" b="1" dirty="0">
                <a:latin typeface="Courier New"/>
                <a:cs typeface="Courier New"/>
              </a:rPr>
              <a:t>	</a:t>
            </a:r>
            <a:r>
              <a:rPr lang="en-US" sz="2000" b="1" dirty="0" smtClean="0">
                <a:latin typeface="Courier New"/>
                <a:cs typeface="Courier New"/>
              </a:rPr>
              <a:t>} </a:t>
            </a:r>
            <a:r>
              <a:rPr lang="en-US" sz="2000" b="1" dirty="0">
                <a:latin typeface="Courier New"/>
                <a:cs typeface="Courier New"/>
              </a:rPr>
              <a:t>else { System.out.println("Triangle");}</a:t>
            </a:r>
          </a:p>
          <a:p>
            <a:pPr marL="0" indent="0">
              <a:buNone/>
            </a:pPr>
            <a:r>
              <a:rPr lang="en-US" sz="2000" b="1" dirty="0" smtClean="0">
                <a:latin typeface="Courier New"/>
                <a:cs typeface="Courier New"/>
              </a:rPr>
              <a:t>    }</a:t>
            </a:r>
            <a:endParaRPr lang="en-US" sz="2000" b="1" dirty="0">
              <a:latin typeface="Courier New"/>
              <a:cs typeface="Courier New"/>
            </a:endParaRPr>
          </a:p>
          <a:p>
            <a:pPr marL="0" indent="0">
              <a:buNone/>
            </a:pPr>
            <a:r>
              <a:rPr lang="en-US" sz="2000" b="1" dirty="0" smtClean="0">
                <a:latin typeface="Courier New"/>
                <a:cs typeface="Courier New"/>
              </a:rPr>
              <a:t>  }</a:t>
            </a:r>
          </a:p>
          <a:p>
            <a:pPr marL="0" indent="0">
              <a:buNone/>
            </a:pPr>
            <a:r>
              <a:rPr lang="en-US" sz="2000" b="1" dirty="0">
                <a:solidFill>
                  <a:srgbClr val="FF0000"/>
                </a:solidFill>
                <a:cs typeface="Courier New"/>
              </a:rPr>
              <a:t>Result: </a:t>
            </a:r>
            <a:r>
              <a:rPr lang="en-US" sz="2000" b="1" dirty="0">
                <a:latin typeface="Courier New"/>
                <a:cs typeface="Courier New"/>
              </a:rPr>
              <a:t>Not a triangle</a:t>
            </a:r>
          </a:p>
        </p:txBody>
      </p:sp>
      <p:sp>
        <p:nvSpPr>
          <p:cNvPr id="10" name="Date Placeholder 9"/>
          <p:cNvSpPr>
            <a:spLocks noGrp="1"/>
          </p:cNvSpPr>
          <p:nvPr>
            <p:ph type="dt" sz="half" idx="10"/>
          </p:nvPr>
        </p:nvSpPr>
        <p:spPr/>
        <p:txBody>
          <a:bodyPr/>
          <a:lstStyle/>
          <a:p>
            <a:pPr>
              <a:defRPr/>
            </a:pPr>
            <a:r>
              <a:rPr lang="en-US" dirty="0" smtClean="0"/>
              <a:t>April 18, 2017</a:t>
            </a:r>
            <a:endParaRPr lang="en-US" dirty="0"/>
          </a:p>
        </p:txBody>
      </p:sp>
      <p:sp>
        <p:nvSpPr>
          <p:cNvPr id="11" name="Footer Placeholder 10"/>
          <p:cNvSpPr>
            <a:spLocks noGrp="1"/>
          </p:cNvSpPr>
          <p:nvPr>
            <p:ph type="ftr" sz="quarter" idx="11"/>
          </p:nvPr>
        </p:nvSpPr>
        <p:spPr/>
        <p:txBody>
          <a:bodyPr/>
          <a:lstStyle/>
          <a:p>
            <a:pPr>
              <a:defRPr/>
            </a:pPr>
            <a:r>
              <a:rPr lang="en-US" dirty="0" smtClean="0"/>
              <a:t>SE 433: Lecture 4</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9</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278700984"/>
      </p:ext>
    </p:extLst>
  </p:cSld>
  <p:clrMapOvr>
    <a:masterClrMapping/>
  </p:clrMapOvr>
  <p:timing>
    <p:tnLst>
      <p:par>
        <p:cTn xmlns:p14="http://schemas.microsoft.com/office/powerpoint/2010/mai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2"/>
          <p:cNvSpPr>
            <a:spLocks noGrp="1"/>
          </p:cNvSpPr>
          <p:nvPr>
            <p:ph type="title" idx="4294967295"/>
          </p:nvPr>
        </p:nvSpPr>
        <p:spPr/>
        <p:txBody>
          <a:bodyPr/>
          <a:lstStyle/>
          <a:p>
            <a:r>
              <a:rPr lang="en-CA" dirty="0"/>
              <a:t>Method Execution Order</a:t>
            </a:r>
            <a:endParaRPr lang="en-CA" sz="4400" dirty="0"/>
          </a:p>
        </p:txBody>
      </p:sp>
      <p:sp>
        <p:nvSpPr>
          <p:cNvPr id="45061" name="Rectangle 3"/>
          <p:cNvSpPr>
            <a:spLocks noGrp="1"/>
          </p:cNvSpPr>
          <p:nvPr>
            <p:ph type="body" idx="4294967295"/>
          </p:nvPr>
        </p:nvSpPr>
        <p:spPr>
          <a:xfrm>
            <a:off x="457200" y="1066800"/>
            <a:ext cx="8229600" cy="5333999"/>
          </a:xfrm>
        </p:spPr>
        <p:txBody>
          <a:bodyPr/>
          <a:lstStyle/>
          <a:p>
            <a:pPr marL="457200" indent="-457200">
              <a:buFontTx/>
              <a:buAutoNum type="arabicPeriod"/>
            </a:pPr>
            <a:r>
              <a:rPr lang="en-CA" sz="2800" dirty="0">
                <a:solidFill>
                  <a:srgbClr val="3333CC"/>
                </a:solidFill>
                <a:latin typeface="+mn-lt"/>
              </a:rPr>
              <a:t>createOutputFile()</a:t>
            </a:r>
          </a:p>
          <a:p>
            <a:pPr marL="457200" indent="-457200">
              <a:buFontTx/>
              <a:buAutoNum type="arabicPeriod"/>
            </a:pPr>
            <a:r>
              <a:rPr lang="en-CA" sz="2800" dirty="0">
                <a:solidFill>
                  <a:srgbClr val="3333CC"/>
                </a:solidFill>
                <a:latin typeface="+mn-lt"/>
              </a:rPr>
              <a:t>test</a:t>
            </a:r>
            <a:r>
              <a:rPr lang="en-CA" sz="2800" dirty="0">
                <a:solidFill>
                  <a:srgbClr val="FF0000"/>
                </a:solidFill>
                <a:latin typeface="+mn-lt"/>
              </a:rPr>
              <a:t>1</a:t>
            </a:r>
            <a:r>
              <a:rPr lang="en-CA" sz="2800" dirty="0">
                <a:solidFill>
                  <a:srgbClr val="3333CC"/>
                </a:solidFill>
                <a:latin typeface="+mn-lt"/>
              </a:rPr>
              <a:t>WithFile()		</a:t>
            </a:r>
          </a:p>
          <a:p>
            <a:pPr marL="457200" indent="-457200">
              <a:buFontTx/>
              <a:buAutoNum type="arabicPeriod"/>
            </a:pPr>
            <a:r>
              <a:rPr lang="en-CA" sz="2800" dirty="0">
                <a:solidFill>
                  <a:srgbClr val="3333CC"/>
                </a:solidFill>
                <a:latin typeface="+mn-lt"/>
              </a:rPr>
              <a:t>deleteOutputFile()</a:t>
            </a:r>
          </a:p>
          <a:p>
            <a:pPr marL="457200" indent="-457200">
              <a:buFontTx/>
              <a:buAutoNum type="arabicPeriod"/>
            </a:pPr>
            <a:r>
              <a:rPr lang="en-CA" sz="2800" dirty="0">
                <a:solidFill>
                  <a:srgbClr val="3333CC"/>
                </a:solidFill>
                <a:latin typeface="+mn-lt"/>
              </a:rPr>
              <a:t>createOutputFile()</a:t>
            </a:r>
          </a:p>
          <a:p>
            <a:pPr marL="457200" indent="-457200">
              <a:buFontTx/>
              <a:buAutoNum type="arabicPeriod"/>
            </a:pPr>
            <a:r>
              <a:rPr lang="en-CA" sz="2800" dirty="0">
                <a:solidFill>
                  <a:srgbClr val="3333CC"/>
                </a:solidFill>
                <a:latin typeface="+mn-lt"/>
              </a:rPr>
              <a:t>test</a:t>
            </a:r>
            <a:r>
              <a:rPr lang="en-CA" sz="2800" dirty="0">
                <a:solidFill>
                  <a:srgbClr val="FF0000"/>
                </a:solidFill>
                <a:latin typeface="+mn-lt"/>
              </a:rPr>
              <a:t>2</a:t>
            </a:r>
            <a:r>
              <a:rPr lang="en-CA" sz="2800" dirty="0">
                <a:solidFill>
                  <a:srgbClr val="3333CC"/>
                </a:solidFill>
                <a:latin typeface="+mn-lt"/>
              </a:rPr>
              <a:t>WithFile()</a:t>
            </a:r>
          </a:p>
          <a:p>
            <a:pPr marL="457200" indent="-457200">
              <a:buFontTx/>
              <a:buAutoNum type="arabicPeriod"/>
            </a:pPr>
            <a:r>
              <a:rPr lang="en-CA" sz="2800" dirty="0">
                <a:solidFill>
                  <a:srgbClr val="3333CC"/>
                </a:solidFill>
                <a:latin typeface="+mn-lt"/>
              </a:rPr>
              <a:t>deleteOutputFile(</a:t>
            </a:r>
            <a:r>
              <a:rPr lang="en-CA" sz="2800" dirty="0" smtClean="0">
                <a:solidFill>
                  <a:srgbClr val="3333CC"/>
                </a:solidFill>
                <a:latin typeface="+mn-lt"/>
              </a:rPr>
              <a:t>)</a:t>
            </a:r>
            <a:endParaRPr lang="en-CA" sz="2800" dirty="0">
              <a:solidFill>
                <a:srgbClr val="3333CC"/>
              </a:solidFill>
              <a:latin typeface="+mn-lt"/>
            </a:endParaRPr>
          </a:p>
          <a:p>
            <a:pPr marL="107950" indent="0">
              <a:buNone/>
            </a:pPr>
            <a:endParaRPr lang="en-CA" sz="1600" dirty="0"/>
          </a:p>
          <a:p>
            <a:pPr marL="107950" indent="0">
              <a:buNone/>
            </a:pPr>
            <a:r>
              <a:rPr lang="en-CA" dirty="0" smtClean="0"/>
              <a:t>Not </a:t>
            </a:r>
            <a:r>
              <a:rPr lang="en-CA" dirty="0"/>
              <a:t>guaranteed: </a:t>
            </a:r>
            <a:endParaRPr lang="en-CA" dirty="0" smtClean="0"/>
          </a:p>
          <a:p>
            <a:pPr marL="107950" indent="0">
              <a:buNone/>
            </a:pPr>
            <a:r>
              <a:rPr lang="en-CA" sz="2400" dirty="0">
                <a:solidFill>
                  <a:srgbClr val="3333CC"/>
                </a:solidFill>
                <a:latin typeface="+mn-lt"/>
              </a:rPr>
              <a:t> </a:t>
            </a:r>
            <a:r>
              <a:rPr lang="en-CA" sz="2400" dirty="0" smtClean="0">
                <a:solidFill>
                  <a:srgbClr val="3333CC"/>
                </a:solidFill>
                <a:latin typeface="+mn-lt"/>
              </a:rPr>
              <a:t>               test</a:t>
            </a:r>
            <a:r>
              <a:rPr lang="en-CA" sz="2400" dirty="0" smtClean="0">
                <a:solidFill>
                  <a:srgbClr val="FF0000"/>
                </a:solidFill>
                <a:latin typeface="+mn-lt"/>
              </a:rPr>
              <a:t>1</a:t>
            </a:r>
            <a:r>
              <a:rPr lang="en-CA" sz="2400" dirty="0" smtClean="0">
                <a:solidFill>
                  <a:srgbClr val="3333CC"/>
                </a:solidFill>
                <a:latin typeface="+mn-lt"/>
              </a:rPr>
              <a:t>WithFile</a:t>
            </a:r>
            <a:r>
              <a:rPr lang="en-CA" dirty="0" smtClean="0"/>
              <a:t> </a:t>
            </a:r>
            <a:r>
              <a:rPr lang="en-CA" dirty="0"/>
              <a:t>runs before </a:t>
            </a:r>
            <a:r>
              <a:rPr lang="en-CA" sz="2400" dirty="0">
                <a:solidFill>
                  <a:srgbClr val="3333CC"/>
                </a:solidFill>
                <a:latin typeface="+mn-lt"/>
              </a:rPr>
              <a:t>test</a:t>
            </a:r>
            <a:r>
              <a:rPr lang="en-CA" sz="2400" dirty="0">
                <a:solidFill>
                  <a:srgbClr val="FF0000"/>
                </a:solidFill>
                <a:latin typeface="+mn-lt"/>
              </a:rPr>
              <a:t>2</a:t>
            </a:r>
            <a:r>
              <a:rPr lang="en-CA" sz="2400" dirty="0">
                <a:solidFill>
                  <a:srgbClr val="3333CC"/>
                </a:solidFill>
                <a:latin typeface="+mn-lt"/>
              </a:rPr>
              <a:t>WithFile</a:t>
            </a:r>
            <a:r>
              <a:rPr lang="en-CA" dirty="0">
                <a:solidFill>
                  <a:srgbClr val="3333CC"/>
                </a:solidFill>
              </a:rPr>
              <a:t> </a:t>
            </a:r>
            <a:endParaRPr lang="en-CA"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90</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863907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0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50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506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061">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506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1"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2"/>
          <p:cNvSpPr>
            <a:spLocks noGrp="1"/>
          </p:cNvSpPr>
          <p:nvPr>
            <p:ph type="title" idx="4294967295"/>
          </p:nvPr>
        </p:nvSpPr>
        <p:spPr/>
        <p:txBody>
          <a:bodyPr/>
          <a:lstStyle/>
          <a:p>
            <a:r>
              <a:rPr lang="en-CA" dirty="0"/>
              <a:t>Once-Only </a:t>
            </a:r>
            <a:r>
              <a:rPr lang="en-CA" dirty="0" smtClean="0"/>
              <a:t>Set-Up</a:t>
            </a:r>
            <a:endParaRPr lang="en-CA" sz="4400" dirty="0"/>
          </a:p>
        </p:txBody>
      </p:sp>
      <p:sp>
        <p:nvSpPr>
          <p:cNvPr id="46085" name="Rectangle 3"/>
          <p:cNvSpPr>
            <a:spLocks noGrp="1"/>
          </p:cNvSpPr>
          <p:nvPr>
            <p:ph type="body" idx="4294967295"/>
          </p:nvPr>
        </p:nvSpPr>
        <p:spPr>
          <a:xfrm>
            <a:off x="457200" y="990600"/>
            <a:ext cx="8229600" cy="5486400"/>
          </a:xfrm>
        </p:spPr>
        <p:txBody>
          <a:bodyPr/>
          <a:lstStyle/>
          <a:p>
            <a:pPr marL="342900" indent="-342900">
              <a:lnSpc>
                <a:spcPct val="90000"/>
              </a:lnSpc>
            </a:pPr>
            <a:r>
              <a:rPr lang="en-CA" sz="2800" dirty="0" smtClean="0">
                <a:solidFill>
                  <a:srgbClr val="3333CC"/>
                </a:solidFill>
                <a:latin typeface="+mn-lt"/>
              </a:rPr>
              <a:t> </a:t>
            </a:r>
            <a:r>
              <a:rPr lang="en-CA" sz="2400" dirty="0" smtClean="0">
                <a:solidFill>
                  <a:srgbClr val="3333CC"/>
                </a:solidFill>
                <a:latin typeface="+mn-lt"/>
              </a:rPr>
              <a:t>@</a:t>
            </a:r>
            <a:r>
              <a:rPr lang="en-CA" sz="2400" dirty="0">
                <a:solidFill>
                  <a:srgbClr val="3333CC"/>
                </a:solidFill>
                <a:latin typeface="+mn-lt"/>
              </a:rPr>
              <a:t>BeforeClass</a:t>
            </a:r>
            <a:r>
              <a:rPr lang="en-CA" sz="2400" dirty="0"/>
              <a:t> </a:t>
            </a:r>
            <a:r>
              <a:rPr lang="en-CA" sz="2800" dirty="0"/>
              <a:t>annotation </a:t>
            </a:r>
            <a:r>
              <a:rPr lang="en-CA" sz="2800" dirty="0" smtClean="0"/>
              <a:t>on a </a:t>
            </a:r>
            <a:r>
              <a:rPr lang="en-CA" sz="2800" i="1" dirty="0" smtClean="0"/>
              <a:t>static</a:t>
            </a:r>
            <a:r>
              <a:rPr lang="en-CA" sz="2800" dirty="0" smtClean="0"/>
              <a:t> </a:t>
            </a:r>
            <a:r>
              <a:rPr lang="en-CA" sz="2800" dirty="0"/>
              <a:t>method</a:t>
            </a:r>
          </a:p>
          <a:p>
            <a:pPr marL="742950" lvl="1" indent="-285750">
              <a:lnSpc>
                <a:spcPct val="90000"/>
              </a:lnSpc>
            </a:pPr>
            <a:r>
              <a:rPr lang="en-CA" sz="2400" dirty="0"/>
              <a:t>one method only</a:t>
            </a:r>
          </a:p>
          <a:p>
            <a:pPr marL="342900" indent="-342900">
              <a:lnSpc>
                <a:spcPct val="90000"/>
              </a:lnSpc>
            </a:pPr>
            <a:r>
              <a:rPr lang="en-CA" sz="2800" dirty="0" smtClean="0"/>
              <a:t>Run </a:t>
            </a:r>
            <a:r>
              <a:rPr lang="en-CA" sz="2800" dirty="0"/>
              <a:t>the method </a:t>
            </a:r>
            <a:r>
              <a:rPr lang="en-CA" sz="2400" i="1" dirty="0"/>
              <a:t>once only</a:t>
            </a:r>
            <a:r>
              <a:rPr lang="en-CA" sz="2400" dirty="0"/>
              <a:t> for the entire test class</a:t>
            </a:r>
          </a:p>
          <a:p>
            <a:pPr marL="742950" lvl="1" indent="-285750">
              <a:lnSpc>
                <a:spcPct val="90000"/>
              </a:lnSpc>
            </a:pPr>
            <a:r>
              <a:rPr lang="en-CA" sz="2400" i="1" dirty="0">
                <a:solidFill>
                  <a:srgbClr val="000000"/>
                </a:solidFill>
              </a:rPr>
              <a:t>before</a:t>
            </a:r>
            <a:r>
              <a:rPr lang="en-CA" sz="2400" dirty="0"/>
              <a:t> any of the </a:t>
            </a:r>
            <a:r>
              <a:rPr lang="en-CA" sz="2400" dirty="0" smtClean="0"/>
              <a:t>tests, and </a:t>
            </a:r>
            <a:endParaRPr lang="en-CA" sz="2400" dirty="0"/>
          </a:p>
          <a:p>
            <a:pPr marL="742950" lvl="1" indent="-285750">
              <a:lnSpc>
                <a:spcPct val="90000"/>
              </a:lnSpc>
            </a:pPr>
            <a:r>
              <a:rPr lang="en-CA" sz="2400" i="1" dirty="0">
                <a:solidFill>
                  <a:srgbClr val="000000"/>
                </a:solidFill>
              </a:rPr>
              <a:t>before</a:t>
            </a:r>
            <a:r>
              <a:rPr lang="en-CA" sz="2400" dirty="0"/>
              <a:t> any </a:t>
            </a:r>
            <a:r>
              <a:rPr lang="en-CA" sz="2000" dirty="0">
                <a:solidFill>
                  <a:srgbClr val="3333CC"/>
                </a:solidFill>
                <a:latin typeface="+mn-lt"/>
              </a:rPr>
              <a:t>@Before</a:t>
            </a:r>
            <a:r>
              <a:rPr lang="en-CA" sz="2000" dirty="0">
                <a:latin typeface="+mn-lt"/>
              </a:rPr>
              <a:t> </a:t>
            </a:r>
            <a:r>
              <a:rPr lang="en-CA" sz="2400" dirty="0"/>
              <a:t>method(s</a:t>
            </a:r>
            <a:r>
              <a:rPr lang="en-CA" sz="2400" dirty="0" smtClean="0"/>
              <a:t>)</a:t>
            </a:r>
            <a:endParaRPr lang="en-CA" sz="2400" dirty="0"/>
          </a:p>
          <a:p>
            <a:pPr marL="342900" indent="-342900">
              <a:lnSpc>
                <a:spcPct val="90000"/>
              </a:lnSpc>
            </a:pPr>
            <a:r>
              <a:rPr lang="en-CA" sz="2800" dirty="0"/>
              <a:t>Useful for starting servers, opening </a:t>
            </a:r>
            <a:r>
              <a:rPr lang="en-CA" sz="2800" dirty="0" smtClean="0"/>
              <a:t>connections</a:t>
            </a:r>
            <a:r>
              <a:rPr lang="en-CA" sz="2800" dirty="0"/>
              <a:t>, etc. </a:t>
            </a:r>
          </a:p>
          <a:p>
            <a:pPr marL="742950" lvl="1" indent="-285750">
              <a:lnSpc>
                <a:spcPct val="90000"/>
              </a:lnSpc>
            </a:pPr>
            <a:r>
              <a:rPr lang="en-CA" sz="2400" dirty="0"/>
              <a:t>No need to reset/restart for each test </a:t>
            </a:r>
            <a:r>
              <a:rPr lang="en-CA" sz="2400" dirty="0" smtClean="0"/>
              <a:t>case</a:t>
            </a:r>
          </a:p>
          <a:p>
            <a:pPr marL="742950" lvl="1" indent="-285750">
              <a:lnSpc>
                <a:spcPct val="90000"/>
              </a:lnSpc>
            </a:pPr>
            <a:r>
              <a:rPr lang="en-CA" sz="2400" dirty="0" smtClean="0"/>
              <a:t>Shared, non-destructive</a:t>
            </a:r>
            <a:endParaRPr lang="en-CA" sz="2000" dirty="0">
              <a:latin typeface="Gill Sans MT" charset="0"/>
            </a:endParaRPr>
          </a:p>
        </p:txBody>
      </p:sp>
      <p:sp>
        <p:nvSpPr>
          <p:cNvPr id="3" name="TextBox 2"/>
          <p:cNvSpPr txBox="1"/>
          <p:nvPr/>
        </p:nvSpPr>
        <p:spPr>
          <a:xfrm>
            <a:off x="1143000" y="4953000"/>
            <a:ext cx="5791200" cy="1428083"/>
          </a:xfrm>
          <a:prstGeom prst="rect">
            <a:avLst/>
          </a:prstGeom>
          <a:solidFill>
            <a:srgbClr val="FFFFC2"/>
          </a:solidFill>
        </p:spPr>
        <p:txBody>
          <a:bodyPr wrap="square" rtlCol="0">
            <a:spAutoFit/>
          </a:bodyPr>
          <a:lstStyle/>
          <a:p>
            <a:pPr marL="285750" indent="-285750" algn="l">
              <a:lnSpc>
                <a:spcPct val="90000"/>
              </a:lnSpc>
              <a:buFont typeface="Wingdings 3" charset="0"/>
              <a:buNone/>
            </a:pPr>
            <a:r>
              <a:rPr lang="en-CA" sz="2400" dirty="0" smtClean="0">
                <a:solidFill>
                  <a:srgbClr val="FF0000"/>
                </a:solidFill>
                <a:latin typeface="+mn-lt"/>
                <a:cs typeface="Menlo Regular"/>
              </a:rPr>
              <a:t>@</a:t>
            </a:r>
            <a:r>
              <a:rPr lang="en-CA" sz="2400" dirty="0">
                <a:solidFill>
                  <a:srgbClr val="FF0000"/>
                </a:solidFill>
                <a:latin typeface="+mn-lt"/>
                <a:cs typeface="Menlo Regular"/>
              </a:rPr>
              <a:t>BeforeClass</a:t>
            </a:r>
            <a:r>
              <a:rPr lang="en-CA" sz="2400" dirty="0">
                <a:latin typeface="+mn-lt"/>
                <a:cs typeface="Menlo Regular"/>
              </a:rPr>
              <a:t> </a:t>
            </a:r>
          </a:p>
          <a:p>
            <a:pPr marL="285750" indent="-285750" algn="l">
              <a:lnSpc>
                <a:spcPct val="90000"/>
              </a:lnSpc>
              <a:buFont typeface="Wingdings 3" charset="0"/>
              <a:buNone/>
            </a:pPr>
            <a:r>
              <a:rPr lang="en-CA" sz="2400" dirty="0" smtClean="0">
                <a:solidFill>
                  <a:srgbClr val="3333CC"/>
                </a:solidFill>
                <a:latin typeface="+mn-lt"/>
                <a:cs typeface="Menlo Regular"/>
              </a:rPr>
              <a:t>public </a:t>
            </a:r>
            <a:r>
              <a:rPr lang="en-CA" sz="2400" dirty="0">
                <a:solidFill>
                  <a:srgbClr val="FF0000"/>
                </a:solidFill>
                <a:latin typeface="+mn-lt"/>
                <a:cs typeface="Menlo Regular"/>
              </a:rPr>
              <a:t>static</a:t>
            </a:r>
            <a:r>
              <a:rPr lang="en-CA" sz="2400" dirty="0">
                <a:solidFill>
                  <a:srgbClr val="3333CC"/>
                </a:solidFill>
                <a:latin typeface="+mn-lt"/>
                <a:cs typeface="Menlo Regular"/>
              </a:rPr>
              <a:t> void </a:t>
            </a:r>
            <a:r>
              <a:rPr lang="en-CA" sz="2400" dirty="0">
                <a:solidFill>
                  <a:srgbClr val="FF0000"/>
                </a:solidFill>
                <a:latin typeface="+mn-lt"/>
                <a:cs typeface="Menlo Regular"/>
              </a:rPr>
              <a:t>anyName</a:t>
            </a:r>
            <a:r>
              <a:rPr lang="en-CA" sz="2400" dirty="0">
                <a:solidFill>
                  <a:srgbClr val="3333CC"/>
                </a:solidFill>
                <a:latin typeface="+mn-lt"/>
                <a:cs typeface="Menlo Regular"/>
              </a:rPr>
              <a:t>() {</a:t>
            </a:r>
          </a:p>
          <a:p>
            <a:pPr marL="285750" indent="-285750" algn="l">
              <a:lnSpc>
                <a:spcPct val="90000"/>
              </a:lnSpc>
              <a:buFont typeface="Wingdings 3" charset="0"/>
              <a:buNone/>
            </a:pPr>
            <a:r>
              <a:rPr lang="en-CA" sz="2400" dirty="0">
                <a:solidFill>
                  <a:srgbClr val="3333CC"/>
                </a:solidFill>
                <a:latin typeface="+mn-lt"/>
                <a:cs typeface="Menlo Regular"/>
              </a:rPr>
              <a:t>    </a:t>
            </a:r>
            <a:r>
              <a:rPr lang="en-CA" sz="2400" dirty="0">
                <a:solidFill>
                  <a:srgbClr val="008000"/>
                </a:solidFill>
                <a:latin typeface="+mn-lt"/>
                <a:cs typeface="Menlo Regular"/>
              </a:rPr>
              <a:t>// class setup code here</a:t>
            </a:r>
          </a:p>
          <a:p>
            <a:pPr marL="285750" indent="-285750" algn="l">
              <a:lnSpc>
                <a:spcPct val="90000"/>
              </a:lnSpc>
              <a:buFont typeface="Wingdings 3" charset="0"/>
              <a:buNone/>
            </a:pPr>
            <a:r>
              <a:rPr lang="en-CA" sz="2400" dirty="0" smtClean="0">
                <a:solidFill>
                  <a:srgbClr val="3333CC"/>
                </a:solidFill>
                <a:latin typeface="+mn-lt"/>
                <a:cs typeface="Menlo Regular"/>
              </a:rPr>
              <a:t>}</a:t>
            </a:r>
            <a:endParaRPr lang="en-CA" sz="2400" dirty="0">
              <a:solidFill>
                <a:srgbClr val="3333CC"/>
              </a:solidFill>
              <a:latin typeface="+mn-lt"/>
              <a:cs typeface="Menlo Regular"/>
            </a:endParaRPr>
          </a:p>
        </p:txBody>
      </p:sp>
      <p:sp>
        <p:nvSpPr>
          <p:cNvPr id="9" name="Date Placeholder 8"/>
          <p:cNvSpPr>
            <a:spLocks noGrp="1"/>
          </p:cNvSpPr>
          <p:nvPr>
            <p:ph type="dt" sz="half" idx="10"/>
          </p:nvPr>
        </p:nvSpPr>
        <p:spPr/>
        <p:txBody>
          <a:bodyPr/>
          <a:lstStyle/>
          <a:p>
            <a:pPr>
              <a:defRPr/>
            </a:pPr>
            <a:r>
              <a:rPr lang="en-US" dirty="0" smtClean="0"/>
              <a:t>April 18, 2017</a:t>
            </a:r>
            <a:endParaRPr lang="en-US" dirty="0"/>
          </a:p>
        </p:txBody>
      </p:sp>
      <p:sp>
        <p:nvSpPr>
          <p:cNvPr id="10" name="Footer Placeholder 9"/>
          <p:cNvSpPr>
            <a:spLocks noGrp="1"/>
          </p:cNvSpPr>
          <p:nvPr>
            <p:ph type="ftr" sz="quarter" idx="11"/>
          </p:nvPr>
        </p:nvSpPr>
        <p:spPr/>
        <p:txBody>
          <a:bodyPr/>
          <a:lstStyle/>
          <a:p>
            <a:pPr>
              <a:defRPr/>
            </a:pPr>
            <a:r>
              <a:rPr lang="en-US" dirty="0" smtClean="0"/>
              <a:t>SE 433: Lecture 4</a:t>
            </a:r>
            <a:endParaRPr lang="en-US" dirty="0"/>
          </a:p>
        </p:txBody>
      </p:sp>
      <p:sp>
        <p:nvSpPr>
          <p:cNvPr id="12" name="Slide Number Placeholder 11"/>
          <p:cNvSpPr>
            <a:spLocks noGrp="1"/>
          </p:cNvSpPr>
          <p:nvPr>
            <p:ph type="sldNum" sz="quarter" idx="12"/>
          </p:nvPr>
        </p:nvSpPr>
        <p:spPr/>
        <p:txBody>
          <a:bodyPr/>
          <a:lstStyle/>
          <a:p>
            <a:pPr>
              <a:defRPr/>
            </a:pPr>
            <a:fld id="{8BDBD1F7-51C1-E94D-B9B2-8F7012A744C6}" type="slidenum">
              <a:rPr lang="en-US" smtClean="0"/>
              <a:pPr>
                <a:defRPr/>
              </a:pPr>
              <a:t>91</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38425039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08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608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608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608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608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6085">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6085">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5" grpId="0" build="p"/>
      <p:bldP spid="3"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2"/>
          <p:cNvSpPr>
            <a:spLocks noGrp="1"/>
          </p:cNvSpPr>
          <p:nvPr>
            <p:ph type="title" idx="4294967295"/>
          </p:nvPr>
        </p:nvSpPr>
        <p:spPr/>
        <p:txBody>
          <a:bodyPr/>
          <a:lstStyle/>
          <a:p>
            <a:r>
              <a:rPr lang="en-CA" dirty="0"/>
              <a:t>Once-Only </a:t>
            </a:r>
            <a:r>
              <a:rPr lang="en-CA" dirty="0" smtClean="0"/>
              <a:t>Tear-Down</a:t>
            </a:r>
            <a:endParaRPr lang="en-CA" sz="4400" dirty="0"/>
          </a:p>
        </p:txBody>
      </p:sp>
      <p:sp>
        <p:nvSpPr>
          <p:cNvPr id="47109" name="Rectangle 3"/>
          <p:cNvSpPr>
            <a:spLocks noGrp="1"/>
          </p:cNvSpPr>
          <p:nvPr>
            <p:ph type="body" idx="4294967295"/>
          </p:nvPr>
        </p:nvSpPr>
        <p:spPr>
          <a:xfrm>
            <a:off x="457200" y="1066800"/>
            <a:ext cx="8229600" cy="5410200"/>
          </a:xfrm>
        </p:spPr>
        <p:txBody>
          <a:bodyPr/>
          <a:lstStyle/>
          <a:p>
            <a:pPr marL="342900" indent="-342900"/>
            <a:r>
              <a:rPr lang="en-CA" sz="2800" dirty="0" smtClean="0">
                <a:solidFill>
                  <a:srgbClr val="3333CC"/>
                </a:solidFill>
                <a:latin typeface="+mn-lt"/>
              </a:rPr>
              <a:t> </a:t>
            </a:r>
            <a:r>
              <a:rPr lang="en-CA" sz="2200" dirty="0" smtClean="0">
                <a:solidFill>
                  <a:srgbClr val="3333CC"/>
                </a:solidFill>
                <a:latin typeface="+mn-lt"/>
              </a:rPr>
              <a:t>@</a:t>
            </a:r>
            <a:r>
              <a:rPr lang="en-CA" sz="2400" dirty="0">
                <a:solidFill>
                  <a:srgbClr val="3333CC"/>
                </a:solidFill>
                <a:latin typeface="+mn-lt"/>
              </a:rPr>
              <a:t>After</a:t>
            </a:r>
            <a:r>
              <a:rPr lang="en-CA" sz="2200" dirty="0">
                <a:solidFill>
                  <a:srgbClr val="3333CC"/>
                </a:solidFill>
                <a:latin typeface="+mn-lt"/>
              </a:rPr>
              <a:t>Class</a:t>
            </a:r>
            <a:r>
              <a:rPr lang="en-CA" sz="2200" dirty="0">
                <a:latin typeface="+mn-lt"/>
              </a:rPr>
              <a:t> </a:t>
            </a:r>
            <a:r>
              <a:rPr lang="en-CA" sz="2800" dirty="0"/>
              <a:t>annotation </a:t>
            </a:r>
            <a:r>
              <a:rPr lang="en-CA" sz="2800" dirty="0" smtClean="0"/>
              <a:t>on a </a:t>
            </a:r>
            <a:r>
              <a:rPr lang="en-CA" sz="2800" i="1" dirty="0" smtClean="0"/>
              <a:t>static </a:t>
            </a:r>
            <a:r>
              <a:rPr lang="en-CA" sz="2800" dirty="0"/>
              <a:t>method</a:t>
            </a:r>
            <a:endParaRPr lang="en-CA" sz="2200" dirty="0"/>
          </a:p>
          <a:p>
            <a:pPr marL="742950" lvl="1" indent="-285750"/>
            <a:r>
              <a:rPr lang="en-CA" sz="2400" dirty="0"/>
              <a:t>one method only</a:t>
            </a:r>
          </a:p>
          <a:p>
            <a:pPr marL="342900" indent="-342900"/>
            <a:r>
              <a:rPr lang="en-CA" sz="2800" dirty="0" smtClean="0"/>
              <a:t>Run </a:t>
            </a:r>
            <a:r>
              <a:rPr lang="en-CA" sz="2800" dirty="0"/>
              <a:t>the method </a:t>
            </a:r>
            <a:r>
              <a:rPr lang="en-CA" sz="2800" i="1" dirty="0">
                <a:solidFill>
                  <a:srgbClr val="000000"/>
                </a:solidFill>
              </a:rPr>
              <a:t>once only </a:t>
            </a:r>
            <a:r>
              <a:rPr lang="en-CA" sz="2800" dirty="0"/>
              <a:t>for the entire test class</a:t>
            </a:r>
          </a:p>
          <a:p>
            <a:pPr marL="742950" lvl="1" indent="-285750"/>
            <a:r>
              <a:rPr lang="en-CA" sz="2400" i="1" dirty="0">
                <a:solidFill>
                  <a:srgbClr val="000000"/>
                </a:solidFill>
              </a:rPr>
              <a:t>after </a:t>
            </a:r>
            <a:r>
              <a:rPr lang="en-CA" sz="2400" dirty="0"/>
              <a:t>any of the </a:t>
            </a:r>
            <a:r>
              <a:rPr lang="en-CA" sz="2400" dirty="0" smtClean="0"/>
              <a:t>tests</a:t>
            </a:r>
            <a:endParaRPr lang="en-CA" sz="2400" dirty="0"/>
          </a:p>
          <a:p>
            <a:pPr marL="742950" lvl="1" indent="-285750"/>
            <a:r>
              <a:rPr lang="en-CA" sz="2400" i="1" dirty="0">
                <a:solidFill>
                  <a:srgbClr val="000000"/>
                </a:solidFill>
              </a:rPr>
              <a:t>after</a:t>
            </a:r>
            <a:r>
              <a:rPr lang="en-CA" sz="2400" dirty="0"/>
              <a:t> any </a:t>
            </a:r>
            <a:r>
              <a:rPr lang="en-CA" sz="2000" dirty="0">
                <a:solidFill>
                  <a:srgbClr val="3333CC"/>
                </a:solidFill>
                <a:latin typeface="+mn-lt"/>
              </a:rPr>
              <a:t>@After</a:t>
            </a:r>
            <a:r>
              <a:rPr lang="en-CA" sz="2000" dirty="0">
                <a:latin typeface="+mn-lt"/>
              </a:rPr>
              <a:t> </a:t>
            </a:r>
            <a:r>
              <a:rPr lang="en-CA" sz="2400" dirty="0"/>
              <a:t>method(s</a:t>
            </a:r>
            <a:r>
              <a:rPr lang="en-CA" sz="2400" dirty="0" smtClean="0"/>
              <a:t>)</a:t>
            </a:r>
            <a:endParaRPr lang="en-CA" sz="2400" dirty="0"/>
          </a:p>
          <a:p>
            <a:pPr marL="342900" indent="-342900"/>
            <a:r>
              <a:rPr lang="en-CA" sz="2800" dirty="0"/>
              <a:t>Useful for stopping servers, closing </a:t>
            </a:r>
            <a:r>
              <a:rPr lang="en-CA" sz="2800" dirty="0" smtClean="0"/>
              <a:t>connections</a:t>
            </a:r>
            <a:r>
              <a:rPr lang="en-CA" sz="2800" dirty="0"/>
              <a:t>, etc</a:t>
            </a:r>
            <a:r>
              <a:rPr lang="en-CA" sz="2800" dirty="0" smtClean="0"/>
              <a:t>.</a:t>
            </a:r>
            <a:endParaRPr lang="en-CA" sz="2200" dirty="0">
              <a:latin typeface="Gill Sans MT" charset="0"/>
            </a:endParaRPr>
          </a:p>
          <a:p>
            <a:pPr marL="742950" lvl="1" indent="-285750">
              <a:buFont typeface="Wingdings 3" charset="0"/>
              <a:buNone/>
            </a:pPr>
            <a:r>
              <a:rPr lang="en-CA" sz="2000" dirty="0">
                <a:latin typeface="+mn-lt"/>
                <a:cs typeface="Menlo Regular"/>
              </a:rPr>
              <a:t> </a:t>
            </a:r>
            <a:endParaRPr lang="en-CA" sz="2000" dirty="0">
              <a:solidFill>
                <a:srgbClr val="3333CC"/>
              </a:solidFill>
              <a:latin typeface="+mn-lt"/>
              <a:cs typeface="Menlo Regular"/>
            </a:endParaRPr>
          </a:p>
        </p:txBody>
      </p:sp>
      <p:sp>
        <p:nvSpPr>
          <p:cNvPr id="3" name="TextBox 2"/>
          <p:cNvSpPr txBox="1"/>
          <p:nvPr/>
        </p:nvSpPr>
        <p:spPr>
          <a:xfrm>
            <a:off x="1066800" y="4724400"/>
            <a:ext cx="5105400" cy="1569660"/>
          </a:xfrm>
          <a:prstGeom prst="rect">
            <a:avLst/>
          </a:prstGeom>
          <a:solidFill>
            <a:srgbClr val="FFFFC2"/>
          </a:solidFill>
        </p:spPr>
        <p:txBody>
          <a:bodyPr wrap="square" rtlCol="0">
            <a:spAutoFit/>
          </a:bodyPr>
          <a:lstStyle/>
          <a:p>
            <a:pPr marL="285750" indent="-285750" algn="l">
              <a:buFont typeface="Wingdings 3" charset="0"/>
              <a:buNone/>
            </a:pPr>
            <a:r>
              <a:rPr lang="en-CA" sz="2400" dirty="0">
                <a:solidFill>
                  <a:srgbClr val="FF0000"/>
                </a:solidFill>
                <a:latin typeface="+mn-lt"/>
                <a:cs typeface="Menlo Regular"/>
              </a:rPr>
              <a:t>@AfterClass</a:t>
            </a:r>
            <a:r>
              <a:rPr lang="en-CA" sz="2400" dirty="0">
                <a:latin typeface="+mn-lt"/>
                <a:cs typeface="Menlo Regular"/>
              </a:rPr>
              <a:t> </a:t>
            </a:r>
          </a:p>
          <a:p>
            <a:pPr marL="285750" indent="-285750" algn="l">
              <a:buFont typeface="Wingdings 3" charset="0"/>
              <a:buNone/>
            </a:pPr>
            <a:r>
              <a:rPr lang="en-CA" sz="2400" dirty="0">
                <a:solidFill>
                  <a:srgbClr val="3333CC"/>
                </a:solidFill>
                <a:latin typeface="+mn-lt"/>
                <a:cs typeface="Menlo Regular"/>
              </a:rPr>
              <a:t> public </a:t>
            </a:r>
            <a:r>
              <a:rPr lang="en-CA" sz="2400" dirty="0">
                <a:solidFill>
                  <a:srgbClr val="FF0000"/>
                </a:solidFill>
                <a:latin typeface="+mn-lt"/>
                <a:cs typeface="Menlo Regular"/>
              </a:rPr>
              <a:t>static</a:t>
            </a:r>
            <a:r>
              <a:rPr lang="en-CA" sz="2400" dirty="0">
                <a:solidFill>
                  <a:srgbClr val="3333CC"/>
                </a:solidFill>
                <a:latin typeface="+mn-lt"/>
                <a:cs typeface="Menlo Regular"/>
              </a:rPr>
              <a:t> void </a:t>
            </a:r>
            <a:r>
              <a:rPr lang="en-CA" sz="2400" dirty="0">
                <a:solidFill>
                  <a:srgbClr val="FF0000"/>
                </a:solidFill>
                <a:latin typeface="+mn-lt"/>
                <a:cs typeface="Menlo Regular"/>
              </a:rPr>
              <a:t>anyName</a:t>
            </a:r>
            <a:r>
              <a:rPr lang="en-CA" sz="2400" dirty="0">
                <a:solidFill>
                  <a:srgbClr val="3333CC"/>
                </a:solidFill>
                <a:latin typeface="+mn-lt"/>
                <a:cs typeface="Menlo Regular"/>
              </a:rPr>
              <a:t>() {</a:t>
            </a:r>
          </a:p>
          <a:p>
            <a:pPr marL="285750" indent="-285750" algn="l">
              <a:buFont typeface="Wingdings 3" charset="0"/>
              <a:buNone/>
            </a:pPr>
            <a:r>
              <a:rPr lang="en-CA" sz="2400" dirty="0">
                <a:solidFill>
                  <a:srgbClr val="3333CC"/>
                </a:solidFill>
                <a:latin typeface="+mn-lt"/>
                <a:cs typeface="Menlo Regular"/>
              </a:rPr>
              <a:t>    </a:t>
            </a:r>
            <a:r>
              <a:rPr lang="en-CA" sz="2400" dirty="0">
                <a:solidFill>
                  <a:srgbClr val="008000"/>
                </a:solidFill>
                <a:latin typeface="+mn-lt"/>
                <a:cs typeface="Menlo Regular"/>
              </a:rPr>
              <a:t>// class clean up code here</a:t>
            </a:r>
          </a:p>
          <a:p>
            <a:pPr marL="285750" indent="-285750" algn="l">
              <a:buFont typeface="Wingdings 3" charset="0"/>
              <a:buNone/>
            </a:pPr>
            <a:r>
              <a:rPr lang="en-CA" sz="2400" dirty="0">
                <a:solidFill>
                  <a:srgbClr val="3333CC"/>
                </a:solidFill>
                <a:latin typeface="+mn-lt"/>
                <a:cs typeface="Menlo Regular"/>
              </a:rPr>
              <a:t> }</a:t>
            </a:r>
          </a:p>
        </p:txBody>
      </p:sp>
      <p:sp>
        <p:nvSpPr>
          <p:cNvPr id="9" name="Date Placeholder 8"/>
          <p:cNvSpPr>
            <a:spLocks noGrp="1"/>
          </p:cNvSpPr>
          <p:nvPr>
            <p:ph type="dt" sz="half" idx="10"/>
          </p:nvPr>
        </p:nvSpPr>
        <p:spPr/>
        <p:txBody>
          <a:bodyPr/>
          <a:lstStyle/>
          <a:p>
            <a:pPr>
              <a:defRPr/>
            </a:pPr>
            <a:r>
              <a:rPr lang="en-US" dirty="0" smtClean="0"/>
              <a:t>April 18, 2017</a:t>
            </a:r>
            <a:endParaRPr lang="en-US" dirty="0"/>
          </a:p>
        </p:txBody>
      </p:sp>
      <p:sp>
        <p:nvSpPr>
          <p:cNvPr id="10" name="Footer Placeholder 9"/>
          <p:cNvSpPr>
            <a:spLocks noGrp="1"/>
          </p:cNvSpPr>
          <p:nvPr>
            <p:ph type="ftr" sz="quarter" idx="11"/>
          </p:nvPr>
        </p:nvSpPr>
        <p:spPr/>
        <p:txBody>
          <a:bodyPr/>
          <a:lstStyle/>
          <a:p>
            <a:pPr>
              <a:defRPr/>
            </a:pPr>
            <a:r>
              <a:rPr lang="en-US" dirty="0" smtClean="0"/>
              <a:t>SE 433: Lecture 4</a:t>
            </a:r>
            <a:endParaRPr lang="en-US" dirty="0"/>
          </a:p>
        </p:txBody>
      </p:sp>
      <p:sp>
        <p:nvSpPr>
          <p:cNvPr id="12" name="Slide Number Placeholder 11"/>
          <p:cNvSpPr>
            <a:spLocks noGrp="1"/>
          </p:cNvSpPr>
          <p:nvPr>
            <p:ph type="sldNum" sz="quarter" idx="12"/>
          </p:nvPr>
        </p:nvSpPr>
        <p:spPr/>
        <p:txBody>
          <a:bodyPr/>
          <a:lstStyle/>
          <a:p>
            <a:pPr>
              <a:defRPr/>
            </a:pPr>
            <a:fld id="{8BDBD1F7-51C1-E94D-B9B2-8F7012A744C6}" type="slidenum">
              <a:rPr lang="en-US" smtClean="0"/>
              <a:pPr>
                <a:defRPr/>
              </a:pPr>
              <a:t>92</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42812518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710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710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710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7109">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7109">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710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9" grpId="0" build="p"/>
      <p:bldP spid="3"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2"/>
          <p:cNvSpPr>
            <a:spLocks noGrp="1"/>
          </p:cNvSpPr>
          <p:nvPr>
            <p:ph type="title" idx="4294967295"/>
          </p:nvPr>
        </p:nvSpPr>
        <p:spPr/>
        <p:txBody>
          <a:bodyPr/>
          <a:lstStyle/>
          <a:p>
            <a:r>
              <a:rPr lang="en-US" dirty="0"/>
              <a:t>Timed Tests</a:t>
            </a:r>
            <a:endParaRPr lang="en-US" sz="4400" dirty="0"/>
          </a:p>
        </p:txBody>
      </p:sp>
      <p:sp>
        <p:nvSpPr>
          <p:cNvPr id="50181" name="Rectangle 3"/>
          <p:cNvSpPr>
            <a:spLocks noGrp="1"/>
          </p:cNvSpPr>
          <p:nvPr>
            <p:ph type="body" idx="4294967295"/>
          </p:nvPr>
        </p:nvSpPr>
        <p:spPr>
          <a:xfrm>
            <a:off x="457200" y="1066800"/>
            <a:ext cx="8229600" cy="5410200"/>
          </a:xfrm>
        </p:spPr>
        <p:txBody>
          <a:bodyPr/>
          <a:lstStyle/>
          <a:p>
            <a:r>
              <a:rPr lang="en-US" sz="2800" dirty="0"/>
              <a:t>Useful for simple performance test</a:t>
            </a:r>
          </a:p>
          <a:p>
            <a:pPr lvl="1"/>
            <a:r>
              <a:rPr lang="en-US" sz="2400" dirty="0"/>
              <a:t>Network communication</a:t>
            </a:r>
          </a:p>
          <a:p>
            <a:pPr lvl="1"/>
            <a:r>
              <a:rPr lang="en-US" sz="2400" dirty="0"/>
              <a:t>Complex computation</a:t>
            </a:r>
          </a:p>
          <a:p>
            <a:r>
              <a:rPr lang="en-US" sz="2800" dirty="0"/>
              <a:t>The </a:t>
            </a:r>
            <a:r>
              <a:rPr lang="en-US" sz="2800" dirty="0">
                <a:solidFill>
                  <a:srgbClr val="0000FF"/>
                </a:solidFill>
              </a:rPr>
              <a:t>timeout</a:t>
            </a:r>
            <a:r>
              <a:rPr lang="en-US" sz="2800" dirty="0"/>
              <a:t> parameter of </a:t>
            </a:r>
            <a:r>
              <a:rPr lang="en-US" sz="2400" dirty="0">
                <a:solidFill>
                  <a:srgbClr val="0000FF"/>
                </a:solidFill>
                <a:latin typeface="+mn-lt"/>
              </a:rPr>
              <a:t>@Test</a:t>
            </a:r>
            <a:r>
              <a:rPr lang="en-US" sz="2800" dirty="0"/>
              <a:t> annotation</a:t>
            </a:r>
          </a:p>
          <a:p>
            <a:pPr lvl="1"/>
            <a:r>
              <a:rPr lang="en-US" sz="2400" dirty="0"/>
              <a:t>in milliseconds </a:t>
            </a:r>
          </a:p>
          <a:p>
            <a:endParaRPr lang="en-US" sz="2800" dirty="0" smtClean="0"/>
          </a:p>
          <a:p>
            <a:pPr marL="0" indent="0">
              <a:buNone/>
            </a:pPr>
            <a:endParaRPr lang="en-US" sz="2800" dirty="0" smtClean="0"/>
          </a:p>
          <a:p>
            <a:pPr marL="0" indent="0">
              <a:buNone/>
            </a:pPr>
            <a:endParaRPr lang="en-US" sz="2800" dirty="0" smtClean="0"/>
          </a:p>
          <a:p>
            <a:r>
              <a:rPr lang="en-US" sz="2800" dirty="0" smtClean="0"/>
              <a:t>The </a:t>
            </a:r>
            <a:r>
              <a:rPr lang="en-US" sz="2800" dirty="0"/>
              <a:t>test fails</a:t>
            </a:r>
          </a:p>
          <a:p>
            <a:pPr lvl="1"/>
            <a:r>
              <a:rPr lang="en-US" sz="2400" dirty="0"/>
              <a:t>if timeout occurs before the test method completes </a:t>
            </a:r>
          </a:p>
        </p:txBody>
      </p:sp>
      <p:sp>
        <p:nvSpPr>
          <p:cNvPr id="3" name="TextBox 2"/>
          <p:cNvSpPr txBox="1"/>
          <p:nvPr/>
        </p:nvSpPr>
        <p:spPr>
          <a:xfrm>
            <a:off x="990600" y="3429000"/>
            <a:ext cx="5181600" cy="1569660"/>
          </a:xfrm>
          <a:prstGeom prst="rect">
            <a:avLst/>
          </a:prstGeom>
          <a:solidFill>
            <a:srgbClr val="FFFFC2"/>
          </a:solidFill>
        </p:spPr>
        <p:txBody>
          <a:bodyPr wrap="square" rtlCol="0">
            <a:spAutoFit/>
          </a:bodyPr>
          <a:lstStyle/>
          <a:p>
            <a:pPr algn="l">
              <a:buFont typeface="Wingdings 3" charset="0"/>
              <a:buNone/>
            </a:pPr>
            <a:r>
              <a:rPr lang="en-US" sz="2400" dirty="0">
                <a:solidFill>
                  <a:srgbClr val="000090"/>
                </a:solidFill>
                <a:latin typeface="+mn-lt"/>
              </a:rPr>
              <a:t>@Test(</a:t>
            </a:r>
            <a:r>
              <a:rPr lang="en-US" sz="2400" dirty="0">
                <a:solidFill>
                  <a:srgbClr val="FF0000"/>
                </a:solidFill>
                <a:latin typeface="+mn-lt"/>
              </a:rPr>
              <a:t>timeout=5000</a:t>
            </a:r>
            <a:r>
              <a:rPr lang="en-US" sz="2400" dirty="0">
                <a:solidFill>
                  <a:srgbClr val="000090"/>
                </a:solidFill>
                <a:latin typeface="+mn-lt"/>
              </a:rPr>
              <a:t>)</a:t>
            </a:r>
          </a:p>
          <a:p>
            <a:pPr algn="l">
              <a:buFont typeface="Wingdings 3" charset="0"/>
              <a:buNone/>
            </a:pPr>
            <a:r>
              <a:rPr lang="en-US" sz="2400" dirty="0">
                <a:solidFill>
                  <a:srgbClr val="000090"/>
                </a:solidFill>
                <a:latin typeface="+mn-lt"/>
              </a:rPr>
              <a:t>public void testLengthyOperation() {</a:t>
            </a:r>
          </a:p>
          <a:p>
            <a:pPr algn="l">
              <a:buFont typeface="Wingdings 3" charset="0"/>
              <a:buNone/>
            </a:pPr>
            <a:r>
              <a:rPr lang="en-US" sz="2400" dirty="0">
                <a:solidFill>
                  <a:srgbClr val="000090"/>
                </a:solidFill>
                <a:latin typeface="+mn-lt"/>
              </a:rPr>
              <a:t>        ...</a:t>
            </a:r>
          </a:p>
          <a:p>
            <a:pPr algn="l">
              <a:buFont typeface="Wingdings 3" charset="0"/>
              <a:buNone/>
            </a:pPr>
            <a:r>
              <a:rPr lang="en-US" sz="2400" dirty="0">
                <a:solidFill>
                  <a:srgbClr val="000090"/>
                </a:solidFill>
                <a:latin typeface="+mn-lt"/>
              </a:rPr>
              <a:t>} </a:t>
            </a:r>
          </a:p>
        </p:txBody>
      </p:sp>
      <p:sp>
        <p:nvSpPr>
          <p:cNvPr id="9" name="Date Placeholder 8"/>
          <p:cNvSpPr>
            <a:spLocks noGrp="1"/>
          </p:cNvSpPr>
          <p:nvPr>
            <p:ph type="dt" sz="half" idx="10"/>
          </p:nvPr>
        </p:nvSpPr>
        <p:spPr/>
        <p:txBody>
          <a:bodyPr/>
          <a:lstStyle/>
          <a:p>
            <a:pPr>
              <a:defRPr/>
            </a:pPr>
            <a:r>
              <a:rPr lang="en-US" dirty="0" smtClean="0"/>
              <a:t>April 18, 2017</a:t>
            </a:r>
            <a:endParaRPr lang="en-US" dirty="0"/>
          </a:p>
        </p:txBody>
      </p:sp>
      <p:sp>
        <p:nvSpPr>
          <p:cNvPr id="10" name="Footer Placeholder 9"/>
          <p:cNvSpPr>
            <a:spLocks noGrp="1"/>
          </p:cNvSpPr>
          <p:nvPr>
            <p:ph type="ftr" sz="quarter" idx="11"/>
          </p:nvPr>
        </p:nvSpPr>
        <p:spPr/>
        <p:txBody>
          <a:bodyPr/>
          <a:lstStyle/>
          <a:p>
            <a:pPr>
              <a:defRPr/>
            </a:pPr>
            <a:r>
              <a:rPr lang="en-US" dirty="0" smtClean="0"/>
              <a:t>SE 433: Lecture 4</a:t>
            </a:r>
            <a:endParaRPr lang="en-US" dirty="0"/>
          </a:p>
        </p:txBody>
      </p:sp>
      <p:sp>
        <p:nvSpPr>
          <p:cNvPr id="12" name="Slide Number Placeholder 11"/>
          <p:cNvSpPr>
            <a:spLocks noGrp="1"/>
          </p:cNvSpPr>
          <p:nvPr>
            <p:ph type="sldNum" sz="quarter" idx="12"/>
          </p:nvPr>
        </p:nvSpPr>
        <p:spPr/>
        <p:txBody>
          <a:bodyPr/>
          <a:lstStyle/>
          <a:p>
            <a:pPr>
              <a:defRPr/>
            </a:pPr>
            <a:fld id="{8BDBD1F7-51C1-E94D-B9B2-8F7012A744C6}" type="slidenum">
              <a:rPr lang="en-US" smtClean="0"/>
              <a:pPr>
                <a:defRPr/>
              </a:pPr>
              <a:t>93</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0518397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8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018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018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18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018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0181">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018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1" grpId="0" build="p"/>
      <p:bldP spid="3"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2"/>
          <p:cNvSpPr>
            <a:spLocks noGrp="1"/>
          </p:cNvSpPr>
          <p:nvPr>
            <p:ph type="title"/>
          </p:nvPr>
        </p:nvSpPr>
        <p:spPr/>
        <p:txBody>
          <a:bodyPr/>
          <a:lstStyle/>
          <a:p>
            <a:r>
              <a:rPr lang="en-US" dirty="0"/>
              <a:t>Parameterized Tests</a:t>
            </a:r>
            <a:endParaRPr lang="en-US" sz="4400" dirty="0"/>
          </a:p>
        </p:txBody>
      </p:sp>
      <p:sp>
        <p:nvSpPr>
          <p:cNvPr id="51205" name="Rectangle 3"/>
          <p:cNvSpPr>
            <a:spLocks noGrp="1"/>
          </p:cNvSpPr>
          <p:nvPr>
            <p:ph idx="1"/>
          </p:nvPr>
        </p:nvSpPr>
        <p:spPr>
          <a:xfrm>
            <a:off x="457200" y="990600"/>
            <a:ext cx="8229600" cy="5486400"/>
          </a:xfrm>
        </p:spPr>
        <p:txBody>
          <a:bodyPr/>
          <a:lstStyle/>
          <a:p>
            <a:r>
              <a:rPr lang="en-US" dirty="0" smtClean="0"/>
              <a:t>Repeat </a:t>
            </a:r>
            <a:r>
              <a:rPr lang="en-US" dirty="0"/>
              <a:t>a test </a:t>
            </a:r>
            <a:r>
              <a:rPr lang="en-US" dirty="0" smtClean="0"/>
              <a:t>case </a:t>
            </a:r>
            <a:r>
              <a:rPr lang="en-US" dirty="0"/>
              <a:t>multiple times with different data </a:t>
            </a:r>
          </a:p>
          <a:p>
            <a:r>
              <a:rPr lang="en-US" dirty="0" smtClean="0"/>
              <a:t>Define a parameterized test</a:t>
            </a:r>
          </a:p>
          <a:p>
            <a:pPr lvl="1"/>
            <a:r>
              <a:rPr lang="en-US" sz="2400" dirty="0" smtClean="0"/>
              <a:t>Class annotation, defines a test runner </a:t>
            </a:r>
            <a:endParaRPr lang="en-US" sz="2400" dirty="0"/>
          </a:p>
          <a:p>
            <a:pPr lvl="2">
              <a:buFont typeface="Wingdings 3" charset="0"/>
              <a:buNone/>
            </a:pPr>
            <a:r>
              <a:rPr lang="en-US" sz="2400" dirty="0"/>
              <a:t>	</a:t>
            </a:r>
            <a:r>
              <a:rPr lang="en-US" sz="2400" dirty="0">
                <a:solidFill>
                  <a:srgbClr val="000090"/>
                </a:solidFill>
              </a:rPr>
              <a:t>@RunWith</a:t>
            </a:r>
            <a:r>
              <a:rPr lang="en-US" sz="2400" dirty="0" smtClean="0">
                <a:solidFill>
                  <a:srgbClr val="000090"/>
                </a:solidFill>
              </a:rPr>
              <a:t>(</a:t>
            </a:r>
            <a:r>
              <a:rPr lang="en-US" sz="2400" dirty="0" smtClean="0">
                <a:solidFill>
                  <a:srgbClr val="FF0000"/>
                </a:solidFill>
              </a:rPr>
              <a:t>Parameterized</a:t>
            </a:r>
            <a:r>
              <a:rPr lang="en-US" sz="2400" dirty="0" smtClean="0">
                <a:solidFill>
                  <a:srgbClr val="000090"/>
                </a:solidFill>
              </a:rPr>
              <a:t>.class</a:t>
            </a:r>
            <a:r>
              <a:rPr lang="en-US" sz="2400" dirty="0">
                <a:solidFill>
                  <a:srgbClr val="000090"/>
                </a:solidFill>
              </a:rPr>
              <a:t>)</a:t>
            </a:r>
          </a:p>
          <a:p>
            <a:pPr lvl="1"/>
            <a:r>
              <a:rPr lang="en-US" sz="2400" dirty="0" smtClean="0"/>
              <a:t>Define </a:t>
            </a:r>
            <a:r>
              <a:rPr lang="en-US" sz="2400" dirty="0"/>
              <a:t>a constructor </a:t>
            </a:r>
            <a:endParaRPr lang="en-US" sz="2400" dirty="0" smtClean="0"/>
          </a:p>
          <a:p>
            <a:pPr lvl="2"/>
            <a:r>
              <a:rPr lang="en-US" sz="2400" dirty="0" smtClean="0"/>
              <a:t>Input and expected output values for </a:t>
            </a:r>
            <a:r>
              <a:rPr lang="en-US" sz="2400" dirty="0"/>
              <a:t>one data point</a:t>
            </a:r>
          </a:p>
          <a:p>
            <a:pPr lvl="1"/>
            <a:r>
              <a:rPr lang="en-US" sz="2400" dirty="0" smtClean="0"/>
              <a:t>Define </a:t>
            </a:r>
            <a:r>
              <a:rPr lang="en-US" sz="2400" dirty="0"/>
              <a:t>a </a:t>
            </a:r>
            <a:r>
              <a:rPr lang="en-US" sz="2400" dirty="0" smtClean="0"/>
              <a:t>static</a:t>
            </a:r>
            <a:r>
              <a:rPr lang="en-US" sz="2400" dirty="0"/>
              <a:t> method </a:t>
            </a:r>
            <a:r>
              <a:rPr lang="en-US" sz="2400" dirty="0" smtClean="0"/>
              <a:t>returns </a:t>
            </a:r>
            <a:r>
              <a:rPr lang="en-US" sz="2400" dirty="0"/>
              <a:t>a </a:t>
            </a:r>
            <a:r>
              <a:rPr lang="en-US" sz="2400" i="1" dirty="0"/>
              <a:t>Collection</a:t>
            </a:r>
            <a:r>
              <a:rPr lang="en-US" sz="2400" dirty="0"/>
              <a:t> of data </a:t>
            </a:r>
            <a:r>
              <a:rPr lang="en-US" sz="2400" dirty="0" smtClean="0"/>
              <a:t>points</a:t>
            </a:r>
            <a:endParaRPr lang="en-US" sz="2400" dirty="0"/>
          </a:p>
          <a:p>
            <a:pPr lvl="2"/>
            <a:r>
              <a:rPr lang="en-US" sz="2400" dirty="0" smtClean="0"/>
              <a:t>Annotation </a:t>
            </a:r>
            <a:r>
              <a:rPr lang="en-US" sz="2400" dirty="0">
                <a:solidFill>
                  <a:srgbClr val="000090"/>
                </a:solidFill>
              </a:rPr>
              <a:t>@</a:t>
            </a:r>
            <a:r>
              <a:rPr lang="en-US" sz="2400" dirty="0" smtClean="0">
                <a:solidFill>
                  <a:srgbClr val="000090"/>
                </a:solidFill>
              </a:rPr>
              <a:t>Parameter [</a:t>
            </a:r>
            <a:r>
              <a:rPr lang="en-US" sz="2400" dirty="0">
                <a:solidFill>
                  <a:srgbClr val="000090"/>
                </a:solidFill>
              </a:rPr>
              <a:t>or @</a:t>
            </a:r>
            <a:r>
              <a:rPr lang="en-US" sz="2400" dirty="0" smtClean="0">
                <a:solidFill>
                  <a:srgbClr val="000090"/>
                </a:solidFill>
              </a:rPr>
              <a:t>Parameters, depending]</a:t>
            </a:r>
            <a:endParaRPr lang="en-US" sz="2400" dirty="0">
              <a:solidFill>
                <a:srgbClr val="000090"/>
              </a:solidFill>
            </a:endParaRPr>
          </a:p>
          <a:p>
            <a:pPr lvl="2"/>
            <a:r>
              <a:rPr lang="en-US" sz="2400" dirty="0" smtClean="0"/>
              <a:t>Each </a:t>
            </a:r>
            <a:r>
              <a:rPr lang="en-US" sz="2400" dirty="0"/>
              <a:t>data </a:t>
            </a:r>
            <a:r>
              <a:rPr lang="en-US" sz="2400" dirty="0" smtClean="0"/>
              <a:t>point</a:t>
            </a:r>
            <a:r>
              <a:rPr lang="en-US" sz="2400" smtClean="0"/>
              <a:t>: </a:t>
            </a:r>
            <a:br>
              <a:rPr lang="en-US" sz="2400" smtClean="0"/>
            </a:br>
            <a:r>
              <a:rPr lang="en-US" sz="2400" smtClean="0"/>
              <a:t>an </a:t>
            </a:r>
            <a:r>
              <a:rPr lang="en-US" sz="2400" dirty="0" smtClean="0"/>
              <a:t>array, whose elements match </a:t>
            </a:r>
            <a:r>
              <a:rPr lang="en-US" sz="2400" dirty="0"/>
              <a:t>the </a:t>
            </a:r>
            <a:r>
              <a:rPr lang="en-US" sz="2400" dirty="0" smtClean="0"/>
              <a:t>constructor arguments </a:t>
            </a:r>
            <a:endParaRPr lang="en-US" sz="2400"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94</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5514296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0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0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0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120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1205">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120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1205">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1205">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120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5" grpId="0" build="p" bldLvl="2"/>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2"/>
          <p:cNvSpPr>
            <a:spLocks noGrp="1"/>
          </p:cNvSpPr>
          <p:nvPr>
            <p:ph type="title"/>
          </p:nvPr>
        </p:nvSpPr>
        <p:spPr/>
        <p:txBody>
          <a:bodyPr/>
          <a:lstStyle/>
          <a:p>
            <a:r>
              <a:rPr lang="en-US" dirty="0" smtClean="0"/>
              <a:t>Running a Parameterized Test</a:t>
            </a:r>
            <a:endParaRPr lang="en-US" sz="4400" dirty="0"/>
          </a:p>
        </p:txBody>
      </p:sp>
      <p:sp>
        <p:nvSpPr>
          <p:cNvPr id="51205" name="Rectangle 3"/>
          <p:cNvSpPr>
            <a:spLocks noGrp="1"/>
          </p:cNvSpPr>
          <p:nvPr>
            <p:ph idx="1"/>
          </p:nvPr>
        </p:nvSpPr>
        <p:spPr/>
        <p:txBody>
          <a:bodyPr/>
          <a:lstStyle/>
          <a:p>
            <a:r>
              <a:rPr lang="en-US" sz="3200" dirty="0" smtClean="0"/>
              <a:t>Use a parameterized test runner</a:t>
            </a:r>
          </a:p>
          <a:p>
            <a:r>
              <a:rPr lang="en-US" sz="3200" dirty="0" smtClean="0"/>
              <a:t>For each data point provided by the parameter method</a:t>
            </a:r>
          </a:p>
          <a:p>
            <a:pPr lvl="1"/>
            <a:r>
              <a:rPr lang="en-US" sz="2800" dirty="0" smtClean="0"/>
              <a:t>Construct an instance of the class with the data point </a:t>
            </a:r>
          </a:p>
          <a:p>
            <a:pPr lvl="1"/>
            <a:r>
              <a:rPr lang="en-US" sz="2800" dirty="0" smtClean="0"/>
              <a:t>Execute all test methods defined in the class </a:t>
            </a:r>
            <a:endParaRPr lang="en-US" sz="2800" dirty="0"/>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95</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537853828"/>
      </p:ext>
    </p:extLst>
  </p:cSld>
  <p:clrMapOvr>
    <a:masterClrMapping/>
  </p:clrMapOvr>
  <p:timing>
    <p:tnLst>
      <p:par>
        <p:cTn xmlns:p14="http://schemas.microsoft.com/office/powerpoint/2010/mai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2"/>
          <p:cNvSpPr>
            <a:spLocks noGrp="1"/>
          </p:cNvSpPr>
          <p:nvPr>
            <p:ph type="title" idx="4294967295"/>
          </p:nvPr>
        </p:nvSpPr>
        <p:spPr/>
        <p:txBody>
          <a:bodyPr/>
          <a:lstStyle/>
          <a:p>
            <a:r>
              <a:rPr lang="en-US" sz="2800" dirty="0"/>
              <a:t>Parameterized </a:t>
            </a:r>
            <a:r>
              <a:rPr lang="en-US" sz="2800" dirty="0" smtClean="0"/>
              <a:t>Test Example</a:t>
            </a:r>
            <a:r>
              <a:rPr lang="en-US" sz="2800" dirty="0"/>
              <a:t> </a:t>
            </a:r>
            <a:r>
              <a:rPr lang="en-US" sz="2800" dirty="0" smtClean="0"/>
              <a:t>– Program Under Test</a:t>
            </a:r>
            <a:endParaRPr lang="en-US" sz="2800" dirty="0"/>
          </a:p>
        </p:txBody>
      </p:sp>
      <p:sp>
        <p:nvSpPr>
          <p:cNvPr id="52229" name="Rectangle 3"/>
          <p:cNvSpPr>
            <a:spLocks noGrp="1"/>
          </p:cNvSpPr>
          <p:nvPr>
            <p:ph type="body" idx="4294967295"/>
          </p:nvPr>
        </p:nvSpPr>
        <p:spPr>
          <a:xfrm>
            <a:off x="457200" y="1066801"/>
            <a:ext cx="8229600" cy="3657600"/>
          </a:xfr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lstStyle/>
          <a:p>
            <a:pPr marL="0" indent="0">
              <a:buNone/>
            </a:pPr>
            <a:r>
              <a:rPr lang="en-US" sz="2400" dirty="0">
                <a:solidFill>
                  <a:srgbClr val="931968"/>
                </a:solidFill>
                <a:latin typeface="+mn-lt"/>
                <a:ea typeface="Monaco"/>
                <a:cs typeface="Monaco"/>
              </a:rPr>
              <a:t>public</a:t>
            </a:r>
            <a:r>
              <a:rPr lang="en-US" sz="2400" dirty="0">
                <a:solidFill>
                  <a:srgbClr val="000000"/>
                </a:solidFill>
                <a:latin typeface="+mn-lt"/>
                <a:ea typeface="Monaco"/>
                <a:cs typeface="Monaco"/>
              </a:rPr>
              <a:t> </a:t>
            </a:r>
            <a:r>
              <a:rPr lang="en-US" sz="2400" dirty="0">
                <a:solidFill>
                  <a:srgbClr val="931968"/>
                </a:solidFill>
                <a:latin typeface="+mn-lt"/>
                <a:ea typeface="Monaco"/>
                <a:cs typeface="Monaco"/>
              </a:rPr>
              <a:t>class</a:t>
            </a:r>
            <a:r>
              <a:rPr lang="en-US" sz="2400" dirty="0">
                <a:solidFill>
                  <a:srgbClr val="000000"/>
                </a:solidFill>
                <a:latin typeface="+mn-lt"/>
                <a:ea typeface="Monaco"/>
                <a:cs typeface="Monaco"/>
              </a:rPr>
              <a:t> Calculator </a:t>
            </a:r>
            <a:r>
              <a:rPr lang="en-US" sz="2400" dirty="0" smtClean="0">
                <a:solidFill>
                  <a:srgbClr val="000000"/>
                </a:solidFill>
                <a:latin typeface="+mn-lt"/>
                <a:ea typeface="Monaco"/>
                <a:cs typeface="Monaco"/>
              </a:rPr>
              <a:t>{</a:t>
            </a:r>
            <a:endParaRPr lang="en-US" sz="2400" dirty="0">
              <a:solidFill>
                <a:srgbClr val="000000"/>
              </a:solidFill>
              <a:latin typeface="+mn-lt"/>
              <a:ea typeface="Monaco"/>
              <a:cs typeface="Monaco"/>
            </a:endParaRPr>
          </a:p>
          <a:p>
            <a:pPr marL="0" indent="0">
              <a:buNone/>
            </a:pPr>
            <a:r>
              <a:rPr lang="en-US" sz="2400" dirty="0" smtClean="0">
                <a:solidFill>
                  <a:srgbClr val="000000"/>
                </a:solidFill>
                <a:latin typeface="+mn-lt"/>
                <a:ea typeface="Monaco"/>
                <a:cs typeface="Monaco"/>
              </a:rPr>
              <a:t>  </a:t>
            </a:r>
            <a:r>
              <a:rPr lang="en-US" sz="2400" dirty="0" smtClean="0">
                <a:solidFill>
                  <a:srgbClr val="931968"/>
                </a:solidFill>
                <a:latin typeface="+mn-lt"/>
                <a:ea typeface="Monaco"/>
                <a:cs typeface="Monaco"/>
              </a:rPr>
              <a:t>public</a:t>
            </a:r>
            <a:r>
              <a:rPr lang="en-US" sz="2400" dirty="0" smtClean="0">
                <a:solidFill>
                  <a:srgbClr val="000000"/>
                </a:solidFill>
                <a:latin typeface="+mn-lt"/>
                <a:ea typeface="Monaco"/>
                <a:cs typeface="Monaco"/>
              </a:rPr>
              <a:t> </a:t>
            </a:r>
            <a:r>
              <a:rPr lang="en-US" sz="2400" dirty="0">
                <a:solidFill>
                  <a:srgbClr val="931968"/>
                </a:solidFill>
                <a:latin typeface="+mn-lt"/>
                <a:ea typeface="Monaco"/>
                <a:cs typeface="Monaco"/>
              </a:rPr>
              <a:t>long</a:t>
            </a:r>
            <a:r>
              <a:rPr lang="en-US" sz="2400" dirty="0">
                <a:solidFill>
                  <a:srgbClr val="000000"/>
                </a:solidFill>
                <a:latin typeface="+mn-lt"/>
                <a:ea typeface="Monaco"/>
                <a:cs typeface="Monaco"/>
              </a:rPr>
              <a:t> factorial(</a:t>
            </a:r>
            <a:r>
              <a:rPr lang="en-US" sz="2400" dirty="0">
                <a:solidFill>
                  <a:srgbClr val="931968"/>
                </a:solidFill>
                <a:latin typeface="+mn-lt"/>
                <a:ea typeface="Monaco"/>
                <a:cs typeface="Monaco"/>
              </a:rPr>
              <a:t>int</a:t>
            </a:r>
            <a:r>
              <a:rPr lang="en-US" sz="2400" dirty="0">
                <a:solidFill>
                  <a:srgbClr val="000000"/>
                </a:solidFill>
                <a:latin typeface="+mn-lt"/>
                <a:ea typeface="Monaco"/>
                <a:cs typeface="Monaco"/>
              </a:rPr>
              <a:t> n) {</a:t>
            </a:r>
          </a:p>
          <a:p>
            <a:pPr marL="0" indent="0">
              <a:buNone/>
            </a:pPr>
            <a:r>
              <a:rPr lang="en-US" sz="2400" dirty="0" smtClean="0">
                <a:solidFill>
                  <a:srgbClr val="000000"/>
                </a:solidFill>
                <a:latin typeface="+mn-lt"/>
                <a:ea typeface="Monaco"/>
                <a:cs typeface="Monaco"/>
              </a:rPr>
              <a:t>	…</a:t>
            </a:r>
            <a:endParaRPr lang="en-US" sz="2400" dirty="0">
              <a:solidFill>
                <a:srgbClr val="000000"/>
              </a:solidFill>
              <a:latin typeface="+mn-lt"/>
              <a:ea typeface="Monaco"/>
              <a:cs typeface="Monaco"/>
            </a:endParaRPr>
          </a:p>
          <a:p>
            <a:pPr marL="0" indent="0">
              <a:buNone/>
            </a:pPr>
            <a:r>
              <a:rPr lang="en-US" sz="2400" dirty="0" smtClean="0">
                <a:solidFill>
                  <a:srgbClr val="931968"/>
                </a:solidFill>
                <a:latin typeface="+mn-lt"/>
                <a:ea typeface="Monaco"/>
                <a:cs typeface="Monaco"/>
              </a:rPr>
              <a:t>	return</a:t>
            </a:r>
            <a:r>
              <a:rPr lang="en-US" sz="2400" dirty="0" smtClean="0">
                <a:solidFill>
                  <a:srgbClr val="000000"/>
                </a:solidFill>
                <a:latin typeface="+mn-lt"/>
                <a:ea typeface="Monaco"/>
                <a:cs typeface="Monaco"/>
              </a:rPr>
              <a:t> </a:t>
            </a:r>
            <a:r>
              <a:rPr lang="en-US" sz="2400" dirty="0">
                <a:solidFill>
                  <a:srgbClr val="000000"/>
                </a:solidFill>
                <a:latin typeface="+mn-lt"/>
                <a:ea typeface="Monaco"/>
                <a:cs typeface="Monaco"/>
              </a:rPr>
              <a:t>result;</a:t>
            </a:r>
          </a:p>
          <a:p>
            <a:pPr marL="0" indent="0">
              <a:buNone/>
            </a:pPr>
            <a:r>
              <a:rPr lang="en-US" sz="2400" dirty="0" smtClean="0">
                <a:solidFill>
                  <a:srgbClr val="000000"/>
                </a:solidFill>
                <a:latin typeface="+mn-lt"/>
                <a:ea typeface="Monaco"/>
                <a:cs typeface="Monaco"/>
              </a:rPr>
              <a:t>  }</a:t>
            </a:r>
          </a:p>
          <a:p>
            <a:pPr marL="0" indent="0">
              <a:buNone/>
            </a:pPr>
            <a:r>
              <a:rPr lang="en-US" sz="2400" dirty="0">
                <a:solidFill>
                  <a:srgbClr val="000000"/>
                </a:solidFill>
                <a:latin typeface="+mn-lt"/>
                <a:ea typeface="Monaco"/>
                <a:cs typeface="Monaco"/>
              </a:rPr>
              <a:t>}</a:t>
            </a:r>
            <a:endParaRPr lang="en-US" sz="2400" dirty="0">
              <a:latin typeface="+mn-lt"/>
              <a:cs typeface="Menlo Regular"/>
            </a:endParaRPr>
          </a:p>
        </p:txBody>
      </p:sp>
      <p:sp>
        <p:nvSpPr>
          <p:cNvPr id="2" name="TextBox 1"/>
          <p:cNvSpPr txBox="1"/>
          <p:nvPr/>
        </p:nvSpPr>
        <p:spPr>
          <a:xfrm>
            <a:off x="2235200" y="5232400"/>
            <a:ext cx="2118038" cy="461665"/>
          </a:xfrm>
          <a:prstGeom prst="rect">
            <a:avLst/>
          </a:prstGeom>
          <a:noFill/>
        </p:spPr>
        <p:txBody>
          <a:bodyPr wrap="none" rtlCol="0">
            <a:spAutoFit/>
          </a:bodyPr>
          <a:lstStyle/>
          <a:p>
            <a:r>
              <a:rPr lang="en-US" dirty="0" smtClean="0"/>
              <a:t>See Junit2.zip</a:t>
            </a:r>
            <a:endParaRPr lang="en-US" dirty="0"/>
          </a:p>
        </p:txBody>
      </p:sp>
      <p:sp>
        <p:nvSpPr>
          <p:cNvPr id="9" name="Date Placeholder 8"/>
          <p:cNvSpPr>
            <a:spLocks noGrp="1"/>
          </p:cNvSpPr>
          <p:nvPr>
            <p:ph type="dt" sz="half" idx="10"/>
          </p:nvPr>
        </p:nvSpPr>
        <p:spPr/>
        <p:txBody>
          <a:bodyPr/>
          <a:lstStyle/>
          <a:p>
            <a:pPr>
              <a:defRPr/>
            </a:pPr>
            <a:r>
              <a:rPr lang="en-US" dirty="0" smtClean="0"/>
              <a:t>April 18, 2017</a:t>
            </a:r>
            <a:endParaRPr lang="en-US" dirty="0"/>
          </a:p>
        </p:txBody>
      </p:sp>
      <p:sp>
        <p:nvSpPr>
          <p:cNvPr id="10" name="Footer Placeholder 9"/>
          <p:cNvSpPr>
            <a:spLocks noGrp="1"/>
          </p:cNvSpPr>
          <p:nvPr>
            <p:ph type="ftr" sz="quarter" idx="11"/>
          </p:nvPr>
        </p:nvSpPr>
        <p:spPr/>
        <p:txBody>
          <a:bodyPr/>
          <a:lstStyle/>
          <a:p>
            <a:pPr>
              <a:defRPr/>
            </a:pPr>
            <a:r>
              <a:rPr lang="en-US" dirty="0" smtClean="0"/>
              <a:t>SE 433: Lecture 4</a:t>
            </a:r>
            <a:endParaRPr lang="en-US" dirty="0"/>
          </a:p>
        </p:txBody>
      </p:sp>
      <p:sp>
        <p:nvSpPr>
          <p:cNvPr id="12" name="Slide Number Placeholder 11"/>
          <p:cNvSpPr>
            <a:spLocks noGrp="1"/>
          </p:cNvSpPr>
          <p:nvPr>
            <p:ph type="sldNum" sz="quarter" idx="12"/>
          </p:nvPr>
        </p:nvSpPr>
        <p:spPr/>
        <p:txBody>
          <a:bodyPr/>
          <a:lstStyle/>
          <a:p>
            <a:pPr>
              <a:defRPr/>
            </a:pPr>
            <a:fld id="{8BDBD1F7-51C1-E94D-B9B2-8F7012A744C6}" type="slidenum">
              <a:rPr lang="en-US" smtClean="0"/>
              <a:pPr>
                <a:defRPr/>
              </a:pPr>
              <a:t>96</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278729439"/>
      </p:ext>
    </p:extLst>
  </p:cSld>
  <p:clrMapOvr>
    <a:masterClrMapping/>
  </p:clrMapOvr>
  <p:timing>
    <p:tnLst>
      <p:par>
        <p:cTn xmlns:p14="http://schemas.microsoft.com/office/powerpoint/2010/mai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2"/>
          <p:cNvSpPr>
            <a:spLocks noGrp="1"/>
          </p:cNvSpPr>
          <p:nvPr>
            <p:ph type="title" idx="4294967295"/>
          </p:nvPr>
        </p:nvSpPr>
        <p:spPr/>
        <p:txBody>
          <a:bodyPr/>
          <a:lstStyle/>
          <a:p>
            <a:r>
              <a:rPr lang="en-US" sz="3200" dirty="0"/>
              <a:t>Parameterized </a:t>
            </a:r>
            <a:r>
              <a:rPr lang="en-US" sz="3200" dirty="0" smtClean="0"/>
              <a:t>Test Example – The Test Class</a:t>
            </a:r>
            <a:endParaRPr lang="en-US" sz="3200" dirty="0"/>
          </a:p>
        </p:txBody>
      </p:sp>
      <p:sp>
        <p:nvSpPr>
          <p:cNvPr id="52229" name="Rectangle 3"/>
          <p:cNvSpPr>
            <a:spLocks noGrp="1"/>
          </p:cNvSpPr>
          <p:nvPr>
            <p:ph type="body" idx="4294967295"/>
          </p:nvPr>
        </p:nvSpPr>
        <p:spPr>
          <a:xfrm>
            <a:off x="228600" y="1066800"/>
            <a:ext cx="8686800" cy="5257800"/>
          </a:xfr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lstStyle/>
          <a:p>
            <a:pPr marL="0" indent="0">
              <a:buNone/>
            </a:pPr>
            <a:r>
              <a:rPr lang="en-US" sz="2400" dirty="0">
                <a:solidFill>
                  <a:srgbClr val="777777"/>
                </a:solidFill>
                <a:latin typeface="+mn-lt"/>
                <a:ea typeface="Monaco"/>
                <a:cs typeface="Monaco"/>
              </a:rPr>
              <a:t>@RunWith</a:t>
            </a:r>
            <a:r>
              <a:rPr lang="en-US" sz="2400" dirty="0">
                <a:solidFill>
                  <a:srgbClr val="000000"/>
                </a:solidFill>
                <a:latin typeface="+mn-lt"/>
                <a:ea typeface="Monaco"/>
                <a:cs typeface="Monaco"/>
              </a:rPr>
              <a:t>(Parameterized.</a:t>
            </a:r>
            <a:r>
              <a:rPr lang="en-US" sz="2400" dirty="0">
                <a:solidFill>
                  <a:srgbClr val="931968"/>
                </a:solidFill>
                <a:latin typeface="+mn-lt"/>
                <a:ea typeface="Monaco"/>
                <a:cs typeface="Monaco"/>
              </a:rPr>
              <a:t>class</a:t>
            </a:r>
            <a:r>
              <a:rPr lang="en-US" sz="2400" dirty="0">
                <a:solidFill>
                  <a:srgbClr val="000000"/>
                </a:solidFill>
                <a:latin typeface="+mn-lt"/>
                <a:ea typeface="Monaco"/>
                <a:cs typeface="Monaco"/>
              </a:rPr>
              <a:t>)</a:t>
            </a:r>
          </a:p>
          <a:p>
            <a:pPr marL="0" indent="0">
              <a:buNone/>
            </a:pPr>
            <a:r>
              <a:rPr lang="en-US" sz="2400" dirty="0">
                <a:solidFill>
                  <a:srgbClr val="931968"/>
                </a:solidFill>
                <a:latin typeface="+mn-lt"/>
                <a:ea typeface="Monaco"/>
                <a:cs typeface="Monaco"/>
              </a:rPr>
              <a:t>public</a:t>
            </a:r>
            <a:r>
              <a:rPr lang="en-US" sz="2400" dirty="0">
                <a:solidFill>
                  <a:srgbClr val="000000"/>
                </a:solidFill>
                <a:latin typeface="+mn-lt"/>
                <a:ea typeface="Monaco"/>
                <a:cs typeface="Monaco"/>
              </a:rPr>
              <a:t> </a:t>
            </a:r>
            <a:r>
              <a:rPr lang="en-US" sz="2400" dirty="0">
                <a:solidFill>
                  <a:srgbClr val="931968"/>
                </a:solidFill>
                <a:latin typeface="+mn-lt"/>
                <a:ea typeface="Monaco"/>
                <a:cs typeface="Monaco"/>
              </a:rPr>
              <a:t>class</a:t>
            </a:r>
            <a:r>
              <a:rPr lang="en-US" sz="2400" dirty="0">
                <a:solidFill>
                  <a:srgbClr val="000000"/>
                </a:solidFill>
                <a:latin typeface="+mn-lt"/>
                <a:ea typeface="Monaco"/>
                <a:cs typeface="Monaco"/>
              </a:rPr>
              <a:t> CalculatorTest {</a:t>
            </a:r>
          </a:p>
          <a:p>
            <a:pPr marL="0" indent="0">
              <a:buNone/>
            </a:pPr>
            <a:endParaRPr lang="en-US" sz="2400" dirty="0">
              <a:solidFill>
                <a:srgbClr val="000000"/>
              </a:solidFill>
              <a:latin typeface="+mn-lt"/>
              <a:ea typeface="Monaco"/>
              <a:cs typeface="Monaco"/>
            </a:endParaRPr>
          </a:p>
          <a:p>
            <a:pPr marL="0" indent="0">
              <a:buNone/>
            </a:pPr>
            <a:r>
              <a:rPr lang="en-US" sz="2400" dirty="0">
                <a:solidFill>
                  <a:srgbClr val="000000"/>
                </a:solidFill>
                <a:latin typeface="+mn-lt"/>
                <a:ea typeface="Monaco"/>
                <a:cs typeface="Monaco"/>
              </a:rPr>
              <a:t>    </a:t>
            </a:r>
            <a:r>
              <a:rPr lang="en-US" sz="2400" dirty="0">
                <a:solidFill>
                  <a:srgbClr val="931968"/>
                </a:solidFill>
                <a:latin typeface="+mn-lt"/>
                <a:ea typeface="Monaco"/>
                <a:cs typeface="Monaco"/>
              </a:rPr>
              <a:t>private</a:t>
            </a:r>
            <a:r>
              <a:rPr lang="en-US" sz="2400" dirty="0">
                <a:solidFill>
                  <a:srgbClr val="000000"/>
                </a:solidFill>
                <a:latin typeface="+mn-lt"/>
                <a:ea typeface="Monaco"/>
                <a:cs typeface="Monaco"/>
              </a:rPr>
              <a:t> </a:t>
            </a:r>
            <a:r>
              <a:rPr lang="en-US" sz="2400" dirty="0">
                <a:solidFill>
                  <a:srgbClr val="931968"/>
                </a:solidFill>
                <a:latin typeface="+mn-lt"/>
                <a:ea typeface="Monaco"/>
                <a:cs typeface="Monaco"/>
              </a:rPr>
              <a:t>long</a:t>
            </a:r>
            <a:r>
              <a:rPr lang="en-US" sz="2400" dirty="0">
                <a:solidFill>
                  <a:srgbClr val="000000"/>
                </a:solidFill>
                <a:latin typeface="+mn-lt"/>
                <a:ea typeface="Monaco"/>
                <a:cs typeface="Monaco"/>
              </a:rPr>
              <a:t> </a:t>
            </a:r>
            <a:r>
              <a:rPr lang="en-US" sz="2400" dirty="0">
                <a:solidFill>
                  <a:srgbClr val="0226CC"/>
                </a:solidFill>
                <a:latin typeface="+mn-lt"/>
                <a:ea typeface="Monaco"/>
                <a:cs typeface="Monaco"/>
              </a:rPr>
              <a:t>expected</a:t>
            </a:r>
            <a:r>
              <a:rPr lang="en-US" sz="2400" dirty="0">
                <a:solidFill>
                  <a:srgbClr val="000000"/>
                </a:solidFill>
                <a:latin typeface="+mn-lt"/>
                <a:ea typeface="Monaco"/>
                <a:cs typeface="Monaco"/>
              </a:rPr>
              <a:t>; </a:t>
            </a:r>
            <a:r>
              <a:rPr lang="en-US" sz="2400" dirty="0">
                <a:solidFill>
                  <a:srgbClr val="4D9072"/>
                </a:solidFill>
                <a:latin typeface="+mn-lt"/>
                <a:ea typeface="Monaco"/>
                <a:cs typeface="Monaco"/>
              </a:rPr>
              <a:t>// expected output </a:t>
            </a:r>
            <a:endParaRPr lang="en-US" sz="2400" dirty="0">
              <a:solidFill>
                <a:srgbClr val="000000"/>
              </a:solidFill>
              <a:latin typeface="+mn-lt"/>
              <a:ea typeface="Monaco"/>
              <a:cs typeface="Monaco"/>
            </a:endParaRPr>
          </a:p>
          <a:p>
            <a:pPr marL="0" indent="0">
              <a:buNone/>
            </a:pPr>
            <a:r>
              <a:rPr lang="en-US" sz="2400" dirty="0">
                <a:solidFill>
                  <a:srgbClr val="000000"/>
                </a:solidFill>
                <a:latin typeface="+mn-lt"/>
                <a:ea typeface="Monaco"/>
                <a:cs typeface="Monaco"/>
              </a:rPr>
              <a:t>    </a:t>
            </a:r>
            <a:r>
              <a:rPr lang="en-US" sz="2400" dirty="0">
                <a:solidFill>
                  <a:srgbClr val="931968"/>
                </a:solidFill>
                <a:latin typeface="+mn-lt"/>
                <a:ea typeface="Monaco"/>
                <a:cs typeface="Monaco"/>
              </a:rPr>
              <a:t>private</a:t>
            </a:r>
            <a:r>
              <a:rPr lang="en-US" sz="2400" dirty="0">
                <a:solidFill>
                  <a:srgbClr val="000000"/>
                </a:solidFill>
                <a:latin typeface="+mn-lt"/>
                <a:ea typeface="Monaco"/>
                <a:cs typeface="Monaco"/>
              </a:rPr>
              <a:t> </a:t>
            </a:r>
            <a:r>
              <a:rPr lang="en-US" sz="2400" dirty="0">
                <a:solidFill>
                  <a:srgbClr val="931968"/>
                </a:solidFill>
                <a:latin typeface="+mn-lt"/>
                <a:ea typeface="Monaco"/>
                <a:cs typeface="Monaco"/>
              </a:rPr>
              <a:t>int</a:t>
            </a:r>
            <a:r>
              <a:rPr lang="en-US" sz="2400" dirty="0">
                <a:solidFill>
                  <a:srgbClr val="000000"/>
                </a:solidFill>
                <a:latin typeface="+mn-lt"/>
                <a:ea typeface="Monaco"/>
                <a:cs typeface="Monaco"/>
              </a:rPr>
              <a:t> </a:t>
            </a:r>
            <a:r>
              <a:rPr lang="en-US" sz="2400" dirty="0">
                <a:solidFill>
                  <a:srgbClr val="0226CC"/>
                </a:solidFill>
                <a:latin typeface="+mn-lt"/>
                <a:ea typeface="Monaco"/>
                <a:cs typeface="Monaco"/>
              </a:rPr>
              <a:t>value</a:t>
            </a:r>
            <a:r>
              <a:rPr lang="en-US" sz="2400" dirty="0">
                <a:solidFill>
                  <a:srgbClr val="000000"/>
                </a:solidFill>
                <a:latin typeface="+mn-lt"/>
                <a:ea typeface="Monaco"/>
                <a:cs typeface="Monaco"/>
              </a:rPr>
              <a:t>;    </a:t>
            </a:r>
            <a:r>
              <a:rPr lang="en-US" sz="2400" dirty="0" smtClean="0">
                <a:solidFill>
                  <a:srgbClr val="000000"/>
                </a:solidFill>
                <a:latin typeface="+mn-lt"/>
                <a:ea typeface="Monaco"/>
                <a:cs typeface="Monaco"/>
              </a:rPr>
              <a:t>      </a:t>
            </a:r>
            <a:r>
              <a:rPr lang="en-US" sz="2400" dirty="0">
                <a:solidFill>
                  <a:srgbClr val="4D9072"/>
                </a:solidFill>
                <a:latin typeface="+mn-lt"/>
                <a:ea typeface="Monaco"/>
                <a:cs typeface="Monaco"/>
              </a:rPr>
              <a:t>// input value  </a:t>
            </a:r>
            <a:endParaRPr lang="en-US" sz="2400" dirty="0">
              <a:solidFill>
                <a:srgbClr val="000000"/>
              </a:solidFill>
              <a:latin typeface="+mn-lt"/>
              <a:ea typeface="Monaco"/>
              <a:cs typeface="Monaco"/>
            </a:endParaRPr>
          </a:p>
          <a:p>
            <a:pPr marL="0" indent="0">
              <a:buNone/>
            </a:pPr>
            <a:endParaRPr lang="en-US" sz="2400" dirty="0">
              <a:solidFill>
                <a:srgbClr val="000000"/>
              </a:solidFill>
              <a:latin typeface="+mn-lt"/>
              <a:ea typeface="Monaco"/>
              <a:cs typeface="Monaco"/>
            </a:endParaRPr>
          </a:p>
          <a:p>
            <a:pPr marL="0" indent="0">
              <a:buNone/>
            </a:pPr>
            <a:r>
              <a:rPr lang="en-US" sz="2400" dirty="0">
                <a:solidFill>
                  <a:srgbClr val="000000"/>
                </a:solidFill>
                <a:latin typeface="+mn-lt"/>
                <a:ea typeface="Monaco"/>
                <a:cs typeface="Monaco"/>
              </a:rPr>
              <a:t>    </a:t>
            </a:r>
            <a:r>
              <a:rPr lang="en-US" sz="2400" dirty="0">
                <a:solidFill>
                  <a:srgbClr val="931968"/>
                </a:solidFill>
                <a:latin typeface="+mn-lt"/>
                <a:ea typeface="Monaco"/>
                <a:cs typeface="Monaco"/>
              </a:rPr>
              <a:t>public</a:t>
            </a:r>
            <a:r>
              <a:rPr lang="en-US" sz="2400" dirty="0">
                <a:solidFill>
                  <a:srgbClr val="000000"/>
                </a:solidFill>
                <a:latin typeface="+mn-lt"/>
                <a:ea typeface="Monaco"/>
                <a:cs typeface="Monaco"/>
              </a:rPr>
              <a:t> CalculatorTest(</a:t>
            </a:r>
            <a:r>
              <a:rPr lang="en-US" sz="2400" dirty="0">
                <a:solidFill>
                  <a:srgbClr val="931968"/>
                </a:solidFill>
                <a:latin typeface="+mn-lt"/>
                <a:ea typeface="Monaco"/>
                <a:cs typeface="Monaco"/>
              </a:rPr>
              <a:t>long</a:t>
            </a:r>
            <a:r>
              <a:rPr lang="en-US" sz="2400" dirty="0">
                <a:solidFill>
                  <a:srgbClr val="000000"/>
                </a:solidFill>
                <a:latin typeface="+mn-lt"/>
                <a:ea typeface="Monaco"/>
                <a:cs typeface="Monaco"/>
              </a:rPr>
              <a:t> expected, </a:t>
            </a:r>
            <a:r>
              <a:rPr lang="en-US" sz="2400" dirty="0">
                <a:solidFill>
                  <a:srgbClr val="931968"/>
                </a:solidFill>
                <a:latin typeface="+mn-lt"/>
                <a:ea typeface="Monaco"/>
                <a:cs typeface="Monaco"/>
              </a:rPr>
              <a:t>int</a:t>
            </a:r>
            <a:r>
              <a:rPr lang="en-US" sz="2400" dirty="0">
                <a:solidFill>
                  <a:srgbClr val="000000"/>
                </a:solidFill>
                <a:latin typeface="+mn-lt"/>
                <a:ea typeface="Monaco"/>
                <a:cs typeface="Monaco"/>
              </a:rPr>
              <a:t> value) {</a:t>
            </a:r>
          </a:p>
          <a:p>
            <a:pPr marL="0" indent="0">
              <a:buNone/>
            </a:pPr>
            <a:r>
              <a:rPr lang="en-US" sz="2400" dirty="0">
                <a:solidFill>
                  <a:srgbClr val="000000"/>
                </a:solidFill>
                <a:latin typeface="+mn-lt"/>
                <a:ea typeface="Monaco"/>
                <a:cs typeface="Monaco"/>
              </a:rPr>
              <a:t>        </a:t>
            </a:r>
            <a:r>
              <a:rPr lang="en-US" sz="2400" dirty="0">
                <a:solidFill>
                  <a:srgbClr val="931968"/>
                </a:solidFill>
                <a:latin typeface="+mn-lt"/>
                <a:ea typeface="Monaco"/>
                <a:cs typeface="Monaco"/>
              </a:rPr>
              <a:t>this</a:t>
            </a:r>
            <a:r>
              <a:rPr lang="en-US" sz="2400" dirty="0">
                <a:solidFill>
                  <a:srgbClr val="000000"/>
                </a:solidFill>
                <a:latin typeface="+mn-lt"/>
                <a:ea typeface="Monaco"/>
                <a:cs typeface="Monaco"/>
              </a:rPr>
              <a:t>.</a:t>
            </a:r>
            <a:r>
              <a:rPr lang="en-US" sz="2400" dirty="0">
                <a:solidFill>
                  <a:srgbClr val="0226CC"/>
                </a:solidFill>
                <a:latin typeface="+mn-lt"/>
                <a:ea typeface="Monaco"/>
                <a:cs typeface="Monaco"/>
              </a:rPr>
              <a:t>expected</a:t>
            </a:r>
            <a:r>
              <a:rPr lang="en-US" sz="2400" dirty="0">
                <a:solidFill>
                  <a:srgbClr val="000000"/>
                </a:solidFill>
                <a:latin typeface="+mn-lt"/>
                <a:ea typeface="Monaco"/>
                <a:cs typeface="Monaco"/>
              </a:rPr>
              <a:t> = expected;</a:t>
            </a:r>
          </a:p>
          <a:p>
            <a:pPr marL="0" indent="0">
              <a:buNone/>
            </a:pPr>
            <a:r>
              <a:rPr lang="en-US" sz="2400" dirty="0">
                <a:solidFill>
                  <a:srgbClr val="000000"/>
                </a:solidFill>
                <a:latin typeface="+mn-lt"/>
                <a:ea typeface="Monaco"/>
                <a:cs typeface="Monaco"/>
              </a:rPr>
              <a:t>        </a:t>
            </a:r>
            <a:r>
              <a:rPr lang="en-US" sz="2400" dirty="0">
                <a:solidFill>
                  <a:srgbClr val="931968"/>
                </a:solidFill>
                <a:latin typeface="+mn-lt"/>
                <a:ea typeface="Monaco"/>
                <a:cs typeface="Monaco"/>
              </a:rPr>
              <a:t>this</a:t>
            </a:r>
            <a:r>
              <a:rPr lang="en-US" sz="2400" dirty="0">
                <a:solidFill>
                  <a:srgbClr val="000000"/>
                </a:solidFill>
                <a:latin typeface="+mn-lt"/>
                <a:ea typeface="Monaco"/>
                <a:cs typeface="Monaco"/>
              </a:rPr>
              <a:t>.</a:t>
            </a:r>
            <a:r>
              <a:rPr lang="en-US" sz="2400" dirty="0">
                <a:solidFill>
                  <a:srgbClr val="0226CC"/>
                </a:solidFill>
                <a:latin typeface="+mn-lt"/>
                <a:ea typeface="Monaco"/>
                <a:cs typeface="Monaco"/>
              </a:rPr>
              <a:t>value</a:t>
            </a:r>
            <a:r>
              <a:rPr lang="en-US" sz="2400" dirty="0">
                <a:solidFill>
                  <a:srgbClr val="000000"/>
                </a:solidFill>
                <a:latin typeface="+mn-lt"/>
                <a:ea typeface="Monaco"/>
                <a:cs typeface="Monaco"/>
              </a:rPr>
              <a:t> = value;</a:t>
            </a:r>
          </a:p>
          <a:p>
            <a:pPr marL="0" indent="0">
              <a:buNone/>
            </a:pPr>
            <a:r>
              <a:rPr lang="en-US" sz="2400" dirty="0">
                <a:solidFill>
                  <a:srgbClr val="000000"/>
                </a:solidFill>
                <a:latin typeface="+mn-lt"/>
                <a:ea typeface="Monaco"/>
                <a:cs typeface="Monaco"/>
              </a:rPr>
              <a:t>    </a:t>
            </a:r>
            <a:r>
              <a:rPr lang="en-US" sz="2400" dirty="0" smtClean="0">
                <a:solidFill>
                  <a:srgbClr val="000000"/>
                </a:solidFill>
                <a:latin typeface="+mn-lt"/>
                <a:ea typeface="Monaco"/>
                <a:cs typeface="Monaco"/>
              </a:rPr>
              <a:t>}</a:t>
            </a:r>
            <a:endParaRPr lang="en-US" sz="2000" dirty="0">
              <a:latin typeface="Menlo Regular"/>
              <a:cs typeface="Menlo Regular"/>
            </a:endParaRP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97</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1418606566"/>
      </p:ext>
    </p:extLst>
  </p:cSld>
  <p:clrMapOvr>
    <a:masterClrMapping/>
  </p:clrMapOvr>
  <p:timing>
    <p:tnLst>
      <p:par>
        <p:cTn xmlns:p14="http://schemas.microsoft.com/office/powerpoint/2010/mai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2"/>
          <p:cNvSpPr>
            <a:spLocks noGrp="1"/>
          </p:cNvSpPr>
          <p:nvPr>
            <p:ph type="title"/>
          </p:nvPr>
        </p:nvSpPr>
        <p:spPr/>
        <p:txBody>
          <a:bodyPr/>
          <a:lstStyle/>
          <a:p>
            <a:r>
              <a:rPr lang="en-US" sz="2800" dirty="0"/>
              <a:t>Parameterized Tests </a:t>
            </a:r>
            <a:r>
              <a:rPr lang="en-US" sz="2800" dirty="0" smtClean="0"/>
              <a:t>Example – The Parameter </a:t>
            </a:r>
            <a:r>
              <a:rPr lang="en-US" sz="2800" dirty="0"/>
              <a:t>Method</a:t>
            </a:r>
          </a:p>
        </p:txBody>
      </p:sp>
      <p:sp>
        <p:nvSpPr>
          <p:cNvPr id="53253" name="Rectangle 3"/>
          <p:cNvSpPr>
            <a:spLocks noGrp="1"/>
          </p:cNvSpPr>
          <p:nvPr>
            <p:ph idx="1"/>
          </p:nvPr>
        </p:nvSpPr>
        <p:spPr>
          <a:xfrm>
            <a:off x="457200" y="1719263"/>
            <a:ext cx="8229600" cy="4148137"/>
          </a:xfr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lstStyle/>
          <a:p>
            <a:pPr marL="0" indent="0">
              <a:buNone/>
            </a:pPr>
            <a:r>
              <a:rPr lang="en-US" sz="2400" dirty="0" smtClean="0">
                <a:solidFill>
                  <a:srgbClr val="777777"/>
                </a:solidFill>
                <a:latin typeface="+mn-lt"/>
                <a:ea typeface="Monaco"/>
                <a:cs typeface="Monaco"/>
              </a:rPr>
              <a:t>@</a:t>
            </a:r>
            <a:r>
              <a:rPr lang="en-US" sz="2400" dirty="0">
                <a:solidFill>
                  <a:srgbClr val="777777"/>
                </a:solidFill>
                <a:latin typeface="+mn-lt"/>
                <a:ea typeface="Monaco"/>
                <a:cs typeface="Monaco"/>
              </a:rPr>
              <a:t>Parameters</a:t>
            </a:r>
            <a:endParaRPr lang="en-US" sz="2400" dirty="0">
              <a:solidFill>
                <a:srgbClr val="000000"/>
              </a:solidFill>
              <a:latin typeface="+mn-lt"/>
              <a:ea typeface="Monaco"/>
              <a:cs typeface="Monaco"/>
            </a:endParaRPr>
          </a:p>
          <a:p>
            <a:pPr marL="0" indent="0">
              <a:buNone/>
            </a:pPr>
            <a:r>
              <a:rPr lang="en-US" sz="2400" dirty="0" smtClean="0">
                <a:solidFill>
                  <a:srgbClr val="931968"/>
                </a:solidFill>
                <a:latin typeface="+mn-lt"/>
                <a:ea typeface="Monaco"/>
                <a:cs typeface="Monaco"/>
              </a:rPr>
              <a:t>public</a:t>
            </a:r>
            <a:r>
              <a:rPr lang="en-US" sz="2400" dirty="0" smtClean="0">
                <a:solidFill>
                  <a:srgbClr val="000000"/>
                </a:solidFill>
                <a:latin typeface="+mn-lt"/>
                <a:ea typeface="Monaco"/>
                <a:cs typeface="Monaco"/>
              </a:rPr>
              <a:t> </a:t>
            </a:r>
            <a:r>
              <a:rPr lang="en-US" sz="2400" dirty="0">
                <a:solidFill>
                  <a:srgbClr val="931968"/>
                </a:solidFill>
                <a:latin typeface="+mn-lt"/>
                <a:ea typeface="Monaco"/>
                <a:cs typeface="Monaco"/>
              </a:rPr>
              <a:t>static</a:t>
            </a:r>
            <a:r>
              <a:rPr lang="en-US" sz="2400" dirty="0">
                <a:solidFill>
                  <a:srgbClr val="000000"/>
                </a:solidFill>
                <a:latin typeface="+mn-lt"/>
                <a:ea typeface="Monaco"/>
                <a:cs typeface="Monaco"/>
              </a:rPr>
              <a:t> </a:t>
            </a:r>
            <a:r>
              <a:rPr lang="en-US" sz="2400" dirty="0" smtClean="0">
                <a:solidFill>
                  <a:srgbClr val="000000"/>
                </a:solidFill>
                <a:latin typeface="+mn-lt"/>
                <a:ea typeface="Monaco"/>
                <a:cs typeface="Monaco"/>
              </a:rPr>
              <a:t>Collection&lt;Integer[]&gt; </a:t>
            </a:r>
            <a:r>
              <a:rPr lang="en-US" sz="2400" dirty="0">
                <a:solidFill>
                  <a:srgbClr val="000000"/>
                </a:solidFill>
                <a:latin typeface="+mn-lt"/>
                <a:ea typeface="Monaco"/>
                <a:cs typeface="Monaco"/>
              </a:rPr>
              <a:t>data() {</a:t>
            </a:r>
          </a:p>
          <a:p>
            <a:pPr marL="0" indent="0">
              <a:buNone/>
            </a:pPr>
            <a:r>
              <a:rPr lang="en-US" sz="2400" dirty="0">
                <a:solidFill>
                  <a:srgbClr val="000000"/>
                </a:solidFill>
                <a:latin typeface="+mn-lt"/>
                <a:ea typeface="Monaco"/>
                <a:cs typeface="Monaco"/>
              </a:rPr>
              <a:t> </a:t>
            </a:r>
            <a:r>
              <a:rPr lang="en-US" sz="2400" dirty="0" smtClean="0">
                <a:solidFill>
                  <a:srgbClr val="000000"/>
                </a:solidFill>
                <a:latin typeface="+mn-lt"/>
                <a:ea typeface="Monaco"/>
                <a:cs typeface="Monaco"/>
              </a:rPr>
              <a:t> </a:t>
            </a:r>
            <a:r>
              <a:rPr lang="en-US" sz="2400" dirty="0" smtClean="0">
                <a:solidFill>
                  <a:srgbClr val="931968"/>
                </a:solidFill>
                <a:latin typeface="+mn-lt"/>
                <a:ea typeface="Monaco"/>
                <a:cs typeface="Monaco"/>
              </a:rPr>
              <a:t>return</a:t>
            </a:r>
            <a:r>
              <a:rPr lang="en-US" sz="2400" dirty="0" smtClean="0">
                <a:solidFill>
                  <a:srgbClr val="000000"/>
                </a:solidFill>
                <a:latin typeface="+mn-lt"/>
                <a:ea typeface="Monaco"/>
                <a:cs typeface="Monaco"/>
              </a:rPr>
              <a:t> </a:t>
            </a:r>
            <a:r>
              <a:rPr lang="en-US" sz="2400" dirty="0">
                <a:solidFill>
                  <a:srgbClr val="000000"/>
                </a:solidFill>
                <a:latin typeface="+mn-lt"/>
                <a:ea typeface="Monaco"/>
                <a:cs typeface="Monaco"/>
              </a:rPr>
              <a:t>Arrays.asList(</a:t>
            </a:r>
            <a:r>
              <a:rPr lang="en-US" sz="2400" dirty="0">
                <a:solidFill>
                  <a:srgbClr val="931968"/>
                </a:solidFill>
                <a:latin typeface="+mn-lt"/>
                <a:ea typeface="Monaco"/>
                <a:cs typeface="Monaco"/>
              </a:rPr>
              <a:t>new</a:t>
            </a:r>
            <a:r>
              <a:rPr lang="en-US" sz="2400" dirty="0">
                <a:solidFill>
                  <a:srgbClr val="000000"/>
                </a:solidFill>
                <a:latin typeface="+mn-lt"/>
                <a:ea typeface="Monaco"/>
                <a:cs typeface="Monaco"/>
              </a:rPr>
              <a:t> </a:t>
            </a:r>
            <a:r>
              <a:rPr lang="en-US" sz="2400" dirty="0" smtClean="0">
                <a:solidFill>
                  <a:srgbClr val="000000"/>
                </a:solidFill>
                <a:latin typeface="+mn-lt"/>
                <a:ea typeface="Monaco"/>
                <a:cs typeface="Monaco"/>
              </a:rPr>
              <a:t>Integer[</a:t>
            </a:r>
            <a:r>
              <a:rPr lang="en-US" sz="2400" dirty="0">
                <a:solidFill>
                  <a:srgbClr val="000000"/>
                </a:solidFill>
                <a:latin typeface="+mn-lt"/>
                <a:ea typeface="Monaco"/>
                <a:cs typeface="Monaco"/>
              </a:rPr>
              <a:t>][] { </a:t>
            </a:r>
          </a:p>
          <a:p>
            <a:pPr marL="0" indent="0">
              <a:buNone/>
            </a:pPr>
            <a:r>
              <a:rPr lang="en-US" sz="2400" dirty="0">
                <a:solidFill>
                  <a:srgbClr val="000000"/>
                </a:solidFill>
                <a:latin typeface="+mn-lt"/>
                <a:ea typeface="Monaco"/>
                <a:cs typeface="Monaco"/>
              </a:rPr>
              <a:t>	</a:t>
            </a:r>
            <a:r>
              <a:rPr lang="en-US" sz="2400" dirty="0" smtClean="0">
                <a:solidFill>
                  <a:srgbClr val="000000"/>
                </a:solidFill>
                <a:latin typeface="+mn-lt"/>
                <a:ea typeface="Monaco"/>
                <a:cs typeface="Monaco"/>
              </a:rPr>
              <a:t>{ </a:t>
            </a:r>
            <a:r>
              <a:rPr lang="en-US" sz="2400" dirty="0">
                <a:solidFill>
                  <a:srgbClr val="000000"/>
                </a:solidFill>
                <a:latin typeface="+mn-lt"/>
                <a:ea typeface="Monaco"/>
                <a:cs typeface="Monaco"/>
              </a:rPr>
              <a:t>1, 0 }, </a:t>
            </a:r>
            <a:r>
              <a:rPr lang="en-US" sz="2400" dirty="0" smtClean="0">
                <a:solidFill>
                  <a:srgbClr val="000000"/>
                </a:solidFill>
                <a:latin typeface="+mn-lt"/>
                <a:ea typeface="Monaco"/>
                <a:cs typeface="Monaco"/>
              </a:rPr>
              <a:t> </a:t>
            </a:r>
            <a:r>
              <a:rPr lang="en-US" sz="2400" dirty="0" smtClean="0">
                <a:solidFill>
                  <a:srgbClr val="4D9072"/>
                </a:solidFill>
                <a:latin typeface="+mn-lt"/>
                <a:ea typeface="Monaco"/>
                <a:cs typeface="Monaco"/>
              </a:rPr>
              <a:t>/</a:t>
            </a:r>
            <a:r>
              <a:rPr lang="en-US" sz="2400" dirty="0">
                <a:solidFill>
                  <a:srgbClr val="4D9072"/>
                </a:solidFill>
                <a:latin typeface="+mn-lt"/>
                <a:ea typeface="Monaco"/>
                <a:cs typeface="Monaco"/>
              </a:rPr>
              <a:t>/ expected, value</a:t>
            </a:r>
            <a:endParaRPr lang="en-US" sz="2400" dirty="0">
              <a:solidFill>
                <a:srgbClr val="000000"/>
              </a:solidFill>
              <a:latin typeface="+mn-lt"/>
              <a:ea typeface="Monaco"/>
              <a:cs typeface="Monaco"/>
            </a:endParaRPr>
          </a:p>
          <a:p>
            <a:pPr marL="0" indent="0">
              <a:buNone/>
            </a:pPr>
            <a:r>
              <a:rPr lang="en-US" sz="2400" dirty="0">
                <a:solidFill>
                  <a:srgbClr val="000000"/>
                </a:solidFill>
                <a:latin typeface="+mn-lt"/>
                <a:ea typeface="Monaco"/>
                <a:cs typeface="Monaco"/>
              </a:rPr>
              <a:t>	</a:t>
            </a:r>
            <a:r>
              <a:rPr lang="en-US" sz="2400" dirty="0" smtClean="0">
                <a:solidFill>
                  <a:srgbClr val="000000"/>
                </a:solidFill>
                <a:latin typeface="+mn-lt"/>
                <a:ea typeface="Monaco"/>
                <a:cs typeface="Monaco"/>
              </a:rPr>
              <a:t>{ </a:t>
            </a:r>
            <a:r>
              <a:rPr lang="en-US" sz="2400" dirty="0">
                <a:solidFill>
                  <a:srgbClr val="000000"/>
                </a:solidFill>
                <a:latin typeface="+mn-lt"/>
                <a:ea typeface="Monaco"/>
                <a:cs typeface="Monaco"/>
              </a:rPr>
              <a:t>1, 1 }, </a:t>
            </a:r>
          </a:p>
          <a:p>
            <a:pPr marL="0" indent="0">
              <a:buNone/>
            </a:pPr>
            <a:r>
              <a:rPr lang="en-US" sz="2400" dirty="0">
                <a:solidFill>
                  <a:srgbClr val="000000"/>
                </a:solidFill>
                <a:latin typeface="+mn-lt"/>
                <a:ea typeface="Monaco"/>
                <a:cs typeface="Monaco"/>
              </a:rPr>
              <a:t>	</a:t>
            </a:r>
            <a:r>
              <a:rPr lang="en-US" sz="2400" dirty="0" smtClean="0">
                <a:solidFill>
                  <a:srgbClr val="000000"/>
                </a:solidFill>
                <a:latin typeface="+mn-lt"/>
                <a:ea typeface="Monaco"/>
                <a:cs typeface="Monaco"/>
              </a:rPr>
              <a:t>{ </a:t>
            </a:r>
            <a:r>
              <a:rPr lang="en-US" sz="2400" dirty="0">
                <a:solidFill>
                  <a:srgbClr val="000000"/>
                </a:solidFill>
                <a:latin typeface="+mn-lt"/>
                <a:ea typeface="Monaco"/>
                <a:cs typeface="Monaco"/>
              </a:rPr>
              <a:t>2, 2 }, </a:t>
            </a:r>
          </a:p>
          <a:p>
            <a:pPr marL="0" indent="0">
              <a:buNone/>
            </a:pPr>
            <a:r>
              <a:rPr lang="en-US" sz="2400" dirty="0">
                <a:solidFill>
                  <a:srgbClr val="000000"/>
                </a:solidFill>
                <a:latin typeface="+mn-lt"/>
                <a:ea typeface="Monaco"/>
                <a:cs typeface="Monaco"/>
              </a:rPr>
              <a:t>	</a:t>
            </a:r>
            <a:r>
              <a:rPr lang="en-US" sz="2400" dirty="0" smtClean="0">
                <a:solidFill>
                  <a:srgbClr val="000000"/>
                </a:solidFill>
                <a:latin typeface="+mn-lt"/>
                <a:ea typeface="Monaco"/>
                <a:cs typeface="Monaco"/>
              </a:rPr>
              <a:t>{ </a:t>
            </a:r>
            <a:r>
              <a:rPr lang="en-US" sz="2400" dirty="0">
                <a:solidFill>
                  <a:srgbClr val="000000"/>
                </a:solidFill>
                <a:latin typeface="+mn-lt"/>
                <a:ea typeface="Monaco"/>
                <a:cs typeface="Monaco"/>
              </a:rPr>
              <a:t>24, 4 }, </a:t>
            </a:r>
          </a:p>
          <a:p>
            <a:pPr marL="0" indent="0">
              <a:buNone/>
            </a:pPr>
            <a:r>
              <a:rPr lang="en-US" sz="2400" dirty="0">
                <a:solidFill>
                  <a:srgbClr val="000000"/>
                </a:solidFill>
                <a:latin typeface="+mn-lt"/>
                <a:ea typeface="Monaco"/>
                <a:cs typeface="Monaco"/>
              </a:rPr>
              <a:t>	</a:t>
            </a:r>
            <a:r>
              <a:rPr lang="en-US" sz="2400" dirty="0" smtClean="0">
                <a:solidFill>
                  <a:srgbClr val="000000"/>
                </a:solidFill>
                <a:latin typeface="+mn-lt"/>
                <a:ea typeface="Monaco"/>
                <a:cs typeface="Monaco"/>
              </a:rPr>
              <a:t>{ </a:t>
            </a:r>
            <a:r>
              <a:rPr lang="en-US" sz="2400" dirty="0">
                <a:solidFill>
                  <a:srgbClr val="000000"/>
                </a:solidFill>
                <a:latin typeface="+mn-lt"/>
                <a:ea typeface="Monaco"/>
                <a:cs typeface="Monaco"/>
              </a:rPr>
              <a:t>5040, 7 }, });</a:t>
            </a:r>
          </a:p>
          <a:p>
            <a:pPr marL="0" indent="0">
              <a:buNone/>
            </a:pPr>
            <a:r>
              <a:rPr lang="en-US" sz="2400" dirty="0" smtClean="0">
                <a:solidFill>
                  <a:srgbClr val="000000"/>
                </a:solidFill>
                <a:latin typeface="+mn-lt"/>
                <a:ea typeface="Monaco"/>
                <a:cs typeface="Monaco"/>
              </a:rPr>
              <a:t>}</a:t>
            </a:r>
            <a:endParaRPr lang="en-US" sz="2400" dirty="0">
              <a:latin typeface="Menlo Regular"/>
              <a:cs typeface="Menlo Regular"/>
            </a:endParaRP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98</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508040668"/>
      </p:ext>
    </p:extLst>
  </p:cSld>
  <p:clrMapOvr>
    <a:masterClrMapping/>
  </p:clrMapOvr>
  <p:timing>
    <p:tnLst>
      <p:par>
        <p:cTn xmlns:p14="http://schemas.microsoft.com/office/powerpoint/2010/mai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2"/>
          <p:cNvSpPr>
            <a:spLocks noGrp="1"/>
          </p:cNvSpPr>
          <p:nvPr>
            <p:ph type="title" idx="4294967295"/>
          </p:nvPr>
        </p:nvSpPr>
        <p:spPr/>
        <p:txBody>
          <a:bodyPr/>
          <a:lstStyle/>
          <a:p>
            <a:r>
              <a:rPr lang="en-US" sz="2800" dirty="0"/>
              <a:t>Parameterized Tests </a:t>
            </a:r>
            <a:r>
              <a:rPr lang="en-US" sz="2800" dirty="0" smtClean="0"/>
              <a:t>Example – The Test Method</a:t>
            </a:r>
            <a:endParaRPr lang="en-US" sz="2800" dirty="0"/>
          </a:p>
        </p:txBody>
      </p:sp>
      <p:sp>
        <p:nvSpPr>
          <p:cNvPr id="54277" name="Rectangle 3"/>
          <p:cNvSpPr>
            <a:spLocks noGrp="1"/>
          </p:cNvSpPr>
          <p:nvPr>
            <p:ph type="body" idx="4294967295"/>
          </p:nvPr>
        </p:nvSpPr>
        <p:spPr>
          <a:xfrm>
            <a:off x="381000" y="1143000"/>
            <a:ext cx="8229600" cy="4419600"/>
          </a:xfr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lstStyle/>
          <a:p>
            <a:pPr marL="0" indent="0">
              <a:buNone/>
            </a:pPr>
            <a:r>
              <a:rPr lang="en-US" sz="2400" dirty="0" smtClean="0">
                <a:solidFill>
                  <a:srgbClr val="931968"/>
                </a:solidFill>
                <a:latin typeface="+mn-lt"/>
                <a:ea typeface="Monaco"/>
                <a:cs typeface="Monaco"/>
              </a:rPr>
              <a:t>private</a:t>
            </a:r>
            <a:r>
              <a:rPr lang="en-US" sz="2400" dirty="0" smtClean="0">
                <a:solidFill>
                  <a:srgbClr val="000000"/>
                </a:solidFill>
                <a:latin typeface="+mn-lt"/>
                <a:ea typeface="Monaco"/>
                <a:cs typeface="Monaco"/>
              </a:rPr>
              <a:t> </a:t>
            </a:r>
            <a:r>
              <a:rPr lang="en-US" sz="2400" dirty="0">
                <a:solidFill>
                  <a:srgbClr val="931968"/>
                </a:solidFill>
                <a:latin typeface="+mn-lt"/>
                <a:ea typeface="Monaco"/>
                <a:cs typeface="Monaco"/>
              </a:rPr>
              <a:t>long</a:t>
            </a:r>
            <a:r>
              <a:rPr lang="en-US" sz="2400" dirty="0">
                <a:solidFill>
                  <a:srgbClr val="000000"/>
                </a:solidFill>
                <a:latin typeface="+mn-lt"/>
                <a:ea typeface="Monaco"/>
                <a:cs typeface="Monaco"/>
              </a:rPr>
              <a:t> </a:t>
            </a:r>
            <a:r>
              <a:rPr lang="en-US" sz="2400" dirty="0">
                <a:solidFill>
                  <a:srgbClr val="0226CC"/>
                </a:solidFill>
                <a:latin typeface="+mn-lt"/>
                <a:ea typeface="Monaco"/>
                <a:cs typeface="Monaco"/>
              </a:rPr>
              <a:t>expected</a:t>
            </a:r>
            <a:r>
              <a:rPr lang="en-US" sz="2400" dirty="0">
                <a:solidFill>
                  <a:srgbClr val="000000"/>
                </a:solidFill>
                <a:latin typeface="+mn-lt"/>
                <a:ea typeface="Monaco"/>
                <a:cs typeface="Monaco"/>
              </a:rPr>
              <a:t>; </a:t>
            </a:r>
            <a:r>
              <a:rPr lang="en-US" sz="2400" dirty="0">
                <a:solidFill>
                  <a:srgbClr val="4D9072"/>
                </a:solidFill>
                <a:latin typeface="+mn-lt"/>
                <a:ea typeface="Monaco"/>
                <a:cs typeface="Monaco"/>
              </a:rPr>
              <a:t>// expected output </a:t>
            </a:r>
            <a:endParaRPr lang="en-US" sz="2400" dirty="0">
              <a:solidFill>
                <a:srgbClr val="000000"/>
              </a:solidFill>
              <a:latin typeface="+mn-lt"/>
              <a:ea typeface="Monaco"/>
              <a:cs typeface="Monaco"/>
            </a:endParaRPr>
          </a:p>
          <a:p>
            <a:pPr marL="0" indent="0">
              <a:buNone/>
            </a:pPr>
            <a:r>
              <a:rPr lang="en-US" sz="2400" dirty="0" smtClean="0">
                <a:solidFill>
                  <a:srgbClr val="931968"/>
                </a:solidFill>
                <a:latin typeface="+mn-lt"/>
                <a:ea typeface="Monaco"/>
                <a:cs typeface="Monaco"/>
              </a:rPr>
              <a:t>private</a:t>
            </a:r>
            <a:r>
              <a:rPr lang="en-US" sz="2400" dirty="0" smtClean="0">
                <a:solidFill>
                  <a:srgbClr val="000000"/>
                </a:solidFill>
                <a:latin typeface="+mn-lt"/>
                <a:ea typeface="Monaco"/>
                <a:cs typeface="Monaco"/>
              </a:rPr>
              <a:t> </a:t>
            </a:r>
            <a:r>
              <a:rPr lang="en-US" sz="2400" dirty="0">
                <a:solidFill>
                  <a:srgbClr val="931968"/>
                </a:solidFill>
                <a:latin typeface="+mn-lt"/>
                <a:ea typeface="Monaco"/>
                <a:cs typeface="Monaco"/>
              </a:rPr>
              <a:t>int</a:t>
            </a:r>
            <a:r>
              <a:rPr lang="en-US" sz="2400" dirty="0">
                <a:solidFill>
                  <a:srgbClr val="000000"/>
                </a:solidFill>
                <a:latin typeface="+mn-lt"/>
                <a:ea typeface="Monaco"/>
                <a:cs typeface="Monaco"/>
              </a:rPr>
              <a:t> </a:t>
            </a:r>
            <a:r>
              <a:rPr lang="en-US" sz="2400" dirty="0">
                <a:solidFill>
                  <a:srgbClr val="0226CC"/>
                </a:solidFill>
                <a:latin typeface="+mn-lt"/>
                <a:ea typeface="Monaco"/>
                <a:cs typeface="Monaco"/>
              </a:rPr>
              <a:t>value</a:t>
            </a:r>
            <a:r>
              <a:rPr lang="en-US" sz="2400" dirty="0">
                <a:solidFill>
                  <a:srgbClr val="000000"/>
                </a:solidFill>
                <a:latin typeface="+mn-lt"/>
                <a:ea typeface="Monaco"/>
                <a:cs typeface="Monaco"/>
              </a:rPr>
              <a:t>;          </a:t>
            </a:r>
            <a:r>
              <a:rPr lang="en-US" sz="2400" dirty="0">
                <a:solidFill>
                  <a:srgbClr val="4D9072"/>
                </a:solidFill>
                <a:latin typeface="+mn-lt"/>
                <a:ea typeface="Monaco"/>
                <a:cs typeface="Monaco"/>
              </a:rPr>
              <a:t>// input value  </a:t>
            </a:r>
            <a:endParaRPr lang="en-US" sz="2400" dirty="0">
              <a:solidFill>
                <a:srgbClr val="000000"/>
              </a:solidFill>
              <a:latin typeface="+mn-lt"/>
              <a:ea typeface="Monaco"/>
              <a:cs typeface="Monaco"/>
            </a:endParaRPr>
          </a:p>
          <a:p>
            <a:pPr marL="0" indent="0">
              <a:buNone/>
            </a:pPr>
            <a:endParaRPr lang="en-US" sz="2400" dirty="0" smtClean="0">
              <a:solidFill>
                <a:srgbClr val="000000"/>
              </a:solidFill>
              <a:latin typeface="Monaco"/>
              <a:ea typeface="Monaco"/>
              <a:cs typeface="Monaco"/>
            </a:endParaRPr>
          </a:p>
          <a:p>
            <a:pPr marL="0" indent="0">
              <a:buNone/>
            </a:pPr>
            <a:r>
              <a:rPr lang="en-US" sz="2400" dirty="0" smtClean="0">
                <a:solidFill>
                  <a:srgbClr val="000000"/>
                </a:solidFill>
                <a:latin typeface="Monaco"/>
                <a:ea typeface="Monaco"/>
                <a:cs typeface="Monaco"/>
              </a:rPr>
              <a:t>….</a:t>
            </a:r>
            <a:endParaRPr lang="en-US" sz="2400" dirty="0">
              <a:solidFill>
                <a:srgbClr val="000000"/>
              </a:solidFill>
              <a:latin typeface="Monaco"/>
              <a:ea typeface="Monaco"/>
              <a:cs typeface="Monaco"/>
            </a:endParaRPr>
          </a:p>
          <a:p>
            <a:pPr marL="0" indent="0">
              <a:buNone/>
            </a:pPr>
            <a:endParaRPr lang="en-US" sz="2400" dirty="0" smtClean="0">
              <a:solidFill>
                <a:srgbClr val="000000"/>
              </a:solidFill>
              <a:latin typeface="Monaco"/>
              <a:ea typeface="Monaco"/>
              <a:cs typeface="Monaco"/>
            </a:endParaRPr>
          </a:p>
          <a:p>
            <a:pPr marL="0" indent="0">
              <a:buNone/>
            </a:pPr>
            <a:r>
              <a:rPr lang="en-US" sz="2400" dirty="0" smtClean="0">
                <a:solidFill>
                  <a:srgbClr val="777777"/>
                </a:solidFill>
                <a:latin typeface="+mn-lt"/>
                <a:ea typeface="Monaco"/>
                <a:cs typeface="Monaco"/>
              </a:rPr>
              <a:t>@</a:t>
            </a:r>
            <a:r>
              <a:rPr lang="en-US" sz="2400" dirty="0">
                <a:solidFill>
                  <a:srgbClr val="777777"/>
                </a:solidFill>
                <a:latin typeface="+mn-lt"/>
                <a:ea typeface="Monaco"/>
                <a:cs typeface="Monaco"/>
              </a:rPr>
              <a:t>Test</a:t>
            </a:r>
            <a:endParaRPr lang="en-US" sz="2400" dirty="0">
              <a:solidFill>
                <a:srgbClr val="000000"/>
              </a:solidFill>
              <a:latin typeface="+mn-lt"/>
              <a:ea typeface="Monaco"/>
              <a:cs typeface="Monaco"/>
            </a:endParaRPr>
          </a:p>
          <a:p>
            <a:pPr marL="0" indent="0">
              <a:buNone/>
            </a:pPr>
            <a:r>
              <a:rPr lang="en-US" sz="2400" dirty="0" smtClean="0">
                <a:solidFill>
                  <a:srgbClr val="931968"/>
                </a:solidFill>
                <a:latin typeface="+mn-lt"/>
                <a:ea typeface="Monaco"/>
                <a:cs typeface="Monaco"/>
              </a:rPr>
              <a:t>public</a:t>
            </a:r>
            <a:r>
              <a:rPr lang="en-US" sz="2400" dirty="0" smtClean="0">
                <a:solidFill>
                  <a:srgbClr val="000000"/>
                </a:solidFill>
                <a:latin typeface="+mn-lt"/>
                <a:ea typeface="Monaco"/>
                <a:cs typeface="Monaco"/>
              </a:rPr>
              <a:t> </a:t>
            </a:r>
            <a:r>
              <a:rPr lang="en-US" sz="2400" dirty="0">
                <a:solidFill>
                  <a:srgbClr val="931968"/>
                </a:solidFill>
                <a:latin typeface="+mn-lt"/>
                <a:ea typeface="Monaco"/>
                <a:cs typeface="Monaco"/>
              </a:rPr>
              <a:t>void</a:t>
            </a:r>
            <a:r>
              <a:rPr lang="en-US" sz="2400" dirty="0">
                <a:solidFill>
                  <a:srgbClr val="000000"/>
                </a:solidFill>
                <a:latin typeface="+mn-lt"/>
                <a:ea typeface="Monaco"/>
                <a:cs typeface="Monaco"/>
              </a:rPr>
              <a:t> factorialTest() </a:t>
            </a:r>
            <a:r>
              <a:rPr lang="en-US" sz="2400" dirty="0" smtClean="0">
                <a:solidFill>
                  <a:srgbClr val="000000"/>
                </a:solidFill>
                <a:latin typeface="+mn-lt"/>
                <a:ea typeface="Monaco"/>
                <a:cs typeface="Monaco"/>
              </a:rPr>
              <a:t>{</a:t>
            </a:r>
          </a:p>
          <a:p>
            <a:pPr marL="0" indent="0">
              <a:buNone/>
            </a:pPr>
            <a:r>
              <a:rPr lang="en-US" sz="2400" dirty="0">
                <a:solidFill>
                  <a:srgbClr val="000000"/>
                </a:solidFill>
                <a:latin typeface="+mn-lt"/>
                <a:ea typeface="Monaco"/>
                <a:cs typeface="Monaco"/>
              </a:rPr>
              <a:t> </a:t>
            </a:r>
            <a:r>
              <a:rPr lang="en-US" sz="2400" dirty="0" smtClean="0">
                <a:solidFill>
                  <a:srgbClr val="000000"/>
                </a:solidFill>
                <a:latin typeface="+mn-lt"/>
                <a:ea typeface="Monaco"/>
                <a:cs typeface="Monaco"/>
              </a:rPr>
              <a:t>   Calculator </a:t>
            </a:r>
            <a:r>
              <a:rPr lang="en-US" sz="2400" dirty="0">
                <a:solidFill>
                  <a:srgbClr val="000000"/>
                </a:solidFill>
                <a:latin typeface="+mn-lt"/>
                <a:ea typeface="Monaco"/>
                <a:cs typeface="Monaco"/>
              </a:rPr>
              <a:t>calc = </a:t>
            </a:r>
            <a:r>
              <a:rPr lang="en-US" sz="2400" dirty="0">
                <a:solidFill>
                  <a:srgbClr val="931968"/>
                </a:solidFill>
                <a:latin typeface="+mn-lt"/>
                <a:ea typeface="Monaco"/>
                <a:cs typeface="Monaco"/>
              </a:rPr>
              <a:t>new</a:t>
            </a:r>
            <a:r>
              <a:rPr lang="en-US" sz="2400" dirty="0">
                <a:solidFill>
                  <a:srgbClr val="000000"/>
                </a:solidFill>
                <a:latin typeface="+mn-lt"/>
                <a:ea typeface="Monaco"/>
                <a:cs typeface="Monaco"/>
              </a:rPr>
              <a:t> Calculator()</a:t>
            </a:r>
            <a:r>
              <a:rPr lang="en-US" sz="2400" dirty="0" smtClean="0">
                <a:solidFill>
                  <a:srgbClr val="000000"/>
                </a:solidFill>
                <a:latin typeface="+mn-lt"/>
                <a:ea typeface="Monaco"/>
                <a:cs typeface="Monaco"/>
              </a:rPr>
              <a:t>;</a:t>
            </a:r>
          </a:p>
          <a:p>
            <a:pPr marL="0" indent="0">
              <a:buNone/>
            </a:pPr>
            <a:r>
              <a:rPr lang="en-US" sz="2400" dirty="0">
                <a:solidFill>
                  <a:srgbClr val="000000"/>
                </a:solidFill>
                <a:latin typeface="+mn-lt"/>
                <a:ea typeface="Monaco"/>
                <a:cs typeface="Monaco"/>
              </a:rPr>
              <a:t> </a:t>
            </a:r>
            <a:r>
              <a:rPr lang="en-US" sz="2400" dirty="0" smtClean="0">
                <a:solidFill>
                  <a:srgbClr val="000000"/>
                </a:solidFill>
                <a:latin typeface="+mn-lt"/>
                <a:ea typeface="Monaco"/>
                <a:cs typeface="Monaco"/>
              </a:rPr>
              <a:t>   assertEquals</a:t>
            </a:r>
            <a:r>
              <a:rPr lang="en-US" sz="2400" dirty="0">
                <a:solidFill>
                  <a:srgbClr val="000000"/>
                </a:solidFill>
                <a:latin typeface="+mn-lt"/>
                <a:ea typeface="Monaco"/>
                <a:cs typeface="Monaco"/>
              </a:rPr>
              <a:t>(</a:t>
            </a:r>
            <a:r>
              <a:rPr lang="en-US" sz="2400" dirty="0">
                <a:solidFill>
                  <a:srgbClr val="0226CC"/>
                </a:solidFill>
                <a:latin typeface="+mn-lt"/>
                <a:ea typeface="Monaco"/>
                <a:cs typeface="Monaco"/>
              </a:rPr>
              <a:t>expected</a:t>
            </a:r>
            <a:r>
              <a:rPr lang="en-US" sz="2400" dirty="0">
                <a:solidFill>
                  <a:srgbClr val="000000"/>
                </a:solidFill>
                <a:latin typeface="+mn-lt"/>
                <a:ea typeface="Monaco"/>
                <a:cs typeface="Monaco"/>
              </a:rPr>
              <a:t>, </a:t>
            </a:r>
            <a:r>
              <a:rPr lang="en-US" sz="2400" dirty="0" smtClean="0">
                <a:solidFill>
                  <a:srgbClr val="000000"/>
                </a:solidFill>
                <a:latin typeface="+mn-lt"/>
                <a:ea typeface="Monaco"/>
                <a:cs typeface="Monaco"/>
              </a:rPr>
              <a:t>calc.factorial</a:t>
            </a:r>
            <a:r>
              <a:rPr lang="en-US" sz="2400" dirty="0">
                <a:solidFill>
                  <a:srgbClr val="000000"/>
                </a:solidFill>
                <a:latin typeface="+mn-lt"/>
                <a:ea typeface="Monaco"/>
                <a:cs typeface="Monaco"/>
              </a:rPr>
              <a:t>(</a:t>
            </a:r>
            <a:r>
              <a:rPr lang="en-US" sz="2400" dirty="0">
                <a:solidFill>
                  <a:srgbClr val="0226CC"/>
                </a:solidFill>
                <a:latin typeface="+mn-lt"/>
                <a:ea typeface="Monaco"/>
                <a:cs typeface="Monaco"/>
              </a:rPr>
              <a:t>value</a:t>
            </a:r>
            <a:r>
              <a:rPr lang="en-US" sz="2400" dirty="0">
                <a:solidFill>
                  <a:srgbClr val="000000"/>
                </a:solidFill>
                <a:latin typeface="+mn-lt"/>
                <a:ea typeface="Monaco"/>
                <a:cs typeface="Monaco"/>
              </a:rPr>
              <a:t>));</a:t>
            </a:r>
          </a:p>
          <a:p>
            <a:pPr marL="0" indent="0">
              <a:buNone/>
            </a:pPr>
            <a:r>
              <a:rPr lang="en-US" sz="2400" dirty="0" smtClean="0">
                <a:solidFill>
                  <a:srgbClr val="000000"/>
                </a:solidFill>
                <a:latin typeface="+mn-lt"/>
                <a:ea typeface="Monaco"/>
                <a:cs typeface="Monaco"/>
              </a:rPr>
              <a:t>}</a:t>
            </a:r>
            <a:endParaRPr lang="en-US" sz="2400" dirty="0">
              <a:latin typeface="+mn-lt"/>
              <a:cs typeface="Menlo Regular"/>
            </a:endParaRPr>
          </a:p>
        </p:txBody>
      </p:sp>
      <p:sp>
        <p:nvSpPr>
          <p:cNvPr id="8" name="Date Placeholder 7"/>
          <p:cNvSpPr>
            <a:spLocks noGrp="1"/>
          </p:cNvSpPr>
          <p:nvPr>
            <p:ph type="dt" sz="half" idx="10"/>
          </p:nvPr>
        </p:nvSpPr>
        <p:spPr/>
        <p:txBody>
          <a:bodyPr/>
          <a:lstStyle/>
          <a:p>
            <a:pPr>
              <a:defRPr/>
            </a:pPr>
            <a:r>
              <a:rPr lang="en-US" dirty="0" smtClean="0"/>
              <a:t>April 18, 2017</a:t>
            </a:r>
            <a:endParaRPr lang="en-US" dirty="0"/>
          </a:p>
        </p:txBody>
      </p:sp>
      <p:sp>
        <p:nvSpPr>
          <p:cNvPr id="9" name="Footer Placeholder 8"/>
          <p:cNvSpPr>
            <a:spLocks noGrp="1"/>
          </p:cNvSpPr>
          <p:nvPr>
            <p:ph type="ftr" sz="quarter" idx="11"/>
          </p:nvPr>
        </p:nvSpPr>
        <p:spPr/>
        <p:txBody>
          <a:bodyPr/>
          <a:lstStyle/>
          <a:p>
            <a:pPr>
              <a:defRPr/>
            </a:pPr>
            <a:r>
              <a:rPr lang="en-US" dirty="0" smtClean="0"/>
              <a:t>SE 433: Lecture 4</a:t>
            </a:r>
            <a:endParaRPr lang="en-US" dirty="0"/>
          </a:p>
        </p:txBody>
      </p:sp>
      <p:sp>
        <p:nvSpPr>
          <p:cNvPr id="11" name="Slide Number Placeholder 10"/>
          <p:cNvSpPr>
            <a:spLocks noGrp="1"/>
          </p:cNvSpPr>
          <p:nvPr>
            <p:ph type="sldNum" sz="quarter" idx="12"/>
          </p:nvPr>
        </p:nvSpPr>
        <p:spPr/>
        <p:txBody>
          <a:bodyPr/>
          <a:lstStyle/>
          <a:p>
            <a:pPr>
              <a:defRPr/>
            </a:pPr>
            <a:fld id="{8BDBD1F7-51C1-E94D-B9B2-8F7012A744C6}" type="slidenum">
              <a:rPr lang="en-US" smtClean="0"/>
              <a:pPr>
                <a:defRPr/>
              </a:pPr>
              <a:t>99</a:t>
            </a:fld>
            <a:r>
              <a:rPr lang="en-US" dirty="0" smtClean="0"/>
              <a:t> of 101</a:t>
            </a:r>
            <a:endParaRPr lang="en-US" dirty="0">
              <a:solidFill>
                <a:schemeClr val="tx2"/>
              </a:solidFill>
            </a:endParaRPr>
          </a:p>
        </p:txBody>
      </p:sp>
    </p:spTree>
    <p:extLst>
      <p:ext uri="{BB962C8B-B14F-4D97-AF65-F5344CB8AC3E}">
        <p14:creationId xmlns:p14="http://schemas.microsoft.com/office/powerpoint/2010/main" val="205007047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resentation1">
  <a:themeElements>
    <a:clrScheme name="Custom 8">
      <a:dk1>
        <a:srgbClr val="000000"/>
      </a:dk1>
      <a:lt1>
        <a:srgbClr val="B3D1F0"/>
      </a:lt1>
      <a:dk2>
        <a:srgbClr val="1822CD"/>
      </a:dk2>
      <a:lt2>
        <a:srgbClr val="000000"/>
      </a:lt2>
      <a:accent1>
        <a:srgbClr val="3568C7"/>
      </a:accent1>
      <a:accent2>
        <a:srgbClr val="F06157"/>
      </a:accent2>
      <a:accent3>
        <a:srgbClr val="D6E5F6"/>
      </a:accent3>
      <a:accent4>
        <a:srgbClr val="000000"/>
      </a:accent4>
      <a:accent5>
        <a:srgbClr val="AEB9E0"/>
      </a:accent5>
      <a:accent6>
        <a:srgbClr val="D9574E"/>
      </a:accent6>
      <a:hlink>
        <a:srgbClr val="0000FF"/>
      </a:hlink>
      <a:folHlink>
        <a:srgbClr val="FF0000"/>
      </a:folHlink>
    </a:clrScheme>
    <a:fontScheme name="Presentation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36" charset="0"/>
            <a:ea typeface="ＭＳ Ｐゴシック" pitchFamily="36" charset="-128"/>
            <a:cs typeface="ＭＳ Ｐゴシック" pitchFamily="3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36" charset="0"/>
            <a:ea typeface="ＭＳ Ｐゴシック" pitchFamily="36" charset="-128"/>
            <a:cs typeface="ＭＳ Ｐゴシック" pitchFamily="36" charset="-128"/>
          </a:defRPr>
        </a:defPPr>
      </a:lstStyle>
    </a:lnDef>
  </a:objectDefaults>
  <a:extraClrSchemeLst>
    <a:extraClrScheme>
      <a:clrScheme name="Presentation1 1">
        <a:dk1>
          <a:srgbClr val="000000"/>
        </a:dk1>
        <a:lt1>
          <a:srgbClr val="B3D1F0"/>
        </a:lt1>
        <a:dk2>
          <a:srgbClr val="1822CD"/>
        </a:dk2>
        <a:lt2>
          <a:srgbClr val="000000"/>
        </a:lt2>
        <a:accent1>
          <a:srgbClr val="3568C7"/>
        </a:accent1>
        <a:accent2>
          <a:srgbClr val="F06157"/>
        </a:accent2>
        <a:accent3>
          <a:srgbClr val="D6E5F6"/>
        </a:accent3>
        <a:accent4>
          <a:srgbClr val="000000"/>
        </a:accent4>
        <a:accent5>
          <a:srgbClr val="AEB9E0"/>
        </a:accent5>
        <a:accent6>
          <a:srgbClr val="D9574E"/>
        </a:accent6>
        <a:hlink>
          <a:srgbClr val="FF9218"/>
        </a:hlink>
        <a:folHlink>
          <a:srgbClr val="CCCCCC"/>
        </a:folHlink>
      </a:clrScheme>
      <a:clrMap bg1="lt1" tx1="dk1" bg2="lt2" tx2="dk2" accent1="accent1" accent2="accent2" accent3="accent3" accent4="accent4" accent5="accent5" accent6="accent6" hlink="hlink" folHlink="folHlink"/>
    </a:extraClrScheme>
    <a:extraClrScheme>
      <a:clrScheme name="Presentation1 2">
        <a:dk1>
          <a:srgbClr val="000000"/>
        </a:dk1>
        <a:lt1>
          <a:srgbClr val="DCD1EB"/>
        </a:lt1>
        <a:dk2>
          <a:srgbClr val="6C18B0"/>
        </a:dk2>
        <a:lt2>
          <a:srgbClr val="000000"/>
        </a:lt2>
        <a:accent1>
          <a:srgbClr val="9968CC"/>
        </a:accent1>
        <a:accent2>
          <a:srgbClr val="FFAF18"/>
        </a:accent2>
        <a:accent3>
          <a:srgbClr val="EBE5F3"/>
        </a:accent3>
        <a:accent4>
          <a:srgbClr val="000000"/>
        </a:accent4>
        <a:accent5>
          <a:srgbClr val="CAB9E2"/>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Presentation1 3">
        <a:dk1>
          <a:srgbClr val="000000"/>
        </a:dk1>
        <a:lt1>
          <a:srgbClr val="EECAE1"/>
        </a:lt1>
        <a:dk2>
          <a:srgbClr val="DC54AD"/>
        </a:dk2>
        <a:lt2>
          <a:srgbClr val="000000"/>
        </a:lt2>
        <a:accent1>
          <a:srgbClr val="DC359C"/>
        </a:accent1>
        <a:accent2>
          <a:srgbClr val="FFAF18"/>
        </a:accent2>
        <a:accent3>
          <a:srgbClr val="F5E1EE"/>
        </a:accent3>
        <a:accent4>
          <a:srgbClr val="000000"/>
        </a:accent4>
        <a:accent5>
          <a:srgbClr val="EBAECB"/>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Presentation1 4">
        <a:dk1>
          <a:srgbClr val="000000"/>
        </a:dk1>
        <a:lt1>
          <a:srgbClr val="D7E6C5"/>
        </a:lt1>
        <a:dk2>
          <a:srgbClr val="2F8B20"/>
        </a:dk2>
        <a:lt2>
          <a:srgbClr val="000000"/>
        </a:lt2>
        <a:accent1>
          <a:srgbClr val="7ABA05"/>
        </a:accent1>
        <a:accent2>
          <a:srgbClr val="FFAF18"/>
        </a:accent2>
        <a:accent3>
          <a:srgbClr val="E8F0DF"/>
        </a:accent3>
        <a:accent4>
          <a:srgbClr val="000000"/>
        </a:accent4>
        <a:accent5>
          <a:srgbClr val="BED9AA"/>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Presentation1 5">
        <a:dk1>
          <a:srgbClr val="000000"/>
        </a:dk1>
        <a:lt1>
          <a:srgbClr val="F8D1A8"/>
        </a:lt1>
        <a:dk2>
          <a:srgbClr val="FF9218"/>
        </a:dk2>
        <a:lt2>
          <a:srgbClr val="000000"/>
        </a:lt2>
        <a:accent1>
          <a:srgbClr val="FFAF18"/>
        </a:accent1>
        <a:accent2>
          <a:srgbClr val="F06157"/>
        </a:accent2>
        <a:accent3>
          <a:srgbClr val="FBE5D1"/>
        </a:accent3>
        <a:accent4>
          <a:srgbClr val="000000"/>
        </a:accent4>
        <a:accent5>
          <a:srgbClr val="FFD4AB"/>
        </a:accent5>
        <a:accent6>
          <a:srgbClr val="D9574E"/>
        </a:accent6>
        <a:hlink>
          <a:srgbClr val="FF9218"/>
        </a:hlink>
        <a:folHlink>
          <a:srgbClr val="CCCCCC"/>
        </a:folHlink>
      </a:clrScheme>
      <a:clrMap bg1="lt1" tx1="dk1" bg2="lt2" tx2="dk2" accent1="accent1" accent2="accent2" accent3="accent3" accent4="accent4" accent5="accent5" accent6="accent6" hlink="hlink" folHlink="folHlink"/>
    </a:extraClrScheme>
    <a:extraClrScheme>
      <a:clrScheme name="Presentation1 6">
        <a:dk1>
          <a:srgbClr val="000000"/>
        </a:dk1>
        <a:lt1>
          <a:srgbClr val="CCCCCC"/>
        </a:lt1>
        <a:dk2>
          <a:srgbClr val="555555"/>
        </a:dk2>
        <a:lt2>
          <a:srgbClr val="000000"/>
        </a:lt2>
        <a:accent1>
          <a:srgbClr val="AAAAAA"/>
        </a:accent1>
        <a:accent2>
          <a:srgbClr val="888888"/>
        </a:accent2>
        <a:accent3>
          <a:srgbClr val="E2E2E2"/>
        </a:accent3>
        <a:accent4>
          <a:srgbClr val="000000"/>
        </a:accent4>
        <a:accent5>
          <a:srgbClr val="D2D2D2"/>
        </a:accent5>
        <a:accent6>
          <a:srgbClr val="7B7B7B"/>
        </a:accent6>
        <a:hlink>
          <a:srgbClr val="333333"/>
        </a:hlink>
        <a:folHlink>
          <a:srgbClr val="88888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2368</TotalTime>
  <Words>8051</Words>
  <Application>Microsoft Macintosh PowerPoint</Application>
  <PresentationFormat>On-screen Show (4:3)</PresentationFormat>
  <Paragraphs>1409</Paragraphs>
  <Slides>101</Slides>
  <Notes>60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101</vt:i4>
      </vt:variant>
    </vt:vector>
  </HeadingPairs>
  <TitlesOfParts>
    <vt:vector size="103" baseType="lpstr">
      <vt:lpstr>Presentation1</vt:lpstr>
      <vt:lpstr>Visio</vt:lpstr>
      <vt:lpstr>SE 433/333 Software Testing  &amp; Quality Assurance</vt:lpstr>
      <vt:lpstr>Administrivia</vt:lpstr>
      <vt:lpstr>SE 433 – Class 4</vt:lpstr>
      <vt:lpstr>Assignments 4 and 5</vt:lpstr>
      <vt:lpstr>Thought for the Day</vt:lpstr>
      <vt:lpstr>Assignment 1 Lessons Learned</vt:lpstr>
      <vt:lpstr>Assignment 1 Part I, Grading rubric</vt:lpstr>
      <vt:lpstr>Assignment 1 Part I, Grading rubric</vt:lpstr>
      <vt:lpstr>Assignment 1 Lessons Learned</vt:lpstr>
      <vt:lpstr>Case Study – Knight Capital  High Frequency Trading (HFT)</vt:lpstr>
      <vt:lpstr>Case Study – Knight Capital: High Frequency Trading (HFT)</vt:lpstr>
      <vt:lpstr>Case Study – Knight Capital </vt:lpstr>
      <vt:lpstr>Case Study –  Knight Capital: What Happened? </vt:lpstr>
      <vt:lpstr>Case Study –  Knight Capital: The Investigation and Findings  </vt:lpstr>
      <vt:lpstr>Regression Test</vt:lpstr>
      <vt:lpstr>Software Evolution </vt:lpstr>
      <vt:lpstr>Regression Test</vt:lpstr>
      <vt:lpstr>Regression Test</vt:lpstr>
      <vt:lpstr>Test Driven Development (TDD) </vt:lpstr>
      <vt:lpstr>Test Early</vt:lpstr>
      <vt:lpstr>Test Driven Development</vt:lpstr>
      <vt:lpstr>Process of Test Driven Development</vt:lpstr>
      <vt:lpstr>Black Box Testing</vt:lpstr>
      <vt:lpstr>Black Box View</vt:lpstr>
      <vt:lpstr>Functional Testing: A.k.a.: Black Box Testing</vt:lpstr>
      <vt:lpstr>Systematic vs. Random Testing</vt:lpstr>
      <vt:lpstr>Why Not Random Testing?</vt:lpstr>
      <vt:lpstr>Systematic Partition of Input Space</vt:lpstr>
      <vt:lpstr>The Partition Principle</vt:lpstr>
      <vt:lpstr>The Partition Principle</vt:lpstr>
      <vt:lpstr>Black Box Testing </vt:lpstr>
      <vt:lpstr>Why Black Box Testing?</vt:lpstr>
      <vt:lpstr>Early Black Box Testing</vt:lpstr>
      <vt:lpstr>Functional versus Structural: Classes of faults</vt:lpstr>
      <vt:lpstr>Functional vs. Structural Test</vt:lpstr>
      <vt:lpstr>Steps: From specification to test cases</vt:lpstr>
      <vt:lpstr>From specification to test cases</vt:lpstr>
      <vt:lpstr>An Example: Postal Code Lookup</vt:lpstr>
      <vt:lpstr>Example: Representative Values</vt:lpstr>
      <vt:lpstr>Summary</vt:lpstr>
      <vt:lpstr>Basic Techniques of Black Box Testing</vt:lpstr>
      <vt:lpstr>Single Defect Assumption</vt:lpstr>
      <vt:lpstr>Functional Testing Concepts</vt:lpstr>
      <vt:lpstr>Developing Test Cases</vt:lpstr>
      <vt:lpstr>Developing Test Cases</vt:lpstr>
      <vt:lpstr>Equivalence Classes</vt:lpstr>
      <vt:lpstr>Determining Equivalence Classes</vt:lpstr>
      <vt:lpstr>Selecting Data Points</vt:lpstr>
      <vt:lpstr>Selecting Data Points</vt:lpstr>
      <vt:lpstr>Example of Selecting Data Points</vt:lpstr>
      <vt:lpstr>Weak Normal Test</vt:lpstr>
      <vt:lpstr>Weak Normal Test</vt:lpstr>
      <vt:lpstr>Strong Normal Test </vt:lpstr>
      <vt:lpstr>Strong Normal Test</vt:lpstr>
      <vt:lpstr>Weak Robustness Test </vt:lpstr>
      <vt:lpstr>Weak Robustness Test</vt:lpstr>
      <vt:lpstr>Strong Robustness Test </vt:lpstr>
      <vt:lpstr>Strong Robustness Test Cases</vt:lpstr>
      <vt:lpstr>Summary</vt:lpstr>
      <vt:lpstr>Example: nextDate() Function</vt:lpstr>
      <vt:lpstr>Example: nextDate(): Valid Equivalence Classes</vt:lpstr>
      <vt:lpstr>Example: nextDate(): Invalid Equivalence Classes</vt:lpstr>
      <vt:lpstr>Example: nextDate(): Test Cases: Weak Normal</vt:lpstr>
      <vt:lpstr>Example: nextDate(): Test Cases: Strong Normal</vt:lpstr>
      <vt:lpstr>Example: nextDate(): Test Cases: Weak Robustness</vt:lpstr>
      <vt:lpstr>Example: nextDate(): Test Cases: Strong Robustness</vt:lpstr>
      <vt:lpstr>Boundary Value Testing</vt:lpstr>
      <vt:lpstr>Input Boundary Values</vt:lpstr>
      <vt:lpstr>Input Boundary Values – 2 Variables</vt:lpstr>
      <vt:lpstr>Example: nextDate() – Test Cases: Boundary Values</vt:lpstr>
      <vt:lpstr>Robustness Testing</vt:lpstr>
      <vt:lpstr>Robustness Testing – 2 Variables</vt:lpstr>
      <vt:lpstr>Example: nextDate() – Test Cases: Boundary Values </vt:lpstr>
      <vt:lpstr>Worst-Case Testing</vt:lpstr>
      <vt:lpstr>Worst Case Boundary Testing – 2 Variables</vt:lpstr>
      <vt:lpstr>Worst Case Robustness Testing  – 2 Variables</vt:lpstr>
      <vt:lpstr>Limitations of Boundary Value Testing</vt:lpstr>
      <vt:lpstr>Special Value Testing</vt:lpstr>
      <vt:lpstr>Uses of Special Value Testing</vt:lpstr>
      <vt:lpstr>Characteristics of Special Value Testing</vt:lpstr>
      <vt:lpstr>Summary: Key Concepts </vt:lpstr>
      <vt:lpstr>Guidelines and observations </vt:lpstr>
      <vt:lpstr>An Introduction to JUnit Part 2 </vt:lpstr>
      <vt:lpstr>JUnit Best Practices</vt:lpstr>
      <vt:lpstr>JUnit Test Fixtures</vt:lpstr>
      <vt:lpstr>Set-Up</vt:lpstr>
      <vt:lpstr>Tear-Down</vt:lpstr>
      <vt:lpstr>Method Annotations for Set-Up and Tear-Down</vt:lpstr>
      <vt:lpstr>Example:  Using a File as a Test Fixture</vt:lpstr>
      <vt:lpstr>Method Execution Order</vt:lpstr>
      <vt:lpstr>Once-Only Set-Up</vt:lpstr>
      <vt:lpstr>Once-Only Tear-Down</vt:lpstr>
      <vt:lpstr>Timed Tests</vt:lpstr>
      <vt:lpstr>Parameterized Tests</vt:lpstr>
      <vt:lpstr>Running a Parameterized Test</vt:lpstr>
      <vt:lpstr>Parameterized Test Example – Program Under Test</vt:lpstr>
      <vt:lpstr>Parameterized Test Example – The Test Class</vt:lpstr>
      <vt:lpstr>Parameterized Tests Example – The Parameter Method</vt:lpstr>
      <vt:lpstr>Parameterized Tests Example – The Test Method</vt:lpstr>
      <vt:lpstr>Readings and References</vt:lpstr>
      <vt:lpstr>Next Class</vt:lpstr>
    </vt:vector>
  </TitlesOfParts>
  <Manager/>
  <Company>DePaul University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dc:title>
  <dc:subject>Object Oriented Modeling</dc:subject>
  <dc:creator>Dennis L. Mumaugh</dc:creator>
  <cp:keywords/>
  <dc:description/>
  <cp:lastModifiedBy>Dennis L. Mumaugh</cp:lastModifiedBy>
  <cp:revision>127</cp:revision>
  <cp:lastPrinted>2017-04-18T03:26:31Z</cp:lastPrinted>
  <dcterms:created xsi:type="dcterms:W3CDTF">2011-01-12T03:59:53Z</dcterms:created>
  <dcterms:modified xsi:type="dcterms:W3CDTF">2017-04-20T03:38:17Z</dcterms:modified>
  <cp:category/>
</cp:coreProperties>
</file>