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</p:sldMasterIdLst>
  <p:notesMasterIdLst>
    <p:notesMasterId r:id="rId91"/>
  </p:notesMasterIdLst>
  <p:handoutMasterIdLst>
    <p:handoutMasterId r:id="rId92"/>
  </p:handoutMasterIdLst>
  <p:sldIdLst>
    <p:sldId id="256" r:id="rId2"/>
    <p:sldId id="257" r:id="rId3"/>
    <p:sldId id="258" r:id="rId4"/>
    <p:sldId id="261" r:id="rId5"/>
    <p:sldId id="259" r:id="rId6"/>
    <p:sldId id="263" r:id="rId7"/>
    <p:sldId id="262" r:id="rId8"/>
    <p:sldId id="264" r:id="rId9"/>
    <p:sldId id="265" r:id="rId10"/>
    <p:sldId id="314" r:id="rId11"/>
    <p:sldId id="315" r:id="rId12"/>
    <p:sldId id="267" r:id="rId13"/>
    <p:sldId id="317" r:id="rId14"/>
    <p:sldId id="313" r:id="rId15"/>
    <p:sldId id="268" r:id="rId16"/>
    <p:sldId id="266" r:id="rId17"/>
    <p:sldId id="333" r:id="rId18"/>
    <p:sldId id="369" r:id="rId19"/>
    <p:sldId id="370" r:id="rId20"/>
    <p:sldId id="318" r:id="rId21"/>
    <p:sldId id="320" r:id="rId22"/>
    <p:sldId id="321" r:id="rId23"/>
    <p:sldId id="323" r:id="rId24"/>
    <p:sldId id="324" r:id="rId25"/>
    <p:sldId id="334" r:id="rId26"/>
    <p:sldId id="335" r:id="rId27"/>
    <p:sldId id="327" r:id="rId28"/>
    <p:sldId id="328" r:id="rId29"/>
    <p:sldId id="329" r:id="rId30"/>
    <p:sldId id="330" r:id="rId31"/>
    <p:sldId id="331" r:id="rId32"/>
    <p:sldId id="332" r:id="rId33"/>
    <p:sldId id="271" r:id="rId34"/>
    <p:sldId id="272" r:id="rId35"/>
    <p:sldId id="336" r:id="rId36"/>
    <p:sldId id="367" r:id="rId37"/>
    <p:sldId id="337" r:id="rId38"/>
    <p:sldId id="361" r:id="rId39"/>
    <p:sldId id="368" r:id="rId40"/>
    <p:sldId id="344" r:id="rId41"/>
    <p:sldId id="345" r:id="rId42"/>
    <p:sldId id="348" r:id="rId43"/>
    <p:sldId id="357" r:id="rId44"/>
    <p:sldId id="358" r:id="rId45"/>
    <p:sldId id="359" r:id="rId46"/>
    <p:sldId id="366" r:id="rId47"/>
    <p:sldId id="273" r:id="rId48"/>
    <p:sldId id="274" r:id="rId49"/>
    <p:sldId id="275" r:id="rId50"/>
    <p:sldId id="276" r:id="rId51"/>
    <p:sldId id="277" r:id="rId52"/>
    <p:sldId id="278" r:id="rId53"/>
    <p:sldId id="279" r:id="rId54"/>
    <p:sldId id="280" r:id="rId55"/>
    <p:sldId id="281" r:id="rId56"/>
    <p:sldId id="282" r:id="rId57"/>
    <p:sldId id="283" r:id="rId58"/>
    <p:sldId id="284" r:id="rId59"/>
    <p:sldId id="285" r:id="rId60"/>
    <p:sldId id="286" r:id="rId61"/>
    <p:sldId id="287" r:id="rId62"/>
    <p:sldId id="288" r:id="rId63"/>
    <p:sldId id="289" r:id="rId64"/>
    <p:sldId id="290" r:id="rId65"/>
    <p:sldId id="291" r:id="rId66"/>
    <p:sldId id="292" r:id="rId67"/>
    <p:sldId id="293" r:id="rId68"/>
    <p:sldId id="294" r:id="rId69"/>
    <p:sldId id="295" r:id="rId70"/>
    <p:sldId id="296" r:id="rId71"/>
    <p:sldId id="297" r:id="rId72"/>
    <p:sldId id="298" r:id="rId73"/>
    <p:sldId id="299" r:id="rId74"/>
    <p:sldId id="300" r:id="rId75"/>
    <p:sldId id="301" r:id="rId76"/>
    <p:sldId id="302" r:id="rId77"/>
    <p:sldId id="303" r:id="rId78"/>
    <p:sldId id="304" r:id="rId79"/>
    <p:sldId id="305" r:id="rId80"/>
    <p:sldId id="306" r:id="rId81"/>
    <p:sldId id="371" r:id="rId82"/>
    <p:sldId id="307" r:id="rId83"/>
    <p:sldId id="308" r:id="rId84"/>
    <p:sldId id="309" r:id="rId85"/>
    <p:sldId id="310" r:id="rId86"/>
    <p:sldId id="311" r:id="rId87"/>
    <p:sldId id="312" r:id="rId88"/>
    <p:sldId id="316" r:id="rId89"/>
    <p:sldId id="260" r:id="rId9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clrMru>
    <a:srgbClr val="00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678" autoAdjust="0"/>
  </p:normalViewPr>
  <p:slideViewPr>
    <p:cSldViewPr>
      <p:cViewPr>
        <p:scale>
          <a:sx n="150" d="100"/>
          <a:sy n="150" d="100"/>
        </p:scale>
        <p:origin x="-1128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4680" y="37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142" d="100"/>
          <a:sy n="142" d="100"/>
        </p:scale>
        <p:origin x="-3448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notesMaster" Target="notesMasters/notesMaster1.xml"/><Relationship Id="rId92" Type="http://schemas.openxmlformats.org/officeDocument/2006/relationships/handoutMaster" Target="handoutMasters/handoutMaster1.xml"/><Relationship Id="rId93" Type="http://schemas.openxmlformats.org/officeDocument/2006/relationships/printerSettings" Target="printerSettings/printerSettings1.bin"/><Relationship Id="rId94" Type="http://schemas.openxmlformats.org/officeDocument/2006/relationships/presProps" Target="presProps.xml"/><Relationship Id="rId95" Type="http://schemas.openxmlformats.org/officeDocument/2006/relationships/viewProps" Target="viewProps.xml"/><Relationship Id="rId96" Type="http://schemas.openxmlformats.org/officeDocument/2006/relationships/theme" Target="theme/theme1.xml"/><Relationship Id="rId9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 dirty="0"/>
              <a:t>SE </a:t>
            </a:r>
            <a:r>
              <a:rPr lang="en-US" dirty="0" smtClean="0"/>
              <a:t>433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 dirty="0" smtClean="0"/>
              <a:t>Lecture 3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58FDA3C-CC5A-1D46-AB49-DBF5E30FB0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66432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33400" y="4343400"/>
            <a:ext cx="6019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 dirty="0" smtClean="0"/>
              <a:t>Lecture 3</a:t>
            </a:r>
            <a:endParaRPr lang="en-US" dirty="0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0410F35-0C47-794C-85F9-FC23048F5283}" type="slidenum">
              <a:rPr lang="en-US"/>
              <a:pPr>
                <a:defRPr/>
              </a:pPr>
              <a:t>‹#›</a:t>
            </a:fld>
            <a:r>
              <a:rPr lang="en-US" dirty="0"/>
              <a:t> of </a:t>
            </a:r>
            <a:r>
              <a:rPr lang="en-US" dirty="0" smtClean="0"/>
              <a:t>89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16164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6" charset="0"/>
        <a:ea typeface="ＭＳ Ｐゴシック" pitchFamily="36" charset="-128"/>
        <a:cs typeface="ＭＳ Ｐゴシック" pitchFamily="3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6" charset="0"/>
        <a:ea typeface="ＭＳ Ｐゴシック" pitchFamily="3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6" charset="0"/>
        <a:ea typeface="ＭＳ Ｐゴシック" pitchFamily="3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6" charset="0"/>
        <a:ea typeface="ＭＳ Ｐゴシック" pitchFamily="3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6" charset="0"/>
        <a:ea typeface="ＭＳ Ｐゴシック" pitchFamily="3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075" tIns="46038" rIns="92075" bIns="46038"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7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</p:spPr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3</a:t>
            </a:r>
            <a:endParaRPr lang="en-US" dirty="0"/>
          </a:p>
        </p:txBody>
      </p:sp>
      <p:sp>
        <p:nvSpPr>
          <p:cNvPr id="10" name="Header Placeholder 9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1</a:t>
            </a:fld>
            <a:r>
              <a:rPr lang="en-US" dirty="0" smtClean="0"/>
              <a:t> of 89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29</a:t>
            </a:fld>
            <a:r>
              <a:rPr lang="en-US" dirty="0" smtClean="0"/>
              <a:t> of 89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683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typical approach is to add a few hand-written test cases with a comparison-based test oracle, to cover properties that are difficult or too expensive to check with a general oracle.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3</a:t>
            </a:r>
            <a:endParaRPr lang="en-US" dirty="0"/>
          </a:p>
        </p:txBody>
      </p:sp>
      <p:sp>
        <p:nvSpPr>
          <p:cNvPr id="10" name="Header Placeholder 9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30</a:t>
            </a:fld>
            <a:r>
              <a:rPr lang="en-US" dirty="0" smtClean="0"/>
              <a:t> of 89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3</a:t>
            </a:r>
            <a:endParaRPr lang="en-US" dirty="0"/>
          </a:p>
        </p:txBody>
      </p:sp>
      <p:sp>
        <p:nvSpPr>
          <p:cNvPr id="10" name="Header Placeholder 9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32</a:t>
            </a:fld>
            <a:r>
              <a:rPr lang="en-US" dirty="0" smtClean="0"/>
              <a:t> of 89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3</a:t>
            </a:r>
            <a:endParaRPr lang="en-US" dirty="0"/>
          </a:p>
        </p:txBody>
      </p:sp>
      <p:sp>
        <p:nvSpPr>
          <p:cNvPr id="11" name="Header Placeholder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33</a:t>
            </a:fld>
            <a:r>
              <a:rPr lang="en-US" dirty="0" smtClean="0"/>
              <a:t> of 89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395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3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35</a:t>
            </a:fld>
            <a:r>
              <a:rPr lang="en-US" dirty="0" smtClean="0"/>
              <a:t> of 89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6926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3</a:t>
            </a:r>
            <a:endParaRPr lang="en-US" dirty="0"/>
          </a:p>
        </p:txBody>
      </p:sp>
      <p:sp>
        <p:nvSpPr>
          <p:cNvPr id="11" name="Header Placeholder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37</a:t>
            </a:fld>
            <a:r>
              <a:rPr lang="en-US" dirty="0" smtClean="0"/>
              <a:t> of 89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334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3</a:t>
            </a:r>
            <a:endParaRPr lang="en-US" dirty="0"/>
          </a:p>
        </p:txBody>
      </p:sp>
      <p:sp>
        <p:nvSpPr>
          <p:cNvPr id="11" name="Header Placeholder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46</a:t>
            </a:fld>
            <a:r>
              <a:rPr lang="en-US" dirty="0" smtClean="0"/>
              <a:t> of 89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0269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Current version 4.11 (Jan, 2014)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3</a:t>
            </a:r>
            <a:endParaRPr lang="en-US" dirty="0"/>
          </a:p>
        </p:txBody>
      </p:sp>
      <p:sp>
        <p:nvSpPr>
          <p:cNvPr id="12" name="Header Placeholder 11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49</a:t>
            </a:fld>
            <a:r>
              <a:rPr lang="en-US" dirty="0" smtClean="0"/>
              <a:t> of 89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5332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3</a:t>
            </a:r>
            <a:endParaRPr lang="en-US" dirty="0"/>
          </a:p>
        </p:txBody>
      </p:sp>
      <p:sp>
        <p:nvSpPr>
          <p:cNvPr id="15" name="Header Placeholder 14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56</a:t>
            </a:fld>
            <a:r>
              <a:rPr lang="en-US" dirty="0" smtClean="0"/>
              <a:t> of 89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0027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3</a:t>
            </a:r>
            <a:endParaRPr lang="en-US" dirty="0"/>
          </a:p>
        </p:txBody>
      </p:sp>
      <p:sp>
        <p:nvSpPr>
          <p:cNvPr id="15" name="Header Placeholder 14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81</a:t>
            </a:fld>
            <a:r>
              <a:rPr lang="en-US" dirty="0" smtClean="0"/>
              <a:t> of 89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425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066800" y="685800"/>
            <a:ext cx="4570413" cy="3429000"/>
          </a:xfrm>
          <a:solidFill>
            <a:srgbClr val="FFFFFF"/>
          </a:solidFill>
          <a:ln/>
        </p:spPr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343400"/>
            <a:ext cx="57912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3</a:t>
            </a:r>
            <a:endParaRPr lang="en-US" dirty="0"/>
          </a:p>
        </p:txBody>
      </p:sp>
      <p:sp>
        <p:nvSpPr>
          <p:cNvPr id="10" name="Header Placeholder 9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2</a:t>
            </a:fld>
            <a:r>
              <a:rPr lang="en-US" dirty="0" smtClean="0"/>
              <a:t> of 89</a:t>
            </a:r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763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3</a:t>
            </a:r>
            <a:endParaRPr lang="en-US" dirty="0"/>
          </a:p>
        </p:txBody>
      </p:sp>
      <p:sp>
        <p:nvSpPr>
          <p:cNvPr id="10" name="Header Placeholder 9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89</a:t>
            </a:fld>
            <a:r>
              <a:rPr lang="en-US" dirty="0" smtClean="0"/>
              <a:t> of 89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3</a:t>
            </a:r>
            <a:endParaRPr lang="en-US" dirty="0"/>
          </a:p>
        </p:txBody>
      </p:sp>
      <p:sp>
        <p:nvSpPr>
          <p:cNvPr id="10" name="Header Placeholder 9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3</a:t>
            </a:fld>
            <a:r>
              <a:rPr lang="en-US" dirty="0" smtClean="0"/>
              <a:t> of 89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3</a:t>
            </a:r>
            <a:endParaRPr lang="en-US" dirty="0"/>
          </a:p>
        </p:txBody>
      </p:sp>
      <p:sp>
        <p:nvSpPr>
          <p:cNvPr id="10" name="Header Placeholder 9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4</a:t>
            </a:fld>
            <a:r>
              <a:rPr lang="en-US" dirty="0" smtClean="0"/>
              <a:t> of 89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8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609600"/>
            <a:ext cx="4775200" cy="3581400"/>
          </a:xfrm>
          <a:ln/>
        </p:spPr>
      </p:sp>
      <p:sp>
        <p:nvSpPr>
          <p:cNvPr id="20482" name="Rectangle 9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3</a:t>
            </a:r>
            <a:endParaRPr lang="en-US" dirty="0"/>
          </a:p>
        </p:txBody>
      </p:sp>
      <p:sp>
        <p:nvSpPr>
          <p:cNvPr id="10" name="Header Placeholder 9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5</a:t>
            </a:fld>
            <a:r>
              <a:rPr lang="en-US" dirty="0" smtClean="0"/>
              <a:t> of 89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3</a:t>
            </a:r>
            <a:endParaRPr lang="en-US" dirty="0"/>
          </a:p>
        </p:txBody>
      </p:sp>
      <p:sp>
        <p:nvSpPr>
          <p:cNvPr id="15" name="Header Placeholder 14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16</a:t>
            </a:fld>
            <a:r>
              <a:rPr lang="en-US" dirty="0" smtClean="0"/>
              <a:t> of 89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425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3</a:t>
            </a:r>
            <a:endParaRPr lang="en-US" dirty="0"/>
          </a:p>
        </p:txBody>
      </p:sp>
      <p:sp>
        <p:nvSpPr>
          <p:cNvPr id="10" name="Header Placeholder 9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20</a:t>
            </a:fld>
            <a:r>
              <a:rPr lang="en-US" dirty="0" smtClean="0"/>
              <a:t> of 89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300" dirty="0">
              <a:solidFill>
                <a:srgbClr val="000000"/>
              </a:solidFill>
              <a:latin typeface="Lucida Grande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3</a:t>
            </a:r>
            <a:endParaRPr lang="en-US" dirty="0"/>
          </a:p>
        </p:txBody>
      </p:sp>
      <p:sp>
        <p:nvSpPr>
          <p:cNvPr id="10" name="Header Placeholder 9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23</a:t>
            </a:fld>
            <a:r>
              <a:rPr lang="en-US" dirty="0" smtClean="0"/>
              <a:t> of 89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Terminology note: 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Harness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is also commonly used to refer to all three parts, a test driver, stubs, and replacements for other components.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3</a:t>
            </a:r>
            <a:endParaRPr lang="en-US" dirty="0"/>
          </a:p>
        </p:txBody>
      </p:sp>
      <p:sp>
        <p:nvSpPr>
          <p:cNvPr id="10" name="Header Placeholder 9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24</a:t>
            </a:fld>
            <a:r>
              <a:rPr lang="en-US" dirty="0" smtClean="0"/>
              <a:t> of 89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9"/>
          <p:cNvCxnSpPr>
            <a:cxnSpLocks noChangeShapeType="1"/>
          </p:cNvCxnSpPr>
          <p:nvPr userDrawn="1"/>
        </p:nvCxnSpPr>
        <p:spPr bwMode="auto">
          <a:xfrm>
            <a:off x="0" y="2971800"/>
            <a:ext cx="9144000" cy="1588"/>
          </a:xfrm>
          <a:prstGeom prst="line">
            <a:avLst/>
          </a:prstGeom>
          <a:noFill/>
          <a:ln w="57150" cmpd="thickThin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79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880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57600"/>
            <a:ext cx="6400800" cy="1752600"/>
          </a:xfrm>
        </p:spPr>
        <p:txBody>
          <a:bodyPr/>
          <a:lstStyle>
            <a:lvl1pPr marL="0" indent="0" algn="ctr">
              <a:buFont typeface="Times" pitchFamily="36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381750"/>
            <a:ext cx="1905000" cy="476250"/>
          </a:xfrm>
        </p:spPr>
        <p:txBody>
          <a:bodyPr anchor="ctr"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1905000" y="6381750"/>
            <a:ext cx="5334000" cy="476250"/>
          </a:xfrm>
        </p:spPr>
        <p:txBody>
          <a:bodyPr anchor="ctr"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SE 433: Lecture 3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381750"/>
            <a:ext cx="1905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3B677-C643-1541-A02D-CD84F8996590}" type="slidenum">
              <a:rPr lang="en-US"/>
              <a:pPr>
                <a:defRPr/>
              </a:pPr>
              <a:t>‹#›</a:t>
            </a:fld>
            <a:r>
              <a:rPr lang="en-US" dirty="0"/>
              <a:t> of </a:t>
            </a:r>
            <a:r>
              <a:rPr lang="en-US" dirty="0" smtClean="0"/>
              <a:t>89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748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SE 433: Lecture 3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BD1F7-51C1-E94D-B9B2-8F7012A744C6}" type="slidenum">
              <a:rPr lang="en-US"/>
              <a:pPr>
                <a:defRPr/>
              </a:pPr>
              <a:t>‹#›</a:t>
            </a:fld>
            <a:r>
              <a:rPr lang="en-US" dirty="0"/>
              <a:t> of </a:t>
            </a:r>
            <a:r>
              <a:rPr lang="en-US" dirty="0" smtClean="0"/>
              <a:t>89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360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67" y="6477000"/>
            <a:ext cx="19812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April 11, 2017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of 89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981200" y="6477000"/>
            <a:ext cx="5638800" cy="381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SE 433: Lecture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834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90678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8229600" cy="2514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657600"/>
            <a:ext cx="82296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8467" y="6477000"/>
            <a:ext cx="19812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April 11, 2017</a:t>
            </a:r>
            <a:endParaRPr lang="en-US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981200" y="6477000"/>
            <a:ext cx="5638800" cy="381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SE 433: Lecture 3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7620000" y="6477000"/>
            <a:ext cx="1524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of 89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988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198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81200" y="6477000"/>
            <a:ext cx="5638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dirty="0" smtClean="0"/>
              <a:t>SE 433: Lecture 3</a:t>
            </a:r>
            <a:endParaRPr lang="en-US" dirty="0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477000"/>
            <a:ext cx="152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7AAB5E3-6EDF-6D4C-AA2F-9FDF9B6D0ECF}" type="slidenum">
              <a:rPr lang="en-US"/>
              <a:pPr>
                <a:defRPr/>
              </a:pPr>
              <a:t>‹#›</a:t>
            </a:fld>
            <a:r>
              <a:rPr lang="en-US" dirty="0"/>
              <a:t> of </a:t>
            </a:r>
            <a:r>
              <a:rPr lang="en-US" dirty="0" smtClean="0"/>
              <a:t>89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5857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90600"/>
            <a:ext cx="8686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1" name="Line 19"/>
          <p:cNvSpPr>
            <a:spLocks noChangeShapeType="1"/>
          </p:cNvSpPr>
          <p:nvPr/>
        </p:nvSpPr>
        <p:spPr bwMode="auto">
          <a:xfrm flipV="1">
            <a:off x="0" y="990600"/>
            <a:ext cx="9144000" cy="0"/>
          </a:xfrm>
          <a:prstGeom prst="line">
            <a:avLst/>
          </a:prstGeom>
          <a:noFill/>
          <a:ln w="57150" cmpd="thickThin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cxnSp>
        <p:nvCxnSpPr>
          <p:cNvPr id="1032" name="Straight Connector 8"/>
          <p:cNvCxnSpPr>
            <a:cxnSpLocks noChangeShapeType="1"/>
          </p:cNvCxnSpPr>
          <p:nvPr userDrawn="1"/>
        </p:nvCxnSpPr>
        <p:spPr bwMode="auto">
          <a:xfrm>
            <a:off x="0" y="6477000"/>
            <a:ext cx="9144000" cy="1588"/>
          </a:xfrm>
          <a:prstGeom prst="line">
            <a:avLst/>
          </a:prstGeom>
          <a:noFill/>
          <a:ln w="9525">
            <a:solidFill>
              <a:srgbClr val="4F81B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4" r:id="rId2"/>
    <p:sldLayoutId id="2147484006" r:id="rId3"/>
    <p:sldLayoutId id="2147484009" r:id="rId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ＭＳ Ｐゴシック" pitchFamily="17" charset="-128"/>
          <a:cs typeface="ＭＳ Ｐゴシック" pitchFamily="1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Arial" pitchFamily="36" charset="0"/>
          <a:ea typeface="ＭＳ Ｐゴシック" pitchFamily="17" charset="-128"/>
          <a:cs typeface="ＭＳ Ｐゴシック" pitchFamily="1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Arial" pitchFamily="36" charset="0"/>
          <a:ea typeface="ＭＳ Ｐゴシック" pitchFamily="17" charset="-128"/>
          <a:cs typeface="ＭＳ Ｐゴシック" pitchFamily="1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Arial" pitchFamily="36" charset="0"/>
          <a:ea typeface="ＭＳ Ｐゴシック" pitchFamily="17" charset="-128"/>
          <a:cs typeface="ＭＳ Ｐゴシック" pitchFamily="1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Arial" pitchFamily="36" charset="0"/>
          <a:ea typeface="ＭＳ Ｐゴシック" pitchFamily="17" charset="-128"/>
          <a:cs typeface="ＭＳ Ｐゴシック" pitchFamily="1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pitchFamily="3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pitchFamily="3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pitchFamily="3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pitchFamily="3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14000"/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pitchFamily="17" charset="-128"/>
          <a:cs typeface="ＭＳ Ｐゴシック" pitchFamily="1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74000"/>
        <a:buFont typeface="Wingdings" charset="0"/>
        <a:buChar char="Ø"/>
        <a:defRPr sz="2000">
          <a:solidFill>
            <a:schemeClr val="tx1"/>
          </a:solidFill>
          <a:latin typeface="+mn-lt"/>
          <a:ea typeface="ＭＳ Ｐゴシック" pitchFamily="36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Lucida Grande" charset="0"/>
        <a:buChar char="»"/>
        <a:defRPr sz="2000">
          <a:solidFill>
            <a:schemeClr val="tx1"/>
          </a:solidFill>
          <a:latin typeface="+mn-lt"/>
          <a:ea typeface="ＭＳ Ｐゴシック" pitchFamily="36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36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Lucida Grande" charset="0"/>
        <a:buChar char="–"/>
        <a:defRPr sz="2000">
          <a:solidFill>
            <a:schemeClr val="tx1"/>
          </a:solidFill>
          <a:latin typeface="+mn-lt"/>
          <a:ea typeface="ＭＳ Ｐゴシック" pitchFamily="36" charset="-128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36" charset="2"/>
        <a:buChar char="§"/>
        <a:defRPr sz="2000">
          <a:solidFill>
            <a:schemeClr val="tx1"/>
          </a:solidFill>
          <a:latin typeface="+mn-lt"/>
          <a:ea typeface="ＭＳ Ｐゴシック" pitchFamily="36" charset="-128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36" charset="2"/>
        <a:buChar char="§"/>
        <a:defRPr sz="2000">
          <a:solidFill>
            <a:schemeClr val="tx1"/>
          </a:solidFill>
          <a:latin typeface="+mn-lt"/>
          <a:ea typeface="ＭＳ Ｐゴシック" pitchFamily="36" charset="-128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36" charset="2"/>
        <a:buChar char="§"/>
        <a:defRPr sz="2000">
          <a:solidFill>
            <a:schemeClr val="tx1"/>
          </a:solidFill>
          <a:latin typeface="+mn-lt"/>
          <a:ea typeface="ＭＳ Ｐゴシック" pitchFamily="36" charset="-128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36" charset="2"/>
        <a:buChar char="§"/>
        <a:defRPr sz="2000">
          <a:solidFill>
            <a:schemeClr val="tx1"/>
          </a:solidFill>
          <a:latin typeface="+mn-lt"/>
          <a:ea typeface="ＭＳ Ｐゴシック" pitchFamily="3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junit.org/" TargetMode="External"/><Relationship Id="rId4" Type="http://schemas.openxmlformats.org/officeDocument/2006/relationships/hyperlink" Target="http://www.vogella.com/tutorials/JUnit/article.html" TargetMode="External"/><Relationship Id="rId5" Type="http://schemas.openxmlformats.org/officeDocument/2006/relationships/hyperlink" Target="https://courses.cs.washington.edu/courses/cse143/11wi/eclipse-tutorial/junit.shtml" TargetMode="External"/><Relationship Id="rId6" Type="http://schemas.openxmlformats.org/officeDocument/2006/relationships/hyperlink" Target="http://condor.depaul.edu/dmumaugh/readings/SE433readings.html%23Lect03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junit.org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Relationship Id="rId3" Type="http://schemas.openxmlformats.org/officeDocument/2006/relationships/image" Target="../media/image11.tif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Relationship Id="rId3" Type="http://schemas.openxmlformats.org/officeDocument/2006/relationships/image" Target="../media/image14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junit.org" TargetMode="External"/><Relationship Id="rId3" Type="http://schemas.openxmlformats.org/officeDocument/2006/relationships/hyperlink" Target="http://www.vogella.com/tutorials/JUnit/article.html" TargetMode="Externa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://junit.org/" TargetMode="External"/><Relationship Id="rId4" Type="http://schemas.openxmlformats.org/officeDocument/2006/relationships/hyperlink" Target="http://junit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SE 433/</a:t>
            </a:r>
            <a:r>
              <a:rPr lang="en-US" dirty="0" smtClean="0"/>
              <a:t>333 Software </a:t>
            </a:r>
            <a:r>
              <a:rPr lang="en-US" dirty="0"/>
              <a:t>Testing </a:t>
            </a:r>
            <a:br>
              <a:rPr lang="en-US" dirty="0"/>
            </a:br>
            <a:r>
              <a:rPr lang="en-US" dirty="0"/>
              <a:t>&amp; Quality Assurance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>
              <a:buFont typeface="Times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Dennis Mumaugh, Instructor</a:t>
            </a:r>
          </a:p>
          <a:p>
            <a:pPr algn="l">
              <a:buFont typeface="Times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dmumaugh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@depaul.edu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>
              <a:buFont typeface="Times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Office: CDM, Room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428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>
              <a:buFont typeface="Times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Office Hours: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Tuesday,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4:00 – 5:30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83B677-C643-1541-A02D-CD84F8996590}" type="slidenum">
              <a:rPr lang="en-US" smtClean="0"/>
              <a:pPr>
                <a:defRPr/>
              </a:pPr>
              <a:t>1</a:t>
            </a:fld>
            <a:r>
              <a:rPr lang="en-US" dirty="0" smtClean="0"/>
              <a:t> of 89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Good Test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</a:t>
            </a:r>
            <a:r>
              <a:rPr lang="en-US" dirty="0"/>
              <a:t>Cases need to be simple and transparent:</a:t>
            </a:r>
          </a:p>
          <a:p>
            <a:r>
              <a:rPr lang="en-US" dirty="0" smtClean="0"/>
              <a:t>Create </a:t>
            </a:r>
            <a:r>
              <a:rPr lang="en-US" dirty="0"/>
              <a:t>Test </a:t>
            </a:r>
            <a:r>
              <a:rPr lang="en-US" dirty="0" smtClean="0"/>
              <a:t>Case with end user in mind</a:t>
            </a:r>
            <a:endParaRPr lang="en-US" dirty="0"/>
          </a:p>
          <a:p>
            <a:r>
              <a:rPr lang="en-US" dirty="0" smtClean="0"/>
              <a:t>Avoid </a:t>
            </a:r>
            <a:r>
              <a:rPr lang="en-US" dirty="0"/>
              <a:t>test case repetition.</a:t>
            </a:r>
          </a:p>
          <a:p>
            <a:r>
              <a:rPr lang="en-US" dirty="0" smtClean="0"/>
              <a:t>Do </a:t>
            </a:r>
            <a:r>
              <a:rPr lang="en-US" dirty="0"/>
              <a:t>not Assume</a:t>
            </a:r>
          </a:p>
          <a:p>
            <a:pPr lvl="1"/>
            <a:r>
              <a:rPr lang="en-US" sz="2400" dirty="0" smtClean="0"/>
              <a:t>Stick </a:t>
            </a:r>
            <a:r>
              <a:rPr lang="en-US" sz="2400" dirty="0"/>
              <a:t>to the Specification Documents.</a:t>
            </a:r>
          </a:p>
          <a:p>
            <a:r>
              <a:rPr lang="en-US" dirty="0" smtClean="0"/>
              <a:t>Ensure </a:t>
            </a:r>
            <a:r>
              <a:rPr lang="en-US" dirty="0"/>
              <a:t>100% Coverage</a:t>
            </a:r>
          </a:p>
          <a:p>
            <a:r>
              <a:rPr lang="en-US" dirty="0" smtClean="0"/>
              <a:t>Test </a:t>
            </a:r>
            <a:r>
              <a:rPr lang="en-US" dirty="0"/>
              <a:t>Cases must be identifiable.</a:t>
            </a:r>
          </a:p>
          <a:p>
            <a:r>
              <a:rPr lang="en-US" dirty="0" smtClean="0"/>
              <a:t>Implement </a:t>
            </a:r>
            <a:r>
              <a:rPr lang="en-US" dirty="0"/>
              <a:t>Testing Techniques</a:t>
            </a:r>
          </a:p>
          <a:p>
            <a:pPr lvl="1"/>
            <a:r>
              <a:rPr lang="en-US" sz="2400" dirty="0"/>
              <a:t>It's not possible to check every possible condition in your software application. Testing techniques help you select a few test cases with the maximum possibility of finding a defect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10</a:t>
            </a:fld>
            <a:r>
              <a:rPr lang="en-US" dirty="0" smtClean="0"/>
              <a:t> of 89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769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Good Test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Boundary </a:t>
            </a:r>
            <a:r>
              <a:rPr lang="en-US" dirty="0"/>
              <a:t>Value Analysis (BVA): </a:t>
            </a:r>
            <a:endParaRPr lang="en-US" dirty="0" smtClean="0"/>
          </a:p>
          <a:p>
            <a:pPr lvl="1"/>
            <a:r>
              <a:rPr lang="en-US" sz="2400" dirty="0" smtClean="0"/>
              <a:t>testing </a:t>
            </a:r>
            <a:r>
              <a:rPr lang="en-US" sz="2400" dirty="0"/>
              <a:t>of boundaries for specified range of values.</a:t>
            </a:r>
          </a:p>
          <a:p>
            <a:r>
              <a:rPr lang="en-US" dirty="0" smtClean="0"/>
              <a:t>Repeatable </a:t>
            </a:r>
            <a:r>
              <a:rPr lang="en-US" dirty="0"/>
              <a:t>and self-standing</a:t>
            </a:r>
          </a:p>
          <a:p>
            <a:pPr lvl="1"/>
            <a:r>
              <a:rPr lang="en-US" sz="2400" dirty="0"/>
              <a:t>The test case should generate the same results every time no matter who tests it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11</a:t>
            </a:fld>
            <a:r>
              <a:rPr lang="en-US" dirty="0" smtClean="0"/>
              <a:t> of 89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058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a test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While drafting a test case do include the following information</a:t>
            </a:r>
          </a:p>
          <a:p>
            <a:r>
              <a:rPr lang="en-US" dirty="0"/>
              <a:t>The description of what requirement is being tested</a:t>
            </a:r>
          </a:p>
          <a:p>
            <a:r>
              <a:rPr lang="en-US" dirty="0" smtClean="0"/>
              <a:t>Inputs </a:t>
            </a:r>
            <a:r>
              <a:rPr lang="en-US" dirty="0"/>
              <a:t>and outputs or actions and expected </a:t>
            </a:r>
            <a:r>
              <a:rPr lang="en-US" dirty="0" smtClean="0"/>
              <a:t>results</a:t>
            </a:r>
          </a:p>
          <a:p>
            <a:pPr lvl="1"/>
            <a:r>
              <a:rPr lang="en-US" sz="2400" dirty="0"/>
              <a:t>Test case must have an expected result.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12</a:t>
            </a:fld>
            <a:r>
              <a:rPr lang="en-US" dirty="0" smtClean="0"/>
              <a:t> of 89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198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Verify </a:t>
            </a:r>
            <a:r>
              <a:rPr lang="en-US" dirty="0"/>
              <a:t>the results are </a:t>
            </a:r>
            <a:r>
              <a:rPr lang="en-US" dirty="0" smtClean="0"/>
              <a:t>correct</a:t>
            </a:r>
          </a:p>
          <a:p>
            <a:pPr lvl="1">
              <a:buClr>
                <a:srgbClr val="00FF00"/>
              </a:buClr>
              <a:buSzPct val="90000"/>
              <a:buFont typeface="Wingdings" charset="2"/>
              <a:buChar char="ü"/>
            </a:pPr>
            <a:r>
              <a:rPr lang="en-US" sz="2400" dirty="0"/>
              <a:t>Testing Normal </a:t>
            </a:r>
            <a:r>
              <a:rPr lang="en-US" sz="2400" dirty="0" smtClean="0"/>
              <a:t>Conditions</a:t>
            </a:r>
          </a:p>
          <a:p>
            <a:pPr lvl="1">
              <a:buClr>
                <a:srgbClr val="00FF00"/>
              </a:buClr>
              <a:buSzPct val="90000"/>
              <a:buFont typeface="Wingdings" charset="2"/>
              <a:buChar char="ü"/>
            </a:pPr>
            <a:r>
              <a:rPr lang="en-US" sz="2400" dirty="0"/>
              <a:t>Testing Unexpected </a:t>
            </a:r>
            <a:r>
              <a:rPr lang="en-US" sz="2400" dirty="0" smtClean="0"/>
              <a:t>Conditions</a:t>
            </a:r>
          </a:p>
          <a:p>
            <a:pPr lvl="1">
              <a:buClr>
                <a:srgbClr val="00FF00"/>
              </a:buClr>
              <a:buSzPct val="90000"/>
              <a:buFont typeface="Wingdings" charset="2"/>
              <a:buChar char="ü"/>
            </a:pPr>
            <a:r>
              <a:rPr lang="en-US" sz="2400" dirty="0" smtClean="0"/>
              <a:t>Bad (Illegal) </a:t>
            </a:r>
            <a:r>
              <a:rPr lang="en-US" sz="2400" dirty="0"/>
              <a:t>Input </a:t>
            </a:r>
            <a:r>
              <a:rPr lang="en-US" sz="2400" dirty="0" smtClean="0"/>
              <a:t>Values</a:t>
            </a:r>
          </a:p>
          <a:p>
            <a:pPr lvl="1">
              <a:buClr>
                <a:srgbClr val="00FF00"/>
              </a:buClr>
              <a:buSzPct val="90000"/>
              <a:buFont typeface="Wingdings" charset="2"/>
              <a:buChar char="ü"/>
            </a:pPr>
            <a:r>
              <a:rPr lang="en-US" sz="2400" dirty="0"/>
              <a:t>Boundary Conditions</a:t>
            </a:r>
            <a:endParaRPr lang="en-US" sz="2400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13</a:t>
            </a:fld>
            <a:r>
              <a:rPr lang="en-US" dirty="0" smtClean="0"/>
              <a:t> of 89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864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test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Cover all possible valid input</a:t>
            </a:r>
          </a:p>
          <a:p>
            <a:pPr lvl="1"/>
            <a:r>
              <a:rPr lang="en-US" sz="2400" dirty="0"/>
              <a:t>Try multiple sets of values, not just one set of values</a:t>
            </a:r>
          </a:p>
          <a:p>
            <a:pPr lvl="1"/>
            <a:r>
              <a:rPr lang="en-US" sz="2400" dirty="0"/>
              <a:t>Permutations of </a:t>
            </a:r>
            <a:r>
              <a:rPr lang="en-US" sz="2400" dirty="0" smtClean="0"/>
              <a:t>values</a:t>
            </a:r>
          </a:p>
          <a:p>
            <a:r>
              <a:rPr lang="en-US" dirty="0" smtClean="0"/>
              <a:t>Check boundary conditions</a:t>
            </a:r>
          </a:p>
          <a:p>
            <a:pPr lvl="1"/>
            <a:r>
              <a:rPr lang="en-US" sz="2400" dirty="0" smtClean="0"/>
              <a:t>Check for off-by-one conditions</a:t>
            </a:r>
          </a:p>
          <a:p>
            <a:r>
              <a:rPr lang="en-US" dirty="0" smtClean="0"/>
              <a:t>Check invalid input</a:t>
            </a:r>
          </a:p>
          <a:p>
            <a:pPr lvl="1"/>
            <a:r>
              <a:rPr lang="en-US" sz="2400" dirty="0" smtClean="0"/>
              <a:t>Illegal sets of value</a:t>
            </a:r>
          </a:p>
          <a:p>
            <a:pPr lvl="1"/>
            <a:r>
              <a:rPr lang="en-US" sz="2400" dirty="0" smtClean="0"/>
              <a:t>Illegal input</a:t>
            </a:r>
          </a:p>
          <a:p>
            <a:pPr lvl="2"/>
            <a:r>
              <a:rPr lang="en-US" sz="2400" dirty="0" smtClean="0"/>
              <a:t>Impossible conditions</a:t>
            </a:r>
          </a:p>
          <a:p>
            <a:pPr lvl="1"/>
            <a:r>
              <a:rPr lang="en-US" sz="2400" dirty="0" smtClean="0"/>
              <a:t>Totally bad input</a:t>
            </a:r>
          </a:p>
          <a:p>
            <a:pPr lvl="2"/>
            <a:r>
              <a:rPr lang="en-US" sz="2400" dirty="0" smtClean="0"/>
              <a:t>Text vs. Numbers, etc.</a:t>
            </a:r>
            <a:endParaRPr lang="en-US" sz="240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14</a:t>
            </a:fld>
            <a:r>
              <a:rPr lang="en-US" dirty="0" smtClean="0"/>
              <a:t> of 89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20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test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Let’s consider Assignment 1 and testing</a:t>
            </a:r>
          </a:p>
          <a:p>
            <a:r>
              <a:rPr lang="en-US" sz="2000" dirty="0" smtClean="0"/>
              <a:t>Cover all possible valid input</a:t>
            </a:r>
          </a:p>
          <a:p>
            <a:pPr lvl="1"/>
            <a:r>
              <a:rPr lang="en-US" dirty="0" smtClean="0"/>
              <a:t>all three possible conditions: </a:t>
            </a:r>
            <a:r>
              <a:rPr lang="en-US" b="1" dirty="0" smtClean="0"/>
              <a:t>equilateral, isosceles, scalene</a:t>
            </a:r>
          </a:p>
          <a:p>
            <a:pPr lvl="1"/>
            <a:r>
              <a:rPr lang="en-US" dirty="0" smtClean="0"/>
              <a:t>Try multiple sets of values, not just one set of values</a:t>
            </a:r>
          </a:p>
          <a:p>
            <a:pPr lvl="1"/>
            <a:r>
              <a:rPr lang="en-US" dirty="0" smtClean="0"/>
              <a:t>Permutations of values </a:t>
            </a:r>
            <a:r>
              <a:rPr lang="en-US" b="1" dirty="0" smtClean="0"/>
              <a:t>{3,4,5}, {4,3,5}, {5,4,3}</a:t>
            </a:r>
          </a:p>
          <a:p>
            <a:r>
              <a:rPr lang="en-US" sz="2000" dirty="0" smtClean="0"/>
              <a:t>Check boundary conditions</a:t>
            </a:r>
          </a:p>
          <a:p>
            <a:pPr lvl="1"/>
            <a:r>
              <a:rPr lang="en-US" dirty="0" smtClean="0"/>
              <a:t>Check for off-by-one conditions: </a:t>
            </a:r>
            <a:r>
              <a:rPr lang="en-US" b="1" dirty="0" smtClean="0"/>
              <a:t>0, MAX_INT</a:t>
            </a:r>
          </a:p>
          <a:p>
            <a:r>
              <a:rPr lang="en-US" sz="2000" dirty="0" smtClean="0"/>
              <a:t>Check invalid input</a:t>
            </a:r>
          </a:p>
          <a:p>
            <a:pPr lvl="1"/>
            <a:r>
              <a:rPr lang="en-US" dirty="0" smtClean="0"/>
              <a:t>Illegal sets of value</a:t>
            </a:r>
          </a:p>
          <a:p>
            <a:pPr lvl="2"/>
            <a:r>
              <a:rPr lang="en-US" dirty="0" smtClean="0"/>
              <a:t>Wrong format: </a:t>
            </a:r>
            <a:r>
              <a:rPr lang="en-US" b="1" dirty="0" smtClean="0"/>
              <a:t>not integer</a:t>
            </a:r>
          </a:p>
          <a:p>
            <a:pPr lvl="2"/>
            <a:r>
              <a:rPr lang="en-US" dirty="0" smtClean="0"/>
              <a:t>Negative numbers</a:t>
            </a:r>
          </a:p>
          <a:p>
            <a:pPr lvl="1"/>
            <a:r>
              <a:rPr lang="en-US" dirty="0" smtClean="0"/>
              <a:t>Illegal input</a:t>
            </a:r>
          </a:p>
          <a:p>
            <a:pPr lvl="2"/>
            <a:r>
              <a:rPr lang="en-US" dirty="0" smtClean="0"/>
              <a:t>Impossible conditions:  </a:t>
            </a:r>
            <a:r>
              <a:rPr lang="en-US" b="1" dirty="0" smtClean="0"/>
              <a:t>{2,3,8}, {2,3,5}  </a:t>
            </a:r>
            <a:r>
              <a:rPr lang="en-US" dirty="0" smtClean="0"/>
              <a:t>{definition of a triangle}</a:t>
            </a:r>
          </a:p>
          <a:p>
            <a:pPr lvl="1"/>
            <a:r>
              <a:rPr lang="en-US" dirty="0" smtClean="0"/>
              <a:t>Totally bad input</a:t>
            </a:r>
          </a:p>
          <a:p>
            <a:pPr lvl="2"/>
            <a:r>
              <a:rPr lang="en-US" dirty="0" smtClean="0"/>
              <a:t>Text vs. Numbers, etc.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15</a:t>
            </a:fld>
            <a:r>
              <a:rPr lang="en-US" dirty="0" smtClean="0"/>
              <a:t> of 89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204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test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Beware of problems with comparisons</a:t>
            </a:r>
          </a:p>
          <a:p>
            <a:pPr lvl="1"/>
            <a:r>
              <a:rPr lang="en-US" dirty="0" smtClean="0"/>
              <a:t>How to compare two floating numbers</a:t>
            </a:r>
          </a:p>
          <a:p>
            <a:pPr lvl="2"/>
            <a:r>
              <a:rPr lang="en-US" dirty="0" smtClean="0"/>
              <a:t>Never do the following:</a:t>
            </a:r>
            <a:br>
              <a:rPr lang="en-US" dirty="0" smtClean="0"/>
            </a:br>
            <a:r>
              <a:rPr lang="en-US" b="1" dirty="0" smtClean="0">
                <a:latin typeface="Courier New"/>
                <a:cs typeface="Courier New"/>
              </a:rPr>
              <a:t>float a, b;</a:t>
            </a:r>
            <a:br>
              <a:rPr lang="en-US" b="1" dirty="0" smtClean="0">
                <a:latin typeface="Courier New"/>
                <a:cs typeface="Courier New"/>
              </a:rPr>
            </a:br>
            <a:r>
              <a:rPr lang="en-US" b="1" dirty="0" smtClean="0">
                <a:latin typeface="Courier New"/>
                <a:cs typeface="Courier New"/>
              </a:rPr>
              <a:t>. . .</a:t>
            </a:r>
            <a:br>
              <a:rPr lang="en-US" b="1" dirty="0" smtClean="0">
                <a:latin typeface="Courier New"/>
                <a:cs typeface="Courier New"/>
              </a:rPr>
            </a:br>
            <a:r>
              <a:rPr lang="en-US" b="1" dirty="0" smtClean="0">
                <a:latin typeface="Courier New"/>
                <a:cs typeface="Courier New"/>
              </a:rPr>
              <a:t>if ( a == b)</a:t>
            </a:r>
          </a:p>
          <a:p>
            <a:pPr lvl="2"/>
            <a:r>
              <a:rPr lang="en-US" dirty="0" smtClean="0"/>
              <a:t>Is it 4.0000000  or 3.9999999 or 4.0000001 ?</a:t>
            </a:r>
          </a:p>
          <a:p>
            <a:pPr lvl="2"/>
            <a:r>
              <a:rPr lang="en-US" dirty="0" smtClean="0"/>
              <a:t>What is your limit of accuracy?</a:t>
            </a:r>
          </a:p>
          <a:p>
            <a:pPr lvl="1"/>
            <a:r>
              <a:rPr lang="en-US" dirty="0" smtClean="0"/>
              <a:t>In object oriented languages make sure whether you are comparing the contents of an object or the reference to an object</a:t>
            </a:r>
          </a:p>
          <a:p>
            <a:pPr marL="1200150" lvl="3" indent="0">
              <a:buNone/>
            </a:pPr>
            <a:r>
              <a:rPr lang="en-US" b="1" dirty="0" smtClean="0">
                <a:latin typeface="Courier New"/>
                <a:cs typeface="Courier New"/>
              </a:rPr>
              <a:t>String a = “Hello world!\n”</a:t>
            </a:r>
          </a:p>
          <a:p>
            <a:pPr marL="1200150" lvl="3" indent="0">
              <a:buNone/>
            </a:pPr>
            <a:r>
              <a:rPr lang="en-US" b="1" dirty="0">
                <a:latin typeface="Courier New"/>
                <a:cs typeface="Courier New"/>
              </a:rPr>
              <a:t>String </a:t>
            </a:r>
            <a:r>
              <a:rPr lang="en-US" b="1" dirty="0" smtClean="0">
                <a:latin typeface="Courier New"/>
                <a:cs typeface="Courier New"/>
              </a:rPr>
              <a:t>b </a:t>
            </a:r>
            <a:r>
              <a:rPr lang="en-US" b="1" dirty="0">
                <a:latin typeface="Courier New"/>
                <a:cs typeface="Courier New"/>
              </a:rPr>
              <a:t>= “Hello world!\n”</a:t>
            </a:r>
          </a:p>
          <a:p>
            <a:pPr marL="1200150" lvl="3" indent="0">
              <a:buNone/>
            </a:pPr>
            <a:r>
              <a:rPr lang="en-US" b="1" dirty="0" smtClean="0">
                <a:latin typeface="Courier New"/>
                <a:cs typeface="Courier New"/>
              </a:rPr>
              <a:t>if ( a == b ) </a:t>
            </a:r>
          </a:p>
          <a:p>
            <a:pPr marL="1200150" lvl="3" indent="0">
              <a:buNone/>
            </a:pPr>
            <a:r>
              <a:rPr lang="en-US" dirty="0" smtClean="0">
                <a:cs typeface="Courier New"/>
              </a:rPr>
              <a:t>vs.</a:t>
            </a:r>
          </a:p>
          <a:p>
            <a:pPr marL="1200150" lvl="3" indent="0">
              <a:buNone/>
            </a:pPr>
            <a:r>
              <a:rPr lang="en-US" b="1" dirty="0" smtClean="0">
                <a:latin typeface="Courier New"/>
                <a:cs typeface="Courier New"/>
              </a:rPr>
              <a:t>if ( a.equals(b) )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16</a:t>
            </a:fld>
            <a:r>
              <a:rPr lang="en-US" dirty="0" smtClean="0"/>
              <a:t> of 89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08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test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Let’s consider Assignment 1 and testing</a:t>
            </a:r>
          </a:p>
          <a:p>
            <a:r>
              <a:rPr lang="en-US" sz="2000" dirty="0" smtClean="0"/>
              <a:t>How to test the code?</a:t>
            </a:r>
          </a:p>
          <a:p>
            <a:r>
              <a:rPr lang="en-US" sz="2000" dirty="0" smtClean="0"/>
              <a:t>Have the code read from the </a:t>
            </a:r>
            <a:r>
              <a:rPr lang="en-US" sz="2000" b="1" dirty="0" smtClean="0"/>
              <a:t>standard input</a:t>
            </a:r>
          </a:p>
          <a:p>
            <a:pPr lvl="1"/>
            <a:r>
              <a:rPr lang="en-US" b="1" dirty="0">
                <a:latin typeface="Courier New"/>
              </a:rPr>
              <a:t>j</a:t>
            </a:r>
            <a:r>
              <a:rPr lang="en-US" b="1" dirty="0" smtClean="0">
                <a:latin typeface="Courier New"/>
              </a:rPr>
              <a:t>ava Triangle &lt; testcases.txt</a:t>
            </a:r>
            <a:br>
              <a:rPr lang="en-US" b="1" dirty="0" smtClean="0">
                <a:latin typeface="Courier New"/>
              </a:rPr>
            </a:br>
            <a:r>
              <a:rPr lang="en-US" dirty="0" smtClean="0"/>
              <a:t>or,</a:t>
            </a:r>
          </a:p>
          <a:p>
            <a:pPr lvl="1"/>
            <a:r>
              <a:rPr lang="en-US" b="1" smtClean="0">
                <a:latin typeface="Courier New"/>
              </a:rPr>
              <a:t>java </a:t>
            </a:r>
            <a:r>
              <a:rPr lang="en-US" b="1" dirty="0" smtClean="0">
                <a:latin typeface="Courier New"/>
              </a:rPr>
              <a:t>Triangle</a:t>
            </a:r>
            <a:br>
              <a:rPr lang="en-US" b="1" dirty="0" smtClean="0">
                <a:latin typeface="Courier New"/>
              </a:rPr>
            </a:br>
            <a:r>
              <a:rPr lang="en-US" b="1" dirty="0" smtClean="0">
                <a:latin typeface="Courier New"/>
              </a:rPr>
              <a:t>2 3 3</a:t>
            </a:r>
            <a:br>
              <a:rPr lang="en-US" b="1" dirty="0" smtClean="0">
                <a:latin typeface="Courier New"/>
              </a:rPr>
            </a:br>
            <a:r>
              <a:rPr lang="en-US" b="1" dirty="0" smtClean="0">
                <a:latin typeface="Courier New"/>
              </a:rPr>
              <a:t>3 4 5</a:t>
            </a:r>
          </a:p>
          <a:p>
            <a:r>
              <a:rPr lang="en-US" sz="2000" dirty="0" smtClean="0"/>
              <a:t>Have the output print to standard output.</a:t>
            </a:r>
          </a:p>
          <a:p>
            <a:pPr lvl="1"/>
            <a:r>
              <a:rPr lang="en-US" b="1" dirty="0" smtClean="0">
                <a:latin typeface="Courier New"/>
              </a:rPr>
              <a:t>java Triangle &gt; results.txt</a:t>
            </a:r>
          </a:p>
          <a:p>
            <a:r>
              <a:rPr lang="en-US" sz="2000" dirty="0" smtClean="0"/>
              <a:t>Combine the two and we have:</a:t>
            </a:r>
          </a:p>
          <a:p>
            <a:pPr lvl="1"/>
            <a:r>
              <a:rPr lang="en-US" b="1" dirty="0" smtClean="0">
                <a:latin typeface="Courier New"/>
              </a:rPr>
              <a:t>java Triangle &lt;testcases.txt &gt;results.txt</a:t>
            </a:r>
          </a:p>
          <a:p>
            <a:r>
              <a:rPr lang="en-US" dirty="0" smtClean="0"/>
              <a:t>This assumes we have the code read three numbers on the line, or have the code read three numbers whether they are on one line or more.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17</a:t>
            </a:fld>
            <a:r>
              <a:rPr lang="en-US" dirty="0" smtClean="0"/>
              <a:t> of 89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391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testing</a:t>
            </a:r>
            <a:endParaRPr lang="en-US" dirty="0"/>
          </a:p>
        </p:txBody>
      </p:sp>
      <p:sp>
        <p:nvSpPr>
          <p:cNvPr id="486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cannot test every possible input, parameter value, etc.</a:t>
            </a:r>
          </a:p>
          <a:p>
            <a:pPr lvl="1"/>
            <a:r>
              <a:rPr lang="en-US" dirty="0" smtClean="0"/>
              <a:t>So you must think of a limited set of tests likely to expose bugs.</a:t>
            </a:r>
          </a:p>
          <a:p>
            <a:r>
              <a:rPr lang="en-US" dirty="0" smtClean="0"/>
              <a:t>Think about boundary cases</a:t>
            </a:r>
          </a:p>
          <a:p>
            <a:pPr lvl="1"/>
            <a:r>
              <a:rPr lang="en-US" dirty="0" smtClean="0"/>
              <a:t>positive; zero; negative numbers; infinity; very small</a:t>
            </a:r>
          </a:p>
          <a:p>
            <a:pPr lvl="1"/>
            <a:r>
              <a:rPr lang="en-US" dirty="0" smtClean="0"/>
              <a:t>right at the edge of an array or collection's size (plus or minus one)</a:t>
            </a:r>
          </a:p>
          <a:p>
            <a:r>
              <a:rPr lang="en-US" dirty="0" smtClean="0"/>
              <a:t>Think about empty cases and error cases</a:t>
            </a:r>
          </a:p>
          <a:p>
            <a:pPr lvl="1"/>
            <a:r>
              <a:rPr lang="en-US" dirty="0" smtClean="0"/>
              <a:t>0, -1, null;  an empty list or array</a:t>
            </a:r>
          </a:p>
          <a:p>
            <a:r>
              <a:rPr lang="en-US" dirty="0" smtClean="0"/>
              <a:t>test behavior in combination</a:t>
            </a:r>
          </a:p>
          <a:p>
            <a:pPr lvl="1"/>
            <a:r>
              <a:rPr lang="en-US" dirty="0" smtClean="0"/>
              <a:t>maybe add usually works, but fails after you call remove</a:t>
            </a:r>
          </a:p>
          <a:p>
            <a:pPr lvl="1"/>
            <a:r>
              <a:rPr lang="en-US" dirty="0" smtClean="0"/>
              <a:t>make multiple calls;  maybe size fails the second time only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18</a:t>
            </a:fld>
            <a:r>
              <a:rPr lang="en-US" dirty="0" smtClean="0"/>
              <a:t> of 89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642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Trustworthy tests</a:t>
            </a:r>
            <a:endParaRPr lang="en-US" dirty="0"/>
          </a:p>
        </p:txBody>
      </p:sp>
      <p:sp>
        <p:nvSpPr>
          <p:cNvPr id="525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one thing at a time per test method.</a:t>
            </a:r>
          </a:p>
          <a:p>
            <a:pPr lvl="1"/>
            <a:r>
              <a:rPr lang="en-US" dirty="0" smtClean="0"/>
              <a:t>10 small tests are much better than 1 test 10x as large.</a:t>
            </a:r>
          </a:p>
          <a:p>
            <a:r>
              <a:rPr lang="en-US" dirty="0" smtClean="0"/>
              <a:t>Each test method should have few (likely 1) assert statements.</a:t>
            </a:r>
          </a:p>
          <a:p>
            <a:pPr lvl="1"/>
            <a:r>
              <a:rPr lang="en-US" dirty="0" smtClean="0"/>
              <a:t>If you assert many things, the first that fails stops the test.</a:t>
            </a:r>
          </a:p>
          <a:p>
            <a:pPr lvl="1"/>
            <a:r>
              <a:rPr lang="en-US" dirty="0" smtClean="0"/>
              <a:t>You won't know whether a later assertion would have also failed.</a:t>
            </a:r>
          </a:p>
          <a:p>
            <a:r>
              <a:rPr lang="en-US" dirty="0" smtClean="0"/>
              <a:t>Tests should avoid logic.</a:t>
            </a:r>
          </a:p>
          <a:p>
            <a:pPr lvl="1"/>
            <a:r>
              <a:rPr lang="en-US" dirty="0" smtClean="0"/>
              <a:t>minimize if/else, loops, switch, etc.</a:t>
            </a:r>
          </a:p>
          <a:p>
            <a:pPr lvl="1"/>
            <a:r>
              <a:rPr lang="en-US" dirty="0" smtClean="0"/>
              <a:t>avoid try/catch</a:t>
            </a:r>
          </a:p>
          <a:p>
            <a:pPr lvl="2"/>
            <a:r>
              <a:rPr lang="en-US" dirty="0" smtClean="0"/>
              <a:t>If it's supposed to throw, use expected= ... if not, let JUnit catch it.</a:t>
            </a:r>
          </a:p>
          <a:p>
            <a:r>
              <a:rPr lang="en-US" dirty="0" smtClean="0"/>
              <a:t>Torture tests are okay, but only in addition to simple tests.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19</a:t>
            </a:fld>
            <a:r>
              <a:rPr lang="en-US" dirty="0" smtClean="0"/>
              <a:t> of 89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496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Administrivia</a:t>
            </a:r>
          </a:p>
        </p:txBody>
      </p:sp>
      <p:sp>
        <p:nvSpPr>
          <p:cNvPr id="12290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Comments and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feedback</a:t>
            </a: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Announcements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Make sure your assignment has your name and assignment number on each page, and also the page number.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Code should be similarly marked (as comment on first page)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Make sure you have loaded the software and tested it:</a:t>
            </a:r>
          </a:p>
          <a:p>
            <a:pPr lvl="2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Eclipse – this week</a:t>
            </a:r>
          </a:p>
          <a:p>
            <a:pPr lvl="2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JUnit – next week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We will use more software later:</a:t>
            </a:r>
          </a:p>
          <a:p>
            <a:pPr lvl="2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Ant – next week</a:t>
            </a:r>
          </a:p>
          <a:p>
            <a:pPr lvl="2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Cobertura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514350" lvl="1" indent="0">
              <a:buNone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	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2</a:t>
            </a:fld>
            <a:r>
              <a:rPr lang="en-US" dirty="0" smtClean="0"/>
              <a:t> of 89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125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10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Test Execution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83B677-C643-1541-A02D-CD84F8996590}" type="slidenum">
              <a:rPr lang="en-US" smtClean="0"/>
              <a:pPr>
                <a:defRPr/>
              </a:pPr>
              <a:t>20</a:t>
            </a:fld>
            <a:r>
              <a:rPr lang="en-US" dirty="0" smtClean="0"/>
              <a:t> of 89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854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Automating Test Execution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Designing test cases and test suites is creative</a:t>
            </a:r>
          </a:p>
          <a:p>
            <a:pPr lvl="1"/>
            <a:r>
              <a:rPr lang="en-US" dirty="0"/>
              <a:t>Like any design activity: A demanding intellectual activity, requiring human judgment</a:t>
            </a:r>
          </a:p>
          <a:p>
            <a:r>
              <a:rPr lang="en-US" dirty="0"/>
              <a:t>Executing test cases should be automatic</a:t>
            </a:r>
          </a:p>
          <a:p>
            <a:pPr lvl="1"/>
            <a:r>
              <a:rPr lang="en-US" dirty="0"/>
              <a:t>Design once, execute many times</a:t>
            </a:r>
          </a:p>
          <a:p>
            <a:r>
              <a:rPr lang="en-US" dirty="0"/>
              <a:t>Test automation separates the creative human process from the mechanical process of test execution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21</a:t>
            </a:fld>
            <a:r>
              <a:rPr lang="en-US" dirty="0" smtClean="0"/>
              <a:t> of 89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5915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Generation: From Test Case Specifications to Test Cases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Test design often yields test case specifications, rather than concrete data</a:t>
            </a:r>
          </a:p>
          <a:p>
            <a:pPr lvl="1"/>
            <a:r>
              <a:rPr lang="it-IT" dirty="0"/>
              <a:t>Ex:  “a large positive number”, not 420023</a:t>
            </a:r>
          </a:p>
          <a:p>
            <a:pPr lvl="1"/>
            <a:r>
              <a:rPr lang="it-IT" dirty="0"/>
              <a:t>Ex: “a sorted sequence, length &gt; 2”, not “Alpha, Beta, Chi, Omega”</a:t>
            </a:r>
          </a:p>
          <a:p>
            <a:r>
              <a:rPr lang="it-IT" dirty="0"/>
              <a:t>Other details for execution may be omitted</a:t>
            </a:r>
          </a:p>
          <a:p>
            <a:r>
              <a:rPr lang="it-IT" dirty="0"/>
              <a:t>Generation creates concrete, executable test cases from test case specifications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22</a:t>
            </a:fld>
            <a:r>
              <a:rPr lang="en-US" dirty="0" smtClean="0"/>
              <a:t> of 89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374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Scaffolding</a:t>
            </a:r>
            <a:endParaRPr lang="it-IT" dirty="0"/>
          </a:p>
        </p:txBody>
      </p:sp>
      <p:sp>
        <p:nvSpPr>
          <p:cNvPr id="195588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Code produced to support development activities (especially testing)</a:t>
            </a:r>
          </a:p>
          <a:p>
            <a:pPr lvl="1"/>
            <a:r>
              <a:rPr lang="it-IT" sz="2400" dirty="0" smtClean="0"/>
              <a:t>Not part of the “product” as seen by the end user</a:t>
            </a:r>
          </a:p>
          <a:p>
            <a:pPr lvl="1"/>
            <a:r>
              <a:rPr lang="it-IT" sz="2400" dirty="0" smtClean="0"/>
              <a:t>May be temporary (like scaffolding in construction of buildings)</a:t>
            </a:r>
          </a:p>
          <a:p>
            <a:r>
              <a:rPr lang="it-IT" dirty="0" smtClean="0"/>
              <a:t>Includes</a:t>
            </a:r>
          </a:p>
          <a:p>
            <a:pPr lvl="1"/>
            <a:r>
              <a:rPr lang="it-IT" sz="2400" dirty="0" smtClean="0"/>
              <a:t>Test harnesses, drivers, and stubs</a:t>
            </a:r>
          </a:p>
          <a:p>
            <a:pPr lvl="1"/>
            <a:r>
              <a:rPr lang="it-IT" sz="2400" dirty="0" smtClean="0"/>
              <a:t>Example: </a:t>
            </a:r>
          </a:p>
          <a:p>
            <a:pPr lvl="2"/>
            <a:r>
              <a:rPr lang="it-IT" sz="2400" dirty="0" smtClean="0"/>
              <a:t>JUnit </a:t>
            </a:r>
            <a:r>
              <a:rPr lang="mr-IN" sz="2400" dirty="0" smtClean="0"/>
              <a:t>–</a:t>
            </a:r>
            <a:r>
              <a:rPr lang="it-IT" sz="2400" dirty="0" smtClean="0"/>
              <a:t> test harness</a:t>
            </a:r>
          </a:p>
          <a:p>
            <a:pPr lvl="2"/>
            <a:r>
              <a:rPr lang="it-IT" sz="2400" dirty="0" smtClean="0"/>
              <a:t>Eclipse </a:t>
            </a:r>
            <a:r>
              <a:rPr lang="mr-IN" sz="2400" dirty="0" smtClean="0"/>
              <a:t>–</a:t>
            </a:r>
            <a:r>
              <a:rPr lang="it-IT" sz="2400" dirty="0" smtClean="0"/>
              <a:t> IDE, scaffolding, JUnit built in</a:t>
            </a:r>
            <a:endParaRPr lang="it-IT" sz="2400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23</a:t>
            </a:fld>
            <a:r>
              <a:rPr lang="en-US" dirty="0" smtClean="0"/>
              <a:t> of 89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935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Scaffolding ...</a:t>
            </a:r>
            <a:endParaRPr lang="en-US" dirty="0"/>
          </a:p>
        </p:txBody>
      </p:sp>
      <p:sp>
        <p:nvSpPr>
          <p:cNvPr id="21197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Test driver</a:t>
            </a:r>
          </a:p>
          <a:p>
            <a:pPr lvl="1"/>
            <a:r>
              <a:rPr lang="en-US" dirty="0" smtClean="0"/>
              <a:t>A </a:t>
            </a:r>
            <a:r>
              <a:rPr lang="ja-JP" altLang="en-US" dirty="0" smtClean="0"/>
              <a:t>“</a:t>
            </a:r>
            <a:r>
              <a:rPr lang="en-US" dirty="0" smtClean="0"/>
              <a:t>main</a:t>
            </a:r>
            <a:r>
              <a:rPr lang="ja-JP" altLang="en-US" dirty="0" smtClean="0"/>
              <a:t>”</a:t>
            </a:r>
            <a:r>
              <a:rPr lang="en-US" dirty="0" smtClean="0"/>
              <a:t> program for running a test</a:t>
            </a:r>
          </a:p>
          <a:p>
            <a:pPr lvl="2"/>
            <a:r>
              <a:rPr lang="en-US" dirty="0" smtClean="0"/>
              <a:t>May be produced before a </a:t>
            </a:r>
            <a:r>
              <a:rPr lang="ja-JP" altLang="en-US" dirty="0" smtClean="0"/>
              <a:t>“</a:t>
            </a:r>
            <a:r>
              <a:rPr lang="en-US" dirty="0" smtClean="0"/>
              <a:t>real</a:t>
            </a:r>
            <a:r>
              <a:rPr lang="ja-JP" altLang="en-US" dirty="0" smtClean="0"/>
              <a:t>”</a:t>
            </a:r>
            <a:r>
              <a:rPr lang="en-US" dirty="0" smtClean="0"/>
              <a:t> main program</a:t>
            </a:r>
          </a:p>
          <a:p>
            <a:pPr lvl="2"/>
            <a:r>
              <a:rPr lang="en-US" dirty="0" smtClean="0"/>
              <a:t>Provides more control than the </a:t>
            </a:r>
            <a:r>
              <a:rPr lang="ja-JP" altLang="en-US" dirty="0" smtClean="0"/>
              <a:t>“</a:t>
            </a:r>
            <a:r>
              <a:rPr lang="en-US" dirty="0" smtClean="0"/>
              <a:t>real</a:t>
            </a:r>
            <a:r>
              <a:rPr lang="ja-JP" altLang="en-US" dirty="0" smtClean="0"/>
              <a:t>”</a:t>
            </a:r>
            <a:r>
              <a:rPr lang="en-US" dirty="0" smtClean="0"/>
              <a:t> main program</a:t>
            </a:r>
          </a:p>
          <a:p>
            <a:pPr lvl="3"/>
            <a:r>
              <a:rPr lang="en-US" dirty="0" smtClean="0"/>
              <a:t>To driver program under test through test cases</a:t>
            </a:r>
          </a:p>
          <a:p>
            <a:r>
              <a:rPr lang="en-US" dirty="0" smtClean="0"/>
              <a:t>Test stubs</a:t>
            </a:r>
          </a:p>
          <a:p>
            <a:pPr lvl="1"/>
            <a:r>
              <a:rPr lang="en-US" dirty="0" smtClean="0"/>
              <a:t>Substitute for called functions/methods/objects</a:t>
            </a:r>
          </a:p>
          <a:p>
            <a:r>
              <a:rPr lang="en-US" dirty="0" smtClean="0"/>
              <a:t>Test harness</a:t>
            </a:r>
          </a:p>
          <a:p>
            <a:pPr lvl="1"/>
            <a:r>
              <a:rPr lang="en-US" dirty="0" smtClean="0"/>
              <a:t>Substitutes for other parts of the deployed environment</a:t>
            </a:r>
          </a:p>
          <a:p>
            <a:pPr lvl="2"/>
            <a:r>
              <a:rPr lang="en-US" dirty="0" smtClean="0"/>
              <a:t>Ex: Software simulation of a hardware device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24</a:t>
            </a:fld>
            <a:r>
              <a:rPr lang="en-US" dirty="0" smtClean="0"/>
              <a:t> of 89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869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76400"/>
            <a:ext cx="5295900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Stubs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25</a:t>
            </a:fld>
            <a:r>
              <a:rPr lang="en-US" dirty="0" smtClean="0"/>
              <a:t> of 89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5533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Drivers</a:t>
            </a:r>
            <a:endParaRPr lang="en-US" dirty="0"/>
          </a:p>
        </p:txBody>
      </p:sp>
      <p:pic>
        <p:nvPicPr>
          <p:cNvPr id="3686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1549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95400"/>
            <a:ext cx="3352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19200"/>
            <a:ext cx="3352800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26</a:t>
            </a:fld>
            <a:r>
              <a:rPr lang="en-US" dirty="0" smtClean="0"/>
              <a:t> of 89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6640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Generic or Specific?</a:t>
            </a:r>
          </a:p>
        </p:txBody>
      </p:sp>
      <p:sp>
        <p:nvSpPr>
          <p:cNvPr id="19661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general should scaffolding be?</a:t>
            </a:r>
          </a:p>
          <a:p>
            <a:pPr lvl="1"/>
            <a:r>
              <a:rPr lang="en-US" dirty="0"/>
              <a:t>We could build a driver and stubs for each test case</a:t>
            </a:r>
          </a:p>
          <a:p>
            <a:pPr lvl="1"/>
            <a:r>
              <a:rPr lang="en-US" dirty="0"/>
              <a:t>... or at least factor out some common code of the driver and test management (e.g., </a:t>
            </a:r>
            <a:r>
              <a:rPr lang="en-US" b="1" dirty="0"/>
              <a:t>JUnit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... or further factor out some common support code, to drive a large number of test cases from data (as in </a:t>
            </a:r>
            <a:r>
              <a:rPr lang="en-US" b="1" dirty="0"/>
              <a:t>DDSteps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... or further, generate the data automatically from a more abstract model (e.g., network traffic model)</a:t>
            </a:r>
          </a:p>
          <a:p>
            <a:r>
              <a:rPr lang="en-US" dirty="0"/>
              <a:t>A question of costs and re-use</a:t>
            </a:r>
          </a:p>
          <a:p>
            <a:pPr lvl="1"/>
            <a:r>
              <a:rPr lang="en-US" dirty="0"/>
              <a:t>Just as for other kinds of software 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27</a:t>
            </a:fld>
            <a:r>
              <a:rPr lang="en-US" dirty="0" smtClean="0"/>
              <a:t> of 89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019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Oracles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Did this test case succeed, or fail?</a:t>
            </a:r>
          </a:p>
          <a:p>
            <a:pPr lvl="1"/>
            <a:r>
              <a:rPr lang="en-US" dirty="0"/>
              <a:t>No use running 10,000 test cases automatically if the results must be checked by hand!</a:t>
            </a:r>
          </a:p>
          <a:p>
            <a:r>
              <a:rPr lang="en-US" dirty="0"/>
              <a:t>Range of specific to general, again</a:t>
            </a:r>
          </a:p>
          <a:p>
            <a:pPr lvl="1"/>
            <a:r>
              <a:rPr lang="en-US" dirty="0"/>
              <a:t>ex. JUnit: Specific oracle (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assert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) coded by hand in each test case</a:t>
            </a:r>
          </a:p>
          <a:p>
            <a:pPr lvl="1"/>
            <a:r>
              <a:rPr lang="en-US" dirty="0"/>
              <a:t>Typical approach: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comparison-based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oracle with predicted output value</a:t>
            </a:r>
          </a:p>
          <a:p>
            <a:pPr lvl="1"/>
            <a:r>
              <a:rPr lang="en-US" dirty="0"/>
              <a:t>Not the only approach! </a:t>
            </a:r>
          </a:p>
          <a:p>
            <a:pPr lvl="1"/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28</a:t>
            </a:fld>
            <a:r>
              <a:rPr lang="en-US" dirty="0" smtClean="0"/>
              <a:t> of 89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82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Comparison-based oracle</a:t>
            </a:r>
            <a:endParaRPr lang="en-US" dirty="0"/>
          </a:p>
        </p:txBody>
      </p:sp>
      <p:pic>
        <p:nvPicPr>
          <p:cNvPr id="220168" name="Picture 8" descr="Harness-comparison-based.pdf                                   00089516Macintosh HD                   C2DAC9E8: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8" r="-2488"/>
          <a:stretch>
            <a:fillRect/>
          </a:stretch>
        </p:blipFill>
        <p:spPr>
          <a:xfrm>
            <a:off x="457200" y="1066800"/>
            <a:ext cx="8229600" cy="2743200"/>
          </a:xfrm>
        </p:spPr>
      </p:pic>
      <p:sp>
        <p:nvSpPr>
          <p:cNvPr id="220167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4191000"/>
            <a:ext cx="8229600" cy="2209800"/>
          </a:xfrm>
        </p:spPr>
        <p:txBody>
          <a:bodyPr/>
          <a:lstStyle/>
          <a:p>
            <a:r>
              <a:rPr lang="en-US" sz="2400" dirty="0" smtClean="0"/>
              <a:t>With a comparison-based oracle, we need predicted output for each input</a:t>
            </a:r>
          </a:p>
          <a:p>
            <a:pPr lvl="1"/>
            <a:r>
              <a:rPr lang="en-US" sz="2000" dirty="0" smtClean="0"/>
              <a:t>Oracle compares actual to predicted output, and reports failure if they differ</a:t>
            </a:r>
          </a:p>
          <a:p>
            <a:r>
              <a:rPr lang="en-US" sz="2400" dirty="0" smtClean="0"/>
              <a:t>Fine for a small number of hand-generated test cases</a:t>
            </a:r>
          </a:p>
          <a:p>
            <a:pPr lvl="1"/>
            <a:r>
              <a:rPr lang="en-US" sz="2000" dirty="0" smtClean="0"/>
              <a:t>E.g., for hand-written JUnit test cases</a:t>
            </a:r>
            <a:endParaRPr lang="en-US" sz="2000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 433: Lecture 3</a:t>
            </a:r>
            <a:endParaRPr lang="en-US" dirty="0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en-US" dirty="0" smtClean="0"/>
              <a:t>April 11, 2017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29</a:t>
            </a:fld>
            <a:r>
              <a:rPr lang="en-US" dirty="0" smtClean="0"/>
              <a:t> of 89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115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SE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433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– Class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3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b="1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Topic</a:t>
            </a:r>
            <a:r>
              <a:rPr lang="en-US" b="1" dirty="0" smtClean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:</a:t>
            </a:r>
          </a:p>
          <a:p>
            <a:pPr lvl="1"/>
            <a:r>
              <a:rPr lang="en-US" b="1" dirty="0" smtClean="0"/>
              <a:t>Testing</a:t>
            </a:r>
          </a:p>
          <a:p>
            <a:pPr lvl="1"/>
            <a:r>
              <a:rPr lang="en-US" b="1" dirty="0" smtClean="0"/>
              <a:t>Unit </a:t>
            </a:r>
            <a:r>
              <a:rPr lang="en-US" b="1" dirty="0"/>
              <a:t>Testing and JUnit: JUnit Part 1</a:t>
            </a:r>
            <a:endParaRPr lang="en-US" dirty="0"/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b="1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Reading</a:t>
            </a:r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:</a:t>
            </a:r>
          </a:p>
          <a:p>
            <a:pPr lvl="1"/>
            <a:r>
              <a:rPr lang="en-US" dirty="0" smtClean="0"/>
              <a:t>Pezze </a:t>
            </a:r>
            <a:r>
              <a:rPr lang="en-US" dirty="0"/>
              <a:t>and Young: Chapters 17.4-17.5</a:t>
            </a:r>
          </a:p>
          <a:p>
            <a:pPr lvl="1"/>
            <a:r>
              <a:rPr lang="en-US" b="1" u="sng" dirty="0">
                <a:hlinkClick r:id="rId3"/>
              </a:rPr>
              <a:t>JUnit documentation: http://junit.org</a:t>
            </a:r>
            <a:endParaRPr lang="en-US" u="sng" dirty="0">
              <a:hlinkClick r:id="rId3"/>
            </a:endParaRPr>
          </a:p>
          <a:p>
            <a:pPr lvl="1"/>
            <a:r>
              <a:rPr lang="en-US" b="1" u="sng" dirty="0">
                <a:hlinkClick r:id="rId4"/>
              </a:rPr>
              <a:t>An introductory tutorial http://www.vogella.com/tutorials/JUnit/</a:t>
            </a:r>
            <a:r>
              <a:rPr lang="en-US" b="1" u="sng" dirty="0" smtClean="0">
                <a:hlinkClick r:id="rId4"/>
              </a:rPr>
              <a:t>article.html</a:t>
            </a:r>
          </a:p>
          <a:p>
            <a:pPr lvl="1"/>
            <a:r>
              <a:rPr lang="en-US" dirty="0">
                <a:hlinkClick r:id="rId5"/>
              </a:rPr>
              <a:t>Using JUnit in Eclipse – https://courses.cs.washington.edu/courses/cse143/11wi/eclipse-tutorial/</a:t>
            </a:r>
            <a:r>
              <a:rPr lang="en-US" dirty="0" smtClean="0">
                <a:hlinkClick r:id="rId5"/>
              </a:rPr>
              <a:t>junit.shtml</a:t>
            </a:r>
            <a:endParaRPr lang="en-US" u="sng" dirty="0">
              <a:hlinkClick r:id="rId4"/>
            </a:endParaRPr>
          </a:p>
          <a:p>
            <a:pPr lvl="1"/>
            <a:r>
              <a:rPr lang="en-US" dirty="0"/>
              <a:t>An example  test: JUnit1.zip in D2L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charset="0"/>
              </a:rPr>
              <a:t>Articles </a:t>
            </a:r>
            <a:r>
              <a:rPr lang="en-US" dirty="0">
                <a:latin typeface="Arial" charset="0"/>
                <a:ea typeface="ＭＳ Ｐゴシック" charset="0"/>
              </a:rPr>
              <a:t>on the </a:t>
            </a:r>
            <a:r>
              <a:rPr lang="en-US" u="sng" dirty="0" smtClean="0">
                <a:hlinkClick r:id="rId6"/>
              </a:rPr>
              <a:t>reading </a:t>
            </a:r>
            <a:r>
              <a:rPr lang="en-US" u="sng" dirty="0">
                <a:hlinkClick r:id="rId6"/>
              </a:rPr>
              <a:t>list</a:t>
            </a:r>
            <a:endParaRPr lang="en-US" b="1" dirty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  <a:buFont typeface="Wingdings" charset="0"/>
              <a:buNone/>
            </a:pPr>
            <a:endParaRPr lang="en-US" dirty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3</a:t>
            </a:fld>
            <a:r>
              <a:rPr lang="en-US" dirty="0" smtClean="0"/>
              <a:t> of 89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678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Self-Checking Code as Oracle</a:t>
            </a:r>
            <a:endParaRPr lang="en-US" dirty="0"/>
          </a:p>
        </p:txBody>
      </p:sp>
      <p:pic>
        <p:nvPicPr>
          <p:cNvPr id="222213" name="Picture 5" descr="Harness-self-check.pdf                                         00089516Macintosh HD                   C2DAC9E8: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" r="5176"/>
          <a:stretch>
            <a:fillRect/>
          </a:stretch>
        </p:blipFill>
        <p:spPr>
          <a:xfrm>
            <a:off x="457200" y="1066800"/>
            <a:ext cx="8229600" cy="2514600"/>
          </a:xfrm>
        </p:spPr>
      </p:pic>
      <p:sp>
        <p:nvSpPr>
          <p:cNvPr id="22221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An oracle can also be written as self-checks</a:t>
            </a:r>
          </a:p>
          <a:p>
            <a:pPr lvl="1"/>
            <a:r>
              <a:rPr lang="en-US" dirty="0" smtClean="0"/>
              <a:t>Often possible to judge correctness without predicting results</a:t>
            </a:r>
          </a:p>
          <a:p>
            <a:r>
              <a:rPr lang="en-US" dirty="0" smtClean="0"/>
              <a:t>Advantages and limits: Usable with large, automatically generated test suites, but often only a partial check</a:t>
            </a:r>
          </a:p>
          <a:p>
            <a:pPr lvl="1"/>
            <a:r>
              <a:rPr lang="en-US" dirty="0" smtClean="0"/>
              <a:t>e.g., structural invariants of data structures</a:t>
            </a:r>
          </a:p>
          <a:p>
            <a:pPr lvl="1"/>
            <a:r>
              <a:rPr lang="en-US" dirty="0" smtClean="0"/>
              <a:t>recognize many or most failures, but not all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en-US" dirty="0" smtClean="0"/>
              <a:t>April 11, 2017</a:t>
            </a:r>
            <a:endParaRPr lang="en-US" alt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30</a:t>
            </a:fld>
            <a:r>
              <a:rPr lang="en-US" dirty="0" smtClean="0"/>
              <a:t> of 89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558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Capture and Replay</a:t>
            </a:r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Sometimes there is no alternative to human input and observation</a:t>
            </a:r>
          </a:p>
          <a:p>
            <a:pPr lvl="1"/>
            <a:r>
              <a:rPr lang="en-US" dirty="0"/>
              <a:t>Even if we separate testing program functionality from GUI, some testing of the GUI is required</a:t>
            </a:r>
          </a:p>
          <a:p>
            <a:r>
              <a:rPr lang="en-US" dirty="0"/>
              <a:t>We can at least cut </a:t>
            </a:r>
            <a:r>
              <a:rPr lang="en-US" i="1" dirty="0"/>
              <a:t>repetition</a:t>
            </a:r>
            <a:r>
              <a:rPr lang="en-US" dirty="0"/>
              <a:t> of human testing</a:t>
            </a:r>
          </a:p>
          <a:p>
            <a:r>
              <a:rPr lang="en-US" i="1" dirty="0"/>
              <a:t>Capture</a:t>
            </a:r>
            <a:r>
              <a:rPr lang="en-US" dirty="0"/>
              <a:t> a manually run test case, </a:t>
            </a:r>
            <a:r>
              <a:rPr lang="en-US" i="1" dirty="0"/>
              <a:t>replay</a:t>
            </a:r>
            <a:r>
              <a:rPr lang="en-US" dirty="0"/>
              <a:t> it automatically</a:t>
            </a:r>
          </a:p>
          <a:p>
            <a:pPr lvl="1"/>
            <a:r>
              <a:rPr lang="en-US" dirty="0"/>
              <a:t>with a comparison-based test oracle:  behavior same as previously accepted behavior</a:t>
            </a:r>
          </a:p>
          <a:p>
            <a:pPr lvl="2"/>
            <a:r>
              <a:rPr lang="en-US" dirty="0"/>
              <a:t>reusable only until a program change invalidates it</a:t>
            </a:r>
          </a:p>
          <a:p>
            <a:pPr lvl="2"/>
            <a:r>
              <a:rPr lang="en-US" dirty="0"/>
              <a:t>lifetime depends on abstraction level of input and output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31</a:t>
            </a:fld>
            <a:r>
              <a:rPr lang="en-US" dirty="0" smtClean="0"/>
              <a:t> of 89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963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t-IT" dirty="0"/>
              <a:t>Goal: Separate creative task of test design from mechanical task of test execution</a:t>
            </a:r>
          </a:p>
          <a:p>
            <a:pPr lvl="1">
              <a:lnSpc>
                <a:spcPct val="90000"/>
              </a:lnSpc>
            </a:pPr>
            <a:r>
              <a:rPr lang="it-IT" dirty="0"/>
              <a:t>Enable generation and execution of large test suites</a:t>
            </a:r>
          </a:p>
          <a:p>
            <a:pPr lvl="1">
              <a:lnSpc>
                <a:spcPct val="90000"/>
              </a:lnSpc>
            </a:pPr>
            <a:r>
              <a:rPr lang="it-IT" dirty="0"/>
              <a:t>Re-execute test suites frequently (e.g., nightly or after each program change)</a:t>
            </a:r>
          </a:p>
          <a:p>
            <a:pPr>
              <a:lnSpc>
                <a:spcPct val="90000"/>
              </a:lnSpc>
            </a:pPr>
            <a:r>
              <a:rPr lang="it-IT" dirty="0"/>
              <a:t>Scaffolding: Code to support development and testing</a:t>
            </a:r>
          </a:p>
          <a:p>
            <a:pPr lvl="1">
              <a:lnSpc>
                <a:spcPct val="90000"/>
              </a:lnSpc>
            </a:pPr>
            <a:r>
              <a:rPr lang="it-IT" dirty="0"/>
              <a:t>Test drivers, stubs, harness, including oracles</a:t>
            </a:r>
          </a:p>
          <a:p>
            <a:pPr lvl="1">
              <a:lnSpc>
                <a:spcPct val="90000"/>
              </a:lnSpc>
            </a:pPr>
            <a:r>
              <a:rPr lang="it-IT" dirty="0"/>
              <a:t>Ranging from individual, hand-written test case drivers to automatic generation and testing of large test suites</a:t>
            </a:r>
          </a:p>
          <a:p>
            <a:pPr lvl="1">
              <a:lnSpc>
                <a:spcPct val="90000"/>
              </a:lnSpc>
            </a:pPr>
            <a:r>
              <a:rPr lang="it-IT" dirty="0"/>
              <a:t>Capture/replay where human interaction is required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32</a:t>
            </a:fld>
            <a:r>
              <a:rPr lang="en-US" dirty="0" smtClean="0"/>
              <a:t> of 89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235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Testing and JUnit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83B677-C643-1541-A02D-CD84F8996590}" type="slidenum">
              <a:rPr lang="en-US" smtClean="0"/>
              <a:pPr>
                <a:defRPr/>
              </a:pPr>
              <a:t>33</a:t>
            </a:fld>
            <a:r>
              <a:rPr lang="en-US" dirty="0" smtClean="0"/>
              <a:t> of 89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274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Testing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Testing of </a:t>
            </a:r>
            <a:r>
              <a:rPr lang="en-US" sz="3200" dirty="0" smtClean="0"/>
              <a:t>an individual </a:t>
            </a:r>
            <a:r>
              <a:rPr lang="en-US" sz="3200" dirty="0"/>
              <a:t>software unit</a:t>
            </a:r>
          </a:p>
          <a:p>
            <a:pPr lvl="1"/>
            <a:r>
              <a:rPr lang="en-US" sz="2800" dirty="0"/>
              <a:t>usually a class &amp; its helpers </a:t>
            </a:r>
          </a:p>
          <a:p>
            <a:r>
              <a:rPr lang="en-US" sz="3200" dirty="0"/>
              <a:t>Focus on the functions of the unit </a:t>
            </a:r>
          </a:p>
          <a:p>
            <a:pPr lvl="1"/>
            <a:r>
              <a:rPr lang="en-US" sz="2800" dirty="0"/>
              <a:t>functionality, correctness, accuracy </a:t>
            </a:r>
          </a:p>
          <a:p>
            <a:r>
              <a:rPr lang="en-US" sz="3200" dirty="0"/>
              <a:t>Usually carried out by the developers of the unit</a:t>
            </a:r>
          </a:p>
          <a:p>
            <a:pPr lvl="1"/>
            <a:r>
              <a:rPr lang="en-US" sz="2800" dirty="0"/>
              <a:t>can use black-box and white-box techniques to design test cases 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34</a:t>
            </a:fld>
            <a:r>
              <a:rPr lang="en-US" dirty="0" smtClean="0"/>
              <a:t> of 89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460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JUnit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83B677-C643-1541-A02D-CD84F8996590}" type="slidenum">
              <a:rPr lang="en-US" smtClean="0"/>
              <a:pPr>
                <a:defRPr/>
              </a:pPr>
              <a:t>35</a:t>
            </a:fld>
            <a:r>
              <a:rPr lang="en-US" dirty="0" smtClean="0"/>
              <a:t> of 89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118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testing</a:t>
            </a:r>
            <a:endParaRPr lang="en-US" dirty="0"/>
          </a:p>
        </p:txBody>
      </p:sp>
      <p:sp>
        <p:nvSpPr>
          <p:cNvPr id="478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Unit testing: Looking for errors in a subsystem in isolation.</a:t>
            </a:r>
          </a:p>
          <a:p>
            <a:pPr lvl="1"/>
            <a:r>
              <a:rPr lang="en-US" dirty="0" smtClean="0"/>
              <a:t>Generally a "subsystem" means a particular class or object.</a:t>
            </a:r>
          </a:p>
          <a:p>
            <a:pPr lvl="1"/>
            <a:r>
              <a:rPr lang="en-US" dirty="0" smtClean="0"/>
              <a:t>The Java library JUnit helps us to easily perform unit testing.</a:t>
            </a:r>
          </a:p>
          <a:p>
            <a:r>
              <a:rPr lang="en-US" dirty="0" smtClean="0"/>
              <a:t>The basic idea:</a:t>
            </a:r>
          </a:p>
          <a:p>
            <a:pPr lvl="1"/>
            <a:r>
              <a:rPr lang="en-US" dirty="0" smtClean="0"/>
              <a:t>For a given class Foo, create another class FooTest to test it, containing various "test case" methods to run.</a:t>
            </a:r>
          </a:p>
          <a:p>
            <a:pPr lvl="1"/>
            <a:r>
              <a:rPr lang="en-US" dirty="0" smtClean="0"/>
              <a:t>Each method looks for particular results and passes / fails.</a:t>
            </a:r>
          </a:p>
          <a:p>
            <a:r>
              <a:rPr lang="en-US" dirty="0" smtClean="0"/>
              <a:t>JUnit provides "assert" commands to help us write tests.</a:t>
            </a:r>
          </a:p>
          <a:p>
            <a:pPr lvl="1"/>
            <a:r>
              <a:rPr lang="en-US" dirty="0" smtClean="0"/>
              <a:t>The idea: Put assertion calls in your test methods to check things you expect to be true.  If they aren't, the test will fail.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36</a:t>
            </a:fld>
            <a:r>
              <a:rPr lang="en-US" dirty="0" smtClean="0"/>
              <a:t> of 89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9919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JUnit..</a:t>
            </a:r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100" dirty="0"/>
              <a:t>JUnit helps the programmer:</a:t>
            </a:r>
          </a:p>
          <a:p>
            <a:pPr lvl="1"/>
            <a:r>
              <a:rPr lang="en-US" dirty="0"/>
              <a:t>Define and execute tests and test suites</a:t>
            </a:r>
          </a:p>
          <a:p>
            <a:pPr lvl="1"/>
            <a:r>
              <a:rPr lang="en-US" dirty="0"/>
              <a:t>Formalize requirements and clarify architecture</a:t>
            </a:r>
          </a:p>
          <a:p>
            <a:pPr lvl="1"/>
            <a:r>
              <a:rPr lang="en-US" dirty="0"/>
              <a:t>Write and debug code</a:t>
            </a:r>
          </a:p>
          <a:p>
            <a:pPr lvl="1"/>
            <a:r>
              <a:rPr lang="en-US" dirty="0"/>
              <a:t>Integrate code and always be ready to release a working </a:t>
            </a:r>
            <a:r>
              <a:rPr lang="en-US" dirty="0" smtClean="0"/>
              <a:t>version</a:t>
            </a:r>
          </a:p>
          <a:p>
            <a:r>
              <a:rPr lang="en-US" dirty="0"/>
              <a:t>What JUnit does</a:t>
            </a:r>
          </a:p>
          <a:p>
            <a:pPr lvl="1"/>
            <a:r>
              <a:rPr lang="en-US" dirty="0"/>
              <a:t>JUnit runs a suite of tests and reports results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37</a:t>
            </a:fld>
            <a:r>
              <a:rPr lang="en-US" dirty="0" smtClean="0"/>
              <a:t> of 89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740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JUnit</a:t>
            </a:r>
            <a:endParaRPr lang="en-US" dirty="0"/>
          </a:p>
        </p:txBody>
      </p:sp>
      <p:sp>
        <p:nvSpPr>
          <p:cNvPr id="397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JUnit is a framework for writing unit tests</a:t>
            </a:r>
          </a:p>
          <a:p>
            <a:pPr lvl="1"/>
            <a:r>
              <a:rPr lang="en-US" dirty="0" smtClean="0"/>
              <a:t>A unit test is a test of a single class</a:t>
            </a:r>
          </a:p>
          <a:p>
            <a:pPr lvl="2"/>
            <a:r>
              <a:rPr lang="en-US" dirty="0" smtClean="0"/>
              <a:t>A test case is a single test of a single method</a:t>
            </a:r>
          </a:p>
          <a:p>
            <a:pPr lvl="2"/>
            <a:r>
              <a:rPr lang="en-US" dirty="0" smtClean="0"/>
              <a:t>A test suite is a collection of test cases</a:t>
            </a:r>
          </a:p>
          <a:p>
            <a:r>
              <a:rPr lang="en-US" dirty="0" smtClean="0"/>
              <a:t>Unit testing is particularly important when software requirements change frequently</a:t>
            </a:r>
          </a:p>
          <a:p>
            <a:pPr lvl="1"/>
            <a:r>
              <a:rPr lang="en-US" dirty="0" smtClean="0"/>
              <a:t>Code often has to be refactored to incorporate the changes</a:t>
            </a:r>
          </a:p>
          <a:p>
            <a:pPr lvl="1"/>
            <a:r>
              <a:rPr lang="en-US" dirty="0" smtClean="0"/>
              <a:t>Unit testing helps ensure that the refactored code continues to work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38</a:t>
            </a:fld>
            <a:r>
              <a:rPr lang="en-US" dirty="0" smtClean="0"/>
              <a:t> of 89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334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charset="0"/>
              </a:rPr>
              <a:t>A JUnit test class</a:t>
            </a:r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pPr lvl="1">
              <a:lnSpc>
                <a:spcPct val="70000"/>
              </a:lnSpc>
              <a:buFont typeface="Wingdings" charset="0"/>
              <a:buNone/>
            </a:pPr>
            <a:r>
              <a:rPr lang="en-US" dirty="0">
                <a:solidFill>
                  <a:srgbClr val="404040"/>
                </a:solidFill>
                <a:latin typeface="Courier New" charset="0"/>
              </a:rPr>
              <a:t>import </a:t>
            </a:r>
            <a:r>
              <a:rPr lang="en-US" dirty="0" err="1">
                <a:solidFill>
                  <a:srgbClr val="404040"/>
                </a:solidFill>
                <a:latin typeface="Courier New" charset="0"/>
              </a:rPr>
              <a:t>org.junit</a:t>
            </a:r>
            <a:r>
              <a:rPr lang="en-US" dirty="0">
                <a:solidFill>
                  <a:srgbClr val="404040"/>
                </a:solidFill>
                <a:latin typeface="Courier New" charset="0"/>
              </a:rPr>
              <a:t>.*; </a:t>
            </a:r>
          </a:p>
          <a:p>
            <a:pPr lvl="1">
              <a:lnSpc>
                <a:spcPct val="70000"/>
              </a:lnSpc>
              <a:buFont typeface="Wingdings" charset="0"/>
              <a:buNone/>
            </a:pPr>
            <a:r>
              <a:rPr lang="en-US" dirty="0">
                <a:solidFill>
                  <a:srgbClr val="404040"/>
                </a:solidFill>
                <a:latin typeface="Courier New" charset="0"/>
              </a:rPr>
              <a:t>import static </a:t>
            </a:r>
            <a:r>
              <a:rPr lang="en-US" dirty="0" err="1">
                <a:solidFill>
                  <a:srgbClr val="404040"/>
                </a:solidFill>
                <a:latin typeface="Courier New" charset="0"/>
              </a:rPr>
              <a:t>org.junit.Assert</a:t>
            </a:r>
            <a:r>
              <a:rPr lang="en-US" dirty="0">
                <a:solidFill>
                  <a:srgbClr val="404040"/>
                </a:solidFill>
                <a:latin typeface="Courier New" charset="0"/>
              </a:rPr>
              <a:t>.*;</a:t>
            </a:r>
          </a:p>
          <a:p>
            <a:pPr lvl="1">
              <a:lnSpc>
                <a:spcPct val="70000"/>
              </a:lnSpc>
              <a:buFont typeface="Wingdings" charset="0"/>
              <a:buNone/>
            </a:pPr>
            <a:endParaRPr lang="en-US" dirty="0">
              <a:solidFill>
                <a:srgbClr val="404040"/>
              </a:solidFill>
              <a:latin typeface="Courier New" charset="0"/>
            </a:endParaRPr>
          </a:p>
          <a:p>
            <a:pPr lvl="1">
              <a:lnSpc>
                <a:spcPct val="70000"/>
              </a:lnSpc>
              <a:buFont typeface="Wingdings" charset="0"/>
              <a:buNone/>
            </a:pPr>
            <a:r>
              <a:rPr lang="en-US" dirty="0">
                <a:solidFill>
                  <a:srgbClr val="404040"/>
                </a:solidFill>
                <a:latin typeface="Courier New" charset="0"/>
              </a:rPr>
              <a:t>public class </a:t>
            </a:r>
            <a:r>
              <a:rPr lang="en-US" b="1" dirty="0">
                <a:solidFill>
                  <a:srgbClr val="404040"/>
                </a:solidFill>
                <a:latin typeface="Calibri" charset="0"/>
              </a:rPr>
              <a:t>name</a:t>
            </a:r>
            <a:r>
              <a:rPr lang="en-US" dirty="0">
                <a:solidFill>
                  <a:srgbClr val="404040"/>
                </a:solidFill>
                <a:latin typeface="Courier New" charset="0"/>
              </a:rPr>
              <a:t> {</a:t>
            </a:r>
          </a:p>
          <a:p>
            <a:pPr lvl="1">
              <a:lnSpc>
                <a:spcPct val="70000"/>
              </a:lnSpc>
              <a:buFont typeface="Wingdings" charset="0"/>
              <a:buNone/>
            </a:pPr>
            <a:r>
              <a:rPr lang="en-US" dirty="0">
                <a:solidFill>
                  <a:srgbClr val="404040"/>
                </a:solidFill>
                <a:latin typeface="Courier New" charset="0"/>
              </a:rPr>
              <a:t>    ...</a:t>
            </a:r>
          </a:p>
          <a:p>
            <a:pPr lvl="1">
              <a:lnSpc>
                <a:spcPct val="70000"/>
              </a:lnSpc>
              <a:buFont typeface="Wingdings" charset="0"/>
              <a:buNone/>
            </a:pPr>
            <a:r>
              <a:rPr lang="en-US" dirty="0">
                <a:solidFill>
                  <a:srgbClr val="404040"/>
                </a:solidFill>
                <a:latin typeface="Courier New" charset="0"/>
              </a:rPr>
              <a:t> </a:t>
            </a:r>
          </a:p>
          <a:p>
            <a:pPr lvl="1">
              <a:lnSpc>
                <a:spcPct val="70000"/>
              </a:lnSpc>
              <a:buFont typeface="Wingdings" charset="0"/>
              <a:buNone/>
            </a:pPr>
            <a:r>
              <a:rPr lang="en-US" b="1" dirty="0">
                <a:solidFill>
                  <a:schemeClr val="accent2"/>
                </a:solidFill>
                <a:latin typeface="Courier New" charset="0"/>
              </a:rPr>
              <a:t>    @Test</a:t>
            </a:r>
          </a:p>
          <a:p>
            <a:pPr lvl="1">
              <a:lnSpc>
                <a:spcPct val="70000"/>
              </a:lnSpc>
              <a:buFont typeface="Wingdings" charset="0"/>
              <a:buNone/>
            </a:pPr>
            <a:r>
              <a:rPr lang="en-US" dirty="0">
                <a:solidFill>
                  <a:srgbClr val="404040"/>
                </a:solidFill>
                <a:latin typeface="Courier New" charset="0"/>
              </a:rPr>
              <a:t>    public void </a:t>
            </a:r>
            <a:r>
              <a:rPr lang="en-US" b="1" dirty="0">
                <a:solidFill>
                  <a:srgbClr val="404040"/>
                </a:solidFill>
                <a:latin typeface="Calibri" charset="0"/>
              </a:rPr>
              <a:t>name</a:t>
            </a:r>
            <a:r>
              <a:rPr lang="en-US" dirty="0">
                <a:solidFill>
                  <a:srgbClr val="404040"/>
                </a:solidFill>
                <a:latin typeface="Courier New" charset="0"/>
              </a:rPr>
              <a:t>() {  </a:t>
            </a:r>
            <a:r>
              <a:rPr lang="en-US" b="1" dirty="0">
                <a:solidFill>
                  <a:srgbClr val="008000"/>
                </a:solidFill>
                <a:latin typeface="Courier New" charset="0"/>
              </a:rPr>
              <a:t>// a test case method</a:t>
            </a:r>
          </a:p>
          <a:p>
            <a:pPr lvl="1">
              <a:lnSpc>
                <a:spcPct val="70000"/>
              </a:lnSpc>
              <a:buFont typeface="Wingdings" charset="0"/>
              <a:buNone/>
            </a:pPr>
            <a:r>
              <a:rPr lang="en-US" dirty="0">
                <a:solidFill>
                  <a:srgbClr val="404040"/>
                </a:solidFill>
                <a:latin typeface="Courier New" charset="0"/>
              </a:rPr>
              <a:t>        ...</a:t>
            </a:r>
          </a:p>
          <a:p>
            <a:pPr lvl="1">
              <a:lnSpc>
                <a:spcPct val="70000"/>
              </a:lnSpc>
              <a:buFont typeface="Wingdings" charset="0"/>
              <a:buNone/>
            </a:pPr>
            <a:r>
              <a:rPr lang="en-US" dirty="0">
                <a:solidFill>
                  <a:srgbClr val="404040"/>
                </a:solidFill>
                <a:latin typeface="Courier New" charset="0"/>
              </a:rPr>
              <a:t>    }</a:t>
            </a:r>
          </a:p>
          <a:p>
            <a:pPr lvl="1">
              <a:lnSpc>
                <a:spcPct val="70000"/>
              </a:lnSpc>
              <a:buFont typeface="Wingdings" charset="0"/>
              <a:buNone/>
            </a:pPr>
            <a:r>
              <a:rPr lang="en-US" dirty="0">
                <a:solidFill>
                  <a:srgbClr val="404040"/>
                </a:solidFill>
                <a:latin typeface="Courier New" charset="0"/>
              </a:rPr>
              <a:t>}</a:t>
            </a:r>
          </a:p>
          <a:p>
            <a:pPr lvl="1">
              <a:lnSpc>
                <a:spcPct val="70000"/>
              </a:lnSpc>
              <a:buFont typeface="Wingdings" charset="0"/>
              <a:buNone/>
            </a:pPr>
            <a:endParaRPr lang="en-US" dirty="0">
              <a:solidFill>
                <a:srgbClr val="404040"/>
              </a:solidFill>
              <a:latin typeface="Courier New" charset="0"/>
            </a:endParaRPr>
          </a:p>
          <a:p>
            <a:pPr lvl="1"/>
            <a:r>
              <a:rPr lang="en-US" sz="2600" dirty="0">
                <a:solidFill>
                  <a:srgbClr val="404040"/>
                </a:solidFill>
                <a:latin typeface="Calibri" charset="0"/>
              </a:rPr>
              <a:t>A method with </a:t>
            </a:r>
            <a:r>
              <a:rPr lang="en-US" sz="2600" dirty="0">
                <a:solidFill>
                  <a:srgbClr val="404040"/>
                </a:solidFill>
                <a:latin typeface="Courier New" charset="0"/>
              </a:rPr>
              <a:t>@Test</a:t>
            </a:r>
            <a:r>
              <a:rPr lang="en-US" sz="2600" dirty="0">
                <a:solidFill>
                  <a:srgbClr val="404040"/>
                </a:solidFill>
                <a:latin typeface="Calibri" charset="0"/>
              </a:rPr>
              <a:t> is flagged as a JUnit test case.</a:t>
            </a:r>
          </a:p>
          <a:p>
            <a:pPr lvl="2"/>
            <a:r>
              <a:rPr lang="en-US" sz="2400" dirty="0">
                <a:latin typeface="Calibri" charset="0"/>
              </a:rPr>
              <a:t>All </a:t>
            </a:r>
            <a:r>
              <a:rPr lang="en-US" sz="2400" dirty="0">
                <a:latin typeface="Courier New" charset="0"/>
              </a:rPr>
              <a:t>@Test</a:t>
            </a:r>
            <a:r>
              <a:rPr lang="en-US" sz="2400" dirty="0">
                <a:latin typeface="Calibri" charset="0"/>
              </a:rPr>
              <a:t> methods run when JUnit runs your test class.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39</a:t>
            </a:fld>
            <a:r>
              <a:rPr lang="en-US" dirty="0" smtClean="0"/>
              <a:t> of 89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7464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Assignment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3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788" y="990600"/>
            <a:ext cx="8431212" cy="54864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b="1" dirty="0"/>
              <a:t>Using JUnit and </a:t>
            </a:r>
            <a:r>
              <a:rPr lang="en-US" b="1" dirty="0" smtClean="0"/>
              <a:t>Eclipse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/>
              <a:t>The objective of this assignment is to develop a simple unit test using JUnit and run JUnit tests in Eclipse IDE. 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First: download and get running </a:t>
            </a:r>
            <a:r>
              <a:rPr lang="en-US" b="1" dirty="0" smtClean="0">
                <a:solidFill>
                  <a:srgbClr val="000000"/>
                </a:solidFill>
              </a:rPr>
              <a:t>Eclipse</a:t>
            </a:r>
            <a:r>
              <a:rPr lang="en-US" dirty="0" smtClean="0"/>
              <a:t>.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You should include test cases that test both valid and invalid input conditions. 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/>
              <a:t>Due Date:</a:t>
            </a:r>
            <a:r>
              <a:rPr lang="en-US" b="1" dirty="0"/>
              <a:t> </a:t>
            </a:r>
            <a:r>
              <a:rPr lang="en-US" b="1" dirty="0" smtClean="0"/>
              <a:t>April 18, 2017</a:t>
            </a:r>
            <a:r>
              <a:rPr lang="en-US" dirty="0" smtClean="0"/>
              <a:t>, </a:t>
            </a:r>
            <a:r>
              <a:rPr lang="en-US" dirty="0"/>
              <a:t>11:59pm 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4</a:t>
            </a:fld>
            <a:r>
              <a:rPr lang="en-US" dirty="0" smtClean="0"/>
              <a:t> of 89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71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structure of a test method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test method </a:t>
            </a:r>
            <a:r>
              <a:rPr lang="en-US" dirty="0" smtClean="0"/>
              <a:t>doesn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t </a:t>
            </a:r>
            <a:r>
              <a:rPr lang="en-US" dirty="0"/>
              <a:t>return a result</a:t>
            </a:r>
          </a:p>
          <a:p>
            <a:r>
              <a:rPr lang="en-US" dirty="0"/>
              <a:t>If the tests run correctly, a test method does nothing</a:t>
            </a:r>
          </a:p>
          <a:p>
            <a:r>
              <a:rPr lang="en-US" dirty="0"/>
              <a:t>If a test fails, it throws an </a:t>
            </a:r>
            <a:r>
              <a:rPr lang="en-US" dirty="0">
                <a:latin typeface="Trebuchet MS" charset="0"/>
              </a:rPr>
              <a:t>AssertionFailedError</a:t>
            </a:r>
          </a:p>
          <a:p>
            <a:r>
              <a:rPr lang="en-US" dirty="0"/>
              <a:t>The JUnit framework catches the error and deals with it; you </a:t>
            </a:r>
            <a:r>
              <a:rPr lang="en-US" dirty="0" smtClean="0"/>
              <a:t>don</a:t>
            </a:r>
            <a:r>
              <a:rPr lang="en-US" altLang="ja-JP" dirty="0" smtClean="0">
                <a:latin typeface="Arial"/>
              </a:rPr>
              <a:t>’</a:t>
            </a:r>
            <a:r>
              <a:rPr lang="en-US" dirty="0" smtClean="0"/>
              <a:t>t </a:t>
            </a:r>
            <a:r>
              <a:rPr lang="en-US" dirty="0"/>
              <a:t>have to do anything</a:t>
            </a:r>
          </a:p>
          <a:p>
            <a:pPr>
              <a:buFont typeface="Wingdings" charset="0"/>
              <a:buNone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40</a:t>
            </a:fld>
            <a:r>
              <a:rPr lang="en-US" dirty="0" smtClean="0"/>
              <a:t> of 89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964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suites</a:t>
            </a:r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practice, you want to run a group of related tests (e.g. all the tests for a class)</a:t>
            </a:r>
          </a:p>
          <a:p>
            <a:r>
              <a:rPr lang="en-US" dirty="0"/>
              <a:t>To do so, group your test methods in a class which extends TestCase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41</a:t>
            </a:fld>
            <a:r>
              <a:rPr lang="en-US" dirty="0" smtClean="0"/>
              <a:t> of 89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74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Organize The Tests 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sz="2600" dirty="0"/>
              <a:t>Create test cases in the same package as the code under test</a:t>
            </a:r>
          </a:p>
          <a:p>
            <a:pPr>
              <a:lnSpc>
                <a:spcPct val="90000"/>
              </a:lnSpc>
            </a:pPr>
            <a:r>
              <a:rPr lang="de-DE" sz="2600" dirty="0"/>
              <a:t>For each Java package in your application, define a TestSuite class that contains all the tests for validating the code in the package</a:t>
            </a:r>
          </a:p>
          <a:p>
            <a:pPr>
              <a:lnSpc>
                <a:spcPct val="90000"/>
              </a:lnSpc>
            </a:pPr>
            <a:r>
              <a:rPr lang="de-DE" sz="2600" dirty="0"/>
              <a:t>Define similar TestSuite classes that create higher-level and lower-level test suites in the other packages (and sub-packages) of the application</a:t>
            </a:r>
          </a:p>
          <a:p>
            <a:pPr>
              <a:lnSpc>
                <a:spcPct val="90000"/>
              </a:lnSpc>
            </a:pPr>
            <a:r>
              <a:rPr lang="de-DE" sz="2600" dirty="0"/>
              <a:t>Make sure your build process </a:t>
            </a:r>
            <a:r>
              <a:rPr lang="de-DE" sz="2600" dirty="0" smtClean="0"/>
              <a:t>include </a:t>
            </a:r>
            <a:r>
              <a:rPr lang="de-DE" sz="2600" dirty="0"/>
              <a:t>the compilation of all tests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42</a:t>
            </a:fld>
            <a:r>
              <a:rPr lang="en-US" dirty="0" smtClean="0"/>
              <a:t> of 89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607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JUnit Best Practices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sz="2600" dirty="0"/>
              <a:t>Separate production and test code</a:t>
            </a:r>
          </a:p>
          <a:p>
            <a:pPr marL="609600" indent="-609600">
              <a:lnSpc>
                <a:spcPct val="90000"/>
              </a:lnSpc>
            </a:pPr>
            <a:r>
              <a:rPr lang="en-US" sz="2600" dirty="0"/>
              <a:t>But typically in the same packages</a:t>
            </a:r>
          </a:p>
          <a:p>
            <a:pPr marL="609600" indent="-609600">
              <a:lnSpc>
                <a:spcPct val="90000"/>
              </a:lnSpc>
            </a:pPr>
            <a:r>
              <a:rPr lang="en-US" sz="2600" dirty="0"/>
              <a:t>Compile into separate trees, allowing deployment without tests</a:t>
            </a:r>
          </a:p>
          <a:p>
            <a:pPr marL="609600" indent="-609600">
              <a:lnSpc>
                <a:spcPct val="90000"/>
              </a:lnSpc>
            </a:pPr>
            <a:r>
              <a:rPr lang="en-US" sz="2600" dirty="0" smtClean="0"/>
              <a:t>Don</a:t>
            </a:r>
            <a:r>
              <a:rPr lang="en-US" altLang="ja-JP" sz="2600" dirty="0" smtClean="0">
                <a:latin typeface="Arial"/>
              </a:rPr>
              <a:t>’</a:t>
            </a:r>
            <a:r>
              <a:rPr lang="en-US" sz="2600" dirty="0" smtClean="0"/>
              <a:t>t </a:t>
            </a:r>
            <a:r>
              <a:rPr lang="en-US" sz="2600" dirty="0"/>
              <a:t>forget OO techniques, base classing</a:t>
            </a:r>
          </a:p>
          <a:p>
            <a:pPr marL="609600" indent="-609600">
              <a:lnSpc>
                <a:spcPct val="90000"/>
              </a:lnSpc>
            </a:pPr>
            <a:r>
              <a:rPr lang="en-US" sz="2600" dirty="0"/>
              <a:t>Test-driven development</a:t>
            </a:r>
          </a:p>
          <a:p>
            <a:pPr marL="990600" lvl="1" indent="-533400">
              <a:lnSpc>
                <a:spcPct val="90000"/>
              </a:lnSpc>
              <a:buFont typeface="Wingdings" charset="0"/>
              <a:buAutoNum type="arabicPeriod"/>
            </a:pPr>
            <a:r>
              <a:rPr lang="en-US" sz="2000" dirty="0"/>
              <a:t>Write failing test first</a:t>
            </a:r>
          </a:p>
          <a:p>
            <a:pPr marL="990600" lvl="1" indent="-533400">
              <a:lnSpc>
                <a:spcPct val="90000"/>
              </a:lnSpc>
              <a:buFont typeface="Wingdings" charset="0"/>
              <a:buAutoNum type="arabicPeriod"/>
            </a:pPr>
            <a:r>
              <a:rPr lang="en-US" sz="2000" dirty="0"/>
              <a:t>Write enough code to pass</a:t>
            </a:r>
          </a:p>
          <a:p>
            <a:pPr marL="990600" lvl="1" indent="-533400">
              <a:lnSpc>
                <a:spcPct val="90000"/>
              </a:lnSpc>
              <a:buFont typeface="Wingdings" charset="0"/>
              <a:buAutoNum type="arabicPeriod"/>
            </a:pPr>
            <a:r>
              <a:rPr lang="en-US" sz="2000" dirty="0"/>
              <a:t>Refactor</a:t>
            </a:r>
          </a:p>
          <a:p>
            <a:pPr marL="990600" lvl="1" indent="-533400">
              <a:lnSpc>
                <a:spcPct val="90000"/>
              </a:lnSpc>
              <a:buFont typeface="Wingdings" charset="0"/>
              <a:buAutoNum type="arabicPeriod"/>
            </a:pPr>
            <a:r>
              <a:rPr lang="en-US" sz="2000" dirty="0"/>
              <a:t>Run tests again</a:t>
            </a:r>
          </a:p>
          <a:p>
            <a:pPr marL="990600" lvl="1" indent="-533400">
              <a:lnSpc>
                <a:spcPct val="90000"/>
              </a:lnSpc>
              <a:buFont typeface="Wingdings" charset="0"/>
              <a:buAutoNum type="arabicPeriod"/>
            </a:pPr>
            <a:r>
              <a:rPr lang="en-US" sz="2000" dirty="0"/>
              <a:t>Repeat until software meets goal</a:t>
            </a:r>
          </a:p>
          <a:p>
            <a:pPr marL="990600" lvl="1" indent="-533400">
              <a:lnSpc>
                <a:spcPct val="90000"/>
              </a:lnSpc>
              <a:buFont typeface="Wingdings" charset="0"/>
              <a:buAutoNum type="arabicPeriod"/>
            </a:pPr>
            <a:r>
              <a:rPr lang="en-US" sz="2000" dirty="0"/>
              <a:t>Write new code only when test is failing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43</a:t>
            </a:fld>
            <a:r>
              <a:rPr lang="en-US" dirty="0" smtClean="0"/>
              <a:t> of 89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5505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Why JUnit</a:t>
            </a:r>
            <a:endParaRPr lang="de-DE" dirty="0"/>
          </a:p>
        </p:txBody>
      </p:sp>
      <p:sp>
        <p:nvSpPr>
          <p:cNvPr id="460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Allows you to write code faster while increasing quality</a:t>
            </a:r>
          </a:p>
          <a:p>
            <a:r>
              <a:rPr lang="de-DE" dirty="0" smtClean="0"/>
              <a:t>Elegantly simple </a:t>
            </a:r>
          </a:p>
          <a:p>
            <a:r>
              <a:rPr lang="de-DE" dirty="0" smtClean="0"/>
              <a:t>Check their own results and provide immediate feedback </a:t>
            </a:r>
          </a:p>
          <a:p>
            <a:r>
              <a:rPr lang="de-DE" dirty="0" smtClean="0"/>
              <a:t>Tests are inexpensive </a:t>
            </a:r>
          </a:p>
          <a:p>
            <a:r>
              <a:rPr lang="de-DE" dirty="0" smtClean="0"/>
              <a:t>Increase the stability of software </a:t>
            </a:r>
          </a:p>
          <a:p>
            <a:r>
              <a:rPr lang="de-DE" dirty="0" smtClean="0"/>
              <a:t>Developer tests </a:t>
            </a:r>
          </a:p>
          <a:p>
            <a:r>
              <a:rPr lang="de-DE" dirty="0" smtClean="0"/>
              <a:t>Written in Java </a:t>
            </a:r>
          </a:p>
          <a:p>
            <a:r>
              <a:rPr lang="de-DE" dirty="0" smtClean="0"/>
              <a:t>Free  </a:t>
            </a:r>
          </a:p>
          <a:p>
            <a:r>
              <a:rPr lang="de-DE" dirty="0" smtClean="0"/>
              <a:t>Gives proper understanding of unit testing</a:t>
            </a:r>
            <a:endParaRPr lang="de-DE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44</a:t>
            </a:fld>
            <a:r>
              <a:rPr lang="en-US" dirty="0" smtClean="0"/>
              <a:t> of 89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731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unit testing</a:t>
            </a:r>
            <a:endParaRPr lang="en-US" dirty="0"/>
          </a:p>
        </p:txBody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JUnit is designed to call methods and compare the results they return against expected results</a:t>
            </a:r>
          </a:p>
          <a:p>
            <a:pPr lvl="1"/>
            <a:r>
              <a:rPr lang="en-US" dirty="0" smtClean="0"/>
              <a:t>This ignores:</a:t>
            </a:r>
          </a:p>
          <a:p>
            <a:pPr lvl="2"/>
            <a:r>
              <a:rPr lang="en-US" dirty="0" smtClean="0"/>
              <a:t>Programs that do work in response to GUI commands</a:t>
            </a:r>
          </a:p>
          <a:p>
            <a:pPr lvl="2"/>
            <a:r>
              <a:rPr lang="en-US" dirty="0" smtClean="0"/>
              <a:t>Methods that are used primarily to produce output</a:t>
            </a:r>
          </a:p>
          <a:p>
            <a:r>
              <a:rPr lang="en-US" dirty="0" smtClean="0"/>
              <a:t>Heavy use of JUnit encourages a </a:t>
            </a:r>
            <a:r>
              <a:rPr lang="ja-JP" altLang="en-US" dirty="0" smtClean="0"/>
              <a:t>“</a:t>
            </a:r>
            <a:r>
              <a:rPr lang="en-US" dirty="0" smtClean="0"/>
              <a:t>functional</a:t>
            </a:r>
            <a:r>
              <a:rPr lang="ja-JP" altLang="en-US" dirty="0" smtClean="0"/>
              <a:t>”</a:t>
            </a:r>
            <a:r>
              <a:rPr lang="en-US" dirty="0" smtClean="0"/>
              <a:t> style, where most methods are called to compute a value, rather than to have side effects</a:t>
            </a:r>
          </a:p>
          <a:p>
            <a:pPr lvl="1"/>
            <a:r>
              <a:rPr lang="en-US" dirty="0" smtClean="0"/>
              <a:t>This can actually be a good thing</a:t>
            </a:r>
          </a:p>
          <a:p>
            <a:pPr lvl="1"/>
            <a:r>
              <a:rPr lang="en-US" dirty="0" smtClean="0"/>
              <a:t>Methods that just return results, without side effects (such as printing), are simpler, more general, and easier to reuse</a:t>
            </a:r>
            <a:endParaRPr lang="de-DE" dirty="0" smtClean="0"/>
          </a:p>
          <a:p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45</a:t>
            </a:fld>
            <a:r>
              <a:rPr lang="en-US" dirty="0" smtClean="0"/>
              <a:t> of 89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624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JUnit summary</a:t>
            </a:r>
            <a:endParaRPr lang="en-US" dirty="0"/>
          </a:p>
        </p:txBody>
      </p:sp>
      <p:sp>
        <p:nvSpPr>
          <p:cNvPr id="533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Tests need </a:t>
            </a:r>
            <a:r>
              <a:rPr lang="en-US" i="1" dirty="0" smtClean="0"/>
              <a:t>failure atomically  </a:t>
            </a:r>
            <a:r>
              <a:rPr lang="en-US" dirty="0" smtClean="0"/>
              <a:t>(ability to know exactly what failed).</a:t>
            </a:r>
          </a:p>
          <a:p>
            <a:pPr lvl="1"/>
            <a:r>
              <a:rPr lang="en-US" dirty="0" smtClean="0"/>
              <a:t>Each test should have a clear, long, descriptive name.</a:t>
            </a:r>
          </a:p>
          <a:p>
            <a:pPr lvl="1"/>
            <a:r>
              <a:rPr lang="en-US" dirty="0" smtClean="0"/>
              <a:t>Assertions should always have clear messages to know what failed.</a:t>
            </a:r>
          </a:p>
          <a:p>
            <a:pPr lvl="1"/>
            <a:r>
              <a:rPr lang="en-US" dirty="0" smtClean="0"/>
              <a:t>Write many small tests, not one big test.</a:t>
            </a:r>
          </a:p>
          <a:p>
            <a:pPr lvl="2"/>
            <a:r>
              <a:rPr lang="en-US" dirty="0" smtClean="0"/>
              <a:t>Each test should have roughly just 1 assertion at its end.</a:t>
            </a:r>
          </a:p>
          <a:p>
            <a:r>
              <a:rPr lang="en-US" dirty="0" smtClean="0"/>
              <a:t>Test for expected errors / exceptions.</a:t>
            </a:r>
          </a:p>
          <a:p>
            <a:r>
              <a:rPr lang="en-US" dirty="0" smtClean="0"/>
              <a:t>Choose a descriptive assert method, not always </a:t>
            </a:r>
            <a:r>
              <a:rPr lang="en-US" dirty="0" smtClean="0">
                <a:latin typeface="Courier New"/>
                <a:cs typeface="Courier New"/>
              </a:rPr>
              <a:t>assertTrue</a:t>
            </a:r>
            <a:r>
              <a:rPr lang="en-US" dirty="0" smtClean="0"/>
              <a:t>.</a:t>
            </a:r>
          </a:p>
          <a:p>
            <a:r>
              <a:rPr lang="en-US" dirty="0" smtClean="0"/>
              <a:t>Choose representative test cases from equivalent input classes.</a:t>
            </a:r>
          </a:p>
          <a:p>
            <a:r>
              <a:rPr lang="en-US" dirty="0" smtClean="0"/>
              <a:t>Avoid complex logic in test methods if possible.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46</a:t>
            </a:fld>
            <a:r>
              <a:rPr lang="en-US" dirty="0" smtClean="0"/>
              <a:t> of 89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8426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An Introduction to</a:t>
            </a:r>
            <a:r>
              <a:rPr lang="en-US" sz="4400" dirty="0"/>
              <a:t> </a:t>
            </a:r>
            <a:r>
              <a:rPr lang="en-US" sz="4400" dirty="0" smtClean="0"/>
              <a:t>JUnit</a:t>
            </a:r>
            <a:br>
              <a:rPr lang="en-US" sz="4400" dirty="0" smtClean="0"/>
            </a:br>
            <a:r>
              <a:rPr lang="en-US" dirty="0" smtClean="0"/>
              <a:t>Part 1: The Basics</a:t>
            </a:r>
            <a:endParaRPr lang="en-US" sz="48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83B677-C643-1541-A02D-CD84F8996590}" type="slidenum">
              <a:rPr lang="en-US" smtClean="0"/>
              <a:pPr>
                <a:defRPr/>
              </a:pPr>
              <a:t>47</a:t>
            </a:fld>
            <a:r>
              <a:rPr lang="en-US" dirty="0" smtClean="0"/>
              <a:t> of 89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824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JUnit – Java Unit Testing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/>
          <a:lstStyle/>
          <a:p>
            <a:r>
              <a:rPr lang="en-US" sz="3200" dirty="0"/>
              <a:t>A unit testing tool </a:t>
            </a:r>
            <a:r>
              <a:rPr lang="en-US" sz="3200" dirty="0" smtClean="0"/>
              <a:t>for Java programs  </a:t>
            </a:r>
          </a:p>
          <a:p>
            <a:pPr lvl="1"/>
            <a:r>
              <a:rPr lang="en-US" sz="2800" dirty="0"/>
              <a:t>JUnit </a:t>
            </a:r>
            <a:r>
              <a:rPr lang="en-US" sz="2800" dirty="0" smtClean="0"/>
              <a:t>home </a:t>
            </a:r>
            <a:r>
              <a:rPr lang="en-US" sz="2800" dirty="0"/>
              <a:t>page: </a:t>
            </a:r>
            <a:r>
              <a:rPr lang="en-US" sz="2800" dirty="0">
                <a:hlinkClick r:id="rId2"/>
              </a:rPr>
              <a:t>http://</a:t>
            </a:r>
            <a:r>
              <a:rPr lang="en-US" sz="2800" dirty="0" smtClean="0">
                <a:hlinkClick r:id="rId2"/>
              </a:rPr>
              <a:t>junit.org</a:t>
            </a:r>
            <a:endParaRPr lang="en-US" sz="2800" dirty="0" smtClean="0"/>
          </a:p>
          <a:p>
            <a:r>
              <a:rPr lang="en-US" sz="3200" dirty="0" smtClean="0"/>
              <a:t>A simple framework to write repeatable tests </a:t>
            </a:r>
          </a:p>
          <a:p>
            <a:pPr lvl="1"/>
            <a:r>
              <a:rPr lang="en-US" sz="2800" dirty="0" smtClean="0"/>
              <a:t>Test cases, test suites, assertions, etc., </a:t>
            </a:r>
          </a:p>
          <a:p>
            <a:r>
              <a:rPr lang="en-US" sz="3200" dirty="0" smtClean="0"/>
              <a:t>Automated execution of test suites</a:t>
            </a:r>
          </a:p>
          <a:p>
            <a:pPr lvl="1"/>
            <a:r>
              <a:rPr lang="en-US" sz="2800" dirty="0" smtClean="0"/>
              <a:t>Run all test cases, generate reports </a:t>
            </a:r>
          </a:p>
          <a:p>
            <a:r>
              <a:rPr lang="en-US" sz="3200" dirty="0" smtClean="0"/>
              <a:t>Development methodology neutral </a:t>
            </a:r>
          </a:p>
          <a:p>
            <a:pPr lvl="1"/>
            <a:r>
              <a:rPr lang="en-US" sz="2800" dirty="0" smtClean="0"/>
              <a:t>Often used in agile development/test-driven development   </a:t>
            </a:r>
            <a:endParaRPr lang="en-US" sz="2800" dirty="0"/>
          </a:p>
          <a:p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48</a:t>
            </a:fld>
            <a:r>
              <a:rPr lang="en-US" dirty="0" smtClean="0"/>
              <a:t> of 89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664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JUnit Versions</a:t>
            </a:r>
            <a:endParaRPr lang="en-CA" sz="4400" dirty="0"/>
          </a:p>
        </p:txBody>
      </p:sp>
      <p:sp>
        <p:nvSpPr>
          <p:cNvPr id="1946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80000"/>
              </a:lnSpc>
            </a:pPr>
            <a:r>
              <a:rPr lang="en-CA" sz="3200" dirty="0"/>
              <a:t>JUnit 4</a:t>
            </a:r>
          </a:p>
          <a:p>
            <a:pPr marL="742950" lvl="1" indent="-285750">
              <a:lnSpc>
                <a:spcPct val="80000"/>
              </a:lnSpc>
            </a:pPr>
            <a:r>
              <a:rPr lang="en-CA" sz="2800" dirty="0"/>
              <a:t>significant (and not compatible) change from prior versions.</a:t>
            </a:r>
          </a:p>
          <a:p>
            <a:pPr marL="742950" lvl="1" indent="-285750">
              <a:lnSpc>
                <a:spcPct val="80000"/>
              </a:lnSpc>
            </a:pPr>
            <a:r>
              <a:rPr lang="en-CA" sz="2800" dirty="0"/>
              <a:t>requires JDK </a:t>
            </a:r>
            <a:r>
              <a:rPr lang="en-CA" sz="2800" dirty="0" smtClean="0"/>
              <a:t>5 or later </a:t>
            </a:r>
            <a:r>
              <a:rPr lang="en-CA" sz="2800" dirty="0"/>
              <a:t>	</a:t>
            </a:r>
          </a:p>
          <a:p>
            <a:pPr marL="342900" indent="-342900">
              <a:lnSpc>
                <a:spcPct val="80000"/>
              </a:lnSpc>
            </a:pPr>
            <a:r>
              <a:rPr lang="en-CA" sz="3200" dirty="0" smtClean="0"/>
              <a:t>JUnit 3 is different.</a:t>
            </a:r>
          </a:p>
          <a:p>
            <a:pPr marL="742950" lvl="1" indent="-285750">
              <a:lnSpc>
                <a:spcPct val="80000"/>
              </a:lnSpc>
            </a:pPr>
            <a:r>
              <a:rPr lang="en-CA" sz="2800" dirty="0" smtClean="0"/>
              <a:t>can </a:t>
            </a:r>
            <a:r>
              <a:rPr lang="en-CA" sz="2800" dirty="0"/>
              <a:t>be used with earlier versions of Java </a:t>
            </a:r>
            <a:endParaRPr lang="en-CA" sz="2800" dirty="0" smtClean="0"/>
          </a:p>
          <a:p>
            <a:pPr marL="742950" lvl="1" indent="-285750">
              <a:lnSpc>
                <a:spcPct val="80000"/>
              </a:lnSpc>
            </a:pPr>
            <a:r>
              <a:rPr lang="en-CA" sz="2800" dirty="0"/>
              <a:t>s</a:t>
            </a:r>
            <a:r>
              <a:rPr lang="en-CA" sz="2800" dirty="0" smtClean="0"/>
              <a:t>till in use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CA" sz="2800" dirty="0" smtClean="0"/>
          </a:p>
          <a:p>
            <a:pPr marL="457200" lvl="1" indent="0">
              <a:lnSpc>
                <a:spcPct val="80000"/>
              </a:lnSpc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We </a:t>
            </a:r>
            <a:r>
              <a:rPr lang="en-US" sz="3200" b="1" dirty="0">
                <a:solidFill>
                  <a:srgbClr val="FF0000"/>
                </a:solidFill>
              </a:rPr>
              <a:t>will use </a:t>
            </a:r>
            <a:r>
              <a:rPr lang="en-US" sz="3200" b="1" dirty="0" smtClean="0">
                <a:solidFill>
                  <a:srgbClr val="FF0000"/>
                </a:solidFill>
              </a:rPr>
              <a:t>JDK 8 &amp; JUnit 4.  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(JDK 7 also works</a:t>
            </a:r>
            <a:r>
              <a:rPr lang="en-US" sz="28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49</a:t>
            </a:fld>
            <a:r>
              <a:rPr lang="en-US" dirty="0" smtClean="0"/>
              <a:t> of 89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760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Thought for the Day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419600"/>
            <a:ext cx="8153400" cy="17526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Programs need not be idiot proof. Idiots don’t use programs.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83B677-C643-1541-A02D-CD84F8996590}" type="slidenum">
              <a:rPr lang="en-US" smtClean="0"/>
              <a:pPr>
                <a:defRPr/>
              </a:pPr>
              <a:t>5</a:t>
            </a:fld>
            <a:r>
              <a:rPr lang="en-US" dirty="0" smtClean="0"/>
              <a:t> of 89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451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JUnit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JUnit has been integrated into most IDE’s </a:t>
            </a:r>
          </a:p>
          <a:p>
            <a:pPr lvl="1"/>
            <a:r>
              <a:rPr lang="en-US" dirty="0" smtClean="0"/>
              <a:t>We will use the latest Eclipse IDE (Luna, 4.4.1) [or Mars.2, 4.5.2]</a:t>
            </a:r>
          </a:p>
          <a:p>
            <a:pPr lvl="1"/>
            <a:r>
              <a:rPr lang="en-US" dirty="0" smtClean="0"/>
              <a:t>Download and install Eclipse IDE for Java Developers</a:t>
            </a:r>
          </a:p>
          <a:p>
            <a:r>
              <a:rPr lang="en-US" dirty="0" smtClean="0"/>
              <a:t>JUnit can also be run independently </a:t>
            </a:r>
          </a:p>
          <a:p>
            <a:pPr lvl="1"/>
            <a:r>
              <a:rPr lang="en-US" dirty="0" smtClean="0"/>
              <a:t>Command-line, builder server </a:t>
            </a:r>
          </a:p>
          <a:p>
            <a:pPr lvl="1"/>
            <a:r>
              <a:rPr lang="en-US" dirty="0" smtClean="0"/>
              <a:t>Using a simple build tool </a:t>
            </a:r>
            <a:r>
              <a:rPr lang="en-US" i="1" dirty="0" smtClean="0"/>
              <a:t>Ant</a:t>
            </a:r>
            <a:r>
              <a:rPr lang="en-US" dirty="0" smtClean="0"/>
              <a:t> (next lecture)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We will use both methods of running JUnit. 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50</a:t>
            </a:fld>
            <a:r>
              <a:rPr lang="en-US" dirty="0" smtClean="0"/>
              <a:t> of 89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660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Test Case Verdicts</a:t>
            </a:r>
            <a:endParaRPr lang="en-CA" sz="4400" dirty="0"/>
          </a:p>
        </p:txBody>
      </p:sp>
      <p:sp>
        <p:nvSpPr>
          <p:cNvPr id="23557" name="Rectangle 3"/>
          <p:cNvSpPr>
            <a:spLocks noGrp="1"/>
          </p:cNvSpPr>
          <p:nvPr>
            <p:ph sz="half" idx="1"/>
          </p:nvPr>
        </p:nvSpPr>
        <p:spPr>
          <a:xfrm>
            <a:off x="228600" y="1828800"/>
            <a:ext cx="4267200" cy="2590800"/>
          </a:xfrm>
        </p:spPr>
        <p:txBody>
          <a:bodyPr/>
          <a:lstStyle/>
          <a:p>
            <a:pPr marL="182562" indent="0">
              <a:lnSpc>
                <a:spcPct val="90000"/>
              </a:lnSpc>
              <a:buNone/>
            </a:pPr>
            <a:r>
              <a:rPr lang="en-CA" b="1" dirty="0" smtClean="0">
                <a:solidFill>
                  <a:srgbClr val="00CC00"/>
                </a:solidFill>
              </a:rPr>
              <a:t>Pass</a:t>
            </a:r>
            <a:endParaRPr lang="en-CA" b="1" dirty="0"/>
          </a:p>
          <a:p>
            <a:pPr marL="868363" lvl="1">
              <a:lnSpc>
                <a:spcPct val="90000"/>
              </a:lnSpc>
              <a:buClr>
                <a:srgbClr val="00FF00"/>
              </a:buClr>
            </a:pPr>
            <a:r>
              <a:rPr lang="en-CA" dirty="0" smtClean="0"/>
              <a:t>The test </a:t>
            </a:r>
            <a:r>
              <a:rPr lang="en-CA" dirty="0"/>
              <a:t>case </a:t>
            </a:r>
            <a:r>
              <a:rPr lang="en-CA" dirty="0" smtClean="0"/>
              <a:t>execution was completed</a:t>
            </a:r>
            <a:endParaRPr lang="en-CA" dirty="0"/>
          </a:p>
          <a:p>
            <a:pPr marL="868363" lvl="1">
              <a:lnSpc>
                <a:spcPct val="90000"/>
              </a:lnSpc>
              <a:buClr>
                <a:srgbClr val="00FF00"/>
              </a:buClr>
            </a:pPr>
            <a:r>
              <a:rPr lang="en-CA" dirty="0" smtClean="0"/>
              <a:t>The function being tested </a:t>
            </a:r>
            <a:r>
              <a:rPr lang="en-CA" dirty="0"/>
              <a:t>performed as </a:t>
            </a:r>
            <a:r>
              <a:rPr lang="en-CA" dirty="0" smtClean="0"/>
              <a:t>expected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0" y="1828800"/>
            <a:ext cx="4191000" cy="2667000"/>
          </a:xfrm>
        </p:spPr>
        <p:txBody>
          <a:bodyPr/>
          <a:lstStyle/>
          <a:p>
            <a:pPr marL="182562" indent="0">
              <a:lnSpc>
                <a:spcPct val="90000"/>
              </a:lnSpc>
              <a:buNone/>
            </a:pPr>
            <a:r>
              <a:rPr lang="en-CA" b="1" dirty="0">
                <a:solidFill>
                  <a:srgbClr val="FF0000"/>
                </a:solidFill>
              </a:rPr>
              <a:t>Fail</a:t>
            </a:r>
            <a:endParaRPr lang="en-CA" b="1" dirty="0"/>
          </a:p>
          <a:p>
            <a:pPr marL="868363" lvl="1">
              <a:lnSpc>
                <a:spcPct val="90000"/>
              </a:lnSpc>
            </a:pPr>
            <a:r>
              <a:rPr lang="en-CA" dirty="0" smtClean="0"/>
              <a:t>The test </a:t>
            </a:r>
            <a:r>
              <a:rPr lang="en-CA" dirty="0"/>
              <a:t>case </a:t>
            </a:r>
            <a:r>
              <a:rPr lang="en-CA" dirty="0" smtClean="0"/>
              <a:t>execution was completed </a:t>
            </a:r>
            <a:endParaRPr lang="en-CA" dirty="0"/>
          </a:p>
          <a:p>
            <a:pPr marL="868363" lvl="1">
              <a:lnSpc>
                <a:spcPct val="90000"/>
              </a:lnSpc>
            </a:pPr>
            <a:r>
              <a:rPr lang="en-CA" dirty="0"/>
              <a:t>The function being tested did </a:t>
            </a:r>
            <a:r>
              <a:rPr lang="en-CA" i="1" dirty="0"/>
              <a:t>not</a:t>
            </a:r>
            <a:r>
              <a:rPr lang="en-CA" dirty="0"/>
              <a:t> </a:t>
            </a:r>
            <a:r>
              <a:rPr lang="en-CA" dirty="0" smtClean="0"/>
              <a:t>perform </a:t>
            </a:r>
            <a:r>
              <a:rPr lang="en-CA" dirty="0"/>
              <a:t>as </a:t>
            </a:r>
            <a:r>
              <a:rPr lang="en-CA" dirty="0" smtClean="0"/>
              <a:t>expected </a:t>
            </a:r>
            <a:endParaRPr lang="en-US" dirty="0"/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762000" y="4419600"/>
            <a:ext cx="8001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Garamond"/>
                <a:ea typeface="+mn-ea"/>
                <a:cs typeface="Garamond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Garamond"/>
                <a:cs typeface="Garamond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Garamond"/>
                <a:cs typeface="Garamond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Garamond"/>
                <a:cs typeface="Garamond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Garamond"/>
                <a:cs typeface="Garamond"/>
              </a:defRPr>
            </a:lvl5pPr>
            <a:lvl6pPr marL="20558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6pPr>
            <a:lvl7pPr marL="25130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7pPr>
            <a:lvl8pPr marL="29702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8pPr>
            <a:lvl9pPr marL="34274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182562" indent="0">
              <a:lnSpc>
                <a:spcPct val="90000"/>
              </a:lnSpc>
              <a:buNone/>
            </a:pPr>
            <a:r>
              <a:rPr lang="en-CA" b="1" dirty="0" smtClean="0">
                <a:solidFill>
                  <a:srgbClr val="3333CC"/>
                </a:solidFill>
              </a:rPr>
              <a:t>Error</a:t>
            </a:r>
            <a:endParaRPr lang="en-CA" b="1" dirty="0" smtClean="0"/>
          </a:p>
          <a:p>
            <a:pPr marL="868363" lvl="1">
              <a:lnSpc>
                <a:spcPct val="90000"/>
              </a:lnSpc>
              <a:buClr>
                <a:srgbClr val="0000FF"/>
              </a:buClr>
            </a:pPr>
            <a:r>
              <a:rPr lang="en-CA" dirty="0" smtClean="0"/>
              <a:t>The test case </a:t>
            </a:r>
            <a:r>
              <a:rPr lang="en-CA" dirty="0"/>
              <a:t>execution </a:t>
            </a:r>
            <a:r>
              <a:rPr lang="en-CA" dirty="0" smtClean="0"/>
              <a:t>was not completed, due to  </a:t>
            </a:r>
          </a:p>
          <a:p>
            <a:pPr marL="1325562" lvl="2">
              <a:lnSpc>
                <a:spcPct val="90000"/>
              </a:lnSpc>
            </a:pPr>
            <a:r>
              <a:rPr lang="en-CA" sz="2400" dirty="0"/>
              <a:t>a</a:t>
            </a:r>
            <a:r>
              <a:rPr lang="en-CA" sz="2400" dirty="0" smtClean="0"/>
              <a:t>n unexpected event, exceptions, or </a:t>
            </a:r>
          </a:p>
          <a:p>
            <a:pPr marL="1325562" lvl="2">
              <a:lnSpc>
                <a:spcPct val="90000"/>
              </a:lnSpc>
            </a:pPr>
            <a:r>
              <a:rPr lang="en-CA" sz="2400" dirty="0"/>
              <a:t>i</a:t>
            </a:r>
            <a:r>
              <a:rPr lang="en-CA" sz="2400" dirty="0" smtClean="0"/>
              <a:t>mproper set up of the test case, etc. </a:t>
            </a:r>
            <a:endParaRPr lang="en-CA" sz="2400" dirty="0"/>
          </a:p>
        </p:txBody>
      </p:sp>
      <p:sp>
        <p:nvSpPr>
          <p:cNvPr id="8" name="Rectangle 3"/>
          <p:cNvSpPr txBox="1">
            <a:spLocks/>
          </p:cNvSpPr>
          <p:nvPr/>
        </p:nvSpPr>
        <p:spPr bwMode="auto">
          <a:xfrm>
            <a:off x="457200" y="11430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Garamond"/>
                <a:ea typeface="+mn-ea"/>
                <a:cs typeface="Garamond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Garamond"/>
                <a:cs typeface="Garamond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Garamond"/>
                <a:cs typeface="Garamond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Garamond"/>
                <a:cs typeface="Garamond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Garamond"/>
                <a:cs typeface="Garamond"/>
              </a:defRPr>
            </a:lvl5pPr>
            <a:lvl6pPr marL="20558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6pPr>
            <a:lvl7pPr marL="25130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7pPr>
            <a:lvl8pPr marL="29702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8pPr>
            <a:lvl9pPr marL="34274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CA" sz="3200" dirty="0" smtClean="0"/>
              <a:t>A </a:t>
            </a:r>
            <a:r>
              <a:rPr lang="en-CA" sz="3200" i="1" dirty="0" smtClean="0"/>
              <a:t>verdict </a:t>
            </a:r>
            <a:r>
              <a:rPr lang="en-CA" sz="3200" dirty="0" smtClean="0"/>
              <a:t>is the result of executing a single test case. </a:t>
            </a:r>
            <a:endParaRPr lang="en-CA" sz="3200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 smtClean="0"/>
              <a:t>April 11, 2017</a:t>
            </a:r>
            <a:endParaRPr lang="en-US" alt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51</a:t>
            </a:fld>
            <a:r>
              <a:rPr lang="en-US" dirty="0" smtClean="0"/>
              <a:t> of 89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342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build="p"/>
      <p:bldP spid="3" grpId="0" build="p"/>
      <p:bldP spid="7" grpId="0" build="p"/>
      <p:bldP spid="8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JUnit </a:t>
            </a:r>
            <a:r>
              <a:rPr lang="en-CA" dirty="0" smtClean="0"/>
              <a:t>Tests</a:t>
            </a:r>
            <a:endParaRPr lang="en-CA" sz="4400" dirty="0"/>
          </a:p>
        </p:txBody>
      </p:sp>
      <p:sp>
        <p:nvSpPr>
          <p:cNvPr id="2458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CA" sz="3200" dirty="0" smtClean="0"/>
              <a:t>A </a:t>
            </a:r>
            <a:r>
              <a:rPr lang="en-CA" sz="3200" i="1" dirty="0" smtClean="0"/>
              <a:t>JUnit test</a:t>
            </a:r>
            <a:r>
              <a:rPr lang="en-CA" sz="3200" dirty="0" smtClean="0"/>
              <a:t> is represented as a class (test class).</a:t>
            </a:r>
          </a:p>
          <a:p>
            <a:pPr marL="342900" indent="-342900"/>
            <a:r>
              <a:rPr lang="en-CA" sz="3200" dirty="0" smtClean="0"/>
              <a:t>Each </a:t>
            </a:r>
            <a:r>
              <a:rPr lang="en-CA" sz="3200" i="1" dirty="0" smtClean="0"/>
              <a:t>test case </a:t>
            </a:r>
            <a:r>
              <a:rPr lang="en-CA" sz="3200" dirty="0" smtClean="0"/>
              <a:t>is a method in a test class.</a:t>
            </a:r>
          </a:p>
          <a:p>
            <a:pPr marL="342900" indent="-342900"/>
            <a:r>
              <a:rPr lang="en-CA" sz="3200" dirty="0" smtClean="0"/>
              <a:t>A typical test case does the following </a:t>
            </a:r>
            <a:endParaRPr lang="en-CA" sz="3200" dirty="0"/>
          </a:p>
          <a:p>
            <a:pPr marL="742950" lvl="1" indent="-285750"/>
            <a:r>
              <a:rPr lang="en-CA" sz="2800" dirty="0"/>
              <a:t>create some </a:t>
            </a:r>
            <a:r>
              <a:rPr lang="en-CA" sz="2800" dirty="0" smtClean="0"/>
              <a:t>objects/data to test</a:t>
            </a:r>
            <a:endParaRPr lang="en-CA" sz="2800" dirty="0"/>
          </a:p>
          <a:p>
            <a:pPr marL="742950" lvl="1" indent="-285750"/>
            <a:r>
              <a:rPr lang="en-CA" sz="2800" dirty="0"/>
              <a:t>do something interesting with </a:t>
            </a:r>
            <a:r>
              <a:rPr lang="en-CA" sz="2800" dirty="0" smtClean="0"/>
              <a:t>the objects  </a:t>
            </a:r>
            <a:endParaRPr lang="en-CA" sz="2800" dirty="0"/>
          </a:p>
          <a:p>
            <a:pPr marL="742950" lvl="1" indent="-285750"/>
            <a:r>
              <a:rPr lang="en-CA" sz="2800" dirty="0"/>
              <a:t>determine pass or </a:t>
            </a:r>
            <a:r>
              <a:rPr lang="en-CA" sz="2800" dirty="0" smtClean="0"/>
              <a:t>fail based on the results</a:t>
            </a:r>
            <a:endParaRPr lang="en-CA" sz="3200" dirty="0" smtClean="0"/>
          </a:p>
          <a:p>
            <a:pPr marL="393700" indent="-285750"/>
            <a:r>
              <a:rPr lang="en-CA" sz="3200" dirty="0"/>
              <a:t>A </a:t>
            </a:r>
            <a:r>
              <a:rPr lang="en-CA" sz="3200" i="1" dirty="0"/>
              <a:t>test suite </a:t>
            </a:r>
            <a:r>
              <a:rPr lang="en-CA" sz="3200" dirty="0" smtClean="0"/>
              <a:t>may</a:t>
            </a:r>
            <a:r>
              <a:rPr lang="en-CA" sz="3200" i="1" dirty="0" smtClean="0"/>
              <a:t> </a:t>
            </a:r>
            <a:r>
              <a:rPr lang="en-CA" sz="3200" dirty="0" smtClean="0"/>
              <a:t>consist </a:t>
            </a:r>
            <a:r>
              <a:rPr lang="en-CA" sz="3200" dirty="0"/>
              <a:t>of </a:t>
            </a:r>
            <a:r>
              <a:rPr lang="en-CA" sz="3200" dirty="0" smtClean="0"/>
              <a:t>multiple </a:t>
            </a:r>
            <a:r>
              <a:rPr lang="en-CA" sz="3200" dirty="0"/>
              <a:t>test </a:t>
            </a:r>
            <a:r>
              <a:rPr lang="en-CA" sz="3200" dirty="0" smtClean="0"/>
              <a:t>classes.</a:t>
            </a:r>
            <a:endParaRPr lang="en-CA" sz="32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52</a:t>
            </a:fld>
            <a:r>
              <a:rPr lang="en-US" dirty="0" smtClean="0"/>
              <a:t> of 89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391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CA" dirty="0" smtClean="0"/>
              <a:t>JUnit Assertions</a:t>
            </a:r>
            <a:endParaRPr lang="en-CA" sz="4400" dirty="0"/>
          </a:p>
        </p:txBody>
      </p:sp>
      <p:sp>
        <p:nvSpPr>
          <p:cNvPr id="2458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066800"/>
            <a:ext cx="8229600" cy="5410200"/>
          </a:xfrm>
        </p:spPr>
        <p:txBody>
          <a:bodyPr/>
          <a:lstStyle/>
          <a:p>
            <a:pPr marL="393700" indent="-285750"/>
            <a:r>
              <a:rPr lang="en-CA" sz="3200" i="1" dirty="0"/>
              <a:t>Assertions</a:t>
            </a:r>
            <a:r>
              <a:rPr lang="en-CA" sz="3200" dirty="0"/>
              <a:t> </a:t>
            </a:r>
            <a:r>
              <a:rPr lang="en-CA" sz="3200" dirty="0" smtClean="0"/>
              <a:t>are Boolean expressions</a:t>
            </a:r>
          </a:p>
          <a:p>
            <a:pPr marL="742950" lvl="1" indent="-285750"/>
            <a:r>
              <a:rPr lang="en-CA" sz="2800" dirty="0" smtClean="0"/>
              <a:t>An </a:t>
            </a:r>
            <a:r>
              <a:rPr lang="en-CA" sz="2800" i="1" dirty="0" smtClean="0"/>
              <a:t>assertion failure </a:t>
            </a:r>
            <a:r>
              <a:rPr lang="en-CA" sz="2800" dirty="0" smtClean="0"/>
              <a:t>exception is thrown if the assertion is false</a:t>
            </a:r>
          </a:p>
          <a:p>
            <a:pPr marL="393700" indent="-285750"/>
            <a:r>
              <a:rPr lang="en-CA" sz="3200" dirty="0" smtClean="0"/>
              <a:t>Can check </a:t>
            </a:r>
            <a:r>
              <a:rPr lang="en-CA" sz="3200" dirty="0"/>
              <a:t>for </a:t>
            </a:r>
            <a:r>
              <a:rPr lang="en-CA" sz="3200" dirty="0" smtClean="0"/>
              <a:t>many conditions, such as  </a:t>
            </a:r>
            <a:endParaRPr lang="en-CA" sz="3200" dirty="0"/>
          </a:p>
          <a:p>
            <a:pPr marL="847725" lvl="1"/>
            <a:r>
              <a:rPr lang="en-CA" sz="2800" dirty="0"/>
              <a:t>equality of </a:t>
            </a:r>
            <a:r>
              <a:rPr lang="en-CA" sz="2800" dirty="0" smtClean="0"/>
              <a:t>objects and </a:t>
            </a:r>
            <a:r>
              <a:rPr lang="en-CA" sz="2800" dirty="0"/>
              <a:t>values </a:t>
            </a:r>
          </a:p>
          <a:p>
            <a:pPr marL="847725" lvl="1"/>
            <a:r>
              <a:rPr lang="en-CA" sz="2800" dirty="0"/>
              <a:t>identity of </a:t>
            </a:r>
            <a:r>
              <a:rPr lang="en-CA" sz="2800" dirty="0" smtClean="0"/>
              <a:t>references to objects </a:t>
            </a:r>
            <a:endParaRPr lang="en-CA" sz="2800" dirty="0"/>
          </a:p>
          <a:p>
            <a:pPr marL="393700" indent="-285750"/>
            <a:r>
              <a:rPr lang="en-CA" sz="3200" dirty="0" smtClean="0"/>
              <a:t>Determine </a:t>
            </a:r>
            <a:r>
              <a:rPr lang="en-CA" sz="3200" dirty="0"/>
              <a:t>the test case verdict</a:t>
            </a:r>
          </a:p>
          <a:p>
            <a:pPr marL="847725" lvl="1"/>
            <a:r>
              <a:rPr lang="en-CA" sz="2800" b="1" dirty="0">
                <a:solidFill>
                  <a:srgbClr val="008000"/>
                </a:solidFill>
              </a:rPr>
              <a:t>Pass:</a:t>
            </a:r>
            <a:r>
              <a:rPr lang="en-CA" sz="2800" dirty="0"/>
              <a:t> all assertions are true </a:t>
            </a:r>
          </a:p>
          <a:p>
            <a:pPr marL="847725" lvl="1"/>
            <a:r>
              <a:rPr lang="en-CA" sz="2800" b="1" dirty="0">
                <a:solidFill>
                  <a:srgbClr val="FF0000"/>
                </a:solidFill>
              </a:rPr>
              <a:t>Fail:</a:t>
            </a:r>
            <a:r>
              <a:rPr lang="en-CA" sz="2800" dirty="0"/>
              <a:t> one or more assertions are false</a:t>
            </a:r>
            <a:endParaRPr lang="en-CA" sz="20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53</a:t>
            </a:fld>
            <a:r>
              <a:rPr lang="en-US" dirty="0" smtClean="0"/>
              <a:t> of 89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802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 Simple JUnit Test </a:t>
            </a:r>
            <a:r>
              <a:rPr lang="en-CA" dirty="0"/>
              <a:t>Case</a:t>
            </a:r>
            <a:endParaRPr lang="en-CA" sz="4400" dirty="0"/>
          </a:p>
        </p:txBody>
      </p:sp>
      <p:sp>
        <p:nvSpPr>
          <p:cNvPr id="2662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Bef>
                <a:spcPct val="0"/>
              </a:spcBef>
              <a:buFont typeface="Wingdings 3" charset="0"/>
              <a:buNone/>
            </a:pPr>
            <a:r>
              <a:rPr lang="en-CA" sz="2400" dirty="0">
                <a:solidFill>
                  <a:srgbClr val="3333CC"/>
                </a:solidFill>
                <a:latin typeface="+mn-lt"/>
                <a:cs typeface="Menlo Regular"/>
              </a:rPr>
              <a:t>  </a:t>
            </a:r>
            <a:r>
              <a:rPr lang="en-CA" sz="2400" dirty="0" smtClean="0">
                <a:solidFill>
                  <a:srgbClr val="3333CC"/>
                </a:solidFill>
                <a:latin typeface="+mn-lt"/>
                <a:cs typeface="Menlo Regular"/>
              </a:rPr>
              <a:t>  </a:t>
            </a:r>
            <a:r>
              <a:rPr lang="en-CA" sz="2400" dirty="0" smtClean="0">
                <a:solidFill>
                  <a:srgbClr val="008000"/>
                </a:solidFill>
                <a:latin typeface="+mn-lt"/>
                <a:cs typeface="Menlo Regular"/>
              </a:rPr>
              <a:t>/</a:t>
            </a:r>
            <a:r>
              <a:rPr lang="en-CA" sz="2400" dirty="0">
                <a:solidFill>
                  <a:srgbClr val="008000"/>
                </a:solidFill>
                <a:latin typeface="+mn-lt"/>
                <a:cs typeface="Menlo Regular"/>
              </a:rPr>
              <a:t>** Test of setName() method, of class Value  *</a:t>
            </a:r>
            <a:r>
              <a:rPr lang="en-CA" sz="2400" dirty="0" smtClean="0">
                <a:solidFill>
                  <a:srgbClr val="008000"/>
                </a:solidFill>
                <a:latin typeface="+mn-lt"/>
                <a:cs typeface="Menlo Regular"/>
              </a:rPr>
              <a:t>/</a:t>
            </a:r>
            <a:endParaRPr lang="en-CA" sz="2400" dirty="0">
              <a:solidFill>
                <a:srgbClr val="3333CC"/>
              </a:solidFill>
              <a:latin typeface="+mn-lt"/>
              <a:cs typeface="Menlo Regular"/>
            </a:endParaRPr>
          </a:p>
          <a:p>
            <a:pPr marL="342900" indent="-342900">
              <a:spcBef>
                <a:spcPct val="0"/>
              </a:spcBef>
              <a:buFont typeface="Wingdings 3" charset="0"/>
              <a:buNone/>
            </a:pPr>
            <a:r>
              <a:rPr lang="en-CA" sz="2400" dirty="0">
                <a:solidFill>
                  <a:srgbClr val="3333CC"/>
                </a:solidFill>
                <a:latin typeface="+mn-lt"/>
                <a:cs typeface="Menlo Regular"/>
              </a:rPr>
              <a:t>    </a:t>
            </a:r>
            <a:r>
              <a:rPr lang="en-CA" sz="2400" dirty="0">
                <a:solidFill>
                  <a:srgbClr val="FF0080"/>
                </a:solidFill>
                <a:latin typeface="+mn-lt"/>
                <a:cs typeface="Menlo Regular"/>
              </a:rPr>
              <a:t>@Test</a:t>
            </a:r>
            <a:endParaRPr lang="en-CA" sz="2400" dirty="0">
              <a:solidFill>
                <a:srgbClr val="3333CC"/>
              </a:solidFill>
              <a:latin typeface="+mn-lt"/>
              <a:cs typeface="Menlo Regular"/>
            </a:endParaRPr>
          </a:p>
          <a:p>
            <a:pPr marL="342900" indent="-342900">
              <a:spcBef>
                <a:spcPct val="0"/>
              </a:spcBef>
              <a:buFont typeface="Wingdings 3" charset="0"/>
              <a:buNone/>
            </a:pPr>
            <a:r>
              <a:rPr lang="en-CA" sz="2400" dirty="0">
                <a:solidFill>
                  <a:srgbClr val="3333CC"/>
                </a:solidFill>
                <a:latin typeface="+mn-lt"/>
                <a:cs typeface="Menlo Regular"/>
              </a:rPr>
              <a:t>    public void createAndSetName() {        </a:t>
            </a:r>
          </a:p>
          <a:p>
            <a:pPr marL="342900" indent="-342900">
              <a:spcBef>
                <a:spcPct val="0"/>
              </a:spcBef>
              <a:buFont typeface="Wingdings 3" charset="0"/>
              <a:buNone/>
            </a:pPr>
            <a:r>
              <a:rPr lang="en-CA" sz="2400" dirty="0">
                <a:solidFill>
                  <a:srgbClr val="3333CC"/>
                </a:solidFill>
                <a:latin typeface="+mn-lt"/>
                <a:cs typeface="Menlo Regular"/>
              </a:rPr>
              <a:t>        Value v1 = new Value();</a:t>
            </a:r>
          </a:p>
          <a:p>
            <a:pPr marL="342900" indent="-342900">
              <a:spcBef>
                <a:spcPct val="0"/>
              </a:spcBef>
              <a:buFont typeface="Wingdings 3" charset="0"/>
              <a:buNone/>
            </a:pPr>
            <a:endParaRPr lang="en-CA" sz="2400" dirty="0">
              <a:solidFill>
                <a:srgbClr val="3333CC"/>
              </a:solidFill>
              <a:latin typeface="+mn-lt"/>
              <a:cs typeface="Menlo Regular"/>
            </a:endParaRPr>
          </a:p>
          <a:p>
            <a:pPr marL="342900" indent="-342900">
              <a:spcBef>
                <a:spcPct val="0"/>
              </a:spcBef>
              <a:buFont typeface="Wingdings 3" charset="0"/>
              <a:buNone/>
            </a:pPr>
            <a:r>
              <a:rPr lang="en-CA" sz="2400" dirty="0">
                <a:solidFill>
                  <a:srgbClr val="3333CC"/>
                </a:solidFill>
                <a:latin typeface="+mn-lt"/>
                <a:cs typeface="Menlo Regular"/>
              </a:rPr>
              <a:t>        v1.setName("Y");</a:t>
            </a:r>
          </a:p>
          <a:p>
            <a:pPr marL="342900" indent="-342900">
              <a:spcBef>
                <a:spcPct val="0"/>
              </a:spcBef>
              <a:buFont typeface="Wingdings 3" charset="0"/>
              <a:buNone/>
            </a:pPr>
            <a:endParaRPr lang="en-CA" sz="2400" dirty="0">
              <a:solidFill>
                <a:srgbClr val="3333CC"/>
              </a:solidFill>
              <a:latin typeface="+mn-lt"/>
              <a:cs typeface="Menlo Regular"/>
            </a:endParaRPr>
          </a:p>
          <a:p>
            <a:pPr marL="342900" indent="-342900">
              <a:spcBef>
                <a:spcPct val="0"/>
              </a:spcBef>
              <a:buFont typeface="Wingdings 3" charset="0"/>
              <a:buNone/>
            </a:pPr>
            <a:r>
              <a:rPr lang="en-CA" sz="2400" dirty="0">
                <a:solidFill>
                  <a:srgbClr val="3333CC"/>
                </a:solidFill>
                <a:latin typeface="+mn-lt"/>
                <a:cs typeface="Menlo Regular"/>
              </a:rPr>
              <a:t>        String expected = "Y";</a:t>
            </a:r>
          </a:p>
          <a:p>
            <a:pPr marL="342900" indent="-342900">
              <a:spcBef>
                <a:spcPct val="0"/>
              </a:spcBef>
              <a:buFont typeface="Wingdings 3" charset="0"/>
              <a:buNone/>
            </a:pPr>
            <a:r>
              <a:rPr lang="en-CA" sz="2400" dirty="0">
                <a:solidFill>
                  <a:srgbClr val="3333CC"/>
                </a:solidFill>
                <a:latin typeface="+mn-lt"/>
                <a:cs typeface="Menlo Regular"/>
              </a:rPr>
              <a:t>        String actual = v1.getName();</a:t>
            </a:r>
          </a:p>
          <a:p>
            <a:pPr marL="342900" indent="-342900">
              <a:spcBef>
                <a:spcPct val="0"/>
              </a:spcBef>
              <a:buFont typeface="Wingdings 3" charset="0"/>
              <a:buNone/>
            </a:pPr>
            <a:endParaRPr lang="en-CA" sz="2400" dirty="0">
              <a:solidFill>
                <a:srgbClr val="3333CC"/>
              </a:solidFill>
              <a:latin typeface="+mn-lt"/>
              <a:cs typeface="Menlo Regular"/>
            </a:endParaRPr>
          </a:p>
          <a:p>
            <a:pPr marL="342900" indent="-342900">
              <a:spcBef>
                <a:spcPct val="0"/>
              </a:spcBef>
              <a:buFont typeface="Wingdings 3" charset="0"/>
              <a:buNone/>
            </a:pPr>
            <a:r>
              <a:rPr lang="en-CA" sz="2400" dirty="0">
                <a:solidFill>
                  <a:srgbClr val="3333CC"/>
                </a:solidFill>
                <a:latin typeface="+mn-lt"/>
                <a:cs typeface="Menlo Regular"/>
              </a:rPr>
              <a:t>        </a:t>
            </a:r>
            <a:r>
              <a:rPr lang="en-CA" sz="2400" dirty="0">
                <a:solidFill>
                  <a:srgbClr val="800000"/>
                </a:solidFill>
                <a:latin typeface="+mn-lt"/>
                <a:cs typeface="Menlo Regular"/>
              </a:rPr>
              <a:t>Assert.assertEquals(expected, actual);</a:t>
            </a:r>
            <a:endParaRPr lang="en-CA" sz="2400" dirty="0">
              <a:solidFill>
                <a:srgbClr val="3333CC"/>
              </a:solidFill>
              <a:latin typeface="+mn-lt"/>
              <a:cs typeface="Menlo Regular"/>
            </a:endParaRPr>
          </a:p>
          <a:p>
            <a:pPr marL="342900" indent="-342900">
              <a:spcBef>
                <a:spcPct val="0"/>
              </a:spcBef>
              <a:buFont typeface="Wingdings 3" charset="0"/>
              <a:buNone/>
            </a:pPr>
            <a:r>
              <a:rPr lang="en-CA" sz="2400" dirty="0">
                <a:solidFill>
                  <a:srgbClr val="3333CC"/>
                </a:solidFill>
                <a:latin typeface="+mn-lt"/>
                <a:cs typeface="Menlo Regular"/>
              </a:rPr>
              <a:t>    }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54</a:t>
            </a:fld>
            <a:r>
              <a:rPr lang="en-US" dirty="0" smtClean="0"/>
              <a:t> of 89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663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 Simple JUnit Test Case</a:t>
            </a:r>
            <a:endParaRPr lang="en-CA" sz="4400" b="1" dirty="0"/>
          </a:p>
        </p:txBody>
      </p:sp>
      <p:sp>
        <p:nvSpPr>
          <p:cNvPr id="2662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Bef>
                <a:spcPct val="0"/>
              </a:spcBef>
              <a:buFont typeface="Wingdings 3" charset="0"/>
              <a:buNone/>
            </a:pPr>
            <a:r>
              <a:rPr lang="en-CA" sz="2400" dirty="0">
                <a:solidFill>
                  <a:srgbClr val="3333CC"/>
                </a:solidFill>
                <a:latin typeface="+mn-lt"/>
                <a:cs typeface="Menlo Regular"/>
              </a:rPr>
              <a:t>    </a:t>
            </a:r>
            <a:r>
              <a:rPr lang="en-CA" sz="2400" dirty="0">
                <a:solidFill>
                  <a:srgbClr val="008000"/>
                </a:solidFill>
                <a:latin typeface="+mn-lt"/>
                <a:cs typeface="Menlo Regular"/>
              </a:rPr>
              <a:t>/** Test of setName() method, of class Value  *</a:t>
            </a:r>
            <a:r>
              <a:rPr lang="en-CA" sz="2400" dirty="0" smtClean="0">
                <a:solidFill>
                  <a:srgbClr val="008000"/>
                </a:solidFill>
                <a:latin typeface="+mn-lt"/>
                <a:cs typeface="Menlo Regular"/>
              </a:rPr>
              <a:t>/</a:t>
            </a:r>
            <a:endParaRPr lang="en-CA" sz="2400" dirty="0">
              <a:solidFill>
                <a:srgbClr val="3333CC"/>
              </a:solidFill>
              <a:latin typeface="+mn-lt"/>
              <a:cs typeface="Menlo Regular"/>
            </a:endParaRPr>
          </a:p>
          <a:p>
            <a:pPr marL="342900" indent="-342900">
              <a:spcBef>
                <a:spcPct val="0"/>
              </a:spcBef>
              <a:buFont typeface="Wingdings 3" charset="0"/>
              <a:buNone/>
            </a:pPr>
            <a:r>
              <a:rPr lang="en-CA" sz="2400" dirty="0">
                <a:solidFill>
                  <a:srgbClr val="3333CC"/>
                </a:solidFill>
                <a:latin typeface="+mn-lt"/>
                <a:cs typeface="Menlo Regular"/>
              </a:rPr>
              <a:t>    </a:t>
            </a:r>
            <a:r>
              <a:rPr lang="en-CA" sz="2400" dirty="0">
                <a:solidFill>
                  <a:srgbClr val="FF0080"/>
                </a:solidFill>
                <a:latin typeface="+mn-lt"/>
                <a:cs typeface="Menlo Regular"/>
              </a:rPr>
              <a:t>@Test</a:t>
            </a:r>
            <a:endParaRPr lang="en-CA" sz="2400" dirty="0">
              <a:solidFill>
                <a:srgbClr val="3333CC"/>
              </a:solidFill>
              <a:latin typeface="+mn-lt"/>
              <a:cs typeface="Menlo Regular"/>
            </a:endParaRPr>
          </a:p>
          <a:p>
            <a:pPr marL="342900" indent="-342900">
              <a:spcBef>
                <a:spcPct val="0"/>
              </a:spcBef>
              <a:buFont typeface="Wingdings 3" charset="0"/>
              <a:buNone/>
            </a:pPr>
            <a:r>
              <a:rPr lang="en-CA" sz="2400" dirty="0">
                <a:solidFill>
                  <a:srgbClr val="3333CC"/>
                </a:solidFill>
                <a:latin typeface="+mn-lt"/>
                <a:cs typeface="Menlo Regular"/>
              </a:rPr>
              <a:t>    public void createAndSetName() {        </a:t>
            </a:r>
          </a:p>
          <a:p>
            <a:pPr marL="342900" indent="-342900">
              <a:spcBef>
                <a:spcPct val="0"/>
              </a:spcBef>
              <a:buFont typeface="Wingdings 3" charset="0"/>
              <a:buNone/>
            </a:pPr>
            <a:r>
              <a:rPr lang="en-CA" sz="2400" dirty="0">
                <a:solidFill>
                  <a:srgbClr val="3333CC"/>
                </a:solidFill>
                <a:latin typeface="+mn-lt"/>
                <a:cs typeface="Menlo Regular"/>
              </a:rPr>
              <a:t>        Value v1 = new Value();</a:t>
            </a:r>
          </a:p>
          <a:p>
            <a:pPr marL="342900" indent="-342900">
              <a:spcBef>
                <a:spcPct val="0"/>
              </a:spcBef>
              <a:buFont typeface="Wingdings 3" charset="0"/>
              <a:buNone/>
            </a:pPr>
            <a:endParaRPr lang="en-CA" sz="2400" dirty="0">
              <a:solidFill>
                <a:srgbClr val="3333CC"/>
              </a:solidFill>
              <a:latin typeface="+mn-lt"/>
              <a:cs typeface="Menlo Regular"/>
            </a:endParaRPr>
          </a:p>
          <a:p>
            <a:pPr marL="342900" indent="-342900">
              <a:spcBef>
                <a:spcPct val="0"/>
              </a:spcBef>
              <a:buFont typeface="Wingdings 3" charset="0"/>
              <a:buNone/>
            </a:pPr>
            <a:r>
              <a:rPr lang="en-CA" sz="2400" dirty="0">
                <a:solidFill>
                  <a:srgbClr val="3333CC"/>
                </a:solidFill>
                <a:latin typeface="+mn-lt"/>
                <a:cs typeface="Menlo Regular"/>
              </a:rPr>
              <a:t>        v1.setName("Y");</a:t>
            </a:r>
          </a:p>
          <a:p>
            <a:pPr marL="342900" indent="-342900">
              <a:spcBef>
                <a:spcPct val="0"/>
              </a:spcBef>
              <a:buFont typeface="Wingdings 3" charset="0"/>
              <a:buNone/>
            </a:pPr>
            <a:endParaRPr lang="en-CA" sz="2400" dirty="0">
              <a:solidFill>
                <a:srgbClr val="3333CC"/>
              </a:solidFill>
              <a:latin typeface="+mn-lt"/>
              <a:cs typeface="Menlo Regular"/>
            </a:endParaRPr>
          </a:p>
          <a:p>
            <a:pPr marL="342900" indent="-342900">
              <a:spcBef>
                <a:spcPct val="0"/>
              </a:spcBef>
              <a:buFont typeface="Wingdings 3" charset="0"/>
              <a:buNone/>
            </a:pPr>
            <a:r>
              <a:rPr lang="en-CA" sz="2400" dirty="0">
                <a:solidFill>
                  <a:srgbClr val="3333CC"/>
                </a:solidFill>
                <a:latin typeface="+mn-lt"/>
                <a:cs typeface="Menlo Regular"/>
              </a:rPr>
              <a:t>        String expected = "Y";</a:t>
            </a:r>
          </a:p>
          <a:p>
            <a:pPr marL="342900" indent="-342900">
              <a:spcBef>
                <a:spcPct val="0"/>
              </a:spcBef>
              <a:buFont typeface="Wingdings 3" charset="0"/>
              <a:buNone/>
            </a:pPr>
            <a:r>
              <a:rPr lang="en-CA" sz="2400" dirty="0">
                <a:solidFill>
                  <a:srgbClr val="3333CC"/>
                </a:solidFill>
                <a:latin typeface="+mn-lt"/>
                <a:cs typeface="Menlo Regular"/>
              </a:rPr>
              <a:t>        String actual = v1.getName();</a:t>
            </a:r>
          </a:p>
          <a:p>
            <a:pPr marL="342900" indent="-342900">
              <a:spcBef>
                <a:spcPct val="0"/>
              </a:spcBef>
              <a:buFont typeface="Wingdings 3" charset="0"/>
              <a:buNone/>
            </a:pPr>
            <a:endParaRPr lang="en-CA" sz="2400" dirty="0">
              <a:solidFill>
                <a:srgbClr val="3333CC"/>
              </a:solidFill>
              <a:latin typeface="+mn-lt"/>
              <a:cs typeface="Menlo Regular"/>
            </a:endParaRPr>
          </a:p>
          <a:p>
            <a:pPr marL="342900" indent="-342900">
              <a:spcBef>
                <a:spcPct val="0"/>
              </a:spcBef>
              <a:buFont typeface="Wingdings 3" charset="0"/>
              <a:buNone/>
            </a:pPr>
            <a:r>
              <a:rPr lang="en-CA" sz="2400" dirty="0">
                <a:solidFill>
                  <a:srgbClr val="3333CC"/>
                </a:solidFill>
                <a:latin typeface="+mn-lt"/>
                <a:cs typeface="Menlo Regular"/>
              </a:rPr>
              <a:t>        </a:t>
            </a:r>
            <a:r>
              <a:rPr lang="en-CA" sz="2400" dirty="0">
                <a:solidFill>
                  <a:srgbClr val="800000"/>
                </a:solidFill>
                <a:latin typeface="+mn-lt"/>
                <a:cs typeface="Menlo Regular"/>
              </a:rPr>
              <a:t>Assert.assertEquals(expected, actual);</a:t>
            </a:r>
            <a:endParaRPr lang="en-CA" sz="2400" dirty="0">
              <a:solidFill>
                <a:srgbClr val="3333CC"/>
              </a:solidFill>
              <a:latin typeface="+mn-lt"/>
              <a:cs typeface="Menlo Regular"/>
            </a:endParaRPr>
          </a:p>
          <a:p>
            <a:pPr marL="342900" indent="-342900">
              <a:spcBef>
                <a:spcPct val="0"/>
              </a:spcBef>
              <a:buFont typeface="Wingdings 3" charset="0"/>
              <a:buNone/>
            </a:pPr>
            <a:r>
              <a:rPr lang="en-CA" sz="2400" dirty="0">
                <a:solidFill>
                  <a:srgbClr val="3333CC"/>
                </a:solidFill>
                <a:latin typeface="+mn-lt"/>
                <a:cs typeface="Menlo Regular"/>
              </a:rPr>
              <a:t>    }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105400" y="1600200"/>
            <a:ext cx="3733800" cy="914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defRPr/>
            </a:pPr>
            <a:r>
              <a:rPr lang="en-CA" sz="2800" dirty="0" smtClean="0">
                <a:latin typeface="Garamond"/>
                <a:cs typeface="Garamond"/>
              </a:rPr>
              <a:t>Identify </a:t>
            </a:r>
            <a:r>
              <a:rPr lang="en-CA" sz="2800" dirty="0">
                <a:latin typeface="Garamond"/>
                <a:cs typeface="Garamond"/>
              </a:rPr>
              <a:t>this Java method</a:t>
            </a:r>
          </a:p>
          <a:p>
            <a:pPr algn="l">
              <a:defRPr/>
            </a:pPr>
            <a:r>
              <a:rPr lang="en-CA" sz="2800" dirty="0">
                <a:latin typeface="Garamond"/>
                <a:cs typeface="Garamond"/>
              </a:rPr>
              <a:t>as a test case</a:t>
            </a:r>
            <a:endParaRPr lang="en-CA" dirty="0">
              <a:latin typeface="Garamond"/>
              <a:cs typeface="Garamond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1676400" y="1600200"/>
            <a:ext cx="34290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 dirty="0">
              <a:cs typeface="Arial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55</a:t>
            </a:fld>
            <a:r>
              <a:rPr lang="en-US" dirty="0" smtClean="0"/>
              <a:t> of 89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702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 Simple JUnit Test Case</a:t>
            </a:r>
            <a:endParaRPr lang="en-CA" sz="4400" b="1" dirty="0"/>
          </a:p>
        </p:txBody>
      </p:sp>
      <p:sp>
        <p:nvSpPr>
          <p:cNvPr id="2662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Bef>
                <a:spcPct val="0"/>
              </a:spcBef>
              <a:buFont typeface="Wingdings 3" charset="0"/>
              <a:buNone/>
            </a:pPr>
            <a:r>
              <a:rPr lang="en-CA" sz="2400" dirty="0">
                <a:solidFill>
                  <a:srgbClr val="3333CC"/>
                </a:solidFill>
                <a:latin typeface="+mn-lt"/>
                <a:cs typeface="Menlo Regular"/>
              </a:rPr>
              <a:t>    </a:t>
            </a:r>
            <a:r>
              <a:rPr lang="en-CA" sz="2400" dirty="0">
                <a:solidFill>
                  <a:srgbClr val="008000"/>
                </a:solidFill>
                <a:latin typeface="+mn-lt"/>
                <a:cs typeface="Menlo Regular"/>
              </a:rPr>
              <a:t>/** Test of setName() method, of class Value  *</a:t>
            </a:r>
            <a:r>
              <a:rPr lang="en-CA" sz="2400" dirty="0" smtClean="0">
                <a:solidFill>
                  <a:srgbClr val="008000"/>
                </a:solidFill>
                <a:latin typeface="+mn-lt"/>
                <a:cs typeface="Menlo Regular"/>
              </a:rPr>
              <a:t>/</a:t>
            </a:r>
            <a:endParaRPr lang="en-CA" sz="2400" dirty="0">
              <a:solidFill>
                <a:srgbClr val="3333CC"/>
              </a:solidFill>
              <a:latin typeface="+mn-lt"/>
              <a:cs typeface="Menlo Regular"/>
            </a:endParaRPr>
          </a:p>
          <a:p>
            <a:pPr marL="342900" indent="-342900">
              <a:spcBef>
                <a:spcPct val="0"/>
              </a:spcBef>
              <a:buFont typeface="Wingdings 3" charset="0"/>
              <a:buNone/>
            </a:pPr>
            <a:r>
              <a:rPr lang="en-CA" sz="2400" dirty="0">
                <a:solidFill>
                  <a:srgbClr val="3333CC"/>
                </a:solidFill>
                <a:latin typeface="+mn-lt"/>
                <a:cs typeface="Menlo Regular"/>
              </a:rPr>
              <a:t>    </a:t>
            </a:r>
            <a:r>
              <a:rPr lang="en-CA" sz="2400" dirty="0">
                <a:solidFill>
                  <a:srgbClr val="0000FF"/>
                </a:solidFill>
                <a:latin typeface="+mn-lt"/>
                <a:cs typeface="Menlo Regular"/>
              </a:rPr>
              <a:t>@Test</a:t>
            </a:r>
          </a:p>
          <a:p>
            <a:pPr marL="342900" indent="-342900">
              <a:spcBef>
                <a:spcPct val="0"/>
              </a:spcBef>
              <a:buFont typeface="Wingdings 3" charset="0"/>
              <a:buNone/>
            </a:pPr>
            <a:r>
              <a:rPr lang="en-CA" sz="2400" dirty="0">
                <a:solidFill>
                  <a:srgbClr val="3333CC"/>
                </a:solidFill>
                <a:latin typeface="+mn-lt"/>
                <a:cs typeface="Menlo Regular"/>
              </a:rPr>
              <a:t>    public void createAndSetName() {        </a:t>
            </a:r>
          </a:p>
          <a:p>
            <a:pPr marL="342900" indent="-342900">
              <a:spcBef>
                <a:spcPct val="0"/>
              </a:spcBef>
              <a:buFont typeface="Wingdings 3" charset="0"/>
              <a:buNone/>
            </a:pPr>
            <a:r>
              <a:rPr lang="en-CA" sz="2400" dirty="0">
                <a:solidFill>
                  <a:srgbClr val="3333CC"/>
                </a:solidFill>
                <a:latin typeface="+mn-lt"/>
                <a:cs typeface="Menlo Regular"/>
              </a:rPr>
              <a:t>        Value v1 = new Value();</a:t>
            </a:r>
          </a:p>
          <a:p>
            <a:pPr marL="342900" indent="-342900">
              <a:spcBef>
                <a:spcPct val="0"/>
              </a:spcBef>
              <a:buFont typeface="Wingdings 3" charset="0"/>
              <a:buNone/>
            </a:pPr>
            <a:endParaRPr lang="en-CA" sz="2400" dirty="0">
              <a:solidFill>
                <a:srgbClr val="3333CC"/>
              </a:solidFill>
              <a:latin typeface="+mn-lt"/>
              <a:cs typeface="Menlo Regular"/>
            </a:endParaRPr>
          </a:p>
          <a:p>
            <a:pPr marL="342900" indent="-342900">
              <a:spcBef>
                <a:spcPct val="0"/>
              </a:spcBef>
              <a:buFont typeface="Wingdings 3" charset="0"/>
              <a:buNone/>
            </a:pPr>
            <a:r>
              <a:rPr lang="en-CA" sz="2400" dirty="0">
                <a:solidFill>
                  <a:srgbClr val="3333CC"/>
                </a:solidFill>
                <a:latin typeface="+mn-lt"/>
                <a:cs typeface="Menlo Regular"/>
              </a:rPr>
              <a:t>        </a:t>
            </a:r>
            <a:r>
              <a:rPr lang="en-CA" sz="2400" dirty="0">
                <a:solidFill>
                  <a:srgbClr val="FF0000"/>
                </a:solidFill>
                <a:latin typeface="+mn-lt"/>
                <a:cs typeface="Menlo Regular"/>
              </a:rPr>
              <a:t>v1.setName("Y");</a:t>
            </a:r>
          </a:p>
          <a:p>
            <a:pPr marL="342900" indent="-342900">
              <a:spcBef>
                <a:spcPct val="0"/>
              </a:spcBef>
              <a:buFont typeface="Wingdings 3" charset="0"/>
              <a:buNone/>
            </a:pPr>
            <a:endParaRPr lang="en-CA" sz="2400" dirty="0">
              <a:solidFill>
                <a:srgbClr val="3333CC"/>
              </a:solidFill>
              <a:latin typeface="+mn-lt"/>
              <a:cs typeface="Menlo Regular"/>
            </a:endParaRPr>
          </a:p>
          <a:p>
            <a:pPr marL="342900" indent="-342900">
              <a:spcBef>
                <a:spcPct val="0"/>
              </a:spcBef>
              <a:buFont typeface="Wingdings 3" charset="0"/>
              <a:buNone/>
            </a:pPr>
            <a:r>
              <a:rPr lang="en-CA" sz="2400" dirty="0">
                <a:solidFill>
                  <a:srgbClr val="3333CC"/>
                </a:solidFill>
                <a:latin typeface="+mn-lt"/>
                <a:cs typeface="Menlo Regular"/>
              </a:rPr>
              <a:t>        String expected = "Y";</a:t>
            </a:r>
          </a:p>
          <a:p>
            <a:pPr marL="342900" indent="-342900">
              <a:spcBef>
                <a:spcPct val="0"/>
              </a:spcBef>
              <a:buFont typeface="Wingdings 3" charset="0"/>
              <a:buNone/>
            </a:pPr>
            <a:r>
              <a:rPr lang="en-CA" sz="2400" dirty="0">
                <a:solidFill>
                  <a:srgbClr val="3333CC"/>
                </a:solidFill>
                <a:latin typeface="+mn-lt"/>
                <a:cs typeface="Menlo Regular"/>
              </a:rPr>
              <a:t>        String actual = v1.getName();</a:t>
            </a:r>
          </a:p>
          <a:p>
            <a:pPr marL="342900" indent="-342900">
              <a:spcBef>
                <a:spcPct val="0"/>
              </a:spcBef>
              <a:buFont typeface="Wingdings 3" charset="0"/>
              <a:buNone/>
            </a:pPr>
            <a:endParaRPr lang="en-CA" sz="2400" dirty="0">
              <a:solidFill>
                <a:srgbClr val="3333CC"/>
              </a:solidFill>
              <a:latin typeface="+mn-lt"/>
              <a:cs typeface="Menlo Regular"/>
            </a:endParaRPr>
          </a:p>
          <a:p>
            <a:pPr marL="342900" indent="-342900">
              <a:spcBef>
                <a:spcPct val="0"/>
              </a:spcBef>
              <a:buFont typeface="Wingdings 3" charset="0"/>
              <a:buNone/>
            </a:pPr>
            <a:r>
              <a:rPr lang="en-CA" sz="2400" dirty="0">
                <a:solidFill>
                  <a:srgbClr val="3333CC"/>
                </a:solidFill>
                <a:latin typeface="+mn-lt"/>
                <a:cs typeface="Menlo Regular"/>
              </a:rPr>
              <a:t>        </a:t>
            </a:r>
            <a:r>
              <a:rPr lang="en-CA" sz="2400" dirty="0">
                <a:solidFill>
                  <a:srgbClr val="800000"/>
                </a:solidFill>
                <a:latin typeface="+mn-lt"/>
                <a:cs typeface="Menlo Regular"/>
              </a:rPr>
              <a:t>Assert.assertEquals(expected, actual);</a:t>
            </a:r>
            <a:endParaRPr lang="en-CA" sz="2400" dirty="0">
              <a:solidFill>
                <a:srgbClr val="3333CC"/>
              </a:solidFill>
              <a:latin typeface="+mn-lt"/>
              <a:cs typeface="Menlo Regular"/>
            </a:endParaRPr>
          </a:p>
          <a:p>
            <a:pPr marL="342900" indent="-342900">
              <a:spcBef>
                <a:spcPct val="0"/>
              </a:spcBef>
              <a:buFont typeface="Wingdings 3" charset="0"/>
              <a:buNone/>
            </a:pPr>
            <a:r>
              <a:rPr lang="en-CA" sz="2400" dirty="0">
                <a:solidFill>
                  <a:srgbClr val="3333CC"/>
                </a:solidFill>
                <a:latin typeface="+mn-lt"/>
                <a:cs typeface="Menlo Regular"/>
              </a:rPr>
              <a:t>    }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105400" y="2438400"/>
            <a:ext cx="3733800" cy="138499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>
              <a:defRPr/>
            </a:pPr>
            <a:r>
              <a:rPr lang="en-CA" sz="2800" dirty="0">
                <a:latin typeface="Garamond"/>
                <a:cs typeface="Garamond"/>
              </a:rPr>
              <a:t>C</a:t>
            </a:r>
            <a:r>
              <a:rPr lang="en-CA" sz="2800" dirty="0" smtClean="0">
                <a:latin typeface="Garamond"/>
                <a:cs typeface="Garamond"/>
              </a:rPr>
              <a:t>onfirm </a:t>
            </a:r>
            <a:r>
              <a:rPr lang="en-CA" sz="2800" dirty="0">
                <a:latin typeface="Garamond"/>
                <a:cs typeface="Garamond"/>
              </a:rPr>
              <a:t>that </a:t>
            </a:r>
            <a:r>
              <a:rPr lang="en-CA" sz="2400" dirty="0">
                <a:solidFill>
                  <a:srgbClr val="3333CC"/>
                </a:solidFill>
                <a:latin typeface="+mn-lt"/>
                <a:cs typeface="Garamond"/>
              </a:rPr>
              <a:t>setName</a:t>
            </a:r>
          </a:p>
          <a:p>
            <a:pPr algn="l">
              <a:defRPr/>
            </a:pPr>
            <a:r>
              <a:rPr lang="en-CA" sz="2800" dirty="0">
                <a:latin typeface="Garamond"/>
                <a:cs typeface="Garamond"/>
              </a:rPr>
              <a:t>saves the specified name </a:t>
            </a:r>
            <a:r>
              <a:rPr lang="en-CA" sz="2800" dirty="0" smtClean="0">
                <a:latin typeface="Garamond"/>
                <a:cs typeface="Garamond"/>
              </a:rPr>
              <a:t>in the </a:t>
            </a:r>
            <a:r>
              <a:rPr lang="en-CA" sz="2400" dirty="0" smtClean="0">
                <a:solidFill>
                  <a:srgbClr val="3333CC"/>
                </a:solidFill>
                <a:latin typeface="+mn-lt"/>
                <a:cs typeface="Garamond"/>
              </a:rPr>
              <a:t>Value</a:t>
            </a:r>
            <a:r>
              <a:rPr lang="en-CA" sz="2800" dirty="0" smtClean="0">
                <a:latin typeface="Garamond"/>
                <a:cs typeface="Garamond"/>
              </a:rPr>
              <a:t> object</a:t>
            </a:r>
            <a:endParaRPr lang="en-CA" sz="2800" dirty="0">
              <a:latin typeface="Garamond"/>
              <a:cs typeface="Garamond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>
            <a:off x="3505200" y="3124200"/>
            <a:ext cx="160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 dirty="0">
              <a:cs typeface="Arial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56</a:t>
            </a:fld>
            <a:r>
              <a:rPr lang="en-US" dirty="0" smtClean="0"/>
              <a:t> of 89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910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 Simple JUnit Test Case</a:t>
            </a:r>
            <a:endParaRPr lang="en-CA" sz="4400" b="1" dirty="0"/>
          </a:p>
        </p:txBody>
      </p:sp>
      <p:sp>
        <p:nvSpPr>
          <p:cNvPr id="2662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Bef>
                <a:spcPct val="0"/>
              </a:spcBef>
              <a:buFont typeface="Wingdings 3" charset="0"/>
              <a:buNone/>
            </a:pPr>
            <a:r>
              <a:rPr lang="en-CA" sz="2400" dirty="0">
                <a:solidFill>
                  <a:srgbClr val="3333CC"/>
                </a:solidFill>
                <a:latin typeface="+mn-lt"/>
                <a:cs typeface="Menlo Regular"/>
              </a:rPr>
              <a:t>    </a:t>
            </a:r>
            <a:r>
              <a:rPr lang="en-CA" sz="2400" dirty="0">
                <a:solidFill>
                  <a:srgbClr val="008000"/>
                </a:solidFill>
                <a:latin typeface="+mn-lt"/>
                <a:cs typeface="Menlo Regular"/>
              </a:rPr>
              <a:t>/** Test of setName() method, of class Value  *</a:t>
            </a:r>
            <a:r>
              <a:rPr lang="en-CA" sz="2400" dirty="0" smtClean="0">
                <a:solidFill>
                  <a:srgbClr val="008000"/>
                </a:solidFill>
                <a:latin typeface="+mn-lt"/>
                <a:cs typeface="Menlo Regular"/>
              </a:rPr>
              <a:t>/</a:t>
            </a:r>
            <a:endParaRPr lang="en-CA" sz="2400" dirty="0">
              <a:solidFill>
                <a:srgbClr val="3333CC"/>
              </a:solidFill>
              <a:latin typeface="+mn-lt"/>
              <a:cs typeface="Menlo Regular"/>
            </a:endParaRPr>
          </a:p>
          <a:p>
            <a:pPr marL="342900" indent="-342900">
              <a:spcBef>
                <a:spcPct val="0"/>
              </a:spcBef>
              <a:buFont typeface="Wingdings 3" charset="0"/>
              <a:buNone/>
            </a:pPr>
            <a:r>
              <a:rPr lang="en-CA" sz="2400" dirty="0">
                <a:solidFill>
                  <a:srgbClr val="3333CC"/>
                </a:solidFill>
                <a:latin typeface="+mn-lt"/>
                <a:cs typeface="Menlo Regular"/>
              </a:rPr>
              <a:t>    </a:t>
            </a:r>
            <a:r>
              <a:rPr lang="en-CA" sz="2400" dirty="0">
                <a:solidFill>
                  <a:srgbClr val="0000FF"/>
                </a:solidFill>
                <a:latin typeface="+mn-lt"/>
                <a:cs typeface="Menlo Regular"/>
              </a:rPr>
              <a:t>@Test</a:t>
            </a:r>
          </a:p>
          <a:p>
            <a:pPr marL="342900" indent="-342900">
              <a:spcBef>
                <a:spcPct val="0"/>
              </a:spcBef>
              <a:buFont typeface="Wingdings 3" charset="0"/>
              <a:buNone/>
            </a:pPr>
            <a:r>
              <a:rPr lang="en-CA" sz="2400" dirty="0">
                <a:solidFill>
                  <a:srgbClr val="3333CC"/>
                </a:solidFill>
                <a:latin typeface="+mn-lt"/>
                <a:cs typeface="Menlo Regular"/>
              </a:rPr>
              <a:t>    public void createAndSetName() {        </a:t>
            </a:r>
          </a:p>
          <a:p>
            <a:pPr marL="342900" indent="-342900">
              <a:spcBef>
                <a:spcPct val="0"/>
              </a:spcBef>
              <a:buFont typeface="Wingdings 3" charset="0"/>
              <a:buNone/>
            </a:pPr>
            <a:r>
              <a:rPr lang="en-CA" sz="2400" dirty="0">
                <a:solidFill>
                  <a:srgbClr val="3333CC"/>
                </a:solidFill>
                <a:latin typeface="+mn-lt"/>
                <a:cs typeface="Menlo Regular"/>
              </a:rPr>
              <a:t>        Value v1 = new Value();</a:t>
            </a:r>
          </a:p>
          <a:p>
            <a:pPr marL="342900" indent="-342900">
              <a:spcBef>
                <a:spcPct val="0"/>
              </a:spcBef>
              <a:buFont typeface="Wingdings 3" charset="0"/>
              <a:buNone/>
            </a:pPr>
            <a:endParaRPr lang="en-CA" sz="2400" dirty="0">
              <a:solidFill>
                <a:srgbClr val="3333CC"/>
              </a:solidFill>
              <a:latin typeface="+mn-lt"/>
              <a:cs typeface="Menlo Regular"/>
            </a:endParaRPr>
          </a:p>
          <a:p>
            <a:pPr marL="342900" indent="-342900">
              <a:spcBef>
                <a:spcPct val="0"/>
              </a:spcBef>
              <a:buFont typeface="Wingdings 3" charset="0"/>
              <a:buNone/>
            </a:pPr>
            <a:r>
              <a:rPr lang="en-CA" sz="2400" dirty="0">
                <a:solidFill>
                  <a:srgbClr val="3333CC"/>
                </a:solidFill>
                <a:latin typeface="+mn-lt"/>
                <a:cs typeface="Menlo Regular"/>
              </a:rPr>
              <a:t>        v1.setName("Y");</a:t>
            </a:r>
          </a:p>
          <a:p>
            <a:pPr marL="342900" indent="-342900">
              <a:spcBef>
                <a:spcPct val="0"/>
              </a:spcBef>
              <a:buFont typeface="Wingdings 3" charset="0"/>
              <a:buNone/>
            </a:pPr>
            <a:endParaRPr lang="en-CA" sz="2400" dirty="0">
              <a:solidFill>
                <a:srgbClr val="3333CC"/>
              </a:solidFill>
              <a:latin typeface="+mn-lt"/>
              <a:cs typeface="Menlo Regular"/>
            </a:endParaRPr>
          </a:p>
          <a:p>
            <a:pPr marL="342900" indent="-342900">
              <a:spcBef>
                <a:spcPct val="0"/>
              </a:spcBef>
              <a:buFont typeface="Wingdings 3" charset="0"/>
              <a:buNone/>
            </a:pPr>
            <a:r>
              <a:rPr lang="en-CA" sz="2400" dirty="0">
                <a:solidFill>
                  <a:srgbClr val="3333CC"/>
                </a:solidFill>
                <a:latin typeface="+mn-lt"/>
                <a:cs typeface="Menlo Regular"/>
              </a:rPr>
              <a:t>        String expected = "Y";</a:t>
            </a:r>
          </a:p>
          <a:p>
            <a:pPr marL="342900" indent="-342900">
              <a:spcBef>
                <a:spcPct val="0"/>
              </a:spcBef>
              <a:buFont typeface="Wingdings 3" charset="0"/>
              <a:buNone/>
            </a:pPr>
            <a:r>
              <a:rPr lang="en-CA" sz="2400" dirty="0">
                <a:solidFill>
                  <a:srgbClr val="3333CC"/>
                </a:solidFill>
                <a:latin typeface="+mn-lt"/>
                <a:cs typeface="Menlo Regular"/>
              </a:rPr>
              <a:t>        String actual = </a:t>
            </a:r>
            <a:r>
              <a:rPr lang="en-CA" sz="2400" dirty="0">
                <a:solidFill>
                  <a:srgbClr val="FF0000"/>
                </a:solidFill>
                <a:latin typeface="+mn-lt"/>
                <a:cs typeface="Menlo Regular"/>
              </a:rPr>
              <a:t>v1.getName()</a:t>
            </a:r>
            <a:r>
              <a:rPr lang="en-CA" sz="2400" dirty="0">
                <a:solidFill>
                  <a:srgbClr val="3333CC"/>
                </a:solidFill>
                <a:latin typeface="+mn-lt"/>
                <a:cs typeface="Menlo Regular"/>
              </a:rPr>
              <a:t>;</a:t>
            </a:r>
          </a:p>
          <a:p>
            <a:pPr marL="342900" indent="-342900">
              <a:spcBef>
                <a:spcPct val="0"/>
              </a:spcBef>
              <a:buFont typeface="Wingdings 3" charset="0"/>
              <a:buNone/>
            </a:pPr>
            <a:endParaRPr lang="en-CA" sz="2400" dirty="0">
              <a:solidFill>
                <a:srgbClr val="3333CC"/>
              </a:solidFill>
              <a:latin typeface="+mn-lt"/>
              <a:cs typeface="Menlo Regular"/>
            </a:endParaRPr>
          </a:p>
          <a:p>
            <a:pPr marL="342900" indent="-342900">
              <a:spcBef>
                <a:spcPct val="0"/>
              </a:spcBef>
              <a:buFont typeface="Wingdings 3" charset="0"/>
              <a:buNone/>
            </a:pPr>
            <a:r>
              <a:rPr lang="en-CA" sz="2400" dirty="0">
                <a:solidFill>
                  <a:srgbClr val="3333CC"/>
                </a:solidFill>
                <a:latin typeface="+mn-lt"/>
                <a:cs typeface="Menlo Regular"/>
              </a:rPr>
              <a:t>        </a:t>
            </a:r>
            <a:r>
              <a:rPr lang="en-CA" sz="2400" dirty="0">
                <a:solidFill>
                  <a:srgbClr val="800000"/>
                </a:solidFill>
                <a:latin typeface="+mn-lt"/>
                <a:cs typeface="Menlo Regular"/>
              </a:rPr>
              <a:t>Assert.assertEquals(expected, actual);</a:t>
            </a:r>
            <a:endParaRPr lang="en-CA" sz="2400" dirty="0">
              <a:solidFill>
                <a:srgbClr val="3333CC"/>
              </a:solidFill>
              <a:latin typeface="+mn-lt"/>
              <a:cs typeface="Menlo Regular"/>
            </a:endParaRPr>
          </a:p>
          <a:p>
            <a:pPr marL="342900" indent="-342900">
              <a:spcBef>
                <a:spcPct val="0"/>
              </a:spcBef>
              <a:buFont typeface="Wingdings 3" charset="0"/>
              <a:buNone/>
            </a:pPr>
            <a:r>
              <a:rPr lang="en-CA" sz="2400" dirty="0">
                <a:solidFill>
                  <a:srgbClr val="3333CC"/>
                </a:solidFill>
                <a:latin typeface="+mn-lt"/>
                <a:cs typeface="Menlo Regular"/>
              </a:rPr>
              <a:t>    }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638800" y="1828800"/>
            <a:ext cx="3175945" cy="138499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CA" sz="2800" dirty="0">
                <a:latin typeface="Garamond"/>
                <a:cs typeface="Garamond"/>
              </a:rPr>
              <a:t>Check to see that the</a:t>
            </a:r>
          </a:p>
          <a:p>
            <a:pPr algn="l">
              <a:defRPr/>
            </a:pPr>
            <a:r>
              <a:rPr lang="en-CA" sz="2400" dirty="0">
                <a:solidFill>
                  <a:srgbClr val="3333CC"/>
                </a:solidFill>
                <a:latin typeface="+mn-lt"/>
                <a:cs typeface="Garamond"/>
              </a:rPr>
              <a:t>Value</a:t>
            </a:r>
            <a:r>
              <a:rPr lang="en-CA" sz="2800" dirty="0">
                <a:latin typeface="Garamond"/>
                <a:cs typeface="Garamond"/>
              </a:rPr>
              <a:t> object really</a:t>
            </a:r>
          </a:p>
          <a:p>
            <a:pPr algn="l">
              <a:defRPr/>
            </a:pPr>
            <a:r>
              <a:rPr lang="en-CA" sz="2800" dirty="0">
                <a:latin typeface="Garamond"/>
                <a:cs typeface="Garamond"/>
              </a:rPr>
              <a:t>did store the name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>
            <a:off x="5105400" y="4191000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 dirty="0">
              <a:cs typeface="Arial" charset="0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7239000" y="32004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 dirty="0">
              <a:cs typeface="Arial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57</a:t>
            </a:fld>
            <a:r>
              <a:rPr lang="en-US" dirty="0" smtClean="0"/>
              <a:t> of 89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41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 Simple JUnit Test Case</a:t>
            </a:r>
            <a:endParaRPr lang="en-CA" sz="4400" b="1" dirty="0"/>
          </a:p>
        </p:txBody>
      </p:sp>
      <p:sp>
        <p:nvSpPr>
          <p:cNvPr id="2662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Bef>
                <a:spcPct val="0"/>
              </a:spcBef>
              <a:buFont typeface="Wingdings 3" charset="0"/>
              <a:buNone/>
            </a:pPr>
            <a:r>
              <a:rPr lang="en-CA" sz="2400" dirty="0">
                <a:solidFill>
                  <a:srgbClr val="3333CC"/>
                </a:solidFill>
                <a:latin typeface="+mn-lt"/>
                <a:cs typeface="Menlo Regular"/>
              </a:rPr>
              <a:t>    </a:t>
            </a:r>
            <a:r>
              <a:rPr lang="en-CA" sz="2400" dirty="0">
                <a:solidFill>
                  <a:srgbClr val="008000"/>
                </a:solidFill>
                <a:latin typeface="+mn-lt"/>
                <a:cs typeface="Menlo Regular"/>
              </a:rPr>
              <a:t>/** Test of setName() method, of class Value  *</a:t>
            </a:r>
            <a:r>
              <a:rPr lang="en-CA" sz="2400" dirty="0" smtClean="0">
                <a:solidFill>
                  <a:srgbClr val="008000"/>
                </a:solidFill>
                <a:latin typeface="+mn-lt"/>
                <a:cs typeface="Menlo Regular"/>
              </a:rPr>
              <a:t>/</a:t>
            </a:r>
            <a:endParaRPr lang="en-CA" sz="2400" dirty="0">
              <a:solidFill>
                <a:srgbClr val="3333CC"/>
              </a:solidFill>
              <a:latin typeface="+mn-lt"/>
              <a:cs typeface="Menlo Regular"/>
            </a:endParaRPr>
          </a:p>
          <a:p>
            <a:pPr marL="342900" indent="-342900">
              <a:spcBef>
                <a:spcPct val="0"/>
              </a:spcBef>
              <a:buFont typeface="Wingdings 3" charset="0"/>
              <a:buNone/>
            </a:pPr>
            <a:r>
              <a:rPr lang="en-CA" sz="2400" dirty="0">
                <a:solidFill>
                  <a:srgbClr val="3333CC"/>
                </a:solidFill>
                <a:latin typeface="+mn-lt"/>
                <a:cs typeface="Menlo Regular"/>
              </a:rPr>
              <a:t>    </a:t>
            </a:r>
            <a:r>
              <a:rPr lang="en-CA" sz="2400" dirty="0">
                <a:solidFill>
                  <a:srgbClr val="0000FF"/>
                </a:solidFill>
                <a:latin typeface="+mn-lt"/>
                <a:cs typeface="Menlo Regular"/>
              </a:rPr>
              <a:t>@Test</a:t>
            </a:r>
          </a:p>
          <a:p>
            <a:pPr marL="342900" indent="-342900">
              <a:spcBef>
                <a:spcPct val="0"/>
              </a:spcBef>
              <a:buFont typeface="Wingdings 3" charset="0"/>
              <a:buNone/>
            </a:pPr>
            <a:r>
              <a:rPr lang="en-CA" sz="2400" dirty="0">
                <a:solidFill>
                  <a:srgbClr val="3333CC"/>
                </a:solidFill>
                <a:latin typeface="+mn-lt"/>
                <a:cs typeface="Menlo Regular"/>
              </a:rPr>
              <a:t>    public void createAndSetName() {        </a:t>
            </a:r>
          </a:p>
          <a:p>
            <a:pPr marL="342900" indent="-342900">
              <a:spcBef>
                <a:spcPct val="0"/>
              </a:spcBef>
              <a:buFont typeface="Wingdings 3" charset="0"/>
              <a:buNone/>
            </a:pPr>
            <a:r>
              <a:rPr lang="en-CA" sz="2400" dirty="0">
                <a:solidFill>
                  <a:srgbClr val="3333CC"/>
                </a:solidFill>
                <a:latin typeface="+mn-lt"/>
                <a:cs typeface="Menlo Regular"/>
              </a:rPr>
              <a:t>        Value v1 = new Value();</a:t>
            </a:r>
          </a:p>
          <a:p>
            <a:pPr marL="342900" indent="-342900">
              <a:spcBef>
                <a:spcPct val="0"/>
              </a:spcBef>
              <a:buFont typeface="Wingdings 3" charset="0"/>
              <a:buNone/>
            </a:pPr>
            <a:endParaRPr lang="en-CA" sz="2400" dirty="0">
              <a:solidFill>
                <a:srgbClr val="3333CC"/>
              </a:solidFill>
              <a:latin typeface="+mn-lt"/>
              <a:cs typeface="Menlo Regular"/>
            </a:endParaRPr>
          </a:p>
          <a:p>
            <a:pPr marL="342900" indent="-342900">
              <a:spcBef>
                <a:spcPct val="0"/>
              </a:spcBef>
              <a:buFont typeface="Wingdings 3" charset="0"/>
              <a:buNone/>
            </a:pPr>
            <a:r>
              <a:rPr lang="en-CA" sz="2400" dirty="0">
                <a:solidFill>
                  <a:srgbClr val="3333CC"/>
                </a:solidFill>
                <a:latin typeface="+mn-lt"/>
                <a:cs typeface="Menlo Regular"/>
              </a:rPr>
              <a:t>        v1.setName("Y");</a:t>
            </a:r>
          </a:p>
          <a:p>
            <a:pPr marL="342900" indent="-342900">
              <a:spcBef>
                <a:spcPct val="0"/>
              </a:spcBef>
              <a:buFont typeface="Wingdings 3" charset="0"/>
              <a:buNone/>
            </a:pPr>
            <a:endParaRPr lang="en-CA" sz="2400" dirty="0">
              <a:solidFill>
                <a:srgbClr val="3333CC"/>
              </a:solidFill>
              <a:latin typeface="+mn-lt"/>
              <a:cs typeface="Menlo Regular"/>
            </a:endParaRPr>
          </a:p>
          <a:p>
            <a:pPr marL="342900" indent="-342900">
              <a:spcBef>
                <a:spcPct val="0"/>
              </a:spcBef>
              <a:buFont typeface="Wingdings 3" charset="0"/>
              <a:buNone/>
            </a:pPr>
            <a:r>
              <a:rPr lang="en-CA" sz="2400" dirty="0">
                <a:solidFill>
                  <a:srgbClr val="3333CC"/>
                </a:solidFill>
                <a:latin typeface="+mn-lt"/>
                <a:cs typeface="Menlo Regular"/>
              </a:rPr>
              <a:t>        String expected = "Y";</a:t>
            </a:r>
          </a:p>
          <a:p>
            <a:pPr marL="342900" indent="-342900">
              <a:spcBef>
                <a:spcPct val="0"/>
              </a:spcBef>
              <a:buFont typeface="Wingdings 3" charset="0"/>
              <a:buNone/>
            </a:pPr>
            <a:r>
              <a:rPr lang="en-CA" sz="2400" dirty="0">
                <a:solidFill>
                  <a:srgbClr val="3333CC"/>
                </a:solidFill>
                <a:latin typeface="+mn-lt"/>
                <a:cs typeface="Menlo Regular"/>
              </a:rPr>
              <a:t>        String actual = v1.getName();</a:t>
            </a:r>
          </a:p>
          <a:p>
            <a:pPr marL="342900" indent="-342900">
              <a:spcBef>
                <a:spcPct val="0"/>
              </a:spcBef>
              <a:buFont typeface="Wingdings 3" charset="0"/>
              <a:buNone/>
            </a:pPr>
            <a:endParaRPr lang="en-CA" sz="2400" dirty="0">
              <a:solidFill>
                <a:srgbClr val="3333CC"/>
              </a:solidFill>
              <a:latin typeface="+mn-lt"/>
              <a:cs typeface="Menlo Regular"/>
            </a:endParaRPr>
          </a:p>
          <a:p>
            <a:pPr marL="342900" indent="-342900">
              <a:spcBef>
                <a:spcPct val="0"/>
              </a:spcBef>
              <a:buFont typeface="Wingdings 3" charset="0"/>
              <a:buNone/>
            </a:pPr>
            <a:r>
              <a:rPr lang="en-CA" sz="2400" dirty="0">
                <a:solidFill>
                  <a:srgbClr val="3333CC"/>
                </a:solidFill>
                <a:latin typeface="+mn-lt"/>
                <a:cs typeface="Menlo Regular"/>
              </a:rPr>
              <a:t>        </a:t>
            </a:r>
            <a:r>
              <a:rPr lang="en-CA" sz="2400" dirty="0">
                <a:solidFill>
                  <a:srgbClr val="FF0000"/>
                </a:solidFill>
                <a:latin typeface="+mn-lt"/>
                <a:cs typeface="Menlo Regular"/>
              </a:rPr>
              <a:t>Assert.assertEquals(expected, actual);</a:t>
            </a:r>
          </a:p>
          <a:p>
            <a:pPr marL="342900" indent="-342900">
              <a:spcBef>
                <a:spcPct val="0"/>
              </a:spcBef>
              <a:buFont typeface="Wingdings 3" charset="0"/>
              <a:buNone/>
            </a:pPr>
            <a:r>
              <a:rPr lang="en-CA" sz="2400" dirty="0">
                <a:solidFill>
                  <a:srgbClr val="3333CC"/>
                </a:solidFill>
                <a:latin typeface="+mn-lt"/>
                <a:cs typeface="Menlo Regular"/>
              </a:rPr>
              <a:t>    }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34000" y="2362200"/>
            <a:ext cx="3657600" cy="181588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>
              <a:defRPr/>
            </a:pPr>
            <a:r>
              <a:rPr lang="en-CA" sz="2800" dirty="0" smtClean="0">
                <a:latin typeface="Garamond"/>
                <a:cs typeface="Garamond"/>
              </a:rPr>
              <a:t>Assert that the </a:t>
            </a:r>
            <a:r>
              <a:rPr lang="en-CA" sz="2400" dirty="0">
                <a:solidFill>
                  <a:srgbClr val="3333CC"/>
                </a:solidFill>
                <a:latin typeface="+mn-lt"/>
                <a:cs typeface="Garamond"/>
              </a:rPr>
              <a:t>expected</a:t>
            </a:r>
            <a:r>
              <a:rPr lang="en-CA" sz="2800" dirty="0">
                <a:latin typeface="Garamond"/>
                <a:cs typeface="Garamond"/>
              </a:rPr>
              <a:t> </a:t>
            </a:r>
            <a:r>
              <a:rPr lang="en-CA" sz="2800" dirty="0" smtClean="0">
                <a:latin typeface="Garamond"/>
                <a:cs typeface="Garamond"/>
              </a:rPr>
              <a:t>and </a:t>
            </a:r>
            <a:r>
              <a:rPr lang="en-CA" sz="2400" dirty="0" smtClean="0">
                <a:solidFill>
                  <a:srgbClr val="3333CC"/>
                </a:solidFill>
                <a:latin typeface="+mn-lt"/>
                <a:cs typeface="Garamond"/>
              </a:rPr>
              <a:t>actual</a:t>
            </a:r>
            <a:r>
              <a:rPr lang="en-CA" sz="2800" dirty="0" smtClean="0">
                <a:latin typeface="Garamond"/>
                <a:cs typeface="Garamond"/>
              </a:rPr>
              <a:t> </a:t>
            </a:r>
            <a:r>
              <a:rPr lang="en-CA" sz="2800" dirty="0">
                <a:latin typeface="Garamond"/>
                <a:cs typeface="Garamond"/>
              </a:rPr>
              <a:t>should be </a:t>
            </a:r>
            <a:r>
              <a:rPr lang="en-CA" sz="2800" dirty="0" smtClean="0">
                <a:latin typeface="Garamond"/>
                <a:cs typeface="Garamond"/>
              </a:rPr>
              <a:t>equal. If </a:t>
            </a:r>
            <a:r>
              <a:rPr lang="en-CA" sz="2800" dirty="0">
                <a:latin typeface="Garamond"/>
                <a:cs typeface="Garamond"/>
              </a:rPr>
              <a:t>not</a:t>
            </a:r>
            <a:r>
              <a:rPr lang="en-CA" sz="2800" dirty="0" smtClean="0">
                <a:latin typeface="Garamond"/>
                <a:cs typeface="Garamond"/>
              </a:rPr>
              <a:t>, the </a:t>
            </a:r>
            <a:r>
              <a:rPr lang="en-CA" sz="2800" dirty="0">
                <a:latin typeface="Garamond"/>
                <a:cs typeface="Garamond"/>
              </a:rPr>
              <a:t>test case should fail.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>
            <a:off x="5105400" y="4191000"/>
            <a:ext cx="2057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 dirty="0">
              <a:cs typeface="Arial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58</a:t>
            </a:fld>
            <a:r>
              <a:rPr lang="en-US" dirty="0" smtClean="0"/>
              <a:t> of 89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470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Organization of </a:t>
            </a:r>
            <a:r>
              <a:rPr lang="en-CA" dirty="0" smtClean="0"/>
              <a:t>JUnit Test</a:t>
            </a:r>
            <a:endParaRPr lang="en-CA" sz="4400" dirty="0"/>
          </a:p>
        </p:txBody>
      </p:sp>
      <p:sp>
        <p:nvSpPr>
          <p:cNvPr id="37893" name="Rectangle 3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021262"/>
          </a:xfrm>
        </p:spPr>
        <p:txBody>
          <a:bodyPr/>
          <a:lstStyle/>
          <a:p>
            <a:r>
              <a:rPr lang="en-CA" dirty="0"/>
              <a:t>Each </a:t>
            </a:r>
            <a:r>
              <a:rPr lang="en-CA" dirty="0" smtClean="0"/>
              <a:t>test method </a:t>
            </a:r>
            <a:r>
              <a:rPr lang="en-CA" dirty="0"/>
              <a:t>represents a single test case</a:t>
            </a:r>
          </a:p>
          <a:p>
            <a:pPr lvl="1"/>
            <a:r>
              <a:rPr lang="en-CA" sz="2400" dirty="0"/>
              <a:t> can independently have a verdict (pass, error, fail).</a:t>
            </a:r>
          </a:p>
          <a:p>
            <a:r>
              <a:rPr lang="en-CA" dirty="0"/>
              <a:t>The </a:t>
            </a:r>
            <a:r>
              <a:rPr lang="en-CA" dirty="0" smtClean="0"/>
              <a:t>test cases </a:t>
            </a:r>
            <a:r>
              <a:rPr lang="en-CA" dirty="0"/>
              <a:t>for a</a:t>
            </a:r>
            <a:r>
              <a:rPr lang="en-CA" dirty="0" smtClean="0"/>
              <a:t> </a:t>
            </a:r>
            <a:r>
              <a:rPr lang="en-CA" i="1" dirty="0" smtClean="0"/>
              <a:t>class under test </a:t>
            </a:r>
            <a:r>
              <a:rPr lang="en-CA" dirty="0" smtClean="0"/>
              <a:t>(CUT) </a:t>
            </a:r>
            <a:r>
              <a:rPr lang="en-CA" dirty="0"/>
              <a:t>are </a:t>
            </a:r>
            <a:r>
              <a:rPr lang="en-CA" dirty="0" smtClean="0"/>
              <a:t>usually grouped </a:t>
            </a:r>
            <a:r>
              <a:rPr lang="en-CA" dirty="0"/>
              <a:t>together into a </a:t>
            </a:r>
            <a:r>
              <a:rPr lang="en-CA" dirty="0" smtClean="0"/>
              <a:t>test class.</a:t>
            </a:r>
            <a:endParaRPr lang="en-CA" dirty="0"/>
          </a:p>
          <a:p>
            <a:r>
              <a:rPr lang="en-CA" dirty="0"/>
              <a:t>Naming convention:</a:t>
            </a:r>
          </a:p>
          <a:p>
            <a:pPr lvl="1"/>
            <a:r>
              <a:rPr lang="en-CA" sz="2400" dirty="0"/>
              <a:t>Class </a:t>
            </a:r>
            <a:r>
              <a:rPr lang="en-CA" sz="2400" dirty="0" smtClean="0"/>
              <a:t>under test:  </a:t>
            </a:r>
            <a:r>
              <a:rPr lang="en-CA" sz="2400" dirty="0">
                <a:solidFill>
                  <a:srgbClr val="3333CC"/>
                </a:solidFill>
              </a:rPr>
              <a:t>Value</a:t>
            </a:r>
          </a:p>
          <a:p>
            <a:pPr lvl="1"/>
            <a:r>
              <a:rPr lang="en-CA" sz="2400" dirty="0" smtClean="0"/>
              <a:t>JUnit test for the class:  </a:t>
            </a:r>
            <a:r>
              <a:rPr lang="en-CA" sz="2400" dirty="0" smtClean="0">
                <a:solidFill>
                  <a:srgbClr val="3333CC"/>
                </a:solidFill>
              </a:rPr>
              <a:t>ValueTest</a:t>
            </a:r>
          </a:p>
          <a:p>
            <a:pPr lvl="1"/>
            <a:r>
              <a:rPr lang="en-CA" sz="2400" dirty="0" smtClean="0"/>
              <a:t>Test classes are sometimes placed in a separate package. </a:t>
            </a:r>
            <a:endParaRPr lang="en-CA" sz="24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59</a:t>
            </a:fld>
            <a:r>
              <a:rPr lang="en-US" dirty="0" smtClean="0"/>
              <a:t> of 89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44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Test selection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83B677-C643-1541-A02D-CD84F8996590}" type="slidenum">
              <a:rPr lang="en-US" smtClean="0"/>
              <a:pPr>
                <a:defRPr/>
              </a:pPr>
              <a:t>6</a:t>
            </a:fld>
            <a:r>
              <a:rPr lang="en-US" dirty="0" smtClean="0"/>
              <a:t> of 89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70141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JUnit in Eclipse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Download and install JDK 7 or 8 (Java SE Development Kit) </a:t>
            </a:r>
          </a:p>
          <a:p>
            <a:pPr marL="342900" lvl="1" indent="-342900">
              <a:buSzPct val="114000"/>
              <a:buFont typeface="Wingdings" charset="0"/>
              <a:buChar char="§"/>
            </a:pPr>
            <a:r>
              <a:rPr lang="en-US" sz="2400" dirty="0" smtClean="0"/>
              <a:t>Download and install Eclipse IDE for Java Developers (Luna, 4.4.1) [</a:t>
            </a:r>
            <a:r>
              <a:rPr lang="en-US" sz="2400" dirty="0"/>
              <a:t>or Mars.2, 4.5.2]</a:t>
            </a:r>
          </a:p>
          <a:p>
            <a:endParaRPr lang="en-US" dirty="0" smtClean="0"/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JUnit is included in Eclipse   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60</a:t>
            </a:fld>
            <a:r>
              <a:rPr lang="en-US" dirty="0" smtClean="0"/>
              <a:t> of 89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571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Run JUnit in Eclipse: An Example 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Download the </a:t>
            </a:r>
            <a:r>
              <a:rPr lang="en-US" i="1" dirty="0" smtClean="0"/>
              <a:t>Sample Code </a:t>
            </a:r>
            <a:r>
              <a:rPr lang="en-US" dirty="0" smtClean="0"/>
              <a:t>from D2L 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  <a:latin typeface="+mj-lt"/>
                <a:cs typeface="Gill Sans"/>
              </a:rPr>
              <a:t>JUnit1.zip</a:t>
            </a:r>
          </a:p>
          <a:p>
            <a:pPr lvl="1"/>
            <a:r>
              <a:rPr lang="en-US" dirty="0" smtClean="0"/>
              <a:t>Unzip to the Eclipse</a:t>
            </a:r>
          </a:p>
          <a:p>
            <a:pPr marL="344487" lvl="1" indent="0">
              <a:buNone/>
            </a:pPr>
            <a:r>
              <a:rPr lang="en-US" dirty="0" smtClean="0"/>
              <a:t>    workspace folder</a:t>
            </a:r>
          </a:p>
          <a:p>
            <a:pPr lvl="2"/>
            <a:r>
              <a:rPr lang="en-US" dirty="0" smtClean="0"/>
              <a:t>A subfolder named</a:t>
            </a:r>
          </a:p>
          <a:p>
            <a:pPr marL="693737" lvl="2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000090"/>
                </a:solidFill>
                <a:latin typeface="Gill Sans"/>
                <a:cs typeface="Gill Sans"/>
              </a:rPr>
              <a:t> </a:t>
            </a:r>
            <a:r>
              <a:rPr lang="en-US" dirty="0" smtClean="0">
                <a:solidFill>
                  <a:srgbClr val="000090"/>
                </a:solidFill>
                <a:latin typeface="+mj-lt"/>
                <a:cs typeface="Gill Sans"/>
              </a:rPr>
              <a:t>JUnit1</a:t>
            </a:r>
            <a:r>
              <a:rPr lang="en-US" dirty="0"/>
              <a:t>	</a:t>
            </a:r>
          </a:p>
          <a:p>
            <a:r>
              <a:rPr lang="en-US" dirty="0" smtClean="0"/>
              <a:t>The example contains</a:t>
            </a:r>
          </a:p>
          <a:p>
            <a:pPr lvl="1"/>
            <a:r>
              <a:rPr lang="en-US" dirty="0">
                <a:solidFill>
                  <a:srgbClr val="000090"/>
                </a:solidFill>
                <a:latin typeface="+mn-lt"/>
              </a:rPr>
              <a:t>e</a:t>
            </a:r>
            <a:r>
              <a:rPr lang="en-US" dirty="0" smtClean="0">
                <a:solidFill>
                  <a:srgbClr val="000090"/>
                </a:solidFill>
                <a:latin typeface="+mn-lt"/>
              </a:rPr>
              <a:t>du.depaul.se433.BinarySearch.java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  <a:latin typeface="+mn-lt"/>
              </a:rPr>
              <a:t>edu.depaul.se433.BinarySearchTest.java</a:t>
            </a:r>
            <a:endParaRPr lang="en-US" dirty="0">
              <a:solidFill>
                <a:srgbClr val="000090"/>
              </a:solidFill>
              <a:latin typeface="+mn-lt"/>
            </a:endParaRPr>
          </a:p>
          <a:p>
            <a:pPr lvl="1"/>
            <a:endParaRPr lang="en-US" dirty="0">
              <a:solidFill>
                <a:srgbClr val="000090"/>
              </a:solidFill>
            </a:endParaRPr>
          </a:p>
          <a:p>
            <a:pPr lvl="1"/>
            <a:endParaRPr lang="en-US" dirty="0">
              <a:solidFill>
                <a:srgbClr val="000090"/>
              </a:solidFill>
            </a:endParaRPr>
          </a:p>
          <a:p>
            <a:pPr lvl="1"/>
            <a:endParaRPr lang="en-US" dirty="0">
              <a:solidFill>
                <a:srgbClr val="000090"/>
              </a:solidFill>
            </a:endParaRPr>
          </a:p>
          <a:p>
            <a:pPr lvl="1"/>
            <a:endParaRPr lang="en-US" dirty="0">
              <a:solidFill>
                <a:srgbClr val="000090"/>
              </a:solidFill>
            </a:endParaRPr>
          </a:p>
          <a:p>
            <a:pPr marL="57150" indent="0">
              <a:buNone/>
            </a:pPr>
            <a:r>
              <a:rPr lang="en-US" sz="2000" dirty="0" smtClean="0"/>
              <a:t>[see handout of JUnit1.zip]</a:t>
            </a:r>
            <a:endParaRPr lang="en-US" sz="2000" dirty="0">
              <a:solidFill>
                <a:srgbClr val="000090"/>
              </a:solidFill>
            </a:endParaRPr>
          </a:p>
        </p:txBody>
      </p:sp>
      <p:pic>
        <p:nvPicPr>
          <p:cNvPr id="7" name="Picture 6" descr="junit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90800"/>
            <a:ext cx="4362034" cy="20398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 bwMode="auto">
          <a:xfrm>
            <a:off x="7086600" y="1676400"/>
            <a:ext cx="1752600" cy="838200"/>
          </a:xfrm>
          <a:prstGeom prst="wedgeRoundRectCallout">
            <a:avLst>
              <a:gd name="adj1" fmla="val -48192"/>
              <a:gd name="adj2" fmla="val 119033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/>
                <a:cs typeface="Garamond"/>
              </a:rPr>
              <a:t>Contents of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/>
                <a:cs typeface="Garamond"/>
              </a:rPr>
              <a:t> 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000090"/>
                </a:solidFill>
                <a:effectLst/>
                <a:latin typeface="+mj-lt"/>
                <a:cs typeface="Gill Sans"/>
              </a:rPr>
              <a:t>JUnit1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90"/>
              </a:solidFill>
              <a:effectLst/>
              <a:latin typeface="+mj-lt"/>
              <a:cs typeface="Gill Sans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61</a:t>
            </a:fld>
            <a:r>
              <a:rPr lang="en-US" dirty="0" smtClean="0"/>
              <a:t> of 89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024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Example Program: The Class Under Test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4529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931968"/>
                </a:solidFill>
                <a:latin typeface="+mn-lt"/>
                <a:ea typeface="Monaco"/>
                <a:cs typeface="Monaco"/>
              </a:rPr>
              <a:t>package</a:t>
            </a:r>
            <a:r>
              <a:rPr lang="en-US" sz="2400" dirty="0">
                <a:solidFill>
                  <a:srgbClr val="000000"/>
                </a:solidFill>
                <a:latin typeface="+mn-lt"/>
                <a:ea typeface="Monaco"/>
                <a:cs typeface="Monaco"/>
              </a:rPr>
              <a:t> edu.depaul.se433;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931968"/>
                </a:solidFill>
                <a:latin typeface="+mn-lt"/>
                <a:ea typeface="Monaco"/>
                <a:cs typeface="Monaco"/>
              </a:rPr>
              <a:t>public</a:t>
            </a:r>
            <a:r>
              <a:rPr lang="en-US" sz="2400" dirty="0" smtClean="0">
                <a:solidFill>
                  <a:srgbClr val="000000"/>
                </a:solidFill>
                <a:latin typeface="+mn-lt"/>
                <a:ea typeface="Monaco"/>
                <a:cs typeface="Monaco"/>
              </a:rPr>
              <a:t> </a:t>
            </a:r>
            <a:r>
              <a:rPr lang="en-US" sz="2400" dirty="0">
                <a:solidFill>
                  <a:srgbClr val="931968"/>
                </a:solidFill>
                <a:latin typeface="+mn-lt"/>
                <a:ea typeface="Monaco"/>
                <a:cs typeface="Monaco"/>
              </a:rPr>
              <a:t>class</a:t>
            </a:r>
            <a:r>
              <a:rPr lang="en-US" sz="2400" dirty="0">
                <a:solidFill>
                  <a:srgbClr val="000000"/>
                </a:solidFill>
                <a:latin typeface="+mn-lt"/>
                <a:ea typeface="Monaco"/>
                <a:cs typeface="Monaco"/>
              </a:rPr>
              <a:t> BinarySearch </a:t>
            </a:r>
            <a:r>
              <a:rPr lang="en-US" sz="2400" dirty="0" smtClean="0">
                <a:solidFill>
                  <a:srgbClr val="000000"/>
                </a:solidFill>
                <a:latin typeface="+mn-lt"/>
                <a:ea typeface="Monaco"/>
                <a:cs typeface="Monaco"/>
              </a:rPr>
              <a:t>{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  <a:latin typeface="+mn-lt"/>
                <a:ea typeface="Monaco"/>
                <a:cs typeface="Monaco"/>
              </a:rPr>
              <a:t>  </a:t>
            </a:r>
            <a:r>
              <a:rPr lang="en-US" sz="2400" dirty="0" smtClean="0">
                <a:solidFill>
                  <a:srgbClr val="931968"/>
                </a:solidFill>
                <a:latin typeface="+mn-lt"/>
                <a:ea typeface="Monaco"/>
                <a:cs typeface="Monaco"/>
              </a:rPr>
              <a:t>public</a:t>
            </a:r>
            <a:r>
              <a:rPr lang="en-US" sz="2400" dirty="0" smtClean="0">
                <a:solidFill>
                  <a:srgbClr val="000000"/>
                </a:solidFill>
                <a:latin typeface="+mn-lt"/>
                <a:ea typeface="Monaco"/>
                <a:cs typeface="Monaco"/>
              </a:rPr>
              <a:t> </a:t>
            </a:r>
            <a:r>
              <a:rPr lang="en-US" sz="2400" dirty="0" smtClean="0">
                <a:solidFill>
                  <a:srgbClr val="931968"/>
                </a:solidFill>
                <a:latin typeface="+mn-lt"/>
                <a:ea typeface="Monaco"/>
                <a:cs typeface="Monaco"/>
              </a:rPr>
              <a:t>static</a:t>
            </a:r>
            <a:r>
              <a:rPr lang="en-US" sz="2400" dirty="0" smtClean="0">
                <a:solidFill>
                  <a:srgbClr val="000000"/>
                </a:solidFill>
                <a:latin typeface="+mn-lt"/>
                <a:ea typeface="Monaco"/>
                <a:cs typeface="Monaco"/>
              </a:rPr>
              <a:t> </a:t>
            </a:r>
            <a:r>
              <a:rPr lang="en-US" sz="2400" dirty="0" smtClean="0">
                <a:solidFill>
                  <a:srgbClr val="931968"/>
                </a:solidFill>
                <a:latin typeface="+mn-lt"/>
                <a:ea typeface="Monaco"/>
                <a:cs typeface="Monaco"/>
              </a:rPr>
              <a:t>int</a:t>
            </a:r>
            <a:r>
              <a:rPr lang="en-US" sz="2400" dirty="0" smtClean="0">
                <a:solidFill>
                  <a:srgbClr val="000000"/>
                </a:solidFill>
                <a:latin typeface="+mn-lt"/>
                <a:ea typeface="Monaco"/>
                <a:cs typeface="Monaco"/>
              </a:rPr>
              <a:t> search(</a:t>
            </a:r>
            <a:r>
              <a:rPr lang="en-US" sz="2400" dirty="0" smtClean="0">
                <a:solidFill>
                  <a:srgbClr val="931968"/>
                </a:solidFill>
                <a:latin typeface="+mn-lt"/>
                <a:ea typeface="Monaco"/>
                <a:cs typeface="Monaco"/>
              </a:rPr>
              <a:t>int</a:t>
            </a:r>
            <a:r>
              <a:rPr lang="en-US" sz="2400" dirty="0" smtClean="0">
                <a:solidFill>
                  <a:srgbClr val="000000"/>
                </a:solidFill>
                <a:latin typeface="+mn-lt"/>
                <a:ea typeface="Monaco"/>
                <a:cs typeface="Monaco"/>
              </a:rPr>
              <a:t>[] a, </a:t>
            </a:r>
            <a:r>
              <a:rPr lang="en-US" sz="2400" dirty="0" smtClean="0">
                <a:solidFill>
                  <a:srgbClr val="931968"/>
                </a:solidFill>
                <a:latin typeface="+mn-lt"/>
                <a:ea typeface="Monaco"/>
                <a:cs typeface="Monaco"/>
              </a:rPr>
              <a:t>int</a:t>
            </a:r>
            <a:r>
              <a:rPr lang="en-US" sz="2400" dirty="0" smtClean="0">
                <a:solidFill>
                  <a:srgbClr val="000000"/>
                </a:solidFill>
                <a:latin typeface="+mn-lt"/>
                <a:ea typeface="Monaco"/>
                <a:cs typeface="Monaco"/>
              </a:rPr>
              <a:t> x) {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  <a:latin typeface="+mn-lt"/>
                <a:ea typeface="Monaco"/>
                <a:cs typeface="Monaco"/>
              </a:rPr>
              <a:t>	… </a:t>
            </a:r>
            <a:endParaRPr lang="en-US" sz="2400" dirty="0">
              <a:solidFill>
                <a:srgbClr val="000000"/>
              </a:solidFill>
              <a:latin typeface="+mn-lt"/>
              <a:ea typeface="Monaco"/>
              <a:cs typeface="Monaco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+mn-lt"/>
                <a:ea typeface="Monaco"/>
                <a:cs typeface="Monaco"/>
              </a:rPr>
              <a:t>  }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latin typeface="+mn-lt"/>
              <a:ea typeface="Monaco"/>
              <a:cs typeface="Monaco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931968"/>
                </a:solidFill>
                <a:latin typeface="+mn-lt"/>
                <a:ea typeface="Monaco"/>
                <a:cs typeface="Monaco"/>
              </a:rPr>
              <a:t>  public</a:t>
            </a:r>
            <a:r>
              <a:rPr lang="en-US" sz="2400" dirty="0" smtClean="0">
                <a:solidFill>
                  <a:srgbClr val="000000"/>
                </a:solidFill>
                <a:latin typeface="+mn-lt"/>
                <a:ea typeface="Monaco"/>
                <a:cs typeface="Monaco"/>
              </a:rPr>
              <a:t> </a:t>
            </a:r>
            <a:r>
              <a:rPr lang="en-US" sz="2400" dirty="0">
                <a:solidFill>
                  <a:srgbClr val="931968"/>
                </a:solidFill>
                <a:latin typeface="+mn-lt"/>
                <a:ea typeface="Monaco"/>
                <a:cs typeface="Monaco"/>
              </a:rPr>
              <a:t>static</a:t>
            </a:r>
            <a:r>
              <a:rPr lang="en-US" sz="2400" dirty="0">
                <a:solidFill>
                  <a:srgbClr val="000000"/>
                </a:solidFill>
                <a:latin typeface="+mn-lt"/>
                <a:ea typeface="Monaco"/>
                <a:cs typeface="Monaco"/>
              </a:rPr>
              <a:t> </a:t>
            </a:r>
            <a:r>
              <a:rPr lang="en-US" sz="2400" dirty="0">
                <a:solidFill>
                  <a:srgbClr val="931968"/>
                </a:solidFill>
                <a:latin typeface="+mn-lt"/>
                <a:ea typeface="Monaco"/>
                <a:cs typeface="Monaco"/>
              </a:rPr>
              <a:t>int</a:t>
            </a:r>
            <a:r>
              <a:rPr lang="en-US" sz="2400" dirty="0">
                <a:solidFill>
                  <a:srgbClr val="000000"/>
                </a:solidFill>
                <a:latin typeface="+mn-lt"/>
                <a:ea typeface="Monaco"/>
                <a:cs typeface="Monaco"/>
              </a:rPr>
              <a:t> checkedSearch(</a:t>
            </a:r>
            <a:r>
              <a:rPr lang="en-US" sz="2400" dirty="0">
                <a:solidFill>
                  <a:srgbClr val="931968"/>
                </a:solidFill>
                <a:latin typeface="+mn-lt"/>
                <a:ea typeface="Monaco"/>
                <a:cs typeface="Monaco"/>
              </a:rPr>
              <a:t>int</a:t>
            </a:r>
            <a:r>
              <a:rPr lang="en-US" sz="2400" dirty="0">
                <a:solidFill>
                  <a:srgbClr val="000000"/>
                </a:solidFill>
                <a:latin typeface="+mn-lt"/>
                <a:ea typeface="Monaco"/>
                <a:cs typeface="Monaco"/>
              </a:rPr>
              <a:t>[] a, </a:t>
            </a:r>
            <a:r>
              <a:rPr lang="en-US" sz="2400" dirty="0">
                <a:solidFill>
                  <a:srgbClr val="931968"/>
                </a:solidFill>
                <a:latin typeface="+mn-lt"/>
                <a:ea typeface="Monaco"/>
                <a:cs typeface="Monaco"/>
              </a:rPr>
              <a:t>int</a:t>
            </a:r>
            <a:r>
              <a:rPr lang="en-US" sz="2400" dirty="0">
                <a:solidFill>
                  <a:srgbClr val="000000"/>
                </a:solidFill>
                <a:latin typeface="+mn-lt"/>
                <a:ea typeface="Monaco"/>
                <a:cs typeface="Monaco"/>
              </a:rPr>
              <a:t> x) {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  <a:latin typeface="+mn-lt"/>
                <a:ea typeface="Monaco"/>
                <a:cs typeface="Monaco"/>
              </a:rPr>
              <a:t>	…    </a:t>
            </a:r>
            <a:endParaRPr lang="en-US" sz="2400" dirty="0">
              <a:solidFill>
                <a:srgbClr val="000000"/>
              </a:solidFill>
              <a:latin typeface="+mn-lt"/>
              <a:ea typeface="Monaco"/>
              <a:cs typeface="Monaco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+mn-lt"/>
                <a:ea typeface="Monaco"/>
                <a:cs typeface="Monaco"/>
              </a:rPr>
              <a:t>  </a:t>
            </a:r>
            <a:r>
              <a:rPr lang="en-US" sz="2400" dirty="0" smtClean="0">
                <a:solidFill>
                  <a:srgbClr val="000000"/>
                </a:solidFill>
                <a:latin typeface="+mn-lt"/>
                <a:ea typeface="Monaco"/>
                <a:cs typeface="Monaco"/>
              </a:rPr>
              <a:t>}</a:t>
            </a:r>
            <a:endParaRPr lang="en-US" sz="2400" dirty="0">
              <a:solidFill>
                <a:srgbClr val="000000"/>
              </a:solidFill>
              <a:latin typeface="+mn-lt"/>
              <a:ea typeface="Monaco"/>
              <a:cs typeface="Monaco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+mn-lt"/>
                <a:ea typeface="Monaco"/>
                <a:cs typeface="Monaco"/>
              </a:rPr>
              <a:t>}</a:t>
            </a:r>
            <a:endParaRPr lang="en-US" sz="2400" dirty="0">
              <a:latin typeface="+mn-lt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62</a:t>
            </a:fld>
            <a:r>
              <a:rPr lang="en-US" dirty="0" smtClean="0"/>
              <a:t> of 89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991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JUnit Test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91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rgbClr val="931968"/>
                </a:solidFill>
                <a:latin typeface="+mn-lt"/>
                <a:ea typeface="Monaco"/>
                <a:cs typeface="Monaco"/>
              </a:rPr>
              <a:t>package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Monaco"/>
                <a:cs typeface="Monaco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ea typeface="Monaco"/>
                <a:cs typeface="Monaco"/>
              </a:rPr>
              <a:t>edu.depaul.se433;</a:t>
            </a:r>
            <a:endParaRPr lang="en-US" sz="2000" dirty="0">
              <a:solidFill>
                <a:srgbClr val="000000"/>
              </a:solidFill>
              <a:latin typeface="+mn-lt"/>
              <a:ea typeface="Monaco"/>
              <a:cs typeface="Monaco"/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931968"/>
              </a:solidFill>
              <a:latin typeface="+mn-lt"/>
              <a:ea typeface="Monaco"/>
              <a:cs typeface="Monaco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931968"/>
                </a:solidFill>
                <a:latin typeface="+mn-lt"/>
                <a:ea typeface="Monaco"/>
                <a:cs typeface="Monaco"/>
              </a:rPr>
              <a:t>import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ea typeface="Monaco"/>
                <a:cs typeface="Monac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  <a:ea typeface="Monaco"/>
                <a:cs typeface="Monaco"/>
              </a:rPr>
              <a:t>org.junit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Monaco"/>
                <a:cs typeface="Monaco"/>
              </a:rPr>
              <a:t>.*;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931968"/>
                </a:solidFill>
                <a:latin typeface="+mn-lt"/>
                <a:ea typeface="Monaco"/>
                <a:cs typeface="Monaco"/>
              </a:rPr>
              <a:t>import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Monaco"/>
                <a:cs typeface="Monaco"/>
              </a:rPr>
              <a:t> </a:t>
            </a:r>
            <a:r>
              <a:rPr lang="en-US" sz="2000" dirty="0">
                <a:solidFill>
                  <a:srgbClr val="931968"/>
                </a:solidFill>
                <a:latin typeface="+mn-lt"/>
                <a:ea typeface="Monaco"/>
                <a:cs typeface="Monaco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Monaco"/>
                <a:cs typeface="Monac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  <a:ea typeface="Monaco"/>
                <a:cs typeface="Monaco"/>
              </a:rPr>
              <a:t>org.junit.Assert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Monaco"/>
                <a:cs typeface="Monaco"/>
              </a:rPr>
              <a:t>.*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ea typeface="Monaco"/>
                <a:cs typeface="Monaco"/>
              </a:rPr>
              <a:t>;</a:t>
            </a:r>
            <a:endParaRPr lang="en-US" sz="2000" dirty="0">
              <a:solidFill>
                <a:srgbClr val="000000"/>
              </a:solidFill>
              <a:latin typeface="+mn-lt"/>
              <a:ea typeface="Monaco"/>
              <a:cs typeface="Monaco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931968"/>
                </a:solidFill>
                <a:latin typeface="+mn-lt"/>
                <a:ea typeface="Monaco"/>
                <a:cs typeface="Monaco"/>
              </a:rPr>
              <a:t>import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Monaco"/>
                <a:cs typeface="Monaco"/>
              </a:rPr>
              <a:t> </a:t>
            </a:r>
            <a:r>
              <a:rPr lang="en-US" sz="2000" dirty="0">
                <a:solidFill>
                  <a:srgbClr val="931968"/>
                </a:solidFill>
                <a:latin typeface="+mn-lt"/>
                <a:ea typeface="Monaco"/>
                <a:cs typeface="Monaco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Monaco"/>
                <a:cs typeface="Monaco"/>
              </a:rPr>
              <a:t> edu.depaul.se433.BinarySearch.*; </a:t>
            </a:r>
            <a:endParaRPr lang="en-US" sz="2000" dirty="0" smtClean="0">
              <a:solidFill>
                <a:srgbClr val="000000"/>
              </a:solidFill>
              <a:latin typeface="+mn-lt"/>
              <a:ea typeface="Monaco"/>
              <a:cs typeface="Monaco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latin typeface="+mn-lt"/>
              <a:ea typeface="Monaco"/>
              <a:cs typeface="Monaco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931968"/>
                </a:solidFill>
                <a:latin typeface="+mn-lt"/>
                <a:ea typeface="Monaco"/>
                <a:cs typeface="Monaco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Monaco"/>
                <a:cs typeface="Monaco"/>
              </a:rPr>
              <a:t> </a:t>
            </a:r>
            <a:r>
              <a:rPr lang="en-US" sz="2000" dirty="0">
                <a:solidFill>
                  <a:srgbClr val="931968"/>
                </a:solidFill>
                <a:latin typeface="+mn-lt"/>
                <a:ea typeface="Monaco"/>
                <a:cs typeface="Monaco"/>
              </a:rPr>
              <a:t>class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Monaco"/>
                <a:cs typeface="Monaco"/>
              </a:rPr>
              <a:t> BinarySearchTest 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ea typeface="Monaco"/>
                <a:cs typeface="Monaco"/>
              </a:rPr>
              <a:t>{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  <a:latin typeface="+mn-lt"/>
                <a:ea typeface="Monaco"/>
                <a:cs typeface="Monaco"/>
              </a:rPr>
              <a:t>  </a:t>
            </a:r>
            <a:r>
              <a:rPr lang="en-US" sz="2000" dirty="0">
                <a:solidFill>
                  <a:srgbClr val="777777"/>
                </a:solidFill>
                <a:latin typeface="+mn-lt"/>
                <a:ea typeface="Monaco"/>
                <a:cs typeface="Monaco"/>
              </a:rPr>
              <a:t>@Test</a:t>
            </a:r>
            <a:endParaRPr lang="en-US" sz="2000" dirty="0">
              <a:solidFill>
                <a:srgbClr val="000000"/>
              </a:solidFill>
              <a:latin typeface="+mn-lt"/>
              <a:ea typeface="Monaco"/>
              <a:cs typeface="Monaco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+mn-lt"/>
                <a:ea typeface="Monaco"/>
                <a:cs typeface="Monaco"/>
              </a:rPr>
              <a:t>  </a:t>
            </a:r>
            <a:r>
              <a:rPr lang="en-US" sz="2000" dirty="0">
                <a:solidFill>
                  <a:srgbClr val="931968"/>
                </a:solidFill>
                <a:latin typeface="+mn-lt"/>
                <a:ea typeface="Monaco"/>
                <a:cs typeface="Monaco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Monaco"/>
                <a:cs typeface="Monaco"/>
              </a:rPr>
              <a:t> </a:t>
            </a:r>
            <a:r>
              <a:rPr lang="en-US" sz="2000" dirty="0">
                <a:solidFill>
                  <a:srgbClr val="931968"/>
                </a:solidFill>
                <a:latin typeface="+mn-lt"/>
                <a:ea typeface="Monaco"/>
                <a:cs typeface="Monaco"/>
              </a:rPr>
              <a:t>void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Monaco"/>
                <a:cs typeface="Monaco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ea typeface="Monaco"/>
                <a:cs typeface="Monaco"/>
              </a:rPr>
              <a:t>testSearch1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Monaco"/>
                <a:cs typeface="Monaco"/>
              </a:rPr>
              <a:t>()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+mn-lt"/>
                <a:ea typeface="Monaco"/>
                <a:cs typeface="Monaco"/>
              </a:rPr>
              <a:t>	</a:t>
            </a:r>
            <a:r>
              <a:rPr lang="en-US" sz="2000" dirty="0">
                <a:solidFill>
                  <a:srgbClr val="931968"/>
                </a:solidFill>
                <a:latin typeface="+mn-lt"/>
                <a:ea typeface="Monaco"/>
                <a:cs typeface="Monaco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Monaco"/>
                <a:cs typeface="Monaco"/>
              </a:rPr>
              <a:t>[] a = { 1, 3, 5, 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ea typeface="Monaco"/>
                <a:cs typeface="Monaco"/>
              </a:rPr>
              <a:t>7 }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Monaco"/>
                <a:cs typeface="Monaco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+mn-lt"/>
                <a:ea typeface="Monaco"/>
                <a:cs typeface="Monaco"/>
              </a:rPr>
              <a:t>	assertTrue(search(a, 3) == 1);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+mn-lt"/>
                <a:ea typeface="Monaco"/>
                <a:cs typeface="Monaco"/>
              </a:rPr>
              <a:t>  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ea typeface="Monaco"/>
                <a:cs typeface="Monaco"/>
              </a:rPr>
              <a:t>}</a:t>
            </a:r>
            <a:endParaRPr lang="en-US" sz="2000" dirty="0">
              <a:latin typeface="+mn-lt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63</a:t>
            </a:fld>
            <a:r>
              <a:rPr lang="en-US" dirty="0" smtClean="0"/>
              <a:t> of 89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391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JUnit Test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Arial"/>
                <a:ea typeface="Monaco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Monaco"/>
              </a:rPr>
              <a:t> </a:t>
            </a:r>
            <a:r>
              <a:rPr lang="en-US" sz="2000" dirty="0" smtClean="0">
                <a:solidFill>
                  <a:srgbClr val="777777"/>
                </a:solidFill>
                <a:latin typeface="Arial"/>
                <a:ea typeface="Monaco"/>
              </a:rPr>
              <a:t>@</a:t>
            </a:r>
            <a:r>
              <a:rPr lang="en-US" sz="2000" dirty="0">
                <a:solidFill>
                  <a:srgbClr val="777777"/>
                </a:solidFill>
                <a:latin typeface="Arial"/>
                <a:ea typeface="Monaco"/>
              </a:rPr>
              <a:t>Test</a:t>
            </a:r>
            <a:endParaRPr lang="en-US" sz="2000" dirty="0">
              <a:solidFill>
                <a:srgbClr val="000000"/>
              </a:solidFill>
              <a:latin typeface="Arial"/>
              <a:ea typeface="Monaco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Arial"/>
                <a:ea typeface="Monaco"/>
              </a:rPr>
              <a:t>  </a:t>
            </a:r>
            <a:r>
              <a:rPr lang="en-US" sz="2000" dirty="0">
                <a:solidFill>
                  <a:srgbClr val="931968"/>
                </a:solidFill>
                <a:latin typeface="Arial"/>
                <a:ea typeface="Monaco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Monaco"/>
              </a:rPr>
              <a:t> </a:t>
            </a:r>
            <a:r>
              <a:rPr lang="en-US" sz="2000" dirty="0">
                <a:solidFill>
                  <a:srgbClr val="931968"/>
                </a:solidFill>
                <a:latin typeface="Arial"/>
                <a:ea typeface="Monaco"/>
              </a:rPr>
              <a:t>void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Monaco"/>
              </a:rPr>
              <a:t> testSearch2()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Arial"/>
                <a:ea typeface="Monaco"/>
              </a:rPr>
              <a:t>	</a:t>
            </a:r>
            <a:r>
              <a:rPr lang="en-US" sz="2000" dirty="0">
                <a:solidFill>
                  <a:srgbClr val="931968"/>
                </a:solidFill>
                <a:latin typeface="Arial"/>
                <a:ea typeface="Monaco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Monaco"/>
              </a:rPr>
              <a:t>[] a = { 1, 3, 5,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Monaco"/>
              </a:rPr>
              <a:t>7 }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Monaco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Arial"/>
                <a:ea typeface="Monaco"/>
              </a:rPr>
              <a:t>	assertTrue(search(a, 2) == -1);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Arial"/>
                <a:ea typeface="Monaco"/>
              </a:rPr>
              <a:t> 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Monaco"/>
              </a:rPr>
              <a:t>}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Monaco"/>
              </a:rPr>
              <a:t>  </a:t>
            </a:r>
            <a:r>
              <a:rPr lang="en-US" sz="2000" dirty="0" smtClean="0">
                <a:solidFill>
                  <a:srgbClr val="777777"/>
                </a:solidFill>
                <a:latin typeface="Arial"/>
                <a:ea typeface="Monaco"/>
              </a:rPr>
              <a:t>@</a:t>
            </a:r>
            <a:r>
              <a:rPr lang="en-US" sz="2000" dirty="0">
                <a:solidFill>
                  <a:srgbClr val="777777"/>
                </a:solidFill>
                <a:latin typeface="Arial"/>
                <a:ea typeface="Monaco"/>
              </a:rPr>
              <a:t>Test</a:t>
            </a:r>
            <a:endParaRPr lang="en-US" sz="2000" dirty="0">
              <a:solidFill>
                <a:srgbClr val="000000"/>
              </a:solidFill>
              <a:latin typeface="Arial"/>
              <a:ea typeface="Monaco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Arial"/>
                <a:ea typeface="Monaco"/>
              </a:rPr>
              <a:t>  </a:t>
            </a:r>
            <a:r>
              <a:rPr lang="en-US" sz="2000" dirty="0">
                <a:solidFill>
                  <a:srgbClr val="931968"/>
                </a:solidFill>
                <a:latin typeface="Arial"/>
                <a:ea typeface="Monaco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Monaco"/>
              </a:rPr>
              <a:t> </a:t>
            </a:r>
            <a:r>
              <a:rPr lang="en-US" sz="2000" dirty="0">
                <a:solidFill>
                  <a:srgbClr val="931968"/>
                </a:solidFill>
                <a:latin typeface="Arial"/>
                <a:ea typeface="Monaco"/>
              </a:rPr>
              <a:t>void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Monaco"/>
              </a:rPr>
              <a:t> testCheckedSearch1()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Monaco"/>
              </a:rPr>
              <a:t>{ … } </a:t>
            </a:r>
            <a:endParaRPr lang="en-US" sz="2000" dirty="0">
              <a:solidFill>
                <a:srgbClr val="000000"/>
              </a:solidFill>
              <a:latin typeface="Arial"/>
              <a:ea typeface="Monaco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777777"/>
                </a:solidFill>
                <a:latin typeface="Arial"/>
                <a:ea typeface="Monaco"/>
              </a:rPr>
              <a:t>  @</a:t>
            </a:r>
            <a:r>
              <a:rPr lang="en-US" sz="2000" dirty="0">
                <a:solidFill>
                  <a:srgbClr val="777777"/>
                </a:solidFill>
                <a:latin typeface="Arial"/>
                <a:ea typeface="Monaco"/>
              </a:rPr>
              <a:t>Test</a:t>
            </a:r>
            <a:endParaRPr lang="en-US" sz="2000" dirty="0">
              <a:solidFill>
                <a:srgbClr val="000000"/>
              </a:solidFill>
              <a:latin typeface="Arial"/>
              <a:ea typeface="Monaco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Arial"/>
                <a:ea typeface="Monaco"/>
              </a:rPr>
              <a:t>  </a:t>
            </a:r>
            <a:r>
              <a:rPr lang="en-US" sz="2000" dirty="0">
                <a:solidFill>
                  <a:srgbClr val="931968"/>
                </a:solidFill>
                <a:latin typeface="Arial"/>
                <a:ea typeface="Monaco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Monaco"/>
              </a:rPr>
              <a:t> </a:t>
            </a:r>
            <a:r>
              <a:rPr lang="en-US" sz="2000" dirty="0">
                <a:solidFill>
                  <a:srgbClr val="931968"/>
                </a:solidFill>
                <a:latin typeface="Arial"/>
                <a:ea typeface="Monaco"/>
              </a:rPr>
              <a:t>void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Monaco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Monaco"/>
              </a:rPr>
              <a:t>testCheckedSearch2(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Monaco"/>
              </a:rPr>
              <a:t>)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Monaco"/>
              </a:rPr>
              <a:t>{ … }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777777"/>
                </a:solidFill>
                <a:latin typeface="Arial"/>
                <a:ea typeface="Monaco"/>
              </a:rPr>
              <a:t>  </a:t>
            </a:r>
            <a:r>
              <a:rPr lang="en-US" sz="2000" dirty="0">
                <a:solidFill>
                  <a:srgbClr val="777777"/>
                </a:solidFill>
                <a:latin typeface="Arial"/>
                <a:ea typeface="Monaco"/>
              </a:rPr>
              <a:t>@Test</a:t>
            </a:r>
            <a:endParaRPr lang="en-US" sz="2000" dirty="0">
              <a:solidFill>
                <a:srgbClr val="000000"/>
              </a:solidFill>
              <a:latin typeface="Arial"/>
              <a:ea typeface="Monaco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Arial"/>
                <a:ea typeface="Monaco"/>
              </a:rPr>
              <a:t>  </a:t>
            </a:r>
            <a:r>
              <a:rPr lang="en-US" sz="2000" dirty="0">
                <a:solidFill>
                  <a:srgbClr val="931968"/>
                </a:solidFill>
                <a:latin typeface="Arial"/>
                <a:ea typeface="Monaco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Monaco"/>
              </a:rPr>
              <a:t> </a:t>
            </a:r>
            <a:r>
              <a:rPr lang="en-US" sz="2000" dirty="0">
                <a:solidFill>
                  <a:srgbClr val="931968"/>
                </a:solidFill>
                <a:latin typeface="Arial"/>
                <a:ea typeface="Monaco"/>
              </a:rPr>
              <a:t>void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Monaco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Monaco"/>
              </a:rPr>
              <a:t>testCheckedSearch3(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Monaco"/>
              </a:rPr>
              <a:t>) { …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Arial"/>
                <a:ea typeface="Monaco"/>
              </a:rPr>
              <a:t>}</a:t>
            </a:r>
          </a:p>
          <a:p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64</a:t>
            </a:fld>
            <a:r>
              <a:rPr lang="en-US" dirty="0" smtClean="0"/>
              <a:t> of 89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320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Run JUnit in </a:t>
            </a:r>
            <a:r>
              <a:rPr lang="en-US" sz="3600" dirty="0" smtClean="0"/>
              <a:t>Eclipse: An </a:t>
            </a:r>
            <a:r>
              <a:rPr lang="en-US" sz="3600" dirty="0"/>
              <a:t>Example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4191000" cy="4411662"/>
          </a:xfrm>
        </p:spPr>
        <p:txBody>
          <a:bodyPr/>
          <a:lstStyle/>
          <a:p>
            <a:r>
              <a:rPr lang="en-US" dirty="0" smtClean="0"/>
              <a:t>Start Eclipse IDE</a:t>
            </a:r>
          </a:p>
          <a:p>
            <a:r>
              <a:rPr lang="en-US" dirty="0" smtClean="0"/>
              <a:t>New Java Project</a:t>
            </a:r>
          </a:p>
          <a:p>
            <a:pPr lvl="1"/>
            <a:r>
              <a:rPr lang="en-US" dirty="0" smtClean="0"/>
              <a:t>Project name: </a:t>
            </a:r>
            <a:r>
              <a:rPr lang="en-US" dirty="0" smtClean="0">
                <a:latin typeface="+mj-lt"/>
              </a:rPr>
              <a:t>JUnit1</a:t>
            </a:r>
            <a:endParaRPr lang="en-US" dirty="0" smtClean="0"/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Important</a:t>
            </a:r>
            <a:r>
              <a:rPr lang="en-US" dirty="0" smtClean="0"/>
              <a:t>: The project name matches the </a:t>
            </a:r>
            <a:r>
              <a:rPr lang="en-US" dirty="0"/>
              <a:t>name of </a:t>
            </a:r>
            <a:r>
              <a:rPr lang="en-US" dirty="0" smtClean="0"/>
              <a:t>the folder that contains the sample code   </a:t>
            </a:r>
            <a:endParaRPr lang="en-US" dirty="0"/>
          </a:p>
        </p:txBody>
      </p:sp>
      <p:pic>
        <p:nvPicPr>
          <p:cNvPr id="4" name="Picture 3" descr="Junit1 0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926" y="990600"/>
            <a:ext cx="4486074" cy="5486400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65</a:t>
            </a:fld>
            <a:r>
              <a:rPr lang="en-US" dirty="0" smtClean="0"/>
              <a:t> of 89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691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JUnit in Eclipse: An Example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“Next”</a:t>
            </a:r>
          </a:p>
          <a:p>
            <a:r>
              <a:rPr lang="en-US" dirty="0" smtClean="0"/>
              <a:t>Java Settings</a:t>
            </a:r>
          </a:p>
          <a:p>
            <a:pPr lvl="1"/>
            <a:r>
              <a:rPr lang="en-US" dirty="0" smtClean="0"/>
              <a:t>Click “Libraries”</a:t>
            </a:r>
          </a:p>
          <a:p>
            <a:pPr lvl="1"/>
            <a:r>
              <a:rPr lang="en-US" dirty="0" smtClean="0"/>
              <a:t>Click “Add Library …”</a:t>
            </a:r>
            <a:endParaRPr lang="en-US" dirty="0"/>
          </a:p>
        </p:txBody>
      </p:sp>
      <p:pic>
        <p:nvPicPr>
          <p:cNvPr id="4" name="Picture 3" descr="Junit1 02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658" y="838200"/>
            <a:ext cx="4572000" cy="55914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6553200" y="1600200"/>
            <a:ext cx="914400" cy="228600"/>
          </a:xfrm>
          <a:prstGeom prst="rect">
            <a:avLst/>
          </a:prstGeom>
          <a:noFill/>
          <a:ln w="28575" cap="flat" cmpd="sng" algn="ctr">
            <a:solidFill>
              <a:srgbClr val="FF0D4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543800" y="2743200"/>
            <a:ext cx="1447800" cy="304800"/>
          </a:xfrm>
          <a:prstGeom prst="rect">
            <a:avLst/>
          </a:prstGeom>
          <a:noFill/>
          <a:ln w="28575" cap="flat" cmpd="sng" algn="ctr">
            <a:solidFill>
              <a:srgbClr val="FF0D4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66</a:t>
            </a:fld>
            <a:r>
              <a:rPr lang="en-US" dirty="0" smtClean="0"/>
              <a:t> of 89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259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JUnit in Eclipse: An Example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Library</a:t>
            </a:r>
          </a:p>
          <a:p>
            <a:pPr lvl="1"/>
            <a:r>
              <a:rPr lang="en-US" dirty="0" smtClean="0"/>
              <a:t>Choose “JUnit”</a:t>
            </a:r>
          </a:p>
          <a:p>
            <a:r>
              <a:rPr lang="en-US" dirty="0" smtClean="0"/>
              <a:t>JUnit Library</a:t>
            </a:r>
          </a:p>
          <a:p>
            <a:pPr lvl="1"/>
            <a:r>
              <a:rPr lang="en-US" dirty="0" smtClean="0"/>
              <a:t>Choose “JUnit 4”</a:t>
            </a:r>
          </a:p>
          <a:p>
            <a:r>
              <a:rPr lang="en-US" dirty="0" smtClean="0"/>
              <a:t>Click “Finish”</a:t>
            </a:r>
            <a:endParaRPr lang="en-US" dirty="0"/>
          </a:p>
        </p:txBody>
      </p:sp>
      <p:pic>
        <p:nvPicPr>
          <p:cNvPr id="7" name="Picture 6" descr="Junit1 0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684" y="1600200"/>
            <a:ext cx="4724400" cy="3617541"/>
          </a:xfrm>
          <a:prstGeom prst="rect">
            <a:avLst/>
          </a:prstGeom>
        </p:spPr>
      </p:pic>
      <p:pic>
        <p:nvPicPr>
          <p:cNvPr id="4" name="Picture 3" descr="Junit1 03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200400"/>
            <a:ext cx="3810000" cy="2917371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67</a:t>
            </a:fld>
            <a:r>
              <a:rPr lang="en-US" dirty="0" smtClean="0"/>
              <a:t> of 89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650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JUnit in Eclipse: An Example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“Finish”</a:t>
            </a:r>
            <a:endParaRPr lang="en-US" dirty="0"/>
          </a:p>
        </p:txBody>
      </p:sp>
      <p:pic>
        <p:nvPicPr>
          <p:cNvPr id="6" name="Picture 5" descr="junit1-newproj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72757"/>
            <a:ext cx="4267200" cy="5356538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68</a:t>
            </a:fld>
            <a:r>
              <a:rPr lang="en-US" dirty="0" smtClean="0"/>
              <a:t> of 89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287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JUnit in Eclipse: An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143000"/>
            <a:ext cx="2286000" cy="4411662"/>
          </a:xfrm>
        </p:spPr>
        <p:txBody>
          <a:bodyPr/>
          <a:lstStyle/>
          <a:p>
            <a:r>
              <a:rPr lang="en-US" dirty="0" smtClean="0"/>
              <a:t>Run as</a:t>
            </a:r>
          </a:p>
          <a:p>
            <a:pPr lvl="1"/>
            <a:r>
              <a:rPr lang="en-US" dirty="0" smtClean="0"/>
              <a:t>JUnit test</a:t>
            </a:r>
            <a:endParaRPr lang="en-US" dirty="0"/>
          </a:p>
        </p:txBody>
      </p:sp>
      <p:pic>
        <p:nvPicPr>
          <p:cNvPr id="4" name="Picture 3" descr="Junit1 08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066800"/>
            <a:ext cx="6045200" cy="4533900"/>
          </a:xfrm>
          <a:prstGeom prst="rect">
            <a:avLst/>
          </a:prstGeom>
        </p:spPr>
      </p:pic>
      <p:pic>
        <p:nvPicPr>
          <p:cNvPr id="6" name="Picture 5" descr="Junit1 06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133600"/>
            <a:ext cx="2085426" cy="3429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69</a:t>
            </a:fld>
            <a:r>
              <a:rPr lang="en-US" dirty="0" smtClean="0"/>
              <a:t> of 89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744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test case</a:t>
            </a:r>
            <a:r>
              <a:rPr lang="en-US" dirty="0"/>
              <a:t>, </a:t>
            </a:r>
            <a:r>
              <a:rPr lang="en-US" dirty="0" smtClean="0"/>
              <a:t>in software </a:t>
            </a:r>
            <a:r>
              <a:rPr lang="en-US" dirty="0"/>
              <a:t>engineering, is a set of conditions under which a tester will determine whether an application, software system or one of its features is working as it was originally established for it to do. </a:t>
            </a:r>
            <a:endParaRPr lang="en-US" dirty="0" smtClean="0"/>
          </a:p>
          <a:p>
            <a:r>
              <a:rPr lang="en-US" dirty="0" smtClean="0"/>
              <a:t>Test </a:t>
            </a:r>
            <a:r>
              <a:rPr lang="en-US" dirty="0"/>
              <a:t>cases are often referred to as test scripts, particularly when written </a:t>
            </a:r>
            <a:r>
              <a:rPr lang="en-US" dirty="0" smtClean="0"/>
              <a:t>– </a:t>
            </a:r>
            <a:r>
              <a:rPr lang="en-US" dirty="0"/>
              <a:t>when they are usually collected into test suites</a:t>
            </a:r>
            <a:r>
              <a:rPr lang="en-US" dirty="0" smtClean="0"/>
              <a:t>.</a:t>
            </a:r>
          </a:p>
          <a:p>
            <a:r>
              <a:rPr lang="en-US" dirty="0"/>
              <a:t>A Test Case is a set of actions executed to verify a particular feature or functionality of your software application.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7</a:t>
            </a:fld>
            <a:r>
              <a:rPr lang="en-US" dirty="0" smtClean="0"/>
              <a:t> of 89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34875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JUnit in Eclipse: An Example </a:t>
            </a:r>
          </a:p>
        </p:txBody>
      </p:sp>
      <p:pic>
        <p:nvPicPr>
          <p:cNvPr id="6" name="Picture 5" descr="Junit1 07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76400"/>
            <a:ext cx="6019800" cy="4514850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70</a:t>
            </a:fld>
            <a:r>
              <a:rPr lang="en-US" dirty="0" smtClean="0"/>
              <a:t> of 89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380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Assertion Methods 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83B677-C643-1541-A02D-CD84F8996590}" type="slidenum">
              <a:rPr lang="en-US" smtClean="0"/>
              <a:pPr>
                <a:defRPr/>
              </a:pPr>
              <a:t>71</a:t>
            </a:fld>
            <a:r>
              <a:rPr lang="en-US" dirty="0" smtClean="0"/>
              <a:t> of 89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122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Assertions in Test Cases</a:t>
            </a:r>
            <a:endParaRPr lang="en-CA" sz="4400" dirty="0"/>
          </a:p>
        </p:txBody>
      </p:sp>
      <p:sp>
        <p:nvSpPr>
          <p:cNvPr id="3174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CA" sz="3200" dirty="0" smtClean="0"/>
              <a:t>During </a:t>
            </a:r>
            <a:r>
              <a:rPr lang="en-CA" sz="3200" dirty="0"/>
              <a:t>execution of a test </a:t>
            </a:r>
            <a:r>
              <a:rPr lang="en-CA" sz="3200" dirty="0" smtClean="0"/>
              <a:t>case:</a:t>
            </a:r>
            <a:endParaRPr lang="en-CA" sz="2800" b="1" dirty="0">
              <a:solidFill>
                <a:srgbClr val="3333CC"/>
              </a:solidFill>
            </a:endParaRPr>
          </a:p>
          <a:p>
            <a:pPr>
              <a:lnSpc>
                <a:spcPct val="80000"/>
              </a:lnSpc>
            </a:pPr>
            <a:r>
              <a:rPr lang="en-CA" sz="3200" dirty="0"/>
              <a:t>If an assertion is </a:t>
            </a:r>
            <a:r>
              <a:rPr lang="en-CA" sz="3200" b="1" u="sng" dirty="0"/>
              <a:t>true</a:t>
            </a:r>
            <a:r>
              <a:rPr lang="en-CA" sz="3200" dirty="0"/>
              <a:t>, </a:t>
            </a:r>
          </a:p>
          <a:p>
            <a:pPr lvl="1">
              <a:lnSpc>
                <a:spcPct val="80000"/>
              </a:lnSpc>
            </a:pPr>
            <a:r>
              <a:rPr lang="en-CA" sz="2700" dirty="0" smtClean="0"/>
              <a:t>Execution continues</a:t>
            </a:r>
            <a:endParaRPr lang="en-CA" sz="2700" dirty="0"/>
          </a:p>
          <a:p>
            <a:pPr>
              <a:lnSpc>
                <a:spcPct val="80000"/>
              </a:lnSpc>
            </a:pPr>
            <a:r>
              <a:rPr lang="en-CA" sz="3200" dirty="0"/>
              <a:t>If any assertion is </a:t>
            </a:r>
            <a:r>
              <a:rPr lang="en-CA" sz="3200" b="1" u="sng" dirty="0"/>
              <a:t>false</a:t>
            </a:r>
            <a:r>
              <a:rPr lang="en-CA" sz="3200" dirty="0"/>
              <a:t>, </a:t>
            </a:r>
          </a:p>
          <a:p>
            <a:pPr lvl="1">
              <a:lnSpc>
                <a:spcPct val="80000"/>
              </a:lnSpc>
            </a:pPr>
            <a:r>
              <a:rPr lang="en-CA" sz="2700" dirty="0" smtClean="0"/>
              <a:t>Execution of </a:t>
            </a:r>
            <a:r>
              <a:rPr lang="en-CA" sz="2700" dirty="0"/>
              <a:t>the test case stops</a:t>
            </a:r>
          </a:p>
          <a:p>
            <a:pPr lvl="1">
              <a:lnSpc>
                <a:spcPct val="80000"/>
              </a:lnSpc>
            </a:pPr>
            <a:r>
              <a:rPr lang="en-CA" sz="2700" dirty="0" smtClean="0"/>
              <a:t>The test </a:t>
            </a:r>
            <a:r>
              <a:rPr lang="en-CA" sz="2700" dirty="0"/>
              <a:t>case </a:t>
            </a:r>
            <a:r>
              <a:rPr lang="en-CA" sz="2700" u="sng" dirty="0">
                <a:solidFill>
                  <a:srgbClr val="FF0000"/>
                </a:solidFill>
              </a:rPr>
              <a:t>fails</a:t>
            </a:r>
            <a:endParaRPr lang="en-CA" sz="2700" u="sng" dirty="0"/>
          </a:p>
          <a:p>
            <a:pPr>
              <a:lnSpc>
                <a:spcPct val="80000"/>
              </a:lnSpc>
            </a:pPr>
            <a:r>
              <a:rPr lang="en-CA" sz="3200" dirty="0"/>
              <a:t>If </a:t>
            </a:r>
            <a:r>
              <a:rPr lang="en-CA" sz="3200" dirty="0" smtClean="0"/>
              <a:t>an </a:t>
            </a:r>
            <a:r>
              <a:rPr lang="en-CA" sz="3200" i="1" u="sng" dirty="0" smtClean="0"/>
              <a:t>unexpected</a:t>
            </a:r>
            <a:r>
              <a:rPr lang="en-CA" sz="3200" dirty="0" smtClean="0"/>
              <a:t> </a:t>
            </a:r>
            <a:r>
              <a:rPr lang="en-CA" sz="3200" dirty="0"/>
              <a:t>exception is encountered, </a:t>
            </a:r>
          </a:p>
          <a:p>
            <a:pPr lvl="1">
              <a:lnSpc>
                <a:spcPct val="80000"/>
              </a:lnSpc>
            </a:pPr>
            <a:r>
              <a:rPr lang="en-CA" sz="2700" dirty="0" smtClean="0"/>
              <a:t>The verdict </a:t>
            </a:r>
            <a:r>
              <a:rPr lang="en-CA" sz="2700" dirty="0"/>
              <a:t>of the test case </a:t>
            </a:r>
            <a:r>
              <a:rPr lang="en-CA" sz="2700" dirty="0" smtClean="0"/>
              <a:t>is an </a:t>
            </a:r>
            <a:r>
              <a:rPr lang="en-CA" sz="2700" u="sng" dirty="0">
                <a:solidFill>
                  <a:srgbClr val="3333CC"/>
                </a:solidFill>
              </a:rPr>
              <a:t>error</a:t>
            </a:r>
            <a:r>
              <a:rPr lang="en-CA" sz="2700" dirty="0"/>
              <a:t>.</a:t>
            </a:r>
          </a:p>
          <a:p>
            <a:pPr>
              <a:lnSpc>
                <a:spcPct val="80000"/>
              </a:lnSpc>
            </a:pPr>
            <a:r>
              <a:rPr lang="en-CA" sz="3200" dirty="0"/>
              <a:t>If all assertions were true, </a:t>
            </a:r>
          </a:p>
          <a:p>
            <a:pPr lvl="1">
              <a:lnSpc>
                <a:spcPct val="80000"/>
              </a:lnSpc>
            </a:pPr>
            <a:r>
              <a:rPr lang="en-CA" sz="2700" dirty="0" smtClean="0"/>
              <a:t>The test </a:t>
            </a:r>
            <a:r>
              <a:rPr lang="en-CA" sz="2700" dirty="0"/>
              <a:t>case </a:t>
            </a:r>
            <a:r>
              <a:rPr lang="en-CA" sz="2700" i="1" dirty="0">
                <a:solidFill>
                  <a:srgbClr val="00CC00"/>
                </a:solidFill>
              </a:rPr>
              <a:t>passes</a:t>
            </a:r>
            <a:r>
              <a:rPr lang="en-CA" sz="2700" dirty="0"/>
              <a:t>.</a:t>
            </a:r>
          </a:p>
          <a:p>
            <a:pPr>
              <a:lnSpc>
                <a:spcPct val="80000"/>
              </a:lnSpc>
            </a:pPr>
            <a:endParaRPr lang="en-CA" sz="2200" dirty="0">
              <a:latin typeface="Gill Sans MT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72</a:t>
            </a:fld>
            <a:r>
              <a:rPr lang="en-US" dirty="0" smtClean="0"/>
              <a:t> of 89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828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Assertion Methods: Boolean Conditions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410200"/>
          </a:xfrm>
        </p:spPr>
        <p:txBody>
          <a:bodyPr/>
          <a:lstStyle/>
          <a:p>
            <a:r>
              <a:rPr lang="en-CA" sz="3200" dirty="0"/>
              <a:t>Static methods defined in </a:t>
            </a:r>
            <a:r>
              <a:rPr lang="en-CA" sz="2800" dirty="0" smtClean="0">
                <a:solidFill>
                  <a:srgbClr val="000090"/>
                </a:solidFill>
              </a:rPr>
              <a:t>org.junit.Assert</a:t>
            </a:r>
          </a:p>
          <a:p>
            <a:pPr>
              <a:lnSpc>
                <a:spcPct val="90000"/>
              </a:lnSpc>
            </a:pPr>
            <a:r>
              <a:rPr lang="en-CA" sz="3200" dirty="0"/>
              <a:t>Assert an Boolean condition is true or false</a:t>
            </a:r>
          </a:p>
          <a:p>
            <a:pPr marL="742950" lvl="1" indent="-285750">
              <a:lnSpc>
                <a:spcPct val="90000"/>
              </a:lnSpc>
              <a:buFont typeface="Wingdings 3" charset="0"/>
              <a:buNone/>
            </a:pPr>
            <a:r>
              <a:rPr lang="en-CA" sz="2400" dirty="0">
                <a:solidFill>
                  <a:srgbClr val="000090"/>
                </a:solidFill>
                <a:latin typeface="+mn-lt"/>
              </a:rPr>
              <a:t>assertTrue(</a:t>
            </a:r>
            <a:r>
              <a:rPr lang="en-CA" sz="2400" i="1" dirty="0">
                <a:solidFill>
                  <a:srgbClr val="000090"/>
                </a:solidFill>
                <a:latin typeface="+mn-lt"/>
              </a:rPr>
              <a:t>condition</a:t>
            </a:r>
            <a:r>
              <a:rPr lang="en-CA" sz="2400" dirty="0">
                <a:solidFill>
                  <a:srgbClr val="000090"/>
                </a:solidFill>
                <a:latin typeface="+mn-lt"/>
              </a:rPr>
              <a:t>)</a:t>
            </a:r>
          </a:p>
          <a:p>
            <a:pPr marL="742950" lvl="1" indent="-285750">
              <a:lnSpc>
                <a:spcPct val="90000"/>
              </a:lnSpc>
              <a:buFont typeface="Wingdings 3" charset="0"/>
              <a:buNone/>
            </a:pPr>
            <a:r>
              <a:rPr lang="en-CA" sz="2400" dirty="0">
                <a:solidFill>
                  <a:srgbClr val="000090"/>
                </a:solidFill>
                <a:latin typeface="+mn-lt"/>
              </a:rPr>
              <a:t>assertFalse(</a:t>
            </a:r>
            <a:r>
              <a:rPr lang="en-CA" sz="2400" i="1" dirty="0">
                <a:solidFill>
                  <a:srgbClr val="000090"/>
                </a:solidFill>
                <a:latin typeface="+mn-lt"/>
              </a:rPr>
              <a:t>condition</a:t>
            </a:r>
            <a:r>
              <a:rPr lang="en-CA" sz="2400" dirty="0">
                <a:solidFill>
                  <a:srgbClr val="000090"/>
                </a:solidFill>
                <a:latin typeface="+mn-lt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CA" sz="3200" dirty="0" smtClean="0"/>
              <a:t>Optionally, include </a:t>
            </a:r>
            <a:r>
              <a:rPr lang="en-CA" sz="3200" dirty="0"/>
              <a:t>a </a:t>
            </a:r>
            <a:r>
              <a:rPr lang="en-CA" sz="3200" dirty="0" smtClean="0"/>
              <a:t>failure message </a:t>
            </a:r>
            <a:r>
              <a:rPr lang="en-CA" sz="2400" dirty="0" smtClean="0">
                <a:solidFill>
                  <a:srgbClr val="000090"/>
                </a:solidFill>
                <a:latin typeface="Arial"/>
              </a:rPr>
              <a:t>assertTrue</a:t>
            </a:r>
            <a:r>
              <a:rPr lang="en-CA" sz="2400" dirty="0">
                <a:solidFill>
                  <a:srgbClr val="000090"/>
                </a:solidFill>
                <a:latin typeface="Arial"/>
              </a:rPr>
              <a:t>(</a:t>
            </a:r>
            <a:r>
              <a:rPr lang="en-CA" sz="2400" i="1" dirty="0">
                <a:solidFill>
                  <a:srgbClr val="FF0D45"/>
                </a:solidFill>
                <a:latin typeface="Arial"/>
              </a:rPr>
              <a:t>message</a:t>
            </a:r>
            <a:r>
              <a:rPr lang="en-CA" sz="2400" i="1" dirty="0">
                <a:solidFill>
                  <a:srgbClr val="000090"/>
                </a:solidFill>
                <a:latin typeface="Arial"/>
              </a:rPr>
              <a:t>, condition</a:t>
            </a:r>
            <a:r>
              <a:rPr lang="en-CA" sz="2400" dirty="0">
                <a:solidFill>
                  <a:srgbClr val="000090"/>
                </a:solidFill>
                <a:latin typeface="Arial"/>
              </a:rPr>
              <a:t>)</a:t>
            </a:r>
          </a:p>
          <a:p>
            <a:pPr marL="349250" lvl="1" indent="0">
              <a:buNone/>
            </a:pPr>
            <a:r>
              <a:rPr lang="en-CA" sz="2400" dirty="0">
                <a:solidFill>
                  <a:srgbClr val="000090"/>
                </a:solidFill>
                <a:latin typeface="Arial"/>
              </a:rPr>
              <a:t>assertFalse(</a:t>
            </a:r>
            <a:r>
              <a:rPr lang="en-CA" sz="2400" i="1" dirty="0" smtClean="0">
                <a:solidFill>
                  <a:srgbClr val="FF0D45"/>
                </a:solidFill>
                <a:latin typeface="Arial"/>
              </a:rPr>
              <a:t>message</a:t>
            </a:r>
            <a:r>
              <a:rPr lang="en-CA" sz="2400" i="1" dirty="0" smtClean="0">
                <a:solidFill>
                  <a:srgbClr val="000090"/>
                </a:solidFill>
                <a:latin typeface="Arial"/>
              </a:rPr>
              <a:t>, </a:t>
            </a:r>
            <a:r>
              <a:rPr lang="en-CA" sz="2400" i="1" dirty="0">
                <a:solidFill>
                  <a:srgbClr val="000090"/>
                </a:solidFill>
                <a:latin typeface="Arial"/>
              </a:rPr>
              <a:t>condition</a:t>
            </a:r>
            <a:r>
              <a:rPr lang="en-CA" sz="2400" dirty="0">
                <a:solidFill>
                  <a:srgbClr val="000090"/>
                </a:solidFill>
                <a:latin typeface="Arial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CA" sz="3200" dirty="0" smtClean="0"/>
              <a:t>Examples</a:t>
            </a:r>
          </a:p>
          <a:p>
            <a:pPr marL="349250" lvl="1" indent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90"/>
                </a:solidFill>
                <a:latin typeface="+mn-lt"/>
                <a:ea typeface="Monaco"/>
                <a:cs typeface="Monaco"/>
              </a:rPr>
              <a:t>assertTrue(search(a, 3) == 1</a:t>
            </a:r>
            <a:r>
              <a:rPr lang="en-US" sz="2400" dirty="0" smtClean="0">
                <a:solidFill>
                  <a:srgbClr val="000090"/>
                </a:solidFill>
                <a:latin typeface="+mn-lt"/>
                <a:ea typeface="Monaco"/>
                <a:cs typeface="Monaco"/>
              </a:rPr>
              <a:t>);</a:t>
            </a:r>
          </a:p>
          <a:p>
            <a:pPr marL="349250" lvl="1" indent="0">
              <a:lnSpc>
                <a:spcPct val="90000"/>
              </a:lnSpc>
              <a:buNone/>
            </a:pPr>
            <a:r>
              <a:rPr lang="en-US" sz="2400" dirty="0" smtClean="0">
                <a:solidFill>
                  <a:srgbClr val="000090"/>
                </a:solidFill>
                <a:latin typeface="+mn-lt"/>
                <a:ea typeface="Monaco"/>
                <a:cs typeface="Monaco"/>
              </a:rPr>
              <a:t>assertFalse(</a:t>
            </a:r>
            <a:r>
              <a:rPr lang="en-US" sz="2400" dirty="0" smtClean="0">
                <a:solidFill>
                  <a:srgbClr val="FF0D45"/>
                </a:solidFill>
                <a:latin typeface="+mn-lt"/>
                <a:ea typeface="Monaco"/>
                <a:cs typeface="Monaco"/>
              </a:rPr>
              <a:t>“Failure: 2 is not in array.”</a:t>
            </a:r>
            <a:r>
              <a:rPr lang="en-US" sz="2400" dirty="0" smtClean="0">
                <a:solidFill>
                  <a:srgbClr val="000090"/>
                </a:solidFill>
                <a:latin typeface="+mn-lt"/>
                <a:ea typeface="Monaco"/>
                <a:cs typeface="Monaco"/>
              </a:rPr>
              <a:t>, search</a:t>
            </a:r>
            <a:r>
              <a:rPr lang="en-US" sz="2400" dirty="0">
                <a:solidFill>
                  <a:srgbClr val="000090"/>
                </a:solidFill>
                <a:latin typeface="+mn-lt"/>
                <a:ea typeface="Monaco"/>
                <a:cs typeface="Monaco"/>
              </a:rPr>
              <a:t>(a, </a:t>
            </a:r>
            <a:r>
              <a:rPr lang="en-US" sz="2400" dirty="0" smtClean="0">
                <a:solidFill>
                  <a:srgbClr val="000090"/>
                </a:solidFill>
                <a:latin typeface="+mn-lt"/>
                <a:ea typeface="Monaco"/>
                <a:cs typeface="Monaco"/>
              </a:rPr>
              <a:t>2) &gt;= </a:t>
            </a:r>
            <a:r>
              <a:rPr lang="en-US" sz="2400" dirty="0">
                <a:solidFill>
                  <a:srgbClr val="000090"/>
                </a:solidFill>
                <a:latin typeface="+mn-lt"/>
                <a:ea typeface="Monaco"/>
                <a:cs typeface="Monaco"/>
              </a:rPr>
              <a:t>0</a:t>
            </a:r>
            <a:r>
              <a:rPr lang="en-US" sz="2400" dirty="0" smtClean="0">
                <a:solidFill>
                  <a:srgbClr val="000090"/>
                </a:solidFill>
                <a:latin typeface="+mn-lt"/>
                <a:ea typeface="Monaco"/>
                <a:cs typeface="Monaco"/>
              </a:rPr>
              <a:t>);</a:t>
            </a:r>
            <a:endParaRPr lang="en-CA" sz="2400" dirty="0" smtClean="0">
              <a:solidFill>
                <a:srgbClr val="000090"/>
              </a:solidFill>
              <a:latin typeface="+mn-lt"/>
            </a:endParaRPr>
          </a:p>
          <a:p>
            <a:pPr marL="107950" indent="0">
              <a:lnSpc>
                <a:spcPct val="90000"/>
              </a:lnSpc>
              <a:buNone/>
            </a:pPr>
            <a:endParaRPr lang="en-CA" sz="2800" dirty="0">
              <a:solidFill>
                <a:srgbClr val="3333CC"/>
              </a:solidFill>
            </a:endParaRPr>
          </a:p>
          <a:p>
            <a:endParaRPr lang="en-CA" sz="2800" dirty="0" smtClean="0">
              <a:solidFill>
                <a:srgbClr val="000090"/>
              </a:solidFill>
            </a:endParaRPr>
          </a:p>
          <a:p>
            <a:endParaRPr lang="en-CA" sz="2800" dirty="0">
              <a:solidFill>
                <a:srgbClr val="000090"/>
              </a:solidFill>
            </a:endParaRPr>
          </a:p>
          <a:p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73</a:t>
            </a:fld>
            <a:r>
              <a:rPr lang="en-US" dirty="0" smtClean="0"/>
              <a:t> of 89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676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Assertion </a:t>
            </a:r>
            <a:r>
              <a:rPr lang="en-CA" dirty="0" smtClean="0"/>
              <a:t>Methods: Null Objects </a:t>
            </a:r>
            <a:endParaRPr lang="en-CA" sz="4400" b="1" dirty="0"/>
          </a:p>
        </p:txBody>
      </p:sp>
      <p:sp>
        <p:nvSpPr>
          <p:cNvPr id="32773" name="Rectangle 3"/>
          <p:cNvSpPr>
            <a:spLocks noGrp="1"/>
          </p:cNvSpPr>
          <p:nvPr>
            <p:ph idx="1"/>
          </p:nvPr>
        </p:nvSpPr>
        <p:spPr>
          <a:xfrm>
            <a:off x="533400" y="990600"/>
            <a:ext cx="83820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sz="3200" dirty="0" smtClean="0"/>
              <a:t>Assert an object </a:t>
            </a:r>
            <a:r>
              <a:rPr lang="en-CA" sz="3200" dirty="0"/>
              <a:t>references </a:t>
            </a:r>
            <a:r>
              <a:rPr lang="en-CA" sz="3200" dirty="0" smtClean="0"/>
              <a:t>is </a:t>
            </a:r>
            <a:r>
              <a:rPr lang="en-CA" sz="3200" dirty="0"/>
              <a:t>null or non-null</a:t>
            </a:r>
          </a:p>
          <a:p>
            <a:pPr marL="742950" lvl="1" indent="-285750">
              <a:lnSpc>
                <a:spcPct val="90000"/>
              </a:lnSpc>
              <a:buFont typeface="Wingdings 3" charset="0"/>
              <a:buNone/>
            </a:pPr>
            <a:r>
              <a:rPr lang="en-CA" sz="2400" dirty="0">
                <a:solidFill>
                  <a:srgbClr val="000090"/>
                </a:solidFill>
                <a:latin typeface="+mn-lt"/>
              </a:rPr>
              <a:t>assertNull(</a:t>
            </a:r>
            <a:r>
              <a:rPr lang="en-CA" sz="2400" i="1" dirty="0">
                <a:solidFill>
                  <a:srgbClr val="000090"/>
                </a:solidFill>
                <a:latin typeface="+mn-lt"/>
              </a:rPr>
              <a:t>object</a:t>
            </a:r>
            <a:r>
              <a:rPr lang="en-CA" sz="2400" dirty="0">
                <a:solidFill>
                  <a:srgbClr val="000090"/>
                </a:solidFill>
                <a:latin typeface="+mn-lt"/>
              </a:rPr>
              <a:t>)</a:t>
            </a:r>
          </a:p>
          <a:p>
            <a:pPr marL="742950" lvl="1" indent="-285750">
              <a:lnSpc>
                <a:spcPct val="90000"/>
              </a:lnSpc>
              <a:buFont typeface="Wingdings 3" charset="0"/>
              <a:buNone/>
            </a:pPr>
            <a:r>
              <a:rPr lang="en-CA" sz="2400" dirty="0">
                <a:solidFill>
                  <a:srgbClr val="000090"/>
                </a:solidFill>
                <a:latin typeface="+mn-lt"/>
              </a:rPr>
              <a:t>assertNotNull(</a:t>
            </a:r>
            <a:r>
              <a:rPr lang="en-CA" sz="2400" i="1" dirty="0">
                <a:solidFill>
                  <a:srgbClr val="000090"/>
                </a:solidFill>
                <a:latin typeface="+mn-lt"/>
              </a:rPr>
              <a:t>object</a:t>
            </a:r>
            <a:r>
              <a:rPr lang="en-CA" sz="2400" dirty="0">
                <a:solidFill>
                  <a:srgbClr val="000090"/>
                </a:solidFill>
                <a:latin typeface="+mn-lt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CA" sz="3200" dirty="0" smtClean="0"/>
              <a:t>With a failure message  </a:t>
            </a:r>
            <a:endParaRPr lang="en-CA" sz="3200" dirty="0"/>
          </a:p>
          <a:p>
            <a:pPr marL="742950" lvl="1" indent="-285750">
              <a:lnSpc>
                <a:spcPct val="90000"/>
              </a:lnSpc>
              <a:buFont typeface="Wingdings 3" charset="0"/>
              <a:buNone/>
            </a:pPr>
            <a:r>
              <a:rPr lang="en-CA" sz="2400" dirty="0">
                <a:solidFill>
                  <a:srgbClr val="000090"/>
                </a:solidFill>
                <a:latin typeface="+mn-lt"/>
              </a:rPr>
              <a:t>assertNull</a:t>
            </a:r>
            <a:r>
              <a:rPr lang="en-CA" sz="2400" dirty="0" smtClean="0">
                <a:solidFill>
                  <a:srgbClr val="000090"/>
                </a:solidFill>
                <a:latin typeface="+mn-lt"/>
              </a:rPr>
              <a:t>(</a:t>
            </a:r>
            <a:r>
              <a:rPr lang="en-CA" sz="2400" i="1" dirty="0" smtClean="0">
                <a:solidFill>
                  <a:srgbClr val="FF0D45"/>
                </a:solidFill>
                <a:latin typeface="+mn-lt"/>
              </a:rPr>
              <a:t>message</a:t>
            </a:r>
            <a:r>
              <a:rPr lang="en-CA" sz="2400" i="1" dirty="0" smtClean="0">
                <a:solidFill>
                  <a:srgbClr val="000090"/>
                </a:solidFill>
                <a:latin typeface="+mn-lt"/>
              </a:rPr>
              <a:t>, object</a:t>
            </a:r>
            <a:r>
              <a:rPr lang="en-CA" sz="2400" dirty="0">
                <a:solidFill>
                  <a:srgbClr val="000090"/>
                </a:solidFill>
                <a:latin typeface="+mn-lt"/>
              </a:rPr>
              <a:t>)</a:t>
            </a:r>
          </a:p>
          <a:p>
            <a:pPr marL="742950" lvl="1" indent="-285750">
              <a:lnSpc>
                <a:spcPct val="90000"/>
              </a:lnSpc>
              <a:buFont typeface="Wingdings 3" charset="0"/>
              <a:buNone/>
            </a:pPr>
            <a:r>
              <a:rPr lang="en-CA" sz="2400" dirty="0">
                <a:solidFill>
                  <a:srgbClr val="000090"/>
                </a:solidFill>
                <a:latin typeface="+mn-lt"/>
              </a:rPr>
              <a:t>assertNotNull</a:t>
            </a:r>
            <a:r>
              <a:rPr lang="en-CA" sz="2400" dirty="0" smtClean="0">
                <a:solidFill>
                  <a:srgbClr val="000090"/>
                </a:solidFill>
                <a:latin typeface="+mn-lt"/>
              </a:rPr>
              <a:t>(</a:t>
            </a:r>
            <a:r>
              <a:rPr lang="en-CA" sz="2400" i="1" dirty="0" smtClean="0">
                <a:solidFill>
                  <a:srgbClr val="FF0D45"/>
                </a:solidFill>
                <a:latin typeface="+mn-lt"/>
              </a:rPr>
              <a:t>message</a:t>
            </a:r>
            <a:r>
              <a:rPr lang="en-CA" sz="2400" i="1" dirty="0" smtClean="0">
                <a:solidFill>
                  <a:srgbClr val="000090"/>
                </a:solidFill>
                <a:latin typeface="+mn-lt"/>
              </a:rPr>
              <a:t>, object</a:t>
            </a:r>
            <a:r>
              <a:rPr lang="en-CA" sz="2400" dirty="0" smtClean="0">
                <a:solidFill>
                  <a:srgbClr val="000090"/>
                </a:solidFill>
                <a:latin typeface="+mn-lt"/>
              </a:rPr>
              <a:t>)</a:t>
            </a:r>
            <a:endParaRPr lang="en-CA" sz="3200" dirty="0" smtClean="0">
              <a:latin typeface="+mn-lt"/>
            </a:endParaRPr>
          </a:p>
          <a:p>
            <a:pPr marL="342900" indent="-342900">
              <a:lnSpc>
                <a:spcPct val="90000"/>
              </a:lnSpc>
            </a:pPr>
            <a:r>
              <a:rPr lang="en-CA" sz="3200" dirty="0" smtClean="0"/>
              <a:t>Examples </a:t>
            </a:r>
          </a:p>
          <a:p>
            <a:pPr marL="349250" lvl="1" indent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90"/>
                </a:solidFill>
                <a:latin typeface="+mn-lt"/>
              </a:rPr>
              <a:t>assertNotNull</a:t>
            </a:r>
            <a:r>
              <a:rPr lang="en-US" sz="2400" dirty="0" smtClean="0">
                <a:solidFill>
                  <a:srgbClr val="000090"/>
                </a:solidFill>
                <a:latin typeface="+mn-lt"/>
              </a:rPr>
              <a:t>(</a:t>
            </a:r>
            <a:r>
              <a:rPr lang="en-US" sz="2400" dirty="0" smtClean="0">
                <a:solidFill>
                  <a:srgbClr val="FF0D45"/>
                </a:solidFill>
                <a:latin typeface="+mn-lt"/>
              </a:rPr>
              <a:t>”</a:t>
            </a:r>
            <a:r>
              <a:rPr lang="en-US" sz="2400" dirty="0">
                <a:solidFill>
                  <a:srgbClr val="FF0D45"/>
                </a:solidFill>
                <a:latin typeface="+mn-lt"/>
              </a:rPr>
              <a:t>S</a:t>
            </a:r>
            <a:r>
              <a:rPr lang="en-US" sz="2400" dirty="0" smtClean="0">
                <a:solidFill>
                  <a:srgbClr val="FF0D45"/>
                </a:solidFill>
                <a:latin typeface="+mn-lt"/>
              </a:rPr>
              <a:t>hould </a:t>
            </a:r>
            <a:r>
              <a:rPr lang="en-US" sz="2400" dirty="0">
                <a:solidFill>
                  <a:srgbClr val="FF0D45"/>
                </a:solidFill>
                <a:latin typeface="+mn-lt"/>
              </a:rPr>
              <a:t>not be </a:t>
            </a:r>
            <a:r>
              <a:rPr lang="en-US" sz="2400" dirty="0" smtClean="0">
                <a:solidFill>
                  <a:srgbClr val="FF0D45"/>
                </a:solidFill>
                <a:latin typeface="+mn-lt"/>
              </a:rPr>
              <a:t>null."</a:t>
            </a:r>
            <a:r>
              <a:rPr lang="en-US" sz="2400" dirty="0">
                <a:solidFill>
                  <a:srgbClr val="000090"/>
                </a:solidFill>
                <a:latin typeface="+mn-lt"/>
              </a:rPr>
              <a:t>, new Object()</a:t>
            </a:r>
            <a:r>
              <a:rPr lang="en-US" sz="2400" dirty="0" smtClean="0">
                <a:solidFill>
                  <a:srgbClr val="000090"/>
                </a:solidFill>
                <a:latin typeface="+mn-lt"/>
              </a:rPr>
              <a:t>);</a:t>
            </a:r>
          </a:p>
          <a:p>
            <a:pPr marL="349250" lvl="1" indent="0">
              <a:lnSpc>
                <a:spcPct val="90000"/>
              </a:lnSpc>
              <a:buNone/>
            </a:pPr>
            <a:r>
              <a:rPr lang="en-US" sz="2400" dirty="0" smtClean="0">
                <a:solidFill>
                  <a:srgbClr val="000090"/>
                </a:solidFill>
                <a:latin typeface="+mn-lt"/>
              </a:rPr>
              <a:t>assertNull(</a:t>
            </a:r>
            <a:r>
              <a:rPr lang="en-US" sz="2400" dirty="0" smtClean="0">
                <a:solidFill>
                  <a:srgbClr val="FF0D45"/>
                </a:solidFill>
                <a:latin typeface="+mn-lt"/>
              </a:rPr>
              <a:t>”</a:t>
            </a:r>
            <a:r>
              <a:rPr lang="en-US" sz="2400" dirty="0">
                <a:solidFill>
                  <a:srgbClr val="FF0D45"/>
                </a:solidFill>
                <a:latin typeface="+mn-lt"/>
              </a:rPr>
              <a:t>S</a:t>
            </a:r>
            <a:r>
              <a:rPr lang="en-US" sz="2400" dirty="0" smtClean="0">
                <a:solidFill>
                  <a:srgbClr val="FF0D45"/>
                </a:solidFill>
                <a:latin typeface="+mn-lt"/>
              </a:rPr>
              <a:t>hould be null."</a:t>
            </a:r>
            <a:r>
              <a:rPr lang="en-US" sz="2400" dirty="0">
                <a:solidFill>
                  <a:srgbClr val="000090"/>
                </a:solidFill>
                <a:latin typeface="+mn-lt"/>
              </a:rPr>
              <a:t>, </a:t>
            </a:r>
            <a:r>
              <a:rPr lang="en-US" sz="2400" dirty="0" smtClean="0">
                <a:solidFill>
                  <a:srgbClr val="000090"/>
                </a:solidFill>
                <a:latin typeface="+mn-lt"/>
              </a:rPr>
              <a:t>null);</a:t>
            </a:r>
            <a:endParaRPr lang="en-CA" sz="2400" dirty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74</a:t>
            </a:fld>
            <a:r>
              <a:rPr lang="en-US" dirty="0" smtClean="0"/>
              <a:t> of 89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733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Assertion </a:t>
            </a:r>
            <a:r>
              <a:rPr lang="en-CA" dirty="0" smtClean="0"/>
              <a:t>Methods: Object Identity </a:t>
            </a:r>
            <a:endParaRPr lang="en-CA" sz="4400" b="1" dirty="0"/>
          </a:p>
        </p:txBody>
      </p:sp>
      <p:sp>
        <p:nvSpPr>
          <p:cNvPr id="32773" name="Rectangle 3"/>
          <p:cNvSpPr>
            <a:spLocks noGrp="1"/>
          </p:cNvSpPr>
          <p:nvPr>
            <p:ph idx="1"/>
          </p:nvPr>
        </p:nvSpPr>
        <p:spPr>
          <a:xfrm>
            <a:off x="457200" y="990600"/>
            <a:ext cx="81534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sz="3200" dirty="0" smtClean="0"/>
              <a:t>Assert two </a:t>
            </a:r>
            <a:r>
              <a:rPr lang="en-CA" sz="3200" dirty="0"/>
              <a:t>object </a:t>
            </a:r>
            <a:r>
              <a:rPr lang="en-CA" sz="3200" dirty="0" smtClean="0"/>
              <a:t>references are identical</a:t>
            </a:r>
            <a:endParaRPr lang="en-CA" sz="3200" dirty="0"/>
          </a:p>
          <a:p>
            <a:pPr marL="742950" lvl="1" indent="-285750">
              <a:lnSpc>
                <a:spcPct val="90000"/>
              </a:lnSpc>
              <a:buFont typeface="Wingdings 3" charset="0"/>
              <a:buNone/>
            </a:pPr>
            <a:r>
              <a:rPr lang="en-CA" sz="2400" dirty="0">
                <a:solidFill>
                  <a:srgbClr val="000090"/>
                </a:solidFill>
                <a:latin typeface="+mn-lt"/>
              </a:rPr>
              <a:t>assertSame(</a:t>
            </a:r>
            <a:r>
              <a:rPr lang="en-CA" sz="2400" i="1" dirty="0">
                <a:solidFill>
                  <a:srgbClr val="000090"/>
                </a:solidFill>
                <a:latin typeface="+mn-lt"/>
              </a:rPr>
              <a:t>expected, actual</a:t>
            </a:r>
            <a:r>
              <a:rPr lang="en-CA" sz="2400" dirty="0">
                <a:solidFill>
                  <a:srgbClr val="000090"/>
                </a:solidFill>
                <a:latin typeface="+mn-lt"/>
              </a:rPr>
              <a:t>)</a:t>
            </a:r>
          </a:p>
          <a:p>
            <a:pPr marL="742950" lvl="1" indent="-285750">
              <a:lnSpc>
                <a:spcPct val="90000"/>
              </a:lnSpc>
            </a:pPr>
            <a:r>
              <a:rPr lang="en-CA" sz="2800" dirty="0"/>
              <a:t>T</a:t>
            </a:r>
            <a:r>
              <a:rPr lang="en-CA" sz="2800" dirty="0" smtClean="0"/>
              <a:t>rue </a:t>
            </a:r>
            <a:r>
              <a:rPr lang="en-CA" sz="2800" dirty="0"/>
              <a:t>if:</a:t>
            </a:r>
            <a:r>
              <a:rPr lang="en-CA" sz="2800" dirty="0">
                <a:solidFill>
                  <a:srgbClr val="3333CC"/>
                </a:solidFill>
              </a:rPr>
              <a:t> expected == actual</a:t>
            </a:r>
            <a:endParaRPr lang="en-CA" sz="2800" dirty="0"/>
          </a:p>
          <a:p>
            <a:pPr marL="742950" lvl="1" indent="-285750">
              <a:lnSpc>
                <a:spcPct val="90000"/>
              </a:lnSpc>
              <a:buFont typeface="Wingdings 3" charset="0"/>
              <a:buNone/>
            </a:pPr>
            <a:r>
              <a:rPr lang="en-CA" sz="2400" dirty="0">
                <a:solidFill>
                  <a:srgbClr val="000090"/>
                </a:solidFill>
                <a:latin typeface="+mn-lt"/>
              </a:rPr>
              <a:t>assertNotSame(</a:t>
            </a:r>
            <a:r>
              <a:rPr lang="en-CA" sz="2400" i="1" dirty="0">
                <a:solidFill>
                  <a:srgbClr val="000090"/>
                </a:solidFill>
                <a:latin typeface="+mn-lt"/>
              </a:rPr>
              <a:t>expected, actual</a:t>
            </a:r>
            <a:r>
              <a:rPr lang="en-CA" sz="2400" dirty="0">
                <a:solidFill>
                  <a:srgbClr val="000090"/>
                </a:solidFill>
                <a:latin typeface="+mn-lt"/>
              </a:rPr>
              <a:t>)</a:t>
            </a:r>
            <a:endParaRPr lang="en-CA" sz="2800" dirty="0">
              <a:solidFill>
                <a:srgbClr val="000090"/>
              </a:solidFill>
              <a:latin typeface="+mn-lt"/>
            </a:endParaRPr>
          </a:p>
          <a:p>
            <a:pPr marL="742950" lvl="1" indent="-285750">
              <a:lnSpc>
                <a:spcPct val="90000"/>
              </a:lnSpc>
            </a:pPr>
            <a:r>
              <a:rPr lang="en-CA" sz="2800" dirty="0"/>
              <a:t>T</a:t>
            </a:r>
            <a:r>
              <a:rPr lang="en-CA" sz="2800" dirty="0" smtClean="0"/>
              <a:t>rue </a:t>
            </a:r>
            <a:r>
              <a:rPr lang="en-CA" sz="2800" dirty="0"/>
              <a:t>if:</a:t>
            </a:r>
            <a:r>
              <a:rPr lang="en-CA" sz="2800" dirty="0">
                <a:solidFill>
                  <a:srgbClr val="3333CC"/>
                </a:solidFill>
              </a:rPr>
              <a:t> expected != </a:t>
            </a:r>
            <a:r>
              <a:rPr lang="en-CA" sz="2800" dirty="0" smtClean="0">
                <a:solidFill>
                  <a:srgbClr val="3333CC"/>
                </a:solidFill>
              </a:rPr>
              <a:t>actual</a:t>
            </a:r>
          </a:p>
          <a:p>
            <a:r>
              <a:rPr lang="en-CA" sz="3200" dirty="0"/>
              <a:t>The </a:t>
            </a:r>
            <a:r>
              <a:rPr lang="en-CA" sz="3200" dirty="0" smtClean="0"/>
              <a:t>order </a:t>
            </a:r>
            <a:r>
              <a:rPr lang="en-CA" sz="3200" dirty="0"/>
              <a:t>does not affect the comparison, </a:t>
            </a:r>
          </a:p>
          <a:p>
            <a:pPr marL="742950" lvl="1" indent="-285750"/>
            <a:r>
              <a:rPr lang="en-CA" sz="2400" dirty="0" smtClean="0"/>
              <a:t>But, affects the message when it fails  </a:t>
            </a:r>
            <a:endParaRPr lang="en-CA" sz="3600" dirty="0" smtClean="0"/>
          </a:p>
          <a:p>
            <a:pPr marL="393700" indent="-285750">
              <a:lnSpc>
                <a:spcPct val="90000"/>
              </a:lnSpc>
            </a:pPr>
            <a:r>
              <a:rPr lang="en-CA" sz="3200" dirty="0" smtClean="0"/>
              <a:t>With </a:t>
            </a:r>
            <a:r>
              <a:rPr lang="en-CA" sz="3200" dirty="0"/>
              <a:t>a failure message  </a:t>
            </a:r>
          </a:p>
          <a:p>
            <a:pPr marL="344487" lvl="1" indent="0">
              <a:buNone/>
            </a:pPr>
            <a:r>
              <a:rPr lang="en-CA" sz="2400" dirty="0">
                <a:solidFill>
                  <a:srgbClr val="000090"/>
                </a:solidFill>
                <a:latin typeface="Arial"/>
              </a:rPr>
              <a:t>assertSame</a:t>
            </a:r>
            <a:r>
              <a:rPr lang="en-CA" sz="2400" dirty="0" smtClean="0">
                <a:solidFill>
                  <a:srgbClr val="000090"/>
                </a:solidFill>
                <a:latin typeface="Arial"/>
              </a:rPr>
              <a:t>(</a:t>
            </a:r>
            <a:r>
              <a:rPr lang="en-CA" sz="2400" i="1" dirty="0" smtClean="0">
                <a:solidFill>
                  <a:srgbClr val="FF0D45"/>
                </a:solidFill>
                <a:latin typeface="Arial"/>
              </a:rPr>
              <a:t>message</a:t>
            </a:r>
            <a:r>
              <a:rPr lang="en-CA" sz="2400" dirty="0" smtClean="0">
                <a:solidFill>
                  <a:srgbClr val="000090"/>
                </a:solidFill>
                <a:latin typeface="Arial"/>
              </a:rPr>
              <a:t>, </a:t>
            </a:r>
            <a:r>
              <a:rPr lang="en-CA" sz="2400" i="1" dirty="0" smtClean="0">
                <a:solidFill>
                  <a:srgbClr val="000090"/>
                </a:solidFill>
                <a:latin typeface="Arial"/>
              </a:rPr>
              <a:t>expected</a:t>
            </a:r>
            <a:r>
              <a:rPr lang="en-CA" sz="2400" i="1" dirty="0">
                <a:solidFill>
                  <a:srgbClr val="000090"/>
                </a:solidFill>
                <a:latin typeface="Arial"/>
              </a:rPr>
              <a:t>, actual</a:t>
            </a:r>
            <a:r>
              <a:rPr lang="en-CA" sz="2400" dirty="0">
                <a:solidFill>
                  <a:srgbClr val="000090"/>
                </a:solidFill>
                <a:latin typeface="Arial"/>
              </a:rPr>
              <a:t>)</a:t>
            </a:r>
          </a:p>
          <a:p>
            <a:pPr marL="344487" lvl="1" indent="0">
              <a:buNone/>
            </a:pPr>
            <a:r>
              <a:rPr lang="en-CA" sz="2400" dirty="0" smtClean="0">
                <a:solidFill>
                  <a:srgbClr val="000090"/>
                </a:solidFill>
                <a:latin typeface="Arial"/>
              </a:rPr>
              <a:t>assertNotSame(</a:t>
            </a:r>
            <a:r>
              <a:rPr lang="en-CA" sz="2400" i="1" dirty="0" smtClean="0">
                <a:solidFill>
                  <a:srgbClr val="FF0D45"/>
                </a:solidFill>
                <a:latin typeface="Arial"/>
              </a:rPr>
              <a:t>message</a:t>
            </a:r>
            <a:r>
              <a:rPr lang="en-CA" sz="2400" dirty="0" smtClean="0">
                <a:solidFill>
                  <a:srgbClr val="000090"/>
                </a:solidFill>
                <a:latin typeface="Arial"/>
              </a:rPr>
              <a:t>, </a:t>
            </a:r>
            <a:r>
              <a:rPr lang="en-CA" sz="2400" i="1" dirty="0" smtClean="0">
                <a:solidFill>
                  <a:srgbClr val="000090"/>
                </a:solidFill>
                <a:latin typeface="Arial"/>
              </a:rPr>
              <a:t>expected</a:t>
            </a:r>
            <a:r>
              <a:rPr lang="en-CA" sz="2400" i="1" dirty="0">
                <a:solidFill>
                  <a:srgbClr val="000090"/>
                </a:solidFill>
                <a:latin typeface="Arial"/>
              </a:rPr>
              <a:t>, actual</a:t>
            </a:r>
            <a:r>
              <a:rPr lang="en-CA" sz="2400" dirty="0" smtClean="0">
                <a:solidFill>
                  <a:srgbClr val="000090"/>
                </a:solidFill>
                <a:latin typeface="Arial"/>
              </a:rPr>
              <a:t>)</a:t>
            </a:r>
            <a:endParaRPr lang="en-CA" sz="3200" dirty="0"/>
          </a:p>
          <a:p>
            <a:pPr marL="393700" indent="-285750">
              <a:lnSpc>
                <a:spcPct val="90000"/>
              </a:lnSpc>
            </a:pPr>
            <a:endParaRPr lang="en-CA" sz="3200" dirty="0">
              <a:solidFill>
                <a:srgbClr val="3333CC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75</a:t>
            </a:fld>
            <a:r>
              <a:rPr lang="en-US" dirty="0" smtClean="0"/>
              <a:t> of 89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793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Assertion </a:t>
            </a:r>
            <a:r>
              <a:rPr lang="en-CA" dirty="0" smtClean="0"/>
              <a:t>Methods: Object </a:t>
            </a:r>
            <a:r>
              <a:rPr lang="en-CA" dirty="0"/>
              <a:t>Identity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Examples</a:t>
            </a:r>
          </a:p>
          <a:p>
            <a:pPr marL="344487" lvl="1" indent="0">
              <a:buNone/>
            </a:pPr>
            <a:r>
              <a:rPr lang="en-US" sz="2400" dirty="0">
                <a:solidFill>
                  <a:srgbClr val="000090"/>
                </a:solidFill>
                <a:latin typeface="+mn-lt"/>
              </a:rPr>
              <a:t>assertNotSame(</a:t>
            </a:r>
            <a:r>
              <a:rPr lang="en-US" sz="2400" dirty="0">
                <a:solidFill>
                  <a:srgbClr val="FF0D45"/>
                </a:solidFill>
                <a:latin typeface="+mn-lt"/>
              </a:rPr>
              <a:t>"Should not </a:t>
            </a:r>
            <a:r>
              <a:rPr lang="en-US" sz="2400" dirty="0" smtClean="0">
                <a:solidFill>
                  <a:srgbClr val="FF0D45"/>
                </a:solidFill>
                <a:latin typeface="+mn-lt"/>
              </a:rPr>
              <a:t>be same."</a:t>
            </a:r>
            <a:r>
              <a:rPr lang="en-US" sz="2400" dirty="0">
                <a:solidFill>
                  <a:srgbClr val="000090"/>
                </a:solidFill>
                <a:latin typeface="+mn-lt"/>
              </a:rPr>
              <a:t>, </a:t>
            </a:r>
            <a:endParaRPr lang="en-US" sz="2400" dirty="0" smtClean="0">
              <a:solidFill>
                <a:srgbClr val="000090"/>
              </a:solidFill>
              <a:latin typeface="+mn-lt"/>
            </a:endParaRPr>
          </a:p>
          <a:p>
            <a:pPr marL="344487" lvl="1" indent="0">
              <a:buNone/>
            </a:pPr>
            <a:r>
              <a:rPr lang="en-US" sz="2400" dirty="0">
                <a:solidFill>
                  <a:srgbClr val="000090"/>
                </a:solidFill>
                <a:latin typeface="+mn-lt"/>
              </a:rPr>
              <a:t>	</a:t>
            </a:r>
            <a:r>
              <a:rPr lang="en-US" sz="2400" dirty="0" smtClean="0">
                <a:solidFill>
                  <a:srgbClr val="000090"/>
                </a:solidFill>
                <a:latin typeface="+mn-lt"/>
              </a:rPr>
              <a:t>	         new </a:t>
            </a:r>
            <a:r>
              <a:rPr lang="en-US" sz="2400" dirty="0">
                <a:solidFill>
                  <a:srgbClr val="000090"/>
                </a:solidFill>
                <a:latin typeface="+mn-lt"/>
              </a:rPr>
              <a:t>Object(), new Object())</a:t>
            </a:r>
            <a:r>
              <a:rPr lang="en-US" sz="2400" dirty="0" smtClean="0">
                <a:solidFill>
                  <a:srgbClr val="000090"/>
                </a:solidFill>
                <a:latin typeface="+mn-lt"/>
              </a:rPr>
              <a:t>;</a:t>
            </a:r>
          </a:p>
          <a:p>
            <a:pPr marL="344487" lvl="1" indent="0">
              <a:buNone/>
            </a:pPr>
            <a:endParaRPr lang="en-US" sz="1000" dirty="0">
              <a:solidFill>
                <a:srgbClr val="000090"/>
              </a:solidFill>
              <a:latin typeface="+mn-lt"/>
            </a:endParaRPr>
          </a:p>
          <a:p>
            <a:pPr marL="344487" lvl="1" indent="0">
              <a:buNone/>
            </a:pPr>
            <a:r>
              <a:rPr lang="en-US" sz="2400" dirty="0">
                <a:solidFill>
                  <a:srgbClr val="000090"/>
                </a:solidFill>
                <a:latin typeface="+mn-lt"/>
              </a:rPr>
              <a:t>Integer num1 = Integer.valueOf(2013);</a:t>
            </a:r>
            <a:endParaRPr lang="en-US" sz="2400" dirty="0" smtClean="0">
              <a:solidFill>
                <a:srgbClr val="000090"/>
              </a:solidFill>
              <a:latin typeface="+mn-lt"/>
            </a:endParaRPr>
          </a:p>
          <a:p>
            <a:pPr marL="344487" lvl="1" indent="0">
              <a:buNone/>
            </a:pPr>
            <a:r>
              <a:rPr lang="en-US" sz="2400" dirty="0">
                <a:solidFill>
                  <a:srgbClr val="000090"/>
                </a:solidFill>
                <a:latin typeface="+mn-lt"/>
              </a:rPr>
              <a:t>assertSame(</a:t>
            </a:r>
            <a:r>
              <a:rPr lang="en-US" sz="2400" dirty="0">
                <a:solidFill>
                  <a:srgbClr val="FF0D45"/>
                </a:solidFill>
                <a:latin typeface="+mn-lt"/>
              </a:rPr>
              <a:t>"Should </a:t>
            </a:r>
            <a:r>
              <a:rPr lang="en-US" sz="2400" dirty="0" smtClean="0">
                <a:solidFill>
                  <a:srgbClr val="FF0D45"/>
                </a:solidFill>
                <a:latin typeface="+mn-lt"/>
              </a:rPr>
              <a:t>be same."</a:t>
            </a:r>
            <a:r>
              <a:rPr lang="en-US" sz="2400" dirty="0">
                <a:solidFill>
                  <a:srgbClr val="000090"/>
                </a:solidFill>
                <a:latin typeface="+mn-lt"/>
              </a:rPr>
              <a:t>, num1, num1)</a:t>
            </a:r>
            <a:r>
              <a:rPr lang="en-US" sz="2400" dirty="0" smtClean="0">
                <a:solidFill>
                  <a:srgbClr val="000090"/>
                </a:solidFill>
                <a:latin typeface="+mn-lt"/>
              </a:rPr>
              <a:t>;</a:t>
            </a:r>
          </a:p>
          <a:p>
            <a:pPr marL="344487" lvl="1" indent="0">
              <a:buNone/>
            </a:pPr>
            <a:endParaRPr lang="en-US" sz="1000" dirty="0">
              <a:solidFill>
                <a:srgbClr val="000090"/>
              </a:solidFill>
              <a:latin typeface="+mn-lt"/>
            </a:endParaRPr>
          </a:p>
          <a:p>
            <a:pPr marL="349250" lvl="1" indent="0">
              <a:buNone/>
            </a:pPr>
            <a:r>
              <a:rPr lang="en-US" sz="2400" dirty="0">
                <a:solidFill>
                  <a:srgbClr val="000090"/>
                </a:solidFill>
                <a:latin typeface="+mn-lt"/>
              </a:rPr>
              <a:t>Integer num2 = Integer.valueOf(2014);</a:t>
            </a:r>
          </a:p>
          <a:p>
            <a:pPr marL="349250" lvl="1" indent="0">
              <a:buNone/>
            </a:pPr>
            <a:r>
              <a:rPr lang="en-US" sz="2400" dirty="0" smtClean="0">
                <a:solidFill>
                  <a:srgbClr val="000090"/>
                </a:solidFill>
                <a:latin typeface="+mn-lt"/>
              </a:rPr>
              <a:t>assertSame</a:t>
            </a:r>
            <a:r>
              <a:rPr lang="en-US" sz="2400" dirty="0">
                <a:solidFill>
                  <a:srgbClr val="000090"/>
                </a:solidFill>
                <a:latin typeface="+mn-lt"/>
              </a:rPr>
              <a:t>(</a:t>
            </a:r>
            <a:r>
              <a:rPr lang="en-US" sz="2400" dirty="0">
                <a:solidFill>
                  <a:srgbClr val="FF0D45"/>
                </a:solidFill>
                <a:latin typeface="+mn-lt"/>
              </a:rPr>
              <a:t>"Should </a:t>
            </a:r>
            <a:r>
              <a:rPr lang="en-US" sz="2400" dirty="0" smtClean="0">
                <a:solidFill>
                  <a:srgbClr val="FF0D45"/>
                </a:solidFill>
                <a:latin typeface="+mn-lt"/>
              </a:rPr>
              <a:t>be same."</a:t>
            </a:r>
            <a:r>
              <a:rPr lang="en-US" sz="2400" dirty="0">
                <a:solidFill>
                  <a:srgbClr val="000090"/>
                </a:solidFill>
                <a:latin typeface="+mn-lt"/>
              </a:rPr>
              <a:t>, num1, num2);</a:t>
            </a:r>
            <a:endParaRPr lang="en-US" sz="5400" dirty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5410200"/>
            <a:ext cx="8085617" cy="830997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+mn-lt"/>
              </a:rPr>
              <a:t>java.lang.AssertionError</a:t>
            </a:r>
            <a:r>
              <a:rPr lang="en-US" sz="2400" dirty="0" smtClean="0">
                <a:latin typeface="+mn-lt"/>
              </a:rPr>
              <a:t>:</a:t>
            </a:r>
          </a:p>
          <a:p>
            <a:pPr algn="l"/>
            <a:r>
              <a:rPr lang="en-US" sz="2400" dirty="0" smtClean="0">
                <a:latin typeface="+mn-lt"/>
              </a:rPr>
              <a:t>Should </a:t>
            </a:r>
            <a:r>
              <a:rPr lang="en-US" sz="2400" dirty="0">
                <a:latin typeface="+mn-lt"/>
              </a:rPr>
              <a:t>be </a:t>
            </a:r>
            <a:r>
              <a:rPr lang="en-US" sz="2400" dirty="0" smtClean="0">
                <a:latin typeface="+mn-lt"/>
              </a:rPr>
              <a:t>same. </a:t>
            </a:r>
            <a:r>
              <a:rPr lang="en-US" sz="2400" dirty="0">
                <a:latin typeface="+mn-lt"/>
              </a:rPr>
              <a:t>expected same:&lt;2013&gt; was not:&lt;2014</a:t>
            </a:r>
            <a:r>
              <a:rPr lang="en-US" sz="2400" dirty="0" smtClean="0">
                <a:latin typeface="+mn-lt"/>
              </a:rPr>
              <a:t>&gt;</a:t>
            </a:r>
            <a:endParaRPr lang="en-US" sz="2400" dirty="0">
              <a:latin typeface="+mn-lt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3</a:t>
            </a:r>
            <a:endParaRPr lang="en-US" dirty="0"/>
          </a:p>
        </p:txBody>
      </p:sp>
      <p:sp>
        <p:nvSpPr>
          <p:cNvPr id="15" name="Slide Number Placeholder 6"/>
          <p:cNvSpPr txBox="1">
            <a:spLocks/>
          </p:cNvSpPr>
          <p:nvPr/>
        </p:nvSpPr>
        <p:spPr bwMode="auto">
          <a:xfrm>
            <a:off x="7772400" y="6629400"/>
            <a:ext cx="152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76</a:t>
            </a:fld>
            <a:r>
              <a:rPr lang="en-US" dirty="0" smtClean="0"/>
              <a:t> of 60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76</a:t>
            </a:fld>
            <a:r>
              <a:rPr lang="en-US" dirty="0" smtClean="0"/>
              <a:t> of 89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298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Assertion </a:t>
            </a:r>
            <a:r>
              <a:rPr lang="en-CA" dirty="0" smtClean="0"/>
              <a:t>Methods: Object Equality</a:t>
            </a:r>
            <a:endParaRPr lang="en-CA" sz="4400" b="1" dirty="0"/>
          </a:p>
        </p:txBody>
      </p:sp>
      <p:sp>
        <p:nvSpPr>
          <p:cNvPr id="3379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CA" sz="3200" dirty="0" smtClean="0"/>
              <a:t>Assert two objects are equal:</a:t>
            </a:r>
            <a:endParaRPr lang="en-CA" sz="3200" dirty="0"/>
          </a:p>
          <a:p>
            <a:pPr marL="742950" lvl="1" indent="-285750">
              <a:lnSpc>
                <a:spcPct val="90000"/>
              </a:lnSpc>
              <a:buFont typeface="Wingdings 3" charset="0"/>
              <a:buNone/>
            </a:pPr>
            <a:r>
              <a:rPr lang="en-CA" sz="2400" dirty="0">
                <a:solidFill>
                  <a:srgbClr val="000090"/>
                </a:solidFill>
                <a:latin typeface="+mn-lt"/>
              </a:rPr>
              <a:t>assertEquals(expected, actual)</a:t>
            </a:r>
          </a:p>
          <a:p>
            <a:pPr marL="742950" lvl="1" indent="-285750">
              <a:lnSpc>
                <a:spcPct val="90000"/>
              </a:lnSpc>
            </a:pPr>
            <a:r>
              <a:rPr lang="en-CA" sz="2800" dirty="0"/>
              <a:t>T</a:t>
            </a:r>
            <a:r>
              <a:rPr lang="en-CA" sz="2800" dirty="0" smtClean="0"/>
              <a:t>rue </a:t>
            </a:r>
            <a:r>
              <a:rPr lang="en-CA" sz="2800" dirty="0"/>
              <a:t>if:</a:t>
            </a:r>
            <a:r>
              <a:rPr lang="en-CA" sz="2800" dirty="0">
                <a:solidFill>
                  <a:srgbClr val="3333CC"/>
                </a:solidFill>
              </a:rPr>
              <a:t> expected.equals( actual )</a:t>
            </a:r>
          </a:p>
          <a:p>
            <a:pPr marL="742950" lvl="1" indent="-285750">
              <a:lnSpc>
                <a:spcPct val="90000"/>
              </a:lnSpc>
            </a:pPr>
            <a:r>
              <a:rPr lang="en-CA" sz="2800" dirty="0"/>
              <a:t>Relies on the</a:t>
            </a:r>
            <a:r>
              <a:rPr lang="en-CA" sz="2800" dirty="0">
                <a:solidFill>
                  <a:srgbClr val="3333CC"/>
                </a:solidFill>
              </a:rPr>
              <a:t> equals()</a:t>
            </a:r>
            <a:r>
              <a:rPr lang="en-CA" sz="2800" dirty="0"/>
              <a:t> method</a:t>
            </a:r>
          </a:p>
          <a:p>
            <a:pPr marL="742950" lvl="1" indent="-285750">
              <a:lnSpc>
                <a:spcPct val="90000"/>
              </a:lnSpc>
            </a:pPr>
            <a:r>
              <a:rPr lang="en-CA" sz="2800" dirty="0"/>
              <a:t>Up to the class under test to define a suitable </a:t>
            </a:r>
            <a:r>
              <a:rPr lang="en-CA" sz="2400" dirty="0">
                <a:solidFill>
                  <a:srgbClr val="3333CC"/>
                </a:solidFill>
              </a:rPr>
              <a:t>equals()</a:t>
            </a:r>
            <a:r>
              <a:rPr lang="en-CA" sz="2000" dirty="0"/>
              <a:t> </a:t>
            </a:r>
            <a:r>
              <a:rPr lang="en-CA" sz="2800" dirty="0"/>
              <a:t>method</a:t>
            </a:r>
            <a:r>
              <a:rPr lang="en-CA" sz="2800" dirty="0" smtClean="0"/>
              <a:t>.</a:t>
            </a:r>
          </a:p>
          <a:p>
            <a:pPr marL="393700" indent="-285750">
              <a:lnSpc>
                <a:spcPct val="90000"/>
              </a:lnSpc>
            </a:pPr>
            <a:r>
              <a:rPr lang="en-CA" sz="3200" dirty="0"/>
              <a:t>With a failure message  </a:t>
            </a:r>
          </a:p>
          <a:p>
            <a:pPr marL="344487" lvl="1" indent="0">
              <a:buNone/>
            </a:pPr>
            <a:r>
              <a:rPr lang="en-CA" sz="2400" dirty="0" smtClean="0">
                <a:solidFill>
                  <a:srgbClr val="000090"/>
                </a:solidFill>
                <a:latin typeface="Arial"/>
              </a:rPr>
              <a:t>assertEquals(</a:t>
            </a:r>
            <a:r>
              <a:rPr lang="en-CA" sz="2400" i="1" dirty="0">
                <a:solidFill>
                  <a:srgbClr val="FF0D45"/>
                </a:solidFill>
                <a:latin typeface="Arial"/>
              </a:rPr>
              <a:t>message</a:t>
            </a:r>
            <a:r>
              <a:rPr lang="en-CA" sz="2400" dirty="0">
                <a:solidFill>
                  <a:srgbClr val="000090"/>
                </a:solidFill>
                <a:latin typeface="Arial"/>
              </a:rPr>
              <a:t>, </a:t>
            </a:r>
            <a:r>
              <a:rPr lang="en-CA" sz="2400" i="1" dirty="0">
                <a:solidFill>
                  <a:srgbClr val="000090"/>
                </a:solidFill>
                <a:latin typeface="Arial"/>
              </a:rPr>
              <a:t>expected, actual</a:t>
            </a:r>
            <a:r>
              <a:rPr lang="en-CA" sz="2400" dirty="0" smtClean="0">
                <a:solidFill>
                  <a:srgbClr val="000090"/>
                </a:solidFill>
                <a:latin typeface="Arial"/>
              </a:rPr>
              <a:t>)</a:t>
            </a:r>
            <a:endParaRPr lang="en-CA" sz="3200" dirty="0" smtClean="0"/>
          </a:p>
          <a:p>
            <a:pPr marL="393700" indent="-285750">
              <a:lnSpc>
                <a:spcPct val="90000"/>
              </a:lnSpc>
            </a:pPr>
            <a:endParaRPr lang="en-CA" sz="2400" dirty="0">
              <a:solidFill>
                <a:srgbClr val="3333CC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77</a:t>
            </a:fld>
            <a:r>
              <a:rPr lang="en-US" dirty="0" smtClean="0"/>
              <a:t> of 89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355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Assertion </a:t>
            </a:r>
            <a:r>
              <a:rPr lang="en-CA" dirty="0" smtClean="0"/>
              <a:t>Methods: Object Equality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Examples</a:t>
            </a:r>
          </a:p>
          <a:p>
            <a:pPr marL="349250" lvl="1" indent="0">
              <a:buNone/>
            </a:pPr>
            <a:r>
              <a:rPr lang="en-US" sz="2400" dirty="0">
                <a:solidFill>
                  <a:srgbClr val="000090"/>
                </a:solidFill>
                <a:latin typeface="+mn-lt"/>
              </a:rPr>
              <a:t>assertEquals(</a:t>
            </a:r>
            <a:r>
              <a:rPr lang="en-US" sz="2400" dirty="0">
                <a:solidFill>
                  <a:srgbClr val="FF0D45"/>
                </a:solidFill>
                <a:latin typeface="+mn-lt"/>
              </a:rPr>
              <a:t>"Should be </a:t>
            </a:r>
            <a:r>
              <a:rPr lang="en-US" sz="2400" dirty="0" smtClean="0">
                <a:solidFill>
                  <a:srgbClr val="FF0D45"/>
                </a:solidFill>
                <a:latin typeface="+mn-lt"/>
              </a:rPr>
              <a:t>equal."</a:t>
            </a:r>
            <a:r>
              <a:rPr lang="en-US" sz="2400" dirty="0">
                <a:solidFill>
                  <a:srgbClr val="000090"/>
                </a:solidFill>
                <a:latin typeface="+mn-lt"/>
              </a:rPr>
              <a:t>, "JUnit", "JUnit")</a:t>
            </a:r>
            <a:r>
              <a:rPr lang="en-US" sz="2400" dirty="0" smtClean="0">
                <a:solidFill>
                  <a:srgbClr val="000090"/>
                </a:solidFill>
                <a:latin typeface="+mn-lt"/>
              </a:rPr>
              <a:t>;</a:t>
            </a:r>
          </a:p>
          <a:p>
            <a:pPr marL="349250" lvl="1" indent="0">
              <a:buNone/>
            </a:pPr>
            <a:endParaRPr lang="en-US" sz="2400" dirty="0" smtClean="0">
              <a:solidFill>
                <a:srgbClr val="000090"/>
              </a:solidFill>
              <a:latin typeface="+mn-lt"/>
            </a:endParaRPr>
          </a:p>
          <a:p>
            <a:pPr marL="349250" lvl="1" indent="0">
              <a:buNone/>
            </a:pPr>
            <a:r>
              <a:rPr lang="en-US" sz="2400" dirty="0" smtClean="0">
                <a:solidFill>
                  <a:srgbClr val="000090"/>
                </a:solidFill>
                <a:latin typeface="+mn-lt"/>
              </a:rPr>
              <a:t>assertEquals</a:t>
            </a:r>
            <a:r>
              <a:rPr lang="en-US" sz="2400" dirty="0">
                <a:solidFill>
                  <a:srgbClr val="000090"/>
                </a:solidFill>
                <a:latin typeface="+mn-lt"/>
              </a:rPr>
              <a:t>(</a:t>
            </a:r>
            <a:r>
              <a:rPr lang="en-US" sz="2400" dirty="0">
                <a:solidFill>
                  <a:srgbClr val="FF0D45"/>
                </a:solidFill>
                <a:latin typeface="+mn-lt"/>
              </a:rPr>
              <a:t>"Should be equal."</a:t>
            </a:r>
            <a:r>
              <a:rPr lang="en-US" sz="2400" dirty="0">
                <a:solidFill>
                  <a:srgbClr val="000090"/>
                </a:solidFill>
                <a:latin typeface="+mn-lt"/>
              </a:rPr>
              <a:t>, "JUnit", "Java");</a:t>
            </a:r>
            <a:endParaRPr lang="en-US" sz="2400" dirty="0" smtClean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3962400"/>
            <a:ext cx="7559131" cy="830997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400" dirty="0" err="1">
                <a:latin typeface="+mn-lt"/>
              </a:rPr>
              <a:t>org.junit.ComparisonFailure</a:t>
            </a:r>
            <a:r>
              <a:rPr lang="en-US" sz="2400" dirty="0">
                <a:latin typeface="+mn-lt"/>
              </a:rPr>
              <a:t>: </a:t>
            </a:r>
            <a:endParaRPr lang="en-US" sz="2400" dirty="0" smtClean="0">
              <a:latin typeface="+mn-lt"/>
            </a:endParaRPr>
          </a:p>
          <a:p>
            <a:pPr algn="l"/>
            <a:r>
              <a:rPr lang="en-US" sz="2400" dirty="0" smtClean="0">
                <a:latin typeface="+mn-lt"/>
              </a:rPr>
              <a:t>Should </a:t>
            </a:r>
            <a:r>
              <a:rPr lang="en-US" sz="2400" dirty="0">
                <a:latin typeface="+mn-lt"/>
              </a:rPr>
              <a:t>be </a:t>
            </a:r>
            <a:r>
              <a:rPr lang="en-US" sz="2400" dirty="0" smtClean="0">
                <a:latin typeface="+mn-lt"/>
              </a:rPr>
              <a:t>equal. </a:t>
            </a:r>
            <a:r>
              <a:rPr lang="en-US" sz="2400" dirty="0">
                <a:latin typeface="+mn-lt"/>
              </a:rPr>
              <a:t>expected:&lt;J[Unit]&gt; but was:&lt;J[ava]&gt;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78</a:t>
            </a:fld>
            <a:r>
              <a:rPr lang="en-US" dirty="0" smtClean="0"/>
              <a:t> of 89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947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dirty="0"/>
              <a:t>Assertion </a:t>
            </a:r>
            <a:r>
              <a:rPr lang="en-CA" sz="4000" dirty="0" smtClean="0"/>
              <a:t>Methods</a:t>
            </a:r>
            <a:r>
              <a:rPr lang="en-CA" sz="4000" b="1" dirty="0" smtClean="0"/>
              <a:t>: </a:t>
            </a:r>
            <a:r>
              <a:rPr lang="en-CA" sz="4000" dirty="0" smtClean="0"/>
              <a:t>Equality of Arrays </a:t>
            </a:r>
            <a:endParaRPr lang="en-CA" sz="4000" b="1" dirty="0"/>
          </a:p>
        </p:txBody>
      </p:sp>
      <p:sp>
        <p:nvSpPr>
          <p:cNvPr id="3379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CA" sz="3200" dirty="0" smtClean="0"/>
              <a:t>Assert two arrays are equal:</a:t>
            </a:r>
            <a:endParaRPr lang="en-CA" sz="3200" dirty="0"/>
          </a:p>
          <a:p>
            <a:pPr marL="742950" lvl="1" indent="-285750">
              <a:lnSpc>
                <a:spcPct val="90000"/>
              </a:lnSpc>
              <a:buFont typeface="Wingdings 3" charset="0"/>
              <a:buNone/>
            </a:pPr>
            <a:r>
              <a:rPr lang="en-CA" sz="2400" dirty="0">
                <a:solidFill>
                  <a:srgbClr val="000090"/>
                </a:solidFill>
                <a:latin typeface="+mn-lt"/>
              </a:rPr>
              <a:t>assertArrayEquals(expected, actual)</a:t>
            </a:r>
          </a:p>
          <a:p>
            <a:pPr marL="742950" lvl="1" indent="-285750">
              <a:lnSpc>
                <a:spcPct val="90000"/>
              </a:lnSpc>
            </a:pPr>
            <a:r>
              <a:rPr lang="en-CA" sz="2800" dirty="0"/>
              <a:t>arrays must have same length</a:t>
            </a:r>
          </a:p>
          <a:p>
            <a:pPr marL="742950" lvl="1" indent="-285750">
              <a:lnSpc>
                <a:spcPct val="90000"/>
              </a:lnSpc>
            </a:pPr>
            <a:r>
              <a:rPr lang="en-CA" sz="2800" dirty="0" smtClean="0"/>
              <a:t>Recursively check for </a:t>
            </a:r>
            <a:r>
              <a:rPr lang="en-CA" sz="2800" dirty="0"/>
              <a:t>each valid </a:t>
            </a:r>
            <a:r>
              <a:rPr lang="en-CA" sz="2800" dirty="0" smtClean="0"/>
              <a:t>index </a:t>
            </a:r>
            <a:r>
              <a:rPr lang="en-CA" sz="2800" dirty="0" smtClean="0">
                <a:solidFill>
                  <a:srgbClr val="3333CC"/>
                </a:solidFill>
              </a:rPr>
              <a:t>i</a:t>
            </a:r>
            <a:r>
              <a:rPr lang="en-CA" sz="2800" dirty="0"/>
              <a:t>,</a:t>
            </a:r>
          </a:p>
          <a:p>
            <a:pPr marL="1143000" lvl="2">
              <a:lnSpc>
                <a:spcPct val="90000"/>
              </a:lnSpc>
              <a:buFont typeface="Wingdings 3" charset="0"/>
              <a:buNone/>
            </a:pPr>
            <a:r>
              <a:rPr lang="en-CA" sz="2400" dirty="0">
                <a:solidFill>
                  <a:srgbClr val="000090"/>
                </a:solidFill>
                <a:latin typeface="+mn-lt"/>
              </a:rPr>
              <a:t>assertEquals(expected[i],actual[i])</a:t>
            </a:r>
          </a:p>
          <a:p>
            <a:pPr marL="1600200" lvl="3">
              <a:lnSpc>
                <a:spcPct val="90000"/>
              </a:lnSpc>
              <a:buFont typeface="Wingdings" charset="0"/>
              <a:buNone/>
            </a:pPr>
            <a:r>
              <a:rPr lang="en-CA" sz="2400" dirty="0"/>
              <a:t>or</a:t>
            </a:r>
          </a:p>
          <a:p>
            <a:pPr marL="1143000" lvl="2">
              <a:lnSpc>
                <a:spcPct val="90000"/>
              </a:lnSpc>
              <a:buFont typeface="Wingdings 3" charset="0"/>
              <a:buNone/>
            </a:pPr>
            <a:r>
              <a:rPr lang="en-CA" sz="2400" dirty="0">
                <a:solidFill>
                  <a:srgbClr val="000090"/>
                </a:solidFill>
                <a:latin typeface="+mn-lt"/>
              </a:rPr>
              <a:t>assertArrayEquals(</a:t>
            </a:r>
            <a:r>
              <a:rPr lang="en-CA" sz="2400" dirty="0" smtClean="0">
                <a:solidFill>
                  <a:srgbClr val="000090"/>
                </a:solidFill>
                <a:latin typeface="+mn-lt"/>
              </a:rPr>
              <a:t>expected,actual)</a:t>
            </a:r>
            <a:endParaRPr lang="en-CA" sz="2400" dirty="0">
              <a:solidFill>
                <a:srgbClr val="000090"/>
              </a:solidFill>
              <a:latin typeface="+mn-lt"/>
            </a:endParaRPr>
          </a:p>
          <a:p>
            <a:pPr marL="393700" indent="-285750">
              <a:lnSpc>
                <a:spcPct val="90000"/>
              </a:lnSpc>
            </a:pPr>
            <a:r>
              <a:rPr lang="en-CA" sz="3200" dirty="0"/>
              <a:t>With a failure message  </a:t>
            </a:r>
          </a:p>
          <a:p>
            <a:pPr marL="344487" lvl="1" indent="0">
              <a:buNone/>
            </a:pPr>
            <a:r>
              <a:rPr lang="en-CA" sz="2400" dirty="0" smtClean="0">
                <a:solidFill>
                  <a:srgbClr val="000090"/>
                </a:solidFill>
                <a:latin typeface="Arial"/>
              </a:rPr>
              <a:t>assertArrayEquals</a:t>
            </a:r>
            <a:r>
              <a:rPr lang="en-CA" sz="2400" dirty="0">
                <a:solidFill>
                  <a:srgbClr val="000090"/>
                </a:solidFill>
                <a:latin typeface="Arial"/>
              </a:rPr>
              <a:t>(</a:t>
            </a:r>
            <a:r>
              <a:rPr lang="en-CA" sz="2400" i="1" dirty="0">
                <a:solidFill>
                  <a:srgbClr val="FF0D45"/>
                </a:solidFill>
                <a:latin typeface="Arial"/>
              </a:rPr>
              <a:t>message</a:t>
            </a:r>
            <a:r>
              <a:rPr lang="en-CA" sz="2400" dirty="0">
                <a:solidFill>
                  <a:srgbClr val="000090"/>
                </a:solidFill>
                <a:latin typeface="Arial"/>
              </a:rPr>
              <a:t>, </a:t>
            </a:r>
            <a:r>
              <a:rPr lang="en-CA" sz="2400" i="1" dirty="0">
                <a:solidFill>
                  <a:srgbClr val="000090"/>
                </a:solidFill>
                <a:latin typeface="Arial"/>
              </a:rPr>
              <a:t>expected, </a:t>
            </a:r>
            <a:r>
              <a:rPr lang="en-CA" sz="2400" i="1" dirty="0" smtClean="0">
                <a:solidFill>
                  <a:srgbClr val="000090"/>
                </a:solidFill>
                <a:latin typeface="Arial"/>
              </a:rPr>
              <a:t>actual</a:t>
            </a:r>
            <a:r>
              <a:rPr lang="en-CA" sz="2400" dirty="0" smtClean="0">
                <a:solidFill>
                  <a:srgbClr val="000090"/>
                </a:solidFill>
                <a:latin typeface="Arial"/>
              </a:rPr>
              <a:t>)</a:t>
            </a:r>
            <a:endParaRPr lang="en-CA" sz="3200" dirty="0" smtClean="0"/>
          </a:p>
          <a:p>
            <a:pPr marL="155575" indent="0">
              <a:lnSpc>
                <a:spcPct val="90000"/>
              </a:lnSpc>
              <a:buNone/>
            </a:pPr>
            <a:endParaRPr lang="en-CA" dirty="0" smtClean="0"/>
          </a:p>
          <a:p>
            <a:pPr marL="1143000" lvl="2">
              <a:lnSpc>
                <a:spcPct val="90000"/>
              </a:lnSpc>
              <a:buFont typeface="Wingdings 3" charset="0"/>
              <a:buNone/>
            </a:pPr>
            <a:endParaRPr lang="en-CA" sz="2000" dirty="0" smtClean="0">
              <a:solidFill>
                <a:srgbClr val="3333CC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79</a:t>
            </a:fld>
            <a:r>
              <a:rPr lang="en-US" dirty="0" smtClean="0"/>
              <a:t> of 89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180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Why we write test cases? </a:t>
            </a:r>
            <a:r>
              <a:rPr lang="en-US" dirty="0"/>
              <a:t>The basic objective of writing test cases is </a:t>
            </a:r>
            <a:r>
              <a:rPr lang="en-US" b="1" dirty="0"/>
              <a:t>to validate the testing coverage of the application</a:t>
            </a:r>
            <a:r>
              <a:rPr lang="en-US" b="1" dirty="0" smtClean="0"/>
              <a:t>.</a:t>
            </a:r>
            <a:endParaRPr lang="en-US" dirty="0" smtClean="0"/>
          </a:p>
          <a:p>
            <a:r>
              <a:rPr lang="en-US" dirty="0" smtClean="0"/>
              <a:t>Keep in mind while writing test cases that all your </a:t>
            </a:r>
            <a:r>
              <a:rPr lang="en-US" b="1" dirty="0" smtClean="0"/>
              <a:t>test cases should be simple and easy to understand</a:t>
            </a:r>
            <a:r>
              <a:rPr lang="en-US" dirty="0" smtClean="0"/>
              <a:t>. </a:t>
            </a:r>
          </a:p>
          <a:p>
            <a:r>
              <a:rPr lang="en-US" dirty="0" smtClean="0"/>
              <a:t>For </a:t>
            </a:r>
            <a:r>
              <a:rPr lang="en-US" dirty="0"/>
              <a:t>any application basically you will cover all the </a:t>
            </a:r>
            <a:r>
              <a:rPr lang="en-US" b="1" dirty="0"/>
              <a:t>types of test cases including functional, negative and boundary value test cases</a:t>
            </a:r>
            <a:r>
              <a:rPr lang="en-US" b="1" dirty="0" smtClean="0"/>
              <a:t>.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8</a:t>
            </a:fld>
            <a:r>
              <a:rPr lang="en-US" dirty="0" smtClean="0"/>
              <a:t> of 89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60370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dirty="0"/>
              <a:t>Assertion </a:t>
            </a:r>
            <a:r>
              <a:rPr lang="en-CA" sz="4000" dirty="0" smtClean="0"/>
              <a:t>Methods</a:t>
            </a:r>
            <a:r>
              <a:rPr lang="en-CA" sz="4000" b="1" dirty="0" smtClean="0"/>
              <a:t>: </a:t>
            </a:r>
            <a:r>
              <a:rPr lang="en-CA" sz="4000" dirty="0" smtClean="0"/>
              <a:t>Equality </a:t>
            </a:r>
            <a:r>
              <a:rPr lang="en-CA" sz="4000" dirty="0"/>
              <a:t>of Arrays </a:t>
            </a:r>
            <a:endParaRPr lang="en-CA" sz="4000" b="1" dirty="0"/>
          </a:p>
        </p:txBody>
      </p:sp>
      <p:sp>
        <p:nvSpPr>
          <p:cNvPr id="3379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12775" indent="-457200">
              <a:lnSpc>
                <a:spcPct val="90000"/>
              </a:lnSpc>
            </a:pPr>
            <a:r>
              <a:rPr lang="en-CA" dirty="0" smtClean="0"/>
              <a:t>Examples </a:t>
            </a:r>
          </a:p>
          <a:p>
            <a:pPr marL="644525" lvl="2" indent="0">
              <a:buNone/>
            </a:pPr>
            <a:r>
              <a:rPr lang="en-US" sz="2400" dirty="0">
                <a:solidFill>
                  <a:srgbClr val="000090"/>
                </a:solidFill>
                <a:latin typeface="+mn-lt"/>
              </a:rPr>
              <a:t>int[] a1 = { 2, 3, 5, 7 };   </a:t>
            </a:r>
          </a:p>
          <a:p>
            <a:pPr marL="644525" lvl="2" indent="0">
              <a:buNone/>
            </a:pPr>
            <a:r>
              <a:rPr lang="en-US" sz="2400" dirty="0" smtClean="0">
                <a:solidFill>
                  <a:srgbClr val="000090"/>
                </a:solidFill>
                <a:latin typeface="+mn-lt"/>
              </a:rPr>
              <a:t>int</a:t>
            </a:r>
            <a:r>
              <a:rPr lang="en-US" sz="2400" dirty="0">
                <a:solidFill>
                  <a:srgbClr val="000090"/>
                </a:solidFill>
                <a:latin typeface="+mn-lt"/>
              </a:rPr>
              <a:t>[] a2 = { 2, 3, 5, 7 };   </a:t>
            </a:r>
          </a:p>
          <a:p>
            <a:pPr marL="644525" lvl="2" indent="0">
              <a:buNone/>
            </a:pPr>
            <a:r>
              <a:rPr lang="en-US" sz="2400" dirty="0" smtClean="0">
                <a:solidFill>
                  <a:srgbClr val="000090"/>
                </a:solidFill>
                <a:latin typeface="+mn-lt"/>
              </a:rPr>
              <a:t>assertArrayEquals</a:t>
            </a:r>
            <a:r>
              <a:rPr lang="en-US" sz="2400" dirty="0">
                <a:solidFill>
                  <a:srgbClr val="000090"/>
                </a:solidFill>
                <a:latin typeface="+mn-lt"/>
              </a:rPr>
              <a:t>(</a:t>
            </a:r>
            <a:r>
              <a:rPr lang="en-US" sz="2400" dirty="0">
                <a:solidFill>
                  <a:srgbClr val="FF0D45"/>
                </a:solidFill>
                <a:latin typeface="+mn-lt"/>
              </a:rPr>
              <a:t>"Should be equal"</a:t>
            </a:r>
            <a:r>
              <a:rPr lang="en-US" sz="2400" dirty="0">
                <a:solidFill>
                  <a:srgbClr val="000090"/>
                </a:solidFill>
                <a:latin typeface="+mn-lt"/>
              </a:rPr>
              <a:t>, a1, a2);</a:t>
            </a:r>
          </a:p>
          <a:p>
            <a:pPr marL="644525" lvl="2" indent="0">
              <a:buNone/>
            </a:pPr>
            <a:r>
              <a:rPr lang="en-US" sz="2400" dirty="0">
                <a:solidFill>
                  <a:srgbClr val="000090"/>
                </a:solidFill>
                <a:latin typeface="+mn-lt"/>
              </a:rPr>
              <a:t>			</a:t>
            </a:r>
            <a:endParaRPr lang="en-US" sz="2400" dirty="0" smtClean="0">
              <a:solidFill>
                <a:srgbClr val="000090"/>
              </a:solidFill>
              <a:latin typeface="+mn-lt"/>
            </a:endParaRPr>
          </a:p>
          <a:p>
            <a:pPr marL="644525" lvl="2" indent="0">
              <a:buNone/>
            </a:pPr>
            <a:r>
              <a:rPr lang="en-US" sz="2400" dirty="0" smtClean="0">
                <a:solidFill>
                  <a:srgbClr val="000090"/>
                </a:solidFill>
                <a:latin typeface="+mn-lt"/>
              </a:rPr>
              <a:t>int</a:t>
            </a:r>
            <a:r>
              <a:rPr lang="en-US" sz="2400" dirty="0">
                <a:solidFill>
                  <a:srgbClr val="000090"/>
                </a:solidFill>
                <a:latin typeface="+mn-lt"/>
              </a:rPr>
              <a:t>[][] a11 = { { 2, 3 }, { 5, 7 }, { 11, 13 } };   </a:t>
            </a:r>
          </a:p>
          <a:p>
            <a:pPr marL="644525" lvl="2" indent="0">
              <a:buNone/>
            </a:pPr>
            <a:r>
              <a:rPr lang="en-US" sz="2400" dirty="0" smtClean="0">
                <a:solidFill>
                  <a:srgbClr val="000090"/>
                </a:solidFill>
                <a:latin typeface="+mn-lt"/>
              </a:rPr>
              <a:t>int</a:t>
            </a:r>
            <a:r>
              <a:rPr lang="en-US" sz="2400" dirty="0">
                <a:solidFill>
                  <a:srgbClr val="000090"/>
                </a:solidFill>
                <a:latin typeface="+mn-lt"/>
              </a:rPr>
              <a:t>[][] a12 = { { 2, 3 }, { 5, 7 }, { 11, 13 } };    </a:t>
            </a:r>
          </a:p>
          <a:p>
            <a:pPr marL="644525" lvl="2" indent="0">
              <a:buNone/>
            </a:pPr>
            <a:r>
              <a:rPr lang="en-US" sz="2400" dirty="0" smtClean="0">
                <a:solidFill>
                  <a:srgbClr val="000090"/>
                </a:solidFill>
                <a:latin typeface="+mn-lt"/>
              </a:rPr>
              <a:t>assertArrayEquals</a:t>
            </a:r>
            <a:r>
              <a:rPr lang="en-US" sz="2400" dirty="0">
                <a:solidFill>
                  <a:srgbClr val="000090"/>
                </a:solidFill>
                <a:latin typeface="+mn-lt"/>
              </a:rPr>
              <a:t>(</a:t>
            </a:r>
            <a:r>
              <a:rPr lang="en-US" sz="2400" dirty="0">
                <a:solidFill>
                  <a:srgbClr val="FF0D45"/>
                </a:solidFill>
                <a:latin typeface="+mn-lt"/>
              </a:rPr>
              <a:t>"Should be equal"</a:t>
            </a:r>
            <a:r>
              <a:rPr lang="en-US" sz="2400" dirty="0">
                <a:solidFill>
                  <a:srgbClr val="000090"/>
                </a:solidFill>
                <a:latin typeface="+mn-lt"/>
              </a:rPr>
              <a:t>, a11, a12);</a:t>
            </a:r>
            <a:endParaRPr lang="en-CA" sz="2400" dirty="0">
              <a:solidFill>
                <a:srgbClr val="000090"/>
              </a:solidFill>
              <a:latin typeface="+mn-lt"/>
            </a:endParaRPr>
          </a:p>
          <a:p>
            <a:pPr marL="1143000" lvl="2">
              <a:lnSpc>
                <a:spcPct val="90000"/>
              </a:lnSpc>
              <a:buFont typeface="Wingdings 3" charset="0"/>
              <a:buNone/>
            </a:pPr>
            <a:endParaRPr lang="en-CA" sz="2000" dirty="0" smtClean="0">
              <a:solidFill>
                <a:srgbClr val="3333CC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80</a:t>
            </a:fld>
            <a:r>
              <a:rPr lang="en-US" dirty="0" smtClean="0"/>
              <a:t> of 89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54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Floating Point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Beware of problems with comparisons</a:t>
            </a:r>
          </a:p>
          <a:p>
            <a:pPr lvl="1"/>
            <a:r>
              <a:rPr lang="en-US" dirty="0" smtClean="0"/>
              <a:t>How to compare two floating numbers</a:t>
            </a:r>
          </a:p>
          <a:p>
            <a:pPr lvl="2"/>
            <a:r>
              <a:rPr lang="en-US" dirty="0" smtClean="0"/>
              <a:t>Never do the following:</a:t>
            </a:r>
            <a:br>
              <a:rPr lang="en-US" dirty="0" smtClean="0"/>
            </a:br>
            <a:r>
              <a:rPr lang="en-US" b="1" dirty="0" smtClean="0">
                <a:latin typeface="Courier New"/>
                <a:cs typeface="Courier New"/>
              </a:rPr>
              <a:t>float a, b;</a:t>
            </a:r>
            <a:br>
              <a:rPr lang="en-US" b="1" dirty="0" smtClean="0">
                <a:latin typeface="Courier New"/>
                <a:cs typeface="Courier New"/>
              </a:rPr>
            </a:br>
            <a:r>
              <a:rPr lang="en-US" b="1" dirty="0" smtClean="0">
                <a:latin typeface="Courier New"/>
                <a:cs typeface="Courier New"/>
              </a:rPr>
              <a:t>. . .</a:t>
            </a:r>
            <a:br>
              <a:rPr lang="en-US" b="1" dirty="0" smtClean="0">
                <a:latin typeface="Courier New"/>
                <a:cs typeface="Courier New"/>
              </a:rPr>
            </a:br>
            <a:r>
              <a:rPr lang="en-US" b="1" dirty="0" smtClean="0">
                <a:latin typeface="Courier New"/>
                <a:cs typeface="Courier New"/>
              </a:rPr>
              <a:t>if ( a == b)</a:t>
            </a:r>
          </a:p>
          <a:p>
            <a:pPr lvl="1"/>
            <a:r>
              <a:rPr lang="en-US" dirty="0" smtClean="0">
                <a:cs typeface="Courier New"/>
              </a:rPr>
              <a:t>Why? Floating point arithmetic is not precise.</a:t>
            </a:r>
          </a:p>
          <a:p>
            <a:pPr lvl="2"/>
            <a:r>
              <a:rPr lang="en-US" dirty="0" smtClean="0"/>
              <a:t>What is your limit of accuracy of the computer?</a:t>
            </a:r>
          </a:p>
          <a:p>
            <a:pPr lvl="2"/>
            <a:r>
              <a:rPr lang="en-US" dirty="0" smtClean="0"/>
              <a:t>Is it 4.0000000  or 3.9999999 or 4.0000001 ?</a:t>
            </a:r>
          </a:p>
          <a:p>
            <a:pPr lvl="2"/>
            <a:r>
              <a:rPr lang="en-US" dirty="0" smtClean="0"/>
              <a:t>Comparison is to subtract one of the numbers and look at the remainder. Hence to compare two floating numbers you must have a range/limit/delta.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81</a:t>
            </a:fld>
            <a:r>
              <a:rPr lang="en-US" dirty="0" smtClean="0"/>
              <a:t> of 89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37515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smtClean="0"/>
              <a:t>Assertion Methods: Floating </a:t>
            </a:r>
            <a:r>
              <a:rPr lang="en-CA" sz="3600" dirty="0"/>
              <a:t>Point </a:t>
            </a:r>
            <a:r>
              <a:rPr lang="en-CA" sz="3600" dirty="0" smtClean="0"/>
              <a:t>Values</a:t>
            </a:r>
            <a:endParaRPr lang="en-CA" sz="3600" dirty="0"/>
          </a:p>
        </p:txBody>
      </p:sp>
      <p:sp>
        <p:nvSpPr>
          <p:cNvPr id="36869" name="Rectangle 3"/>
          <p:cNvSpPr>
            <a:spLocks noGrp="1"/>
          </p:cNvSpPr>
          <p:nvPr>
            <p:ph idx="1"/>
          </p:nvPr>
        </p:nvSpPr>
        <p:spPr>
          <a:xfrm>
            <a:off x="228600" y="990600"/>
            <a:ext cx="8839200" cy="5486400"/>
          </a:xfrm>
        </p:spPr>
        <p:txBody>
          <a:bodyPr/>
          <a:lstStyle/>
          <a:p>
            <a:pPr marL="342900" indent="-342900"/>
            <a:r>
              <a:rPr lang="en-CA" sz="2800" dirty="0" smtClean="0"/>
              <a:t>For comparing </a:t>
            </a:r>
            <a:r>
              <a:rPr lang="en-CA" sz="2800" dirty="0"/>
              <a:t>floating point </a:t>
            </a:r>
            <a:r>
              <a:rPr lang="en-CA" sz="2800" dirty="0" smtClean="0"/>
              <a:t>values </a:t>
            </a:r>
            <a:r>
              <a:rPr lang="en-CA" sz="2800" dirty="0"/>
              <a:t>(</a:t>
            </a:r>
            <a:r>
              <a:rPr lang="en-CA" sz="2800" dirty="0">
                <a:solidFill>
                  <a:srgbClr val="3333CC"/>
                </a:solidFill>
              </a:rPr>
              <a:t>double </a:t>
            </a:r>
            <a:r>
              <a:rPr lang="en-CA" sz="2800" dirty="0"/>
              <a:t>or</a:t>
            </a:r>
            <a:r>
              <a:rPr lang="en-CA" sz="2800" dirty="0">
                <a:solidFill>
                  <a:srgbClr val="3333CC"/>
                </a:solidFill>
              </a:rPr>
              <a:t> float</a:t>
            </a:r>
            <a:r>
              <a:rPr lang="en-CA" sz="2800" dirty="0" smtClean="0"/>
              <a:t>)</a:t>
            </a:r>
            <a:endParaRPr lang="en-CA" sz="2800" dirty="0"/>
          </a:p>
          <a:p>
            <a:pPr marL="742950" lvl="1" indent="-285750"/>
            <a:r>
              <a:rPr lang="en-CA" sz="2400" dirty="0" smtClean="0">
                <a:solidFill>
                  <a:srgbClr val="000090"/>
                </a:solidFill>
                <a:latin typeface="+mn-lt"/>
              </a:rPr>
              <a:t>assertEquals</a:t>
            </a:r>
            <a:r>
              <a:rPr lang="en-CA" sz="2500" dirty="0" smtClean="0"/>
              <a:t> </a:t>
            </a:r>
            <a:r>
              <a:rPr lang="en-CA" sz="2800" dirty="0" smtClean="0"/>
              <a:t>requires </a:t>
            </a:r>
            <a:r>
              <a:rPr lang="en-CA" sz="2800" dirty="0"/>
              <a:t>an additional parameter </a:t>
            </a:r>
            <a:r>
              <a:rPr lang="en-CA" sz="2800" b="1" u="sng" dirty="0">
                <a:solidFill>
                  <a:srgbClr val="3333CC"/>
                </a:solidFill>
              </a:rPr>
              <a:t>delta</a:t>
            </a:r>
            <a:r>
              <a:rPr lang="en-CA" sz="2800" dirty="0" smtClean="0"/>
              <a:t>.</a:t>
            </a:r>
          </a:p>
          <a:p>
            <a:pPr marL="457200" lvl="1" indent="0">
              <a:buNone/>
            </a:pPr>
            <a:r>
              <a:rPr lang="en-CA" sz="2400" dirty="0">
                <a:solidFill>
                  <a:srgbClr val="000090"/>
                </a:solidFill>
                <a:latin typeface="Arial"/>
              </a:rPr>
              <a:t>assertEquals</a:t>
            </a:r>
            <a:r>
              <a:rPr lang="en-CA" sz="2400" dirty="0" smtClean="0">
                <a:solidFill>
                  <a:srgbClr val="000090"/>
                </a:solidFill>
                <a:latin typeface="Arial"/>
              </a:rPr>
              <a:t>(</a:t>
            </a:r>
            <a:r>
              <a:rPr lang="en-CA" sz="2400" i="1" dirty="0" smtClean="0">
                <a:solidFill>
                  <a:srgbClr val="000090"/>
                </a:solidFill>
                <a:latin typeface="Arial"/>
              </a:rPr>
              <a:t>expected</a:t>
            </a:r>
            <a:r>
              <a:rPr lang="en-CA" sz="2400" i="1" dirty="0">
                <a:solidFill>
                  <a:srgbClr val="000090"/>
                </a:solidFill>
                <a:latin typeface="Arial"/>
              </a:rPr>
              <a:t>, </a:t>
            </a:r>
            <a:r>
              <a:rPr lang="en-CA" sz="2400" i="1" dirty="0" smtClean="0">
                <a:solidFill>
                  <a:srgbClr val="000090"/>
                </a:solidFill>
                <a:latin typeface="Arial"/>
              </a:rPr>
              <a:t>actual, delta</a:t>
            </a:r>
            <a:r>
              <a:rPr lang="en-CA" sz="2400" dirty="0" smtClean="0">
                <a:solidFill>
                  <a:srgbClr val="000090"/>
                </a:solidFill>
                <a:latin typeface="Arial"/>
              </a:rPr>
              <a:t>)</a:t>
            </a:r>
          </a:p>
          <a:p>
            <a:pPr marL="457200" lvl="1" indent="0">
              <a:buNone/>
            </a:pPr>
            <a:r>
              <a:rPr lang="en-CA" sz="2400" dirty="0">
                <a:solidFill>
                  <a:srgbClr val="000090"/>
                </a:solidFill>
                <a:latin typeface="Arial"/>
              </a:rPr>
              <a:t>assertEquals(</a:t>
            </a:r>
            <a:r>
              <a:rPr lang="en-CA" sz="2400" i="1" dirty="0">
                <a:solidFill>
                  <a:srgbClr val="FF0D45"/>
                </a:solidFill>
                <a:latin typeface="Arial"/>
              </a:rPr>
              <a:t>message</a:t>
            </a:r>
            <a:r>
              <a:rPr lang="en-CA" sz="2400" dirty="0">
                <a:solidFill>
                  <a:srgbClr val="000090"/>
                </a:solidFill>
                <a:latin typeface="Arial"/>
              </a:rPr>
              <a:t>, </a:t>
            </a:r>
            <a:r>
              <a:rPr lang="en-CA" sz="2400" i="1" dirty="0">
                <a:solidFill>
                  <a:srgbClr val="000090"/>
                </a:solidFill>
                <a:latin typeface="Arial"/>
              </a:rPr>
              <a:t>expected, actual, delta</a:t>
            </a:r>
            <a:r>
              <a:rPr lang="en-CA" sz="2400" dirty="0" smtClean="0">
                <a:solidFill>
                  <a:srgbClr val="000090"/>
                </a:solidFill>
                <a:latin typeface="Arial"/>
              </a:rPr>
              <a:t>)</a:t>
            </a:r>
            <a:endParaRPr lang="en-CA" sz="2400" dirty="0"/>
          </a:p>
          <a:p>
            <a:pPr marL="342900" indent="-342900"/>
            <a:r>
              <a:rPr lang="en-CA" sz="2800" dirty="0"/>
              <a:t>The assertion </a:t>
            </a:r>
            <a:r>
              <a:rPr lang="en-CA" sz="2800" dirty="0" smtClean="0"/>
              <a:t>evaluates to true if </a:t>
            </a:r>
            <a:endParaRPr lang="en-CA" sz="2800" dirty="0"/>
          </a:p>
          <a:p>
            <a:pPr marL="0" indent="0">
              <a:buNone/>
            </a:pPr>
            <a:r>
              <a:rPr lang="en-CA" sz="2400" dirty="0">
                <a:solidFill>
                  <a:srgbClr val="3333CC"/>
                </a:solidFill>
              </a:rPr>
              <a:t>	</a:t>
            </a:r>
            <a:r>
              <a:rPr lang="en-CA" sz="2400" dirty="0" smtClean="0">
                <a:solidFill>
                  <a:srgbClr val="3333CC"/>
                </a:solidFill>
                <a:latin typeface="+mn-lt"/>
              </a:rPr>
              <a:t>Math.abs</a:t>
            </a:r>
            <a:r>
              <a:rPr lang="en-CA" sz="2400" dirty="0">
                <a:solidFill>
                  <a:srgbClr val="3333CC"/>
                </a:solidFill>
                <a:latin typeface="+mn-lt"/>
              </a:rPr>
              <a:t>( expected – actual ) &lt;= delta</a:t>
            </a:r>
            <a:endParaRPr lang="en-CA" sz="2400" dirty="0">
              <a:latin typeface="+mn-lt"/>
            </a:endParaRPr>
          </a:p>
          <a:p>
            <a:pPr marL="342900" indent="-342900"/>
            <a:r>
              <a:rPr lang="en-CA" sz="2800" dirty="0" smtClean="0"/>
              <a:t>Example:</a:t>
            </a:r>
            <a:endParaRPr lang="en-CA" sz="2800" dirty="0"/>
          </a:p>
          <a:p>
            <a:pPr marL="0" indent="0">
              <a:buNone/>
            </a:pPr>
            <a:r>
              <a:rPr lang="en-CA" sz="2400" dirty="0" smtClean="0">
                <a:solidFill>
                  <a:srgbClr val="000090"/>
                </a:solidFill>
                <a:latin typeface="+mn-lt"/>
              </a:rPr>
              <a:t>   double d1 = 100.0, d2 = 99.99995;</a:t>
            </a:r>
            <a:r>
              <a:rPr lang="en-CA" sz="3200" dirty="0" smtClean="0">
                <a:solidFill>
                  <a:srgbClr val="000090"/>
                </a:solidFill>
                <a:latin typeface="+mn-lt"/>
              </a:rPr>
              <a:t>  </a:t>
            </a:r>
          </a:p>
          <a:p>
            <a:pPr marL="0" indent="0">
              <a:buNone/>
            </a:pPr>
            <a:r>
              <a:rPr lang="en-CA" sz="2400" dirty="0" smtClean="0">
                <a:solidFill>
                  <a:srgbClr val="000090"/>
                </a:solidFill>
                <a:latin typeface="+mn-lt"/>
              </a:rPr>
              <a:t>   assertEquals(</a:t>
            </a:r>
            <a:r>
              <a:rPr lang="en-CA" sz="2400" dirty="0" smtClean="0">
                <a:solidFill>
                  <a:srgbClr val="FF0D45"/>
                </a:solidFill>
                <a:latin typeface="+mn-lt"/>
              </a:rPr>
              <a:t>“Should be equal within delta.”</a:t>
            </a:r>
            <a:r>
              <a:rPr lang="en-CA" sz="2400" dirty="0" smtClean="0">
                <a:solidFill>
                  <a:srgbClr val="000090"/>
                </a:solidFill>
                <a:latin typeface="+mn-lt"/>
              </a:rPr>
              <a:t>, d1</a:t>
            </a:r>
            <a:r>
              <a:rPr lang="en-CA" sz="2400" dirty="0">
                <a:solidFill>
                  <a:srgbClr val="000090"/>
                </a:solidFill>
                <a:latin typeface="+mn-lt"/>
              </a:rPr>
              <a:t>, d2, 0.0001</a:t>
            </a:r>
            <a:r>
              <a:rPr lang="en-CA" sz="2400" dirty="0" smtClean="0">
                <a:solidFill>
                  <a:srgbClr val="000090"/>
                </a:solidFill>
                <a:latin typeface="+mn-lt"/>
              </a:rPr>
              <a:t>);</a:t>
            </a:r>
            <a:endParaRPr lang="en-CA" sz="2400" dirty="0">
              <a:solidFill>
                <a:srgbClr val="000090"/>
              </a:solidFill>
              <a:latin typeface="+mn-lt"/>
            </a:endParaRPr>
          </a:p>
          <a:p>
            <a:pPr marL="742950" lvl="1" indent="-285750">
              <a:buFont typeface="Wingdings 3" charset="0"/>
              <a:buNone/>
            </a:pPr>
            <a:r>
              <a:rPr lang="en-CA" sz="1900" dirty="0"/>
              <a:t>  </a:t>
            </a:r>
          </a:p>
          <a:p>
            <a:pPr marL="1143000" lvl="2"/>
            <a:endParaRPr lang="en-CA" sz="1600" dirty="0">
              <a:latin typeface="Gill Sans MT" charset="0"/>
            </a:endParaRPr>
          </a:p>
          <a:p>
            <a:pPr marL="342900" indent="-342900"/>
            <a:endParaRPr lang="en-CA" sz="2000" dirty="0">
              <a:latin typeface="Gill Sans MT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82</a:t>
            </a:fld>
            <a:r>
              <a:rPr lang="en-US" dirty="0" smtClean="0"/>
              <a:t> of 89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735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Exception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A.k.a., robustness testing</a:t>
            </a:r>
          </a:p>
          <a:p>
            <a:r>
              <a:rPr lang="en-CA" sz="3200" dirty="0" smtClean="0"/>
              <a:t>The </a:t>
            </a:r>
            <a:r>
              <a:rPr lang="en-CA" sz="3200" dirty="0"/>
              <a:t>expected outcome of a </a:t>
            </a:r>
            <a:r>
              <a:rPr lang="en-CA" sz="3200" dirty="0" smtClean="0"/>
              <a:t>test is an exception.</a:t>
            </a:r>
            <a:endParaRPr lang="en-CA" sz="3200" dirty="0"/>
          </a:p>
          <a:p>
            <a:pPr marL="349250" lvl="1" indent="0">
              <a:buNone/>
            </a:pPr>
            <a:endParaRPr lang="en-US" sz="2400" dirty="0">
              <a:latin typeface="+mn-lt"/>
            </a:endParaRPr>
          </a:p>
          <a:p>
            <a:pPr marL="349250" lvl="1" indent="0">
              <a:buNone/>
            </a:pPr>
            <a:endParaRPr lang="en-US" sz="2400" dirty="0" smtClean="0">
              <a:solidFill>
                <a:srgbClr val="000090"/>
              </a:solidFill>
              <a:latin typeface="+mn-lt"/>
              <a:ea typeface="Monaco"/>
              <a:cs typeface="Monaco"/>
            </a:endParaRPr>
          </a:p>
          <a:p>
            <a:pPr marL="349250" lvl="1" indent="0">
              <a:buNone/>
            </a:pPr>
            <a:endParaRPr lang="en-US" sz="2400" dirty="0">
              <a:solidFill>
                <a:srgbClr val="000090"/>
              </a:solidFill>
              <a:ea typeface="Monaco"/>
              <a:cs typeface="Monaco"/>
            </a:endParaRPr>
          </a:p>
          <a:p>
            <a:pPr marL="349250" lvl="1" indent="0">
              <a:buNone/>
            </a:pPr>
            <a:endParaRPr lang="en-US" sz="2400" dirty="0" smtClean="0">
              <a:solidFill>
                <a:srgbClr val="000090"/>
              </a:solidFill>
              <a:latin typeface="+mn-lt"/>
              <a:ea typeface="Monaco"/>
              <a:cs typeface="Monaco"/>
            </a:endParaRPr>
          </a:p>
          <a:p>
            <a:pPr marL="349250" lvl="1" indent="0">
              <a:buNone/>
            </a:pPr>
            <a:endParaRPr lang="en-US" sz="2400" dirty="0">
              <a:solidFill>
                <a:srgbClr val="000090"/>
              </a:solidFill>
              <a:ea typeface="Monaco"/>
              <a:cs typeface="Monaco"/>
            </a:endParaRPr>
          </a:p>
          <a:p>
            <a:pPr marL="349250" lvl="1" indent="0">
              <a:buNone/>
            </a:pPr>
            <a:endParaRPr lang="en-US" sz="2400" dirty="0" smtClean="0">
              <a:solidFill>
                <a:srgbClr val="000090"/>
              </a:solidFill>
              <a:latin typeface="+mn-lt"/>
              <a:ea typeface="Monaco"/>
              <a:cs typeface="Monaco"/>
            </a:endParaRPr>
          </a:p>
          <a:p>
            <a:pPr marL="349250" lvl="1" indent="0">
              <a:buNone/>
            </a:pPr>
            <a:endParaRPr lang="en-US" sz="2400" dirty="0" smtClean="0">
              <a:solidFill>
                <a:srgbClr val="000090"/>
              </a:solidFill>
              <a:latin typeface="+mn-lt"/>
              <a:ea typeface="Monaco"/>
              <a:cs typeface="Monaco"/>
            </a:endParaRPr>
          </a:p>
          <a:p>
            <a:pPr marL="349250" lvl="1" indent="0">
              <a:buNone/>
            </a:pPr>
            <a:r>
              <a:rPr lang="en-US" sz="2400" dirty="0" smtClean="0">
                <a:solidFill>
                  <a:srgbClr val="000090"/>
                </a:solidFill>
                <a:latin typeface="+mn-lt"/>
                <a:ea typeface="Monaco"/>
                <a:cs typeface="Monaco"/>
              </a:rPr>
              <a:t>checkedSearch(null, 1);</a:t>
            </a:r>
            <a:endParaRPr lang="en-US" sz="2400" dirty="0" smtClean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 bwMode="auto">
          <a:xfrm>
            <a:off x="609600" y="2667000"/>
            <a:ext cx="7848600" cy="2743199"/>
          </a:xfrm>
          <a:prstGeom prst="rect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0558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5130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9702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4274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931968"/>
                </a:solidFill>
                <a:ea typeface="Monaco"/>
                <a:cs typeface="Monaco"/>
              </a:rPr>
              <a:t>public</a:t>
            </a:r>
            <a:r>
              <a:rPr lang="en-US" sz="2400" dirty="0">
                <a:solidFill>
                  <a:srgbClr val="000000"/>
                </a:solidFill>
                <a:ea typeface="Monaco"/>
                <a:cs typeface="Monaco"/>
              </a:rPr>
              <a:t> </a:t>
            </a:r>
            <a:r>
              <a:rPr lang="en-US" sz="2400" dirty="0">
                <a:solidFill>
                  <a:srgbClr val="931968"/>
                </a:solidFill>
                <a:ea typeface="Monaco"/>
                <a:cs typeface="Monaco"/>
              </a:rPr>
              <a:t>static</a:t>
            </a:r>
            <a:r>
              <a:rPr lang="en-US" sz="2400" dirty="0">
                <a:solidFill>
                  <a:srgbClr val="000000"/>
                </a:solidFill>
                <a:ea typeface="Monaco"/>
                <a:cs typeface="Monaco"/>
              </a:rPr>
              <a:t> </a:t>
            </a:r>
            <a:r>
              <a:rPr lang="en-US" sz="2400" dirty="0">
                <a:solidFill>
                  <a:srgbClr val="931968"/>
                </a:solidFill>
                <a:ea typeface="Monaco"/>
                <a:cs typeface="Monaco"/>
              </a:rPr>
              <a:t>int</a:t>
            </a:r>
            <a:r>
              <a:rPr lang="en-US" sz="2400" dirty="0">
                <a:solidFill>
                  <a:srgbClr val="000000"/>
                </a:solidFill>
                <a:ea typeface="Monaco"/>
                <a:cs typeface="Monaco"/>
              </a:rPr>
              <a:t> checkedSearch(</a:t>
            </a:r>
            <a:r>
              <a:rPr lang="en-US" sz="2400" dirty="0">
                <a:solidFill>
                  <a:srgbClr val="931968"/>
                </a:solidFill>
                <a:ea typeface="Monaco"/>
                <a:cs typeface="Monaco"/>
              </a:rPr>
              <a:t>int</a:t>
            </a:r>
            <a:r>
              <a:rPr lang="en-US" sz="2400" dirty="0">
                <a:solidFill>
                  <a:srgbClr val="000000"/>
                </a:solidFill>
                <a:ea typeface="Monaco"/>
                <a:cs typeface="Monaco"/>
              </a:rPr>
              <a:t>[] a, </a:t>
            </a:r>
            <a:r>
              <a:rPr lang="en-US" sz="2400" dirty="0">
                <a:solidFill>
                  <a:srgbClr val="931968"/>
                </a:solidFill>
                <a:ea typeface="Monaco"/>
                <a:cs typeface="Monaco"/>
              </a:rPr>
              <a:t>int</a:t>
            </a:r>
            <a:r>
              <a:rPr lang="en-US" sz="2400" dirty="0">
                <a:solidFill>
                  <a:srgbClr val="000000"/>
                </a:solidFill>
                <a:ea typeface="Monaco"/>
                <a:cs typeface="Monaco"/>
              </a:rPr>
              <a:t> x)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ea typeface="Monaco"/>
                <a:cs typeface="Monaco"/>
              </a:rPr>
              <a:t>  </a:t>
            </a:r>
            <a:r>
              <a:rPr lang="en-US" sz="2400" dirty="0">
                <a:solidFill>
                  <a:srgbClr val="931968"/>
                </a:solidFill>
                <a:ea typeface="Monaco"/>
                <a:cs typeface="Monaco"/>
              </a:rPr>
              <a:t>if</a:t>
            </a:r>
            <a:r>
              <a:rPr lang="en-US" sz="2400" dirty="0">
                <a:solidFill>
                  <a:srgbClr val="000000"/>
                </a:solidFill>
                <a:ea typeface="Monaco"/>
                <a:cs typeface="Monaco"/>
              </a:rPr>
              <a:t> (a == </a:t>
            </a:r>
            <a:r>
              <a:rPr lang="en-US" sz="2400" dirty="0">
                <a:solidFill>
                  <a:srgbClr val="931968"/>
                </a:solidFill>
                <a:ea typeface="Monaco"/>
                <a:cs typeface="Monaco"/>
              </a:rPr>
              <a:t>null</a:t>
            </a:r>
            <a:r>
              <a:rPr lang="en-US" sz="2400" dirty="0">
                <a:solidFill>
                  <a:srgbClr val="000000"/>
                </a:solidFill>
                <a:ea typeface="Monaco"/>
                <a:cs typeface="Monaco"/>
              </a:rPr>
              <a:t> || a.</a:t>
            </a:r>
            <a:r>
              <a:rPr lang="en-US" sz="2400" dirty="0">
                <a:solidFill>
                  <a:srgbClr val="0226CC"/>
                </a:solidFill>
                <a:ea typeface="Monaco"/>
                <a:cs typeface="Monaco"/>
              </a:rPr>
              <a:t>length</a:t>
            </a:r>
            <a:r>
              <a:rPr lang="en-US" sz="2400" dirty="0">
                <a:solidFill>
                  <a:srgbClr val="000000"/>
                </a:solidFill>
                <a:ea typeface="Monaco"/>
                <a:cs typeface="Monaco"/>
              </a:rPr>
              <a:t> == 0)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ea typeface="Monaco"/>
                <a:cs typeface="Monaco"/>
              </a:rPr>
              <a:t>    </a:t>
            </a:r>
            <a:r>
              <a:rPr lang="en-US" sz="2400" dirty="0">
                <a:solidFill>
                  <a:srgbClr val="931968"/>
                </a:solidFill>
                <a:ea typeface="Monaco"/>
                <a:cs typeface="Monaco"/>
              </a:rPr>
              <a:t>throw</a:t>
            </a:r>
            <a:r>
              <a:rPr lang="en-US" sz="2400" dirty="0">
                <a:solidFill>
                  <a:srgbClr val="000000"/>
                </a:solidFill>
                <a:ea typeface="Monaco"/>
                <a:cs typeface="Monaco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ea typeface="Monaco"/>
                <a:cs typeface="Monaco"/>
              </a:rPr>
              <a:t>    </a:t>
            </a:r>
            <a:r>
              <a:rPr lang="en-US" sz="2400" dirty="0">
                <a:solidFill>
                  <a:srgbClr val="931968"/>
                </a:solidFill>
                <a:ea typeface="Monaco"/>
                <a:cs typeface="Monaco"/>
              </a:rPr>
              <a:t>new</a:t>
            </a:r>
            <a:r>
              <a:rPr lang="en-US" sz="2400" dirty="0">
                <a:solidFill>
                  <a:srgbClr val="000000"/>
                </a:solidFill>
                <a:ea typeface="Monaco"/>
                <a:cs typeface="Monaco"/>
              </a:rPr>
              <a:t> IllegalArgumentException(</a:t>
            </a:r>
            <a:r>
              <a:rPr lang="en-US" sz="2400" dirty="0">
                <a:solidFill>
                  <a:srgbClr val="0000FF"/>
                </a:solidFill>
              </a:rPr>
              <a:t>"Null or empty array."</a:t>
            </a:r>
            <a:r>
              <a:rPr lang="en-US" sz="2400" dirty="0">
                <a:solidFill>
                  <a:srgbClr val="000000"/>
                </a:solidFill>
                <a:ea typeface="Monaco"/>
                <a:cs typeface="Monaco"/>
              </a:rPr>
              <a:t>);</a:t>
            </a:r>
          </a:p>
          <a:p>
            <a:pPr marL="0" indent="0">
              <a:buNone/>
            </a:pPr>
            <a:r>
              <a:rPr lang="en-US" sz="2400" dirty="0"/>
              <a:t>  …</a:t>
            </a:r>
          </a:p>
          <a:p>
            <a:pPr marL="0" indent="0">
              <a:buNone/>
            </a:pPr>
            <a:r>
              <a:rPr lang="en-US" sz="2400" dirty="0"/>
              <a:t>}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83</a:t>
            </a:fld>
            <a:r>
              <a:rPr lang="en-US" dirty="0" smtClean="0"/>
              <a:t> of 89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189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dirty="0" smtClean="0"/>
              <a:t>Exception Testing: Specify the Excepted Exception </a:t>
            </a:r>
            <a:endParaRPr lang="en-CA" sz="2800" dirty="0"/>
          </a:p>
        </p:txBody>
      </p:sp>
      <p:sp>
        <p:nvSpPr>
          <p:cNvPr id="48133" name="Rectangle 3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CA" dirty="0" smtClean="0"/>
              <a:t>Specify </a:t>
            </a:r>
            <a:r>
              <a:rPr lang="en-CA" dirty="0"/>
              <a:t>an expected exception in a test case </a:t>
            </a:r>
          </a:p>
          <a:p>
            <a:pPr lvl="1">
              <a:lnSpc>
                <a:spcPct val="80000"/>
              </a:lnSpc>
            </a:pPr>
            <a:r>
              <a:rPr lang="en-CA" sz="2400" dirty="0" smtClean="0"/>
              <a:t>A </a:t>
            </a:r>
            <a:r>
              <a:rPr lang="en-CA" sz="2400" dirty="0"/>
              <a:t>parameter </a:t>
            </a:r>
            <a:r>
              <a:rPr lang="en-CA" sz="2400" dirty="0" smtClean="0"/>
              <a:t>of </a:t>
            </a:r>
            <a:r>
              <a:rPr lang="en-CA" sz="2400" dirty="0">
                <a:solidFill>
                  <a:srgbClr val="3333CC"/>
                </a:solidFill>
                <a:latin typeface="+mj-lt"/>
              </a:rPr>
              <a:t>@Test</a:t>
            </a:r>
            <a:r>
              <a:rPr lang="en-CA" sz="2400" dirty="0">
                <a:latin typeface="+mj-lt"/>
              </a:rPr>
              <a:t> </a:t>
            </a:r>
            <a:r>
              <a:rPr lang="en-CA" sz="2400" dirty="0"/>
              <a:t>annotation</a:t>
            </a:r>
          </a:p>
          <a:p>
            <a:pPr lvl="1">
              <a:lnSpc>
                <a:spcPct val="80000"/>
              </a:lnSpc>
            </a:pPr>
            <a:r>
              <a:rPr lang="en-CA" sz="2400" dirty="0"/>
              <a:t>A</a:t>
            </a:r>
            <a:r>
              <a:rPr lang="en-CA" sz="2400" dirty="0" smtClean="0"/>
              <a:t> </a:t>
            </a:r>
            <a:r>
              <a:rPr lang="en-CA" sz="2400" dirty="0"/>
              <a:t>particular class of exception is expected to </a:t>
            </a:r>
            <a:r>
              <a:rPr lang="en-CA" sz="2400" dirty="0" smtClean="0"/>
              <a:t>occur</a:t>
            </a:r>
            <a:r>
              <a:rPr lang="en-US" sz="2400" dirty="0" smtClean="0">
                <a:solidFill>
                  <a:srgbClr val="777777"/>
                </a:solidFill>
                <a:ea typeface="Arial"/>
                <a:cs typeface="Arial"/>
              </a:rPr>
              <a:t> </a:t>
            </a:r>
          </a:p>
          <a:p>
            <a:pPr marL="644525" lvl="2" indent="0">
              <a:buNone/>
            </a:pPr>
            <a:endParaRPr lang="en-CA" sz="2000" dirty="0" smtClean="0">
              <a:latin typeface="+mn-lt"/>
            </a:endParaRPr>
          </a:p>
          <a:p>
            <a:pPr>
              <a:lnSpc>
                <a:spcPct val="80000"/>
              </a:lnSpc>
            </a:pPr>
            <a:endParaRPr lang="en-CA" sz="3200" dirty="0" smtClean="0"/>
          </a:p>
          <a:p>
            <a:pPr>
              <a:lnSpc>
                <a:spcPct val="80000"/>
              </a:lnSpc>
            </a:pPr>
            <a:endParaRPr lang="en-CA" sz="3200" dirty="0"/>
          </a:p>
          <a:p>
            <a:pPr>
              <a:lnSpc>
                <a:spcPct val="80000"/>
              </a:lnSpc>
            </a:pPr>
            <a:endParaRPr lang="en-CA" sz="3200" dirty="0" smtClean="0"/>
          </a:p>
          <a:p>
            <a:pPr>
              <a:lnSpc>
                <a:spcPct val="80000"/>
              </a:lnSpc>
            </a:pPr>
            <a:endParaRPr lang="en-CA" sz="3200" dirty="0"/>
          </a:p>
          <a:p>
            <a:pPr>
              <a:lnSpc>
                <a:spcPct val="80000"/>
              </a:lnSpc>
            </a:pPr>
            <a:r>
              <a:rPr lang="en-CA" dirty="0" smtClean="0"/>
              <a:t>The verdict</a:t>
            </a:r>
          </a:p>
          <a:p>
            <a:pPr lvl="1">
              <a:lnSpc>
                <a:spcPct val="80000"/>
              </a:lnSpc>
            </a:pPr>
            <a:r>
              <a:rPr lang="en-CA" sz="2400" dirty="0"/>
              <a:t>Pass: if the expected exception is thrown</a:t>
            </a:r>
          </a:p>
          <a:p>
            <a:pPr lvl="1">
              <a:lnSpc>
                <a:spcPct val="80000"/>
              </a:lnSpc>
            </a:pPr>
            <a:r>
              <a:rPr lang="en-CA" sz="2400" dirty="0" smtClean="0"/>
              <a:t>Fail: if </a:t>
            </a:r>
            <a:r>
              <a:rPr lang="en-CA" sz="2400" dirty="0"/>
              <a:t>no </a:t>
            </a:r>
            <a:r>
              <a:rPr lang="en-CA" sz="2400" dirty="0" smtClean="0"/>
              <a:t>exception, </a:t>
            </a:r>
            <a:r>
              <a:rPr lang="en-CA" sz="2400" dirty="0"/>
              <a:t>or an unexpected </a:t>
            </a:r>
            <a:r>
              <a:rPr lang="en-CA" sz="2400" dirty="0" smtClean="0"/>
              <a:t>exception</a:t>
            </a:r>
            <a:endParaRPr lang="en-CA" sz="2400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 bwMode="auto">
          <a:xfrm>
            <a:off x="990600" y="2133600"/>
            <a:ext cx="7162800" cy="1905000"/>
          </a:xfrm>
          <a:prstGeom prst="rect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0558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5130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9702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4274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777777"/>
                </a:solidFill>
                <a:ea typeface="Monaco"/>
                <a:cs typeface="Monaco"/>
              </a:rPr>
              <a:t>@Test</a:t>
            </a:r>
            <a:r>
              <a:rPr lang="en-US" sz="2400" dirty="0">
                <a:solidFill>
                  <a:srgbClr val="000000"/>
                </a:solidFill>
                <a:ea typeface="Monaco"/>
                <a:cs typeface="Monaco"/>
              </a:rPr>
              <a:t>(expected=IllegalArgumentException.</a:t>
            </a:r>
            <a:r>
              <a:rPr lang="en-US" sz="2400" dirty="0">
                <a:solidFill>
                  <a:srgbClr val="931968"/>
                </a:solidFill>
                <a:ea typeface="Monaco"/>
                <a:cs typeface="Monaco"/>
              </a:rPr>
              <a:t>class</a:t>
            </a:r>
            <a:r>
              <a:rPr lang="en-US" sz="2400" dirty="0">
                <a:solidFill>
                  <a:srgbClr val="000000"/>
                </a:solidFill>
                <a:ea typeface="Monaco"/>
                <a:cs typeface="Monaco"/>
              </a:rPr>
              <a:t>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931968"/>
                </a:solidFill>
                <a:ea typeface="Monaco"/>
                <a:cs typeface="Monaco"/>
              </a:rPr>
              <a:t>public</a:t>
            </a:r>
            <a:r>
              <a:rPr lang="en-US" sz="2400" dirty="0">
                <a:solidFill>
                  <a:srgbClr val="000000"/>
                </a:solidFill>
                <a:ea typeface="Monaco"/>
                <a:cs typeface="Monaco"/>
              </a:rPr>
              <a:t> </a:t>
            </a:r>
            <a:r>
              <a:rPr lang="en-US" sz="2400" dirty="0">
                <a:solidFill>
                  <a:srgbClr val="931968"/>
                </a:solidFill>
                <a:ea typeface="Monaco"/>
                <a:cs typeface="Monaco"/>
              </a:rPr>
              <a:t>void</a:t>
            </a:r>
            <a:r>
              <a:rPr lang="en-US" sz="2400" dirty="0">
                <a:solidFill>
                  <a:srgbClr val="000000"/>
                </a:solidFill>
                <a:ea typeface="Monaco"/>
                <a:cs typeface="Monaco"/>
              </a:rPr>
              <a:t> testCheckedSearch2()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ea typeface="Monaco"/>
                <a:cs typeface="Monaco"/>
              </a:rPr>
              <a:t>  checkedSearch(</a:t>
            </a:r>
            <a:r>
              <a:rPr lang="en-US" sz="2400" dirty="0">
                <a:solidFill>
                  <a:srgbClr val="931968"/>
                </a:solidFill>
                <a:ea typeface="Monaco"/>
                <a:cs typeface="Monaco"/>
              </a:rPr>
              <a:t>null</a:t>
            </a:r>
            <a:r>
              <a:rPr lang="en-US" sz="2400" dirty="0">
                <a:solidFill>
                  <a:srgbClr val="000000"/>
                </a:solidFill>
                <a:ea typeface="Monaco"/>
                <a:cs typeface="Monaco"/>
              </a:rPr>
              <a:t>, 1);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ea typeface="Monaco"/>
                <a:cs typeface="Monaco"/>
              </a:rPr>
              <a:t>}</a:t>
            </a:r>
            <a:endParaRPr lang="en-CA" sz="24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84</a:t>
            </a:fld>
            <a:r>
              <a:rPr lang="en-US" dirty="0" smtClean="0"/>
              <a:t> of 89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423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/>
              <a:t>Exception </a:t>
            </a:r>
            <a:r>
              <a:rPr lang="en-CA" sz="3600" dirty="0" smtClean="0"/>
              <a:t>Testing: The fail() Assertion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Assertion methods</a:t>
            </a:r>
          </a:p>
          <a:p>
            <a:pPr lvl="1"/>
            <a:r>
              <a:rPr lang="en-US" sz="2400" dirty="0">
                <a:solidFill>
                  <a:srgbClr val="000090"/>
                </a:solidFill>
              </a:rPr>
              <a:t>f</a:t>
            </a:r>
            <a:r>
              <a:rPr lang="en-CA" sz="2400" dirty="0" smtClean="0">
                <a:solidFill>
                  <a:srgbClr val="000090"/>
                </a:solidFill>
              </a:rPr>
              <a:t>ail()</a:t>
            </a:r>
            <a:endParaRPr lang="en-CA" sz="2400" dirty="0">
              <a:solidFill>
                <a:srgbClr val="000090"/>
              </a:solidFill>
            </a:endParaRPr>
          </a:p>
          <a:p>
            <a:pPr lvl="1"/>
            <a:r>
              <a:rPr lang="en-CA" sz="2400" dirty="0">
                <a:solidFill>
                  <a:srgbClr val="000090"/>
                </a:solidFill>
              </a:rPr>
              <a:t>f</a:t>
            </a:r>
            <a:r>
              <a:rPr lang="en-CA" sz="2400" dirty="0" smtClean="0">
                <a:solidFill>
                  <a:srgbClr val="000090"/>
                </a:solidFill>
              </a:rPr>
              <a:t>ail(</a:t>
            </a:r>
            <a:r>
              <a:rPr lang="en-CA" sz="2400" i="1" dirty="0" smtClean="0">
                <a:solidFill>
                  <a:srgbClr val="FF0D45"/>
                </a:solidFill>
              </a:rPr>
              <a:t>message</a:t>
            </a:r>
            <a:r>
              <a:rPr lang="en-CA" sz="2400" dirty="0" smtClean="0">
                <a:solidFill>
                  <a:srgbClr val="000090"/>
                </a:solidFill>
              </a:rPr>
              <a:t>)</a:t>
            </a:r>
          </a:p>
          <a:p>
            <a:r>
              <a:rPr lang="en-CA" dirty="0"/>
              <a:t>Unconditional </a:t>
            </a:r>
            <a:r>
              <a:rPr lang="en-CA" dirty="0" smtClean="0"/>
              <a:t>failure</a:t>
            </a:r>
          </a:p>
          <a:p>
            <a:pPr lvl="1"/>
            <a:r>
              <a:rPr lang="en-CA" sz="2400" dirty="0" smtClean="0"/>
              <a:t>i.e., it always fails if it is executed</a:t>
            </a:r>
          </a:p>
          <a:p>
            <a:r>
              <a:rPr lang="en-CA" dirty="0" smtClean="0"/>
              <a:t>Used in where it should not be reached</a:t>
            </a:r>
          </a:p>
          <a:p>
            <a:pPr lvl="1"/>
            <a:r>
              <a:rPr lang="en-CA" sz="2400" dirty="0"/>
              <a:t>e</a:t>
            </a:r>
            <a:r>
              <a:rPr lang="en-CA" sz="2400" dirty="0" smtClean="0"/>
              <a:t>.g., after a statement, in which an exception should have been thrown.    </a:t>
            </a:r>
            <a:endParaRPr lang="en-CA" sz="2400" dirty="0"/>
          </a:p>
          <a:p>
            <a:endParaRPr lang="en-CA" dirty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85</a:t>
            </a:fld>
            <a:r>
              <a:rPr lang="en-US" dirty="0" smtClean="0"/>
              <a:t> of 89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564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dirty="0" smtClean="0"/>
              <a:t>Exception Testing</a:t>
            </a:r>
            <a:r>
              <a:rPr lang="en-CA" sz="4000" b="1" dirty="0" smtClean="0"/>
              <a:t>: </a:t>
            </a:r>
            <a:r>
              <a:rPr lang="en-CA" sz="4000" dirty="0" smtClean="0"/>
              <a:t>Use fail() Assertion </a:t>
            </a:r>
            <a:endParaRPr lang="en-CA" sz="4000" b="1" dirty="0"/>
          </a:p>
        </p:txBody>
      </p:sp>
      <p:sp>
        <p:nvSpPr>
          <p:cNvPr id="49157" name="Rectangle 3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1403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CA" sz="2400" dirty="0"/>
              <a:t>Catch </a:t>
            </a:r>
            <a:r>
              <a:rPr lang="en-CA" sz="2400" dirty="0" smtClean="0"/>
              <a:t>exceptions, </a:t>
            </a:r>
            <a:r>
              <a:rPr lang="en-CA" sz="2400" dirty="0"/>
              <a:t>and use </a:t>
            </a:r>
            <a:r>
              <a:rPr lang="en-CA" sz="2000" dirty="0">
                <a:solidFill>
                  <a:srgbClr val="3333CC"/>
                </a:solidFill>
                <a:latin typeface="+mn-lt"/>
              </a:rPr>
              <a:t>fail()</a:t>
            </a:r>
            <a:r>
              <a:rPr lang="en-CA" sz="2400" dirty="0"/>
              <a:t> if not </a:t>
            </a:r>
            <a:r>
              <a:rPr lang="en-CA" sz="2400" dirty="0" smtClean="0"/>
              <a:t>thrown</a:t>
            </a:r>
            <a:endParaRPr lang="en-CA" sz="2400" b="1" dirty="0">
              <a:solidFill>
                <a:srgbClr val="3333CC"/>
              </a:solidFill>
              <a:latin typeface="Courier New" charset="0"/>
            </a:endParaRPr>
          </a:p>
          <a:p>
            <a:pPr>
              <a:lnSpc>
                <a:spcPct val="80000"/>
              </a:lnSpc>
            </a:pPr>
            <a:endParaRPr lang="en-CA" sz="2400" dirty="0" smtClean="0"/>
          </a:p>
          <a:p>
            <a:pPr>
              <a:lnSpc>
                <a:spcPct val="80000"/>
              </a:lnSpc>
            </a:pPr>
            <a:endParaRPr lang="en-CA" dirty="0"/>
          </a:p>
          <a:p>
            <a:pPr>
              <a:lnSpc>
                <a:spcPct val="80000"/>
              </a:lnSpc>
            </a:pPr>
            <a:endParaRPr lang="en-CA" sz="2400" dirty="0" smtClean="0"/>
          </a:p>
          <a:p>
            <a:pPr>
              <a:lnSpc>
                <a:spcPct val="80000"/>
              </a:lnSpc>
            </a:pPr>
            <a:endParaRPr lang="en-CA" dirty="0"/>
          </a:p>
          <a:p>
            <a:pPr>
              <a:lnSpc>
                <a:spcPct val="80000"/>
              </a:lnSpc>
            </a:pPr>
            <a:endParaRPr lang="en-CA" sz="2400" dirty="0" smtClean="0"/>
          </a:p>
          <a:p>
            <a:pPr>
              <a:lnSpc>
                <a:spcPct val="80000"/>
              </a:lnSpc>
            </a:pPr>
            <a:endParaRPr lang="en-CA" dirty="0"/>
          </a:p>
          <a:p>
            <a:pPr>
              <a:lnSpc>
                <a:spcPct val="80000"/>
              </a:lnSpc>
            </a:pPr>
            <a:endParaRPr lang="en-CA" sz="2400" dirty="0" smtClean="0"/>
          </a:p>
          <a:p>
            <a:pPr>
              <a:lnSpc>
                <a:spcPct val="80000"/>
              </a:lnSpc>
            </a:pPr>
            <a:endParaRPr lang="en-CA" dirty="0"/>
          </a:p>
          <a:p>
            <a:pPr>
              <a:lnSpc>
                <a:spcPct val="80000"/>
              </a:lnSpc>
            </a:pPr>
            <a:endParaRPr lang="en-CA" sz="2400" dirty="0" smtClean="0"/>
          </a:p>
          <a:p>
            <a:pPr>
              <a:lnSpc>
                <a:spcPct val="80000"/>
              </a:lnSpc>
            </a:pPr>
            <a:endParaRPr lang="en-CA" dirty="0"/>
          </a:p>
          <a:p>
            <a:pPr>
              <a:lnSpc>
                <a:spcPct val="80000"/>
              </a:lnSpc>
            </a:pPr>
            <a:r>
              <a:rPr lang="en-CA" sz="2400" dirty="0" smtClean="0"/>
              <a:t>Allows </a:t>
            </a:r>
            <a:endParaRPr lang="en-CA" sz="2400" dirty="0"/>
          </a:p>
          <a:p>
            <a:pPr lvl="1">
              <a:lnSpc>
                <a:spcPct val="80000"/>
              </a:lnSpc>
            </a:pPr>
            <a:r>
              <a:rPr lang="en-CA" sz="2400" dirty="0"/>
              <a:t>inspecting specific messages/details of the exception</a:t>
            </a:r>
          </a:p>
          <a:p>
            <a:pPr lvl="1">
              <a:lnSpc>
                <a:spcPct val="80000"/>
              </a:lnSpc>
            </a:pPr>
            <a:r>
              <a:rPr lang="en-CA" sz="2400" dirty="0"/>
              <a:t>distinguishing different types of exceptions</a:t>
            </a:r>
            <a:endParaRPr lang="en-CA" sz="1400" b="1" dirty="0">
              <a:solidFill>
                <a:srgbClr val="3333CC"/>
              </a:solidFill>
            </a:endParaRPr>
          </a:p>
        </p:txBody>
      </p:sp>
      <p:sp>
        <p:nvSpPr>
          <p:cNvPr id="5" name="Content Placeholder 5"/>
          <p:cNvSpPr txBox="1">
            <a:spLocks/>
          </p:cNvSpPr>
          <p:nvPr/>
        </p:nvSpPr>
        <p:spPr bwMode="auto">
          <a:xfrm>
            <a:off x="990600" y="1524000"/>
            <a:ext cx="7696200" cy="3276600"/>
          </a:xfrm>
          <a:prstGeom prst="rect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0558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5130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9702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4274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777777"/>
                </a:solidFill>
                <a:ea typeface="Monaco"/>
                <a:cs typeface="Monaco"/>
              </a:rPr>
              <a:t>@Test</a:t>
            </a:r>
            <a:endParaRPr lang="en-US" sz="2000" dirty="0">
              <a:solidFill>
                <a:srgbClr val="000000"/>
              </a:solidFill>
              <a:ea typeface="Monaco"/>
              <a:cs typeface="Monaco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931968"/>
                </a:solidFill>
                <a:ea typeface="Monaco"/>
                <a:cs typeface="Monaco"/>
              </a:rPr>
              <a:t>public</a:t>
            </a:r>
            <a:r>
              <a:rPr lang="en-US" sz="2000" dirty="0">
                <a:solidFill>
                  <a:srgbClr val="000000"/>
                </a:solidFill>
                <a:ea typeface="Monaco"/>
                <a:cs typeface="Monaco"/>
              </a:rPr>
              <a:t> </a:t>
            </a:r>
            <a:r>
              <a:rPr lang="en-US" sz="2000" dirty="0">
                <a:solidFill>
                  <a:srgbClr val="931968"/>
                </a:solidFill>
                <a:ea typeface="Monaco"/>
                <a:cs typeface="Monaco"/>
              </a:rPr>
              <a:t>void</a:t>
            </a:r>
            <a:r>
              <a:rPr lang="en-US" sz="2000" dirty="0">
                <a:solidFill>
                  <a:srgbClr val="000000"/>
                </a:solidFill>
                <a:ea typeface="Monaco"/>
                <a:cs typeface="Monaco"/>
              </a:rPr>
              <a:t> testCheckedSearch3()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a typeface="Monaco"/>
                <a:cs typeface="Monaco"/>
              </a:rPr>
              <a:t>  </a:t>
            </a:r>
            <a:r>
              <a:rPr lang="en-US" sz="2000" dirty="0">
                <a:solidFill>
                  <a:srgbClr val="931968"/>
                </a:solidFill>
                <a:ea typeface="Monaco"/>
                <a:cs typeface="Monaco"/>
              </a:rPr>
              <a:t>try</a:t>
            </a:r>
            <a:r>
              <a:rPr lang="en-US" sz="2000" dirty="0">
                <a:solidFill>
                  <a:srgbClr val="000000"/>
                </a:solidFill>
                <a:ea typeface="Monaco"/>
                <a:cs typeface="Monaco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a typeface="Monaco"/>
                <a:cs typeface="Monaco"/>
              </a:rPr>
              <a:t>	checkedSearch(</a:t>
            </a:r>
            <a:r>
              <a:rPr lang="en-US" sz="2000" dirty="0">
                <a:solidFill>
                  <a:srgbClr val="931968"/>
                </a:solidFill>
                <a:ea typeface="Monaco"/>
                <a:cs typeface="Monaco"/>
              </a:rPr>
              <a:t>null</a:t>
            </a:r>
            <a:r>
              <a:rPr lang="en-US" sz="2000" dirty="0">
                <a:solidFill>
                  <a:srgbClr val="000000"/>
                </a:solidFill>
                <a:ea typeface="Monaco"/>
                <a:cs typeface="Monaco"/>
              </a:rPr>
              <a:t>, 1);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a typeface="Monaco"/>
                <a:cs typeface="Monaco"/>
              </a:rPr>
              <a:t>	fail(</a:t>
            </a:r>
            <a:r>
              <a:rPr lang="en-US" sz="2000" dirty="0">
                <a:solidFill>
                  <a:srgbClr val="3933FF"/>
                </a:solidFill>
                <a:ea typeface="Monaco"/>
                <a:cs typeface="Monaco"/>
              </a:rPr>
              <a:t>"Exception should have occurred"</a:t>
            </a:r>
            <a:r>
              <a:rPr lang="en-US" sz="2000" dirty="0">
                <a:solidFill>
                  <a:srgbClr val="000000"/>
                </a:solidFill>
                <a:ea typeface="Monaco"/>
                <a:cs typeface="Monaco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a typeface="Monaco"/>
                <a:cs typeface="Monaco"/>
              </a:rPr>
              <a:t>  } </a:t>
            </a:r>
            <a:r>
              <a:rPr lang="en-US" sz="2000" dirty="0">
                <a:solidFill>
                  <a:srgbClr val="931968"/>
                </a:solidFill>
                <a:ea typeface="Monaco"/>
                <a:cs typeface="Monaco"/>
              </a:rPr>
              <a:t>catch</a:t>
            </a:r>
            <a:r>
              <a:rPr lang="en-US" sz="2000" dirty="0">
                <a:solidFill>
                  <a:srgbClr val="000000"/>
                </a:solidFill>
                <a:ea typeface="Monaco"/>
                <a:cs typeface="Monaco"/>
              </a:rPr>
              <a:t> (IllegalArgumentException e)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a typeface="Monaco"/>
                <a:cs typeface="Monaco"/>
              </a:rPr>
              <a:t>	assertEquals(e.getMessage(), </a:t>
            </a:r>
            <a:r>
              <a:rPr lang="en-US" sz="2000" dirty="0">
                <a:solidFill>
                  <a:srgbClr val="3933FF"/>
                </a:solidFill>
                <a:ea typeface="Monaco"/>
                <a:cs typeface="Monaco"/>
              </a:rPr>
              <a:t>"Null or empty array."</a:t>
            </a:r>
            <a:r>
              <a:rPr lang="en-US" sz="2000" dirty="0">
                <a:solidFill>
                  <a:srgbClr val="000000"/>
                </a:solidFill>
                <a:ea typeface="Monaco"/>
                <a:cs typeface="Monaco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a typeface="Monaco"/>
                <a:cs typeface="Monaco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a typeface="Monaco"/>
                <a:cs typeface="Monaco"/>
              </a:rPr>
              <a:t>}</a:t>
            </a:r>
            <a:endParaRPr lang="en-CA" sz="2000" b="1" dirty="0">
              <a:solidFill>
                <a:srgbClr val="3333CC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86</a:t>
            </a:fld>
            <a:r>
              <a:rPr lang="en-US" dirty="0" smtClean="0"/>
              <a:t> of 89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381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Readings and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990600"/>
            <a:ext cx="7924800" cy="5486400"/>
          </a:xfrm>
        </p:spPr>
        <p:txBody>
          <a:bodyPr/>
          <a:lstStyle/>
          <a:p>
            <a:r>
              <a:rPr lang="en-US" sz="3200" dirty="0" smtClean="0"/>
              <a:t>JUnit </a:t>
            </a:r>
            <a:r>
              <a:rPr lang="en-US" sz="3200" dirty="0"/>
              <a:t>d</a:t>
            </a:r>
            <a:r>
              <a:rPr lang="en-US" sz="3200" dirty="0" smtClean="0"/>
              <a:t>ocumentation</a:t>
            </a:r>
          </a:p>
          <a:p>
            <a:pPr lvl="1"/>
            <a:r>
              <a:rPr lang="en-US" sz="2800" dirty="0" smtClean="0">
                <a:hlinkClick r:id="rId2"/>
              </a:rPr>
              <a:t>http</a:t>
            </a:r>
            <a:r>
              <a:rPr lang="en-US" sz="2800" dirty="0">
                <a:hlinkClick r:id="rId2"/>
              </a:rPr>
              <a:t>://</a:t>
            </a:r>
            <a:r>
              <a:rPr lang="en-US" sz="2800" dirty="0" smtClean="0">
                <a:hlinkClick r:id="rId2"/>
              </a:rPr>
              <a:t>junit.org</a:t>
            </a:r>
            <a:endParaRPr lang="en-US" sz="2800" dirty="0" smtClean="0"/>
          </a:p>
          <a:p>
            <a:r>
              <a:rPr lang="en-US" sz="3200" dirty="0" smtClean="0"/>
              <a:t>An introductory tutorial</a:t>
            </a:r>
          </a:p>
          <a:p>
            <a:pPr lvl="1"/>
            <a:r>
              <a:rPr lang="en-US" sz="2800" dirty="0">
                <a:hlinkClick r:id="rId3"/>
              </a:rPr>
              <a:t>http://www.vogella.com/tutorials/JUnit/</a:t>
            </a:r>
            <a:r>
              <a:rPr lang="en-US" sz="2800" dirty="0" smtClean="0">
                <a:hlinkClick r:id="rId3"/>
              </a:rPr>
              <a:t>article.html</a:t>
            </a:r>
            <a:endParaRPr lang="en-US" sz="2800" dirty="0" smtClean="0"/>
          </a:p>
          <a:p>
            <a:pPr lvl="1"/>
            <a:endParaRPr lang="en-US" sz="2800" dirty="0" smtClean="0"/>
          </a:p>
          <a:p>
            <a:pPr marL="344487" lvl="1" indent="0">
              <a:buNone/>
            </a:pPr>
            <a:endParaRPr lang="en-US" sz="2800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87</a:t>
            </a:fld>
            <a:r>
              <a:rPr lang="en-US" dirty="0" smtClean="0"/>
              <a:t> of 89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127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Key Concepts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</a:t>
            </a:r>
            <a:r>
              <a:rPr lang="en-US" dirty="0"/>
              <a:t>Cases </a:t>
            </a:r>
            <a:r>
              <a:rPr lang="en-US" dirty="0" smtClean="0"/>
              <a:t>play </a:t>
            </a:r>
            <a:r>
              <a:rPr lang="en-US" dirty="0"/>
              <a:t>an important role in </a:t>
            </a:r>
            <a:r>
              <a:rPr lang="en-US" b="1" dirty="0"/>
              <a:t>Software Testing Life-</a:t>
            </a:r>
            <a:r>
              <a:rPr lang="en-US" b="1" dirty="0" smtClean="0"/>
              <a:t>cycle</a:t>
            </a:r>
            <a:r>
              <a:rPr lang="en-US" dirty="0" smtClean="0"/>
              <a:t>. Make </a:t>
            </a:r>
            <a:r>
              <a:rPr lang="en-US" dirty="0"/>
              <a:t>sure they are correct </a:t>
            </a:r>
            <a:r>
              <a:rPr lang="en-US" dirty="0" smtClean="0"/>
              <a:t>and cover all possible situations.</a:t>
            </a:r>
          </a:p>
          <a:p>
            <a:r>
              <a:rPr lang="en-US" dirty="0" smtClean="0"/>
              <a:t>Unit </a:t>
            </a:r>
            <a:r>
              <a:rPr lang="en-US" dirty="0"/>
              <a:t>testing refers to the practice of testing certain functions and areas – or units – of our code. This gives us the ability to verify that our functions work as expected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Testing needs to be thorough</a:t>
            </a:r>
          </a:p>
          <a:p>
            <a:r>
              <a:rPr lang="en-US" dirty="0" smtClean="0"/>
              <a:t>Eclipse provides a platform for doing unit tests using JUnit as a built-in feature.</a:t>
            </a:r>
          </a:p>
          <a:p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88</a:t>
            </a:fld>
            <a:r>
              <a:rPr lang="en-US" dirty="0" smtClean="0"/>
              <a:t> of 89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239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Next Class</a:t>
            </a:r>
          </a:p>
        </p:txBody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788" y="990600"/>
            <a:ext cx="8431212" cy="5486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b="1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Topic:</a:t>
            </a:r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lvl="1">
              <a:lnSpc>
                <a:spcPct val="90000"/>
              </a:lnSpc>
              <a:buNone/>
            </a:pPr>
            <a:r>
              <a:rPr lang="en-US" b="1" dirty="0"/>
              <a:t>Black Box Testing, JUnit Part </a:t>
            </a:r>
            <a:r>
              <a:rPr lang="en-US" b="1" dirty="0" smtClean="0"/>
              <a:t>2</a:t>
            </a:r>
          </a:p>
          <a:p>
            <a:pPr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Reading</a:t>
            </a:r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Pezze </a:t>
            </a:r>
            <a:r>
              <a:rPr lang="en-US" dirty="0"/>
              <a:t>and Young: Chapter </a:t>
            </a:r>
            <a:r>
              <a:rPr lang="en-US" dirty="0" smtClean="0"/>
              <a:t>10</a:t>
            </a:r>
          </a:p>
          <a:p>
            <a:pPr lvl="1">
              <a:lnSpc>
                <a:spcPct val="90000"/>
              </a:lnSpc>
            </a:pPr>
            <a:r>
              <a:rPr lang="en-US" b="1" dirty="0" smtClean="0">
                <a:hlinkClick r:id="rId3"/>
              </a:rPr>
              <a:t>JUnit </a:t>
            </a:r>
            <a:r>
              <a:rPr lang="en-US" b="1" dirty="0">
                <a:hlinkClick r:id="rId3"/>
              </a:rPr>
              <a:t>documentation: </a:t>
            </a:r>
            <a:r>
              <a:rPr lang="en-US" b="1" dirty="0">
                <a:hlinkClick r:id="rId4"/>
              </a:rPr>
              <a:t>http://</a:t>
            </a:r>
            <a:r>
              <a:rPr lang="en-US" b="1" dirty="0" smtClean="0">
                <a:hlinkClick r:id="rId4"/>
              </a:rPr>
              <a:t>junit.org</a:t>
            </a:r>
            <a:endParaRPr lang="en-US" b="1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An </a:t>
            </a:r>
            <a:r>
              <a:rPr lang="en-US" dirty="0"/>
              <a:t>example of parameterized test: JUnit2.zip in D2L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Articles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on the Class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Page and Reading list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b="1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Assignment 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3 </a:t>
            </a:r>
            <a:r>
              <a:rPr lang="en-US" b="1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b="1" dirty="0"/>
              <a:t>Using JUnit and Eclipse</a:t>
            </a:r>
            <a:r>
              <a:rPr lang="en-US" dirty="0"/>
              <a:t> 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charset="0"/>
              </a:rPr>
              <a:t>Due </a:t>
            </a:r>
            <a:r>
              <a:rPr lang="en-US" b="1" dirty="0" smtClean="0"/>
              <a:t>April 18</a:t>
            </a:r>
            <a:r>
              <a:rPr lang="en-US" dirty="0" smtClean="0"/>
              <a:t>, 2017, </a:t>
            </a:r>
            <a:r>
              <a:rPr lang="en-US" dirty="0"/>
              <a:t>11:59pm 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89</a:t>
            </a:fld>
            <a:r>
              <a:rPr lang="en-US" dirty="0" smtClean="0"/>
              <a:t> of 89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715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test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you must understand the language fundamentals</a:t>
            </a:r>
          </a:p>
          <a:p>
            <a:pPr lvl="1"/>
            <a:r>
              <a:rPr lang="en-US" dirty="0" smtClean="0"/>
              <a:t>Sizes and limits of variables, platform specific information</a:t>
            </a:r>
          </a:p>
          <a:p>
            <a:r>
              <a:rPr lang="en-US" dirty="0" smtClean="0"/>
              <a:t>Second, you must understand the domain</a:t>
            </a:r>
          </a:p>
          <a:p>
            <a:r>
              <a:rPr lang="en-US" dirty="0" smtClean="0"/>
              <a:t>Read the requirements</a:t>
            </a:r>
          </a:p>
          <a:p>
            <a:r>
              <a:rPr lang="en-US" dirty="0" smtClean="0"/>
              <a:t>Think like a user – what possible things do they want to do</a:t>
            </a:r>
          </a:p>
          <a:p>
            <a:r>
              <a:rPr lang="en-US" dirty="0" smtClean="0"/>
              <a:t>Think about possible “mistakes”; i.e. Invalid input</a:t>
            </a:r>
          </a:p>
          <a:p>
            <a:r>
              <a:rPr lang="en-US" dirty="0" smtClean="0"/>
              <a:t>Think about impossible conditions or input</a:t>
            </a:r>
          </a:p>
          <a:p>
            <a:r>
              <a:rPr lang="en-US" dirty="0" smtClean="0"/>
              <a:t>What is the testing intended to prove?</a:t>
            </a:r>
          </a:p>
          <a:p>
            <a:pPr lvl="1"/>
            <a:r>
              <a:rPr lang="en-US" dirty="0" smtClean="0"/>
              <a:t>Correct operation – gives correct behavior for correct input</a:t>
            </a:r>
          </a:p>
          <a:p>
            <a:pPr lvl="1"/>
            <a:r>
              <a:rPr lang="en-US" dirty="0" smtClean="0"/>
              <a:t>Robustness – responds to incorrect or invalid input with proper results</a:t>
            </a:r>
          </a:p>
          <a:p>
            <a:pPr lvl="1"/>
            <a:r>
              <a:rPr lang="en-US" dirty="0" smtClean="0"/>
              <a:t>User acceptance – typical user behavior</a:t>
            </a:r>
          </a:p>
          <a:p>
            <a:r>
              <a:rPr lang="en-US" dirty="0" smtClean="0"/>
              <a:t>Write down the test cases</a:t>
            </a:r>
          </a:p>
          <a:p>
            <a:pPr lvl="1"/>
            <a:endParaRPr lang="en-US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11, 2017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9</a:t>
            </a:fld>
            <a:r>
              <a:rPr lang="en-US" dirty="0" smtClean="0"/>
              <a:t> of 89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466001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1">
  <a:themeElements>
    <a:clrScheme name="Custom 8">
      <a:dk1>
        <a:srgbClr val="000000"/>
      </a:dk1>
      <a:lt1>
        <a:srgbClr val="B3D1F0"/>
      </a:lt1>
      <a:dk2>
        <a:srgbClr val="1822CD"/>
      </a:dk2>
      <a:lt2>
        <a:srgbClr val="000000"/>
      </a:lt2>
      <a:accent1>
        <a:srgbClr val="3568C7"/>
      </a:accent1>
      <a:accent2>
        <a:srgbClr val="F06157"/>
      </a:accent2>
      <a:accent3>
        <a:srgbClr val="D6E5F6"/>
      </a:accent3>
      <a:accent4>
        <a:srgbClr val="000000"/>
      </a:accent4>
      <a:accent5>
        <a:srgbClr val="AEB9E0"/>
      </a:accent5>
      <a:accent6>
        <a:srgbClr val="D9574E"/>
      </a:accent6>
      <a:hlink>
        <a:srgbClr val="0000FF"/>
      </a:hlink>
      <a:folHlink>
        <a:srgbClr val="FF0000"/>
      </a:folHlink>
    </a:clrScheme>
    <a:fontScheme name="Presentation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6" charset="0"/>
            <a:ea typeface="ＭＳ Ｐゴシック" pitchFamily="36" charset="-128"/>
            <a:cs typeface="ＭＳ Ｐゴシック" pitchFamily="3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6" charset="0"/>
            <a:ea typeface="ＭＳ Ｐゴシック" pitchFamily="36" charset="-128"/>
            <a:cs typeface="ＭＳ Ｐゴシック" pitchFamily="36" charset="-128"/>
          </a:defRPr>
        </a:defPPr>
      </a:lstStyle>
    </a:lnDef>
  </a:objectDefaults>
  <a:extraClrSchemeLst>
    <a:extraClrScheme>
      <a:clrScheme name="Presentation1 1">
        <a:dk1>
          <a:srgbClr val="000000"/>
        </a:dk1>
        <a:lt1>
          <a:srgbClr val="B3D1F0"/>
        </a:lt1>
        <a:dk2>
          <a:srgbClr val="1822CD"/>
        </a:dk2>
        <a:lt2>
          <a:srgbClr val="000000"/>
        </a:lt2>
        <a:accent1>
          <a:srgbClr val="3568C7"/>
        </a:accent1>
        <a:accent2>
          <a:srgbClr val="F06157"/>
        </a:accent2>
        <a:accent3>
          <a:srgbClr val="D6E5F6"/>
        </a:accent3>
        <a:accent4>
          <a:srgbClr val="000000"/>
        </a:accent4>
        <a:accent5>
          <a:srgbClr val="AEB9E0"/>
        </a:accent5>
        <a:accent6>
          <a:srgbClr val="D9574E"/>
        </a:accent6>
        <a:hlink>
          <a:srgbClr val="FF9218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2">
        <a:dk1>
          <a:srgbClr val="000000"/>
        </a:dk1>
        <a:lt1>
          <a:srgbClr val="DCD1EB"/>
        </a:lt1>
        <a:dk2>
          <a:srgbClr val="6C18B0"/>
        </a:dk2>
        <a:lt2>
          <a:srgbClr val="000000"/>
        </a:lt2>
        <a:accent1>
          <a:srgbClr val="9968CC"/>
        </a:accent1>
        <a:accent2>
          <a:srgbClr val="FFAF18"/>
        </a:accent2>
        <a:accent3>
          <a:srgbClr val="EBE5F3"/>
        </a:accent3>
        <a:accent4>
          <a:srgbClr val="000000"/>
        </a:accent4>
        <a:accent5>
          <a:srgbClr val="CAB9E2"/>
        </a:accent5>
        <a:accent6>
          <a:srgbClr val="E79E15"/>
        </a:accent6>
        <a:hlink>
          <a:srgbClr val="1822CD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3">
        <a:dk1>
          <a:srgbClr val="000000"/>
        </a:dk1>
        <a:lt1>
          <a:srgbClr val="EECAE1"/>
        </a:lt1>
        <a:dk2>
          <a:srgbClr val="DC54AD"/>
        </a:dk2>
        <a:lt2>
          <a:srgbClr val="000000"/>
        </a:lt2>
        <a:accent1>
          <a:srgbClr val="DC359C"/>
        </a:accent1>
        <a:accent2>
          <a:srgbClr val="FFAF18"/>
        </a:accent2>
        <a:accent3>
          <a:srgbClr val="F5E1EE"/>
        </a:accent3>
        <a:accent4>
          <a:srgbClr val="000000"/>
        </a:accent4>
        <a:accent5>
          <a:srgbClr val="EBAECB"/>
        </a:accent5>
        <a:accent6>
          <a:srgbClr val="E79E15"/>
        </a:accent6>
        <a:hlink>
          <a:srgbClr val="1822CD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4">
        <a:dk1>
          <a:srgbClr val="000000"/>
        </a:dk1>
        <a:lt1>
          <a:srgbClr val="D7E6C5"/>
        </a:lt1>
        <a:dk2>
          <a:srgbClr val="2F8B20"/>
        </a:dk2>
        <a:lt2>
          <a:srgbClr val="000000"/>
        </a:lt2>
        <a:accent1>
          <a:srgbClr val="7ABA05"/>
        </a:accent1>
        <a:accent2>
          <a:srgbClr val="FFAF18"/>
        </a:accent2>
        <a:accent3>
          <a:srgbClr val="E8F0DF"/>
        </a:accent3>
        <a:accent4>
          <a:srgbClr val="000000"/>
        </a:accent4>
        <a:accent5>
          <a:srgbClr val="BED9AA"/>
        </a:accent5>
        <a:accent6>
          <a:srgbClr val="E79E15"/>
        </a:accent6>
        <a:hlink>
          <a:srgbClr val="1822CD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5">
        <a:dk1>
          <a:srgbClr val="000000"/>
        </a:dk1>
        <a:lt1>
          <a:srgbClr val="F8D1A8"/>
        </a:lt1>
        <a:dk2>
          <a:srgbClr val="FF9218"/>
        </a:dk2>
        <a:lt2>
          <a:srgbClr val="000000"/>
        </a:lt2>
        <a:accent1>
          <a:srgbClr val="FFAF18"/>
        </a:accent1>
        <a:accent2>
          <a:srgbClr val="F06157"/>
        </a:accent2>
        <a:accent3>
          <a:srgbClr val="FBE5D1"/>
        </a:accent3>
        <a:accent4>
          <a:srgbClr val="000000"/>
        </a:accent4>
        <a:accent5>
          <a:srgbClr val="FFD4AB"/>
        </a:accent5>
        <a:accent6>
          <a:srgbClr val="D9574E"/>
        </a:accent6>
        <a:hlink>
          <a:srgbClr val="FF9218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6">
        <a:dk1>
          <a:srgbClr val="000000"/>
        </a:dk1>
        <a:lt1>
          <a:srgbClr val="CCCCCC"/>
        </a:lt1>
        <a:dk2>
          <a:srgbClr val="555555"/>
        </a:dk2>
        <a:lt2>
          <a:srgbClr val="000000"/>
        </a:lt2>
        <a:accent1>
          <a:srgbClr val="AAAAAA"/>
        </a:accent1>
        <a:accent2>
          <a:srgbClr val="888888"/>
        </a:accent2>
        <a:accent3>
          <a:srgbClr val="E2E2E2"/>
        </a:accent3>
        <a:accent4>
          <a:srgbClr val="000000"/>
        </a:accent4>
        <a:accent5>
          <a:srgbClr val="D2D2D2"/>
        </a:accent5>
        <a:accent6>
          <a:srgbClr val="7B7B7B"/>
        </a:accent6>
        <a:hlink>
          <a:srgbClr val="333333"/>
        </a:hlink>
        <a:folHlink>
          <a:srgbClr val="88888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2114</TotalTime>
  <Words>6167</Words>
  <Application>Microsoft Macintosh PowerPoint</Application>
  <PresentationFormat>On-screen Show (4:3)</PresentationFormat>
  <Paragraphs>1102</Paragraphs>
  <Slides>89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90" baseType="lpstr">
      <vt:lpstr>Presentation1</vt:lpstr>
      <vt:lpstr>SE 433/333 Software Testing  &amp; Quality Assurance</vt:lpstr>
      <vt:lpstr>Administrivia</vt:lpstr>
      <vt:lpstr>SE 433 – Class 3</vt:lpstr>
      <vt:lpstr>Assignment 3</vt:lpstr>
      <vt:lpstr>Thought for the Day</vt:lpstr>
      <vt:lpstr>Test selection</vt:lpstr>
      <vt:lpstr>Test cases</vt:lpstr>
      <vt:lpstr>Test cases</vt:lpstr>
      <vt:lpstr>Writing test cases</vt:lpstr>
      <vt:lpstr>Writing Good Test Cases</vt:lpstr>
      <vt:lpstr>Writing Good Test Cases</vt:lpstr>
      <vt:lpstr>Writing a test case</vt:lpstr>
      <vt:lpstr>Test cases</vt:lpstr>
      <vt:lpstr>Writing test cases</vt:lpstr>
      <vt:lpstr>Writing test cases</vt:lpstr>
      <vt:lpstr>Writing test cases</vt:lpstr>
      <vt:lpstr>Writing test cases</vt:lpstr>
      <vt:lpstr>Tips for testing</vt:lpstr>
      <vt:lpstr>Trustworthy tests</vt:lpstr>
      <vt:lpstr>Test Execution</vt:lpstr>
      <vt:lpstr>Automating Test Execution</vt:lpstr>
      <vt:lpstr>Generation: From Test Case Specifications to Test Cases</vt:lpstr>
      <vt:lpstr>Scaffolding</vt:lpstr>
      <vt:lpstr>Scaffolding ...</vt:lpstr>
      <vt:lpstr>Stubs</vt:lpstr>
      <vt:lpstr>Drivers</vt:lpstr>
      <vt:lpstr>Generic or Specific?</vt:lpstr>
      <vt:lpstr>Oracles</vt:lpstr>
      <vt:lpstr>Comparison-based oracle</vt:lpstr>
      <vt:lpstr>Self-Checking Code as Oracle</vt:lpstr>
      <vt:lpstr>Capture and Replay</vt:lpstr>
      <vt:lpstr>Summary</vt:lpstr>
      <vt:lpstr>Unit Testing and JUnit</vt:lpstr>
      <vt:lpstr>Unit Testing </vt:lpstr>
      <vt:lpstr>JUnit</vt:lpstr>
      <vt:lpstr>Unit testing</vt:lpstr>
      <vt:lpstr>JUnit..</vt:lpstr>
      <vt:lpstr>JUnit</vt:lpstr>
      <vt:lpstr>A JUnit test class</vt:lpstr>
      <vt:lpstr>The structure of a test method</vt:lpstr>
      <vt:lpstr>Test suites</vt:lpstr>
      <vt:lpstr>Organize The Tests </vt:lpstr>
      <vt:lpstr>JUnit Best Practices</vt:lpstr>
      <vt:lpstr>Why JUnit</vt:lpstr>
      <vt:lpstr>Problems with unit testing</vt:lpstr>
      <vt:lpstr>JUnit summary</vt:lpstr>
      <vt:lpstr>An Introduction to JUnit Part 1: The Basics</vt:lpstr>
      <vt:lpstr>JUnit – Java Unit Testing Tool</vt:lpstr>
      <vt:lpstr>JUnit Versions</vt:lpstr>
      <vt:lpstr>Running JUnit</vt:lpstr>
      <vt:lpstr>Test Case Verdicts</vt:lpstr>
      <vt:lpstr>JUnit Tests</vt:lpstr>
      <vt:lpstr>JUnit Assertions</vt:lpstr>
      <vt:lpstr>A Simple JUnit Test Case</vt:lpstr>
      <vt:lpstr>A Simple JUnit Test Case</vt:lpstr>
      <vt:lpstr>A Simple JUnit Test Case</vt:lpstr>
      <vt:lpstr>A Simple JUnit Test Case</vt:lpstr>
      <vt:lpstr>A Simple JUnit Test Case</vt:lpstr>
      <vt:lpstr>Organization of JUnit Test</vt:lpstr>
      <vt:lpstr>Using JUnit in Eclipse </vt:lpstr>
      <vt:lpstr>Run JUnit in Eclipse: An Example  </vt:lpstr>
      <vt:lpstr>The Example Program: The Class Under Test </vt:lpstr>
      <vt:lpstr>The JUnit Test</vt:lpstr>
      <vt:lpstr>The JUnit Test (cont’d)</vt:lpstr>
      <vt:lpstr>Run JUnit in Eclipse: An Example </vt:lpstr>
      <vt:lpstr>Run JUnit in Eclipse: An Example </vt:lpstr>
      <vt:lpstr>Run JUnit in Eclipse: An Example </vt:lpstr>
      <vt:lpstr>Run JUnit in Eclipse: An Example </vt:lpstr>
      <vt:lpstr>Run JUnit in Eclipse: An Example</vt:lpstr>
      <vt:lpstr>Run JUnit in Eclipse: An Example </vt:lpstr>
      <vt:lpstr>Assertion Methods </vt:lpstr>
      <vt:lpstr>Assertions in Test Cases</vt:lpstr>
      <vt:lpstr>Assertion Methods: Boolean Conditions</vt:lpstr>
      <vt:lpstr>Assertion Methods: Null Objects </vt:lpstr>
      <vt:lpstr>Assertion Methods: Object Identity </vt:lpstr>
      <vt:lpstr>Assertion Methods: Object Identity</vt:lpstr>
      <vt:lpstr>Assertion Methods: Object Equality</vt:lpstr>
      <vt:lpstr>Assertion Methods: Object Equality</vt:lpstr>
      <vt:lpstr>Assertion Methods: Equality of Arrays </vt:lpstr>
      <vt:lpstr>Assertion Methods: Equality of Arrays </vt:lpstr>
      <vt:lpstr>Floating Point Values</vt:lpstr>
      <vt:lpstr>Assertion Methods: Floating Point Values</vt:lpstr>
      <vt:lpstr>Exception Testing</vt:lpstr>
      <vt:lpstr>Exception Testing: Specify the Excepted Exception </vt:lpstr>
      <vt:lpstr>Exception Testing: The fail() Assertion </vt:lpstr>
      <vt:lpstr>Exception Testing: Use fail() Assertion </vt:lpstr>
      <vt:lpstr>Readings and References</vt:lpstr>
      <vt:lpstr>Summary: Key Concepts </vt:lpstr>
      <vt:lpstr>Next Class</vt:lpstr>
    </vt:vector>
  </TitlesOfParts>
  <Manager/>
  <Company>DePaul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</dc:title>
  <dc:subject>Object Oriented Modeling</dc:subject>
  <dc:creator>Dennis L. Mumaugh</dc:creator>
  <cp:keywords/>
  <dc:description/>
  <cp:lastModifiedBy>Dennis L. Mumaugh</cp:lastModifiedBy>
  <cp:revision>137</cp:revision>
  <cp:lastPrinted>2017-04-11T02:43:41Z</cp:lastPrinted>
  <dcterms:created xsi:type="dcterms:W3CDTF">2011-01-12T03:59:53Z</dcterms:created>
  <dcterms:modified xsi:type="dcterms:W3CDTF">2017-04-13T03:11:19Z</dcterms:modified>
  <cp:category/>
</cp:coreProperties>
</file>