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86"/>
  </p:notesMasterIdLst>
  <p:handoutMasterIdLst>
    <p:handoutMasterId r:id="rId87"/>
  </p:handoutMasterIdLst>
  <p:sldIdLst>
    <p:sldId id="256" r:id="rId2"/>
    <p:sldId id="257" r:id="rId3"/>
    <p:sldId id="337" r:id="rId4"/>
    <p:sldId id="336" r:id="rId5"/>
    <p:sldId id="335" r:id="rId6"/>
    <p:sldId id="261" r:id="rId7"/>
    <p:sldId id="348" r:id="rId8"/>
    <p:sldId id="259" r:id="rId9"/>
    <p:sldId id="332" r:id="rId10"/>
    <p:sldId id="322" r:id="rId11"/>
    <p:sldId id="323" r:id="rId12"/>
    <p:sldId id="324" r:id="rId13"/>
    <p:sldId id="326" r:id="rId14"/>
    <p:sldId id="264" r:id="rId15"/>
    <p:sldId id="327" r:id="rId16"/>
    <p:sldId id="328" r:id="rId17"/>
    <p:sldId id="329" r:id="rId18"/>
    <p:sldId id="330" r:id="rId19"/>
    <p:sldId id="331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0" r:id="rId28"/>
    <p:sldId id="349" r:id="rId29"/>
    <p:sldId id="267" r:id="rId30"/>
    <p:sldId id="345" r:id="rId31"/>
    <p:sldId id="269" r:id="rId32"/>
    <p:sldId id="268" r:id="rId33"/>
    <p:sldId id="346" r:id="rId34"/>
    <p:sldId id="270" r:id="rId35"/>
    <p:sldId id="273" r:id="rId36"/>
    <p:sldId id="274" r:id="rId37"/>
    <p:sldId id="285" r:id="rId38"/>
    <p:sldId id="338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39" r:id="rId48"/>
    <p:sldId id="340" r:id="rId49"/>
    <p:sldId id="341" r:id="rId50"/>
    <p:sldId id="342" r:id="rId51"/>
    <p:sldId id="343" r:id="rId52"/>
    <p:sldId id="344" r:id="rId53"/>
    <p:sldId id="286" r:id="rId54"/>
    <p:sldId id="295" r:id="rId55"/>
    <p:sldId id="347" r:id="rId56"/>
    <p:sldId id="333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34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260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4" autoAdjust="0"/>
  </p:normalViewPr>
  <p:slideViewPr>
    <p:cSldViewPr>
      <p:cViewPr>
        <p:scale>
          <a:sx n="150" d="100"/>
          <a:sy n="150" d="100"/>
        </p:scale>
        <p:origin x="-1128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680" y="3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20"/>
    </p:cViewPr>
  </p:sorterViewPr>
  <p:notesViewPr>
    <p:cSldViewPr>
      <p:cViewPr varScale="1">
        <p:scale>
          <a:sx n="142" d="100"/>
          <a:sy n="142" d="100"/>
        </p:scale>
        <p:origin x="-34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SE </a:t>
            </a:r>
            <a:r>
              <a:rPr lang="en-US" dirty="0" smtClean="0"/>
              <a:t>433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Lecture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8FDA3C-CC5A-1D46-AB49-DBF5E30FB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43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1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17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7174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671513"/>
            <a:ext cx="5938838" cy="4454525"/>
          </a:xfrm>
          <a:solidFill>
            <a:srgbClr val="FFFFFF"/>
          </a:solidFill>
          <a:ln w="12700" cap="flat">
            <a:solidFill>
              <a:schemeClr val="tx1"/>
            </a:solidFill>
          </a:ln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6243638" cy="32766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6038" rIns="90488" bIns="46038"/>
          <a:lstStyle/>
          <a:p>
            <a:pPr marL="228600" indent="-228600" defTabSz="917575">
              <a:spcBef>
                <a:spcPct val="0"/>
              </a:spcBef>
            </a:pPr>
            <a:r>
              <a:rPr lang="en-US" sz="1000" dirty="0">
                <a:latin typeface="Arial" charset="0"/>
                <a:ea typeface="MS PGothic" charset="0"/>
              </a:rPr>
              <a:t>According to the Standish Group </a:t>
            </a:r>
            <a:r>
              <a:rPr lang="en-US" sz="1000" baseline="30000" dirty="0">
                <a:latin typeface="Arial" charset="0"/>
                <a:ea typeface="MS PGothic" charset="0"/>
              </a:rPr>
              <a:t>1</a:t>
            </a:r>
            <a:r>
              <a:rPr lang="en-US" sz="1000" dirty="0">
                <a:latin typeface="Arial" charset="0"/>
                <a:ea typeface="MS PGothic" charset="0"/>
              </a:rPr>
              <a:t>, in 1995, U.S. government and businesses spent approximately 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$81 billion on canceled software projects, and another $59 billion for budget overruns. Their survey 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claimed that in the United States, only about one-sixth of all projects were completed on time and within 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budget, nearly one third of all projects were canceled outright, and well over half were considered 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"challenged." Of the challenged or canceled projects, the average project was 189 percent over budget,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222 percent behind schedule, and contained only 61 percent of the originally specified features. </a:t>
            </a:r>
          </a:p>
          <a:p>
            <a:pPr marL="228600" indent="-228600" defTabSz="917575">
              <a:spcBef>
                <a:spcPct val="0"/>
              </a:spcBef>
            </a:pPr>
            <a:r>
              <a:rPr lang="en-US" sz="1000" dirty="0">
                <a:latin typeface="Arial" charset="0"/>
                <a:ea typeface="MS PGothic" charset="0"/>
              </a:rPr>
              <a:t>See the new paper: Phillip G. Armour, "Twenty Percent: Planning to fail on software projects",  </a:t>
            </a:r>
            <a:r>
              <a:rPr lang="en-US" sz="1000" i="1" dirty="0">
                <a:latin typeface="Arial" charset="0"/>
                <a:ea typeface="MS PGothic" charset="0"/>
              </a:rPr>
              <a:t>CACM</a:t>
            </a:r>
            <a:r>
              <a:rPr lang="en-US" sz="1000" dirty="0">
                <a:latin typeface="Arial" charset="0"/>
                <a:ea typeface="MS PGothic" charset="0"/>
              </a:rPr>
              <a:t>, </a:t>
            </a:r>
            <a:br>
              <a:rPr lang="en-US" sz="1000" dirty="0">
                <a:latin typeface="Arial" charset="0"/>
                <a:ea typeface="MS PGothic" charset="0"/>
              </a:rPr>
            </a:br>
            <a:r>
              <a:rPr lang="en-US" sz="1000" dirty="0">
                <a:latin typeface="Arial" charset="0"/>
                <a:ea typeface="MS PGothic" charset="0"/>
              </a:rPr>
              <a:t>Vol. 50, No. 6 (June 2007), p 21-23. (D2L &gt; Documents)</a:t>
            </a:r>
          </a:p>
          <a:p>
            <a:pPr marL="228600" indent="-228600" defTabSz="917575">
              <a:spcBef>
                <a:spcPct val="0"/>
              </a:spcBef>
              <a:buFontTx/>
              <a:buAutoNum type="arabicPeriod"/>
            </a:pPr>
            <a:r>
              <a:rPr lang="en-US" sz="1000" dirty="0">
                <a:latin typeface="Arial" charset="0"/>
                <a:ea typeface="MS PGothic" charset="0"/>
              </a:rPr>
              <a:t>The. Standish Group, "Chaos," 1995, </a:t>
            </a:r>
            <a:r>
              <a:rPr lang="en-US" sz="1000" u="sng" dirty="0">
                <a:solidFill>
                  <a:srgbClr val="0023E9"/>
                </a:solidFill>
                <a:latin typeface="Arial" charset="0"/>
                <a:ea typeface="MS PGothic" charset="0"/>
                <a:hlinkClick r:id=""/>
              </a:rPr>
              <a:t>http://www.standishgroup.com/chaos.html</a:t>
            </a:r>
            <a:r>
              <a:rPr lang="en-US" sz="1000" dirty="0">
                <a:latin typeface="Arial" charset="0"/>
                <a:ea typeface="MS PGothic" charset="0"/>
              </a:rPr>
              <a:t>.</a:t>
            </a:r>
          </a:p>
        </p:txBody>
      </p:sp>
      <p:sp>
        <p:nvSpPr>
          <p:cNvPr id="109571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09572" name="Footer Placeholder 9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109573" name="Header Placeholder 10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112643" name="Date Placeholder 19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12644" name="Footer Placeholder 2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112645" name="Header Placeholder 2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Error rate: time out or fail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4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5</a:t>
            </a:r>
          </a:p>
        </p:txBody>
      </p:sp>
      <p:sp>
        <p:nvSpPr>
          <p:cNvPr id="24582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9100" y="781050"/>
            <a:ext cx="3454400" cy="2590800"/>
          </a:xfrm>
          <a:ln cap="flat"/>
        </p:spPr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5</a:t>
            </a:r>
          </a:p>
        </p:txBody>
      </p:sp>
      <p:sp>
        <p:nvSpPr>
          <p:cNvPr id="34822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28676" name="Footer Placeholder 9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28677" name="Header Placeholder 10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6800" y="685800"/>
            <a:ext cx="4570413" cy="3429000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13318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F80F95-5C58-8B45-9BB7-A9D1F80BC661}" type="slidenum">
              <a:rPr lang="en-US" sz="1200">
                <a:latin typeface="Calibri" charset="0"/>
              </a:rPr>
              <a:pPr algn="r" eaLnBrk="1" hangingPunct="1"/>
              <a:t>63</a:t>
            </a:fld>
            <a:endParaRPr lang="en-US" sz="1200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14800"/>
            <a:ext cx="5486400" cy="4495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382588"/>
            <a:ext cx="4572000" cy="34290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Remove background image </a:t>
            </a:r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63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9763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197638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1536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18438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18438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20482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Lecture 2</a:t>
            </a:r>
          </a:p>
        </p:txBody>
      </p:sp>
      <p:sp>
        <p:nvSpPr>
          <p:cNvPr id="2048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Deming, W. Edwards.  </a:t>
            </a:r>
            <a:r>
              <a:rPr lang="en-US" sz="1000" i="1" dirty="0">
                <a:latin typeface="Times" charset="0"/>
                <a:ea typeface="ＭＳ Ｐゴシック" charset="0"/>
                <a:cs typeface="ＭＳ Ｐゴシック" charset="0"/>
              </a:rPr>
              <a:t>Out of the Crisis</a:t>
            </a: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, MIT Center for Advanced Engineering Study, 1992. </a:t>
            </a:r>
          </a:p>
          <a:p>
            <a:endParaRPr lang="en-US" sz="1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Dr. Deming was invited to participate in the reconstruction of Japan after World War II. 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His goal was to not repeat the mistakes made by American corporations.  In the 1940s,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many of America's manufacturers started to adopt statistical quality control processes,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but these efforts only solved individual problems.  Quality Control departments were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created to track quality using control charts and statistics.  However, this action took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quality control away from everyone else.  Deming felt this was wrong, as </a:t>
            </a:r>
            <a:r>
              <a:rPr lang="en-US" sz="1000" dirty="0">
                <a:latin typeface="Times" charset="0"/>
                <a:ea typeface="ヒラギノ角ゴ ProN W3" charset="0"/>
                <a:cs typeface="ヒラギノ角ゴ ProN W3" charset="0"/>
              </a:rPr>
              <a:t>"q</a:t>
            </a: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uality control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is everyone</a:t>
            </a:r>
            <a:r>
              <a:rPr lang="en-US" sz="1000" dirty="0">
                <a:latin typeface="Times" charset="0"/>
                <a:ea typeface="ヒラギノ角ゴ ProN W3" charset="0"/>
                <a:cs typeface="ヒラギノ角ゴ ProN W3" charset="0"/>
              </a:rPr>
              <a:t>'s</a:t>
            </a: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 job." Instead, quality control departments were now putting out </a:t>
            </a:r>
            <a:r>
              <a:rPr lang="en-US" sz="1000" dirty="0">
                <a:latin typeface="Times" charset="0"/>
                <a:ea typeface="ヒラギノ角ゴ ProN W3" charset="0"/>
                <a:cs typeface="ヒラギノ角ゴ ProN W3" charset="0"/>
              </a:rPr>
              <a:t>f</a:t>
            </a: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ires, rather </a:t>
            </a:r>
            <a:b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latin typeface="Times" charset="0"/>
                <a:ea typeface="ＭＳ Ｐゴシック" charset="0"/>
                <a:cs typeface="ＭＳ Ｐゴシック" charset="0"/>
              </a:rPr>
              <a:t>than focusing on process improvements.  </a:t>
            </a:r>
          </a:p>
        </p:txBody>
      </p:sp>
      <p:sp>
        <p:nvSpPr>
          <p:cNvPr id="19459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9460" name="Footer Placeholder 9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19461" name="Header Placeholder 10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547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10547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05477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7523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smtClean="0"/>
              <a:t>April 4, 2017</a:t>
            </a:r>
            <a:endParaRPr lang="en-US" sz="1200" dirty="0"/>
          </a:p>
        </p:txBody>
      </p:sp>
      <p:sp>
        <p:nvSpPr>
          <p:cNvPr id="107524" name="Footer Placeholder 9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Lecture 2</a:t>
            </a:r>
            <a:endParaRPr lang="en-US" sz="1200" dirty="0"/>
          </a:p>
        </p:txBody>
      </p:sp>
      <p:sp>
        <p:nvSpPr>
          <p:cNvPr id="107525" name="Header Placeholder 10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0" y="2971800"/>
            <a:ext cx="9144000" cy="1588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Times" pitchFamily="3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905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381750"/>
            <a:ext cx="5334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81750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B677-C643-1541-A02D-CD84F8996590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4, 2017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477000"/>
            <a:ext cx="563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AAB5E3-6EDF-6D4C-AA2F-9FDF9B6D0ECF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032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6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17" charset="-128"/>
          <a:cs typeface="ＭＳ Ｐゴシック" pitchFamily="1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14000"/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pitchFamily="17" charset="-128"/>
          <a:cs typeface="ＭＳ Ｐゴシック" pitchFamily="1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4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6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cs.oracle.com/javase/8/docs/api/java/util/Scanner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junit.org/" TargetMode="External"/><Relationship Id="rId4" Type="http://schemas.openxmlformats.org/officeDocument/2006/relationships/hyperlink" Target="http://www.vogella.com/tutorials/JUnit/articl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 433/</a:t>
            </a:r>
            <a:r>
              <a:rPr lang="en-US" dirty="0" smtClean="0"/>
              <a:t>333 Software </a:t>
            </a:r>
            <a:r>
              <a:rPr lang="en-US" dirty="0"/>
              <a:t>Testing </a:t>
            </a:r>
            <a:br>
              <a:rPr lang="en-US" dirty="0"/>
            </a:br>
            <a:r>
              <a:rPr lang="en-US" dirty="0"/>
              <a:t>&amp; Quality Assurance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Dennis Mumaugh, Instructor</a:t>
            </a: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dmumaugh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@depaul.edu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Office: CDM, Room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428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 Hours: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Tuesday,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4:00 – 5:30</a:t>
            </a:r>
          </a:p>
        </p:txBody>
      </p:sp>
      <p:sp>
        <p:nvSpPr>
          <p:cNvPr id="6147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614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MS PGothic" charset="0"/>
              </a:rPr>
              <a:t>Factors in Project Success &amp; Failure</a:t>
            </a:r>
          </a:p>
        </p:txBody>
      </p:sp>
      <p:sp>
        <p:nvSpPr>
          <p:cNvPr id="104450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44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10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MS PGothic" charset="0"/>
              </a:rPr>
              <a:t>Software Crisis</a:t>
            </a:r>
          </a:p>
        </p:txBody>
      </p:sp>
      <p:sp>
        <p:nvSpPr>
          <p:cNvPr id="1064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Many software-related failures: auto-pilot systems, air traffic control systems, banking systems, IRS.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sz="2400" dirty="0">
                <a:latin typeface="Arial" charset="0"/>
                <a:ea typeface="MS PGothic" charset="0"/>
              </a:rPr>
              <a:t>On January 15, 1990, the AT&amp;T long-distance telephone network broke down, interrupting long-distance telephone services in US for over 8 hours. [Missing </a:t>
            </a:r>
            <a:r>
              <a:rPr lang="en-US" sz="2400" b="1" dirty="0">
                <a:latin typeface="American Typewriter" charset="0"/>
                <a:ea typeface="MS PGothic" charset="0"/>
              </a:rPr>
              <a:t>break</a:t>
            </a:r>
            <a:r>
              <a:rPr lang="en-US" sz="2400" dirty="0">
                <a:latin typeface="Arial" charset="0"/>
                <a:ea typeface="MS PGothic" charset="0"/>
              </a:rPr>
              <a:t> in a </a:t>
            </a:r>
            <a:r>
              <a:rPr lang="en-US" sz="2400" b="1" dirty="0">
                <a:latin typeface="American Typewriter" charset="0"/>
                <a:ea typeface="MS PGothic" charset="0"/>
              </a:rPr>
              <a:t>switch </a:t>
            </a:r>
            <a:r>
              <a:rPr lang="en-US" sz="2400" dirty="0">
                <a:latin typeface="Arial" charset="0"/>
                <a:ea typeface="MS PGothic" charset="0"/>
              </a:rPr>
              <a:t>statement.]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 On June 4, 1996, the maiden flight of the new and improved Ariane 5 rocket exploded 37 seconds after lift-off.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 On June 8, 2001, a software problem caused the NYSE to shut down the entire trading floor for over an hour.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Many, many, many more.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6499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0650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5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MS PGothic" charset="0"/>
              </a:rPr>
              <a:t>What is the problem?</a:t>
            </a:r>
          </a:p>
        </p:txBody>
      </p:sp>
      <p:sp>
        <p:nvSpPr>
          <p:cNvPr id="10854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486400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0"/>
              <a:buNone/>
            </a:pPr>
            <a:r>
              <a:rPr lang="en-US" b="1" dirty="0">
                <a:latin typeface="Arial" charset="0"/>
                <a:ea typeface="MS PGothic" charset="0"/>
              </a:rPr>
              <a:t>Software Projects have a terrible track record</a:t>
            </a:r>
          </a:p>
          <a:p>
            <a:pPr>
              <a:spcAft>
                <a:spcPts val="600"/>
              </a:spcAft>
              <a:buFont typeface="Wingdings" charset="0"/>
              <a:buNone/>
            </a:pPr>
            <a:r>
              <a:rPr lang="en-US" sz="2000" dirty="0">
                <a:latin typeface="Arial" charset="0"/>
                <a:ea typeface="MS PGothic" charset="0"/>
              </a:rPr>
              <a:t>A 1995 Standish Group study (CHAOS) [see notes] found that only 16.2% of IT projects were successful in meeting scope, time, and cost goals (on-time &amp; on-budget) [Things have improved a bit since.]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Arial" charset="0"/>
                <a:ea typeface="MS PGothic" charset="0"/>
              </a:rPr>
              <a:t>Over 31% of IT projects were canceled [never seeing completion], costing over $81 billion in the U.S. alone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They never worked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Too late for the market window</a:t>
            </a: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latin typeface="Arial" charset="0"/>
                <a:ea typeface="MS PGothic" charset="0"/>
              </a:rPr>
              <a:t>Most projects are 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Late in delivery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Missing functionality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Have major defects (bugs)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Did not do what the customer wanted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MS PGothic" charset="0"/>
              </a:rPr>
              <a:t>Hard to maintain and support</a:t>
            </a:r>
          </a:p>
        </p:txBody>
      </p:sp>
      <p:sp>
        <p:nvSpPr>
          <p:cNvPr id="10854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08548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5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Arial" charset="0"/>
                <a:ea typeface="MS PGothic" charset="0"/>
              </a:rPr>
              <a:t>Chaos Report  2012</a:t>
            </a:r>
            <a:endParaRPr lang="en-US" sz="3600" dirty="0">
              <a:solidFill>
                <a:srgbClr val="003366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111618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2133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Project Success: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MS PGothic" charset="0"/>
              </a:rPr>
              <a:t>Type 1. The project is completed on-time and on-budget, with all features and functions as initially specified.  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MS PGothic" charset="0"/>
              </a:rPr>
              <a:t>(2012: 39%)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Project Challenged: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MS PGothic" charset="0"/>
              </a:rPr>
              <a:t>Type 2. The project is completed and operational but over-budget, over the time estimate, and offers fewer features and functions than originally specified.   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MS PGothic" charset="0"/>
              </a:rPr>
              <a:t>(2012: 43%)</a:t>
            </a:r>
          </a:p>
        </p:txBody>
      </p:sp>
      <p:sp>
        <p:nvSpPr>
          <p:cNvPr id="111619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11620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111621" name="AutoShape 3" descr="Project Resolution by Type"/>
          <p:cNvSpPr>
            <a:spLocks noChangeAspect="1" noChangeArrowheads="1"/>
          </p:cNvSpPr>
          <p:nvPr/>
        </p:nvSpPr>
        <p:spPr bwMode="auto">
          <a:xfrm>
            <a:off x="2909888" y="2097088"/>
            <a:ext cx="33258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1622" name="Picture 9" descr="ChaosManifesto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581400"/>
            <a:ext cx="55133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Box 12"/>
          <p:cNvSpPr txBox="1">
            <a:spLocks noChangeArrowheads="1"/>
          </p:cNvSpPr>
          <p:nvPr/>
        </p:nvSpPr>
        <p:spPr bwMode="auto">
          <a:xfrm>
            <a:off x="457200" y="32004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Project Impaired:</a:t>
            </a:r>
            <a:r>
              <a:rPr lang="en-US" sz="2000" dirty="0">
                <a:solidFill>
                  <a:srgbClr val="000000"/>
                </a:solidFill>
              </a:rPr>
              <a:t> Type 3.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The project is canceled at some point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during the development cycle.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FF3300"/>
                </a:solidFill>
              </a:rPr>
              <a:t>(2012: 18%)</a:t>
            </a:r>
            <a:r>
              <a:rPr lang="en-US" sz="2000" dirty="0">
                <a:solidFill>
                  <a:srgbClr val="000000"/>
                </a:solidFill>
              </a:rPr>
              <a:t>  (Are ALL impaired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projects failures???)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6858000" cy="2133600"/>
          </a:xfrm>
        </p:spPr>
        <p:txBody>
          <a:bodyPr/>
          <a:lstStyle/>
          <a:p>
            <a:pPr algn="ctr"/>
            <a:r>
              <a:rPr lang="en-US" sz="4400" dirty="0"/>
              <a:t>A Case Study</a:t>
            </a:r>
            <a:br>
              <a:rPr lang="en-US" sz="4400" dirty="0"/>
            </a:br>
            <a:r>
              <a:rPr lang="en-US" sz="4400" dirty="0" smtClean="0"/>
              <a:t>The Initial Launch </a:t>
            </a:r>
            <a:r>
              <a:rPr lang="en-US" sz="4400" dirty="0"/>
              <a:t>of </a:t>
            </a:r>
            <a:r>
              <a:rPr lang="en-US" sz="4400" dirty="0" smtClean="0"/>
              <a:t>HealthCare.gov (2013)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6510684" cy="36597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14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6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ACA – HealthCare.gov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ACA signed into law on March 23, 2010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HealthCare.gov is a healthcare exchange website.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“One-stop shopping sites for health insurance”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CBO forecast: 7 million users during the first year  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Development contracts awarded in September 2011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No-bid, cost-plus contracts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Pre-certified private contractors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HealthCare.gov launched on October 1, 2013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Serious technological problems </a:t>
            </a:r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HealthCare.gov</a:t>
            </a:r>
            <a:r>
              <a:rPr lang="en-US" sz="3600" dirty="0"/>
              <a:t> </a:t>
            </a:r>
            <a:r>
              <a:rPr lang="en-US" sz="3600" dirty="0" smtClean="0"/>
              <a:t>– The Launch Problems </a:t>
            </a:r>
            <a:endParaRPr lang="en-US" sz="3600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Performance: response time (landing page) &gt; 8s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“Maddeningly long wait times"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Navigation: broken UI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Stability: intermittent crashes, availability ≈ 43%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Functionality: incorrect and incomplete data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Error rate (per page) ≈ 6%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Scalability: &lt; 1,100 concurrent users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Enrollment completion rate &lt; 30%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HealthCare.gov</a:t>
            </a:r>
            <a:r>
              <a:rPr lang="en-US" sz="3200" dirty="0"/>
              <a:t> </a:t>
            </a:r>
            <a:r>
              <a:rPr lang="en-US" sz="3200" dirty="0" smtClean="0"/>
              <a:t>– The Contractors &amp; The Cost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lead contractor: CGI Group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At least 47 private companies involved 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Including QSSI, Equifax, Serco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Coordinated by the Centers for Medicare and Medicaid Services (CMS)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Total budget: $293 million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CGI: $196 million (2013). $112 million paid Oct. 2013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QSSI: $85 million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Estimated actual cost: &gt; $500 million by Oct.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48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4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HealthCare.gov</a:t>
            </a:r>
            <a:r>
              <a:rPr lang="en-US" sz="3200" dirty="0"/>
              <a:t> </a:t>
            </a:r>
            <a:r>
              <a:rPr lang="en-US" sz="3200" dirty="0" smtClean="0"/>
              <a:t>– The Failures – Software Eng.</a:t>
            </a:r>
            <a:endParaRPr lang="en-US" sz="3200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Inadequate Testing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This system just wasn</a:t>
            </a:r>
            <a:r>
              <a:rPr lang="tr-TR" altLang="ja-JP" dirty="0">
                <a:latin typeface="Arial" charset="0"/>
                <a:ea typeface="ＭＳ Ｐゴシック" charset="0"/>
              </a:rPr>
              <a:t>'t</a:t>
            </a:r>
            <a:r>
              <a:rPr lang="en-US" altLang="ja-JP" dirty="0">
                <a:latin typeface="Arial" charset="0"/>
                <a:ea typeface="ＭＳ Ｐゴシック" charset="0"/>
              </a:rPr>
              <a:t> tested enough.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– CMS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 </a:t>
            </a:r>
            <a:endParaRPr lang="en-US" altLang="ja-JP" sz="2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Full test began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 -2 weeks</a:t>
            </a:r>
            <a:r>
              <a:rPr lang="en-US" dirty="0">
                <a:latin typeface="Arial" charset="0"/>
                <a:ea typeface="ＭＳ Ｐゴシック" charset="0"/>
              </a:rPr>
              <a:t> (time before launch).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Final “pre-flight checklist”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 -1 week</a:t>
            </a:r>
            <a:r>
              <a:rPr lang="en-US" dirty="0">
                <a:latin typeface="Arial" charset="0"/>
                <a:ea typeface="ＭＳ Ｐゴシック" charset="0"/>
              </a:rPr>
              <a:t>: 41 of 91 functions fail. 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“end-to-end” test as late as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 -4 days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Stress tests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 -1 day</a:t>
            </a:r>
            <a:r>
              <a:rPr lang="en-US" dirty="0">
                <a:latin typeface="Arial" charset="0"/>
                <a:ea typeface="ＭＳ Ｐゴシック" charset="0"/>
              </a:rPr>
              <a:t>: performance degradation with only 1,100 concurrent users. (50,000-60,000 expected)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Final top-to-bottom security tests not finished.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integration test. No beta test. </a:t>
            </a: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7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HealthCare.gov</a:t>
            </a:r>
            <a:r>
              <a:rPr lang="en-US" sz="3200" dirty="0"/>
              <a:t> </a:t>
            </a:r>
            <a:r>
              <a:rPr lang="en-US" sz="3200" dirty="0" smtClean="0"/>
              <a:t>– The Failures – Software Eng.</a:t>
            </a:r>
            <a:endParaRPr lang="en-US" sz="3200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Evolving, Rolling Requirements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Regulations and policies were still in flux when contracts awarded in 2011.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The specifications for the project were delayed repeatedly.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The regulations and policies were modified repeatedly until summer 2013.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Repeated changes result in design changes.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CGI did not start coding until Spring 2013 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Failure to Effectively Manage Changes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“Write-down-all-the-requirements-then-build-to-those-requirements” 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Did not adopt an agile development approach.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Committed to an all-or-nothing launch date.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Administrivia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Comments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feedback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Announcements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Mailing list is up and running [latest update was Monday at 4:00pm].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List of assignments posted see slide 4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 info:</a:t>
            </a:r>
          </a:p>
          <a:p>
            <a:pPr lvl="2"/>
            <a:r>
              <a:rPr lang="en-US" dirty="0">
                <a:hlinkClick r:id="rId3"/>
              </a:rPr>
              <a:t>http://docs.oracle.com/javase/8/docs/api/java/util/Scanner.html</a:t>
            </a:r>
            <a:r>
              <a:rPr lang="en-US" b="1" dirty="0"/>
              <a:t>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/>
              <a:t>The scanner class used in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 1, Part II – requires a partner. Those who do not have a partner can use the mailing list to find one. 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Case Study: </a:t>
            </a:r>
            <a:r>
              <a:rPr lang="en-US" sz="2400" dirty="0" smtClean="0"/>
              <a:t>HealthCare.gov– McKinsey “Red Team” Assessment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959" r="-10959"/>
          <a:stretch>
            <a:fillRect/>
          </a:stretch>
        </p:blipFill>
        <p:spPr>
          <a:xfrm>
            <a:off x="25399" y="1066800"/>
            <a:ext cx="8670843" cy="5334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Case Study: HealthCare.gov: The Failures –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 smtClean="0"/>
              <a:t>Management </a:t>
            </a:r>
            <a:r>
              <a:rPr lang="en-US" dirty="0"/>
              <a:t>expertise is in </a:t>
            </a:r>
            <a:r>
              <a:rPr lang="en-US" dirty="0" smtClean="0"/>
              <a:t>getting contracts not delivering projects. </a:t>
            </a:r>
          </a:p>
          <a:p>
            <a:r>
              <a:rPr lang="en-US" dirty="0" smtClean="0"/>
              <a:t>Project </a:t>
            </a:r>
            <a:r>
              <a:rPr lang="en-US" dirty="0"/>
              <a:t>quality is sacrificed for the sake of </a:t>
            </a:r>
            <a:r>
              <a:rPr lang="en-US" dirty="0" smtClean="0"/>
              <a:t>appearances. </a:t>
            </a:r>
          </a:p>
          <a:p>
            <a:r>
              <a:rPr lang="en-US" dirty="0"/>
              <a:t>Seriously substandard staffing </a:t>
            </a:r>
            <a:r>
              <a:rPr lang="en-US" dirty="0" smtClean="0"/>
              <a:t>and under staffing</a:t>
            </a:r>
          </a:p>
          <a:p>
            <a:pPr lvl="1"/>
            <a:r>
              <a:rPr lang="en-US" dirty="0" smtClean="0"/>
              <a:t>CGI. Three </a:t>
            </a:r>
            <a:r>
              <a:rPr lang="en-US" dirty="0"/>
              <a:t>months before launch, only 10 developers </a:t>
            </a:r>
            <a:r>
              <a:rPr lang="en-US" dirty="0" smtClean="0"/>
              <a:t>were </a:t>
            </a:r>
            <a:r>
              <a:rPr lang="en-US" dirty="0"/>
              <a:t>working on a crucial part of the site </a:t>
            </a:r>
            <a:r>
              <a:rPr lang="en-US" dirty="0" smtClean="0"/>
              <a:t>, and </a:t>
            </a:r>
            <a:r>
              <a:rPr lang="en-US" dirty="0"/>
              <a:t>of those, only one was "at a high enough skill level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Lack of coordination among </a:t>
            </a:r>
            <a:r>
              <a:rPr lang="en-US" dirty="0"/>
              <a:t>contractors </a:t>
            </a:r>
            <a:endParaRPr lang="en-US" dirty="0" smtClean="0"/>
          </a:p>
          <a:p>
            <a:pPr lvl="1"/>
            <a:r>
              <a:rPr lang="en-US" dirty="0" smtClean="0"/>
              <a:t>Unclear responsibilities. Fragmented </a:t>
            </a:r>
            <a:r>
              <a:rPr lang="en-US" dirty="0"/>
              <a:t>authority.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Case Study: HealthCare.gov: The Failures – Gov. &amp; Policies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IT projects </a:t>
            </a:r>
          </a:p>
          <a:p>
            <a:pPr lvl="1"/>
            <a:r>
              <a:rPr lang="en-US" dirty="0" smtClean="0"/>
              <a:t>Most are over budget and/or behind schedule. </a:t>
            </a:r>
          </a:p>
          <a:p>
            <a:pPr lvl="1"/>
            <a:r>
              <a:rPr lang="en-US" dirty="0" smtClean="0"/>
              <a:t>“Write</a:t>
            </a:r>
            <a:r>
              <a:rPr lang="en-US" dirty="0"/>
              <a:t>-down-all-the-requirements-then-build-to-those-</a:t>
            </a:r>
            <a:r>
              <a:rPr lang="en-US" dirty="0" smtClean="0"/>
              <a:t>requirements” is outdated.  </a:t>
            </a:r>
          </a:p>
          <a:p>
            <a:r>
              <a:rPr lang="en-US" dirty="0" smtClean="0"/>
              <a:t>IT procurement policies </a:t>
            </a:r>
          </a:p>
          <a:p>
            <a:pPr lvl="1"/>
            <a:r>
              <a:rPr lang="en-US" dirty="0"/>
              <a:t>Cost-plus contract, no-bid contracts  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firms that typically get contracts are the firms that are good at getting contracts, not typically good at executing on </a:t>
            </a:r>
            <a:r>
              <a:rPr lang="en-US" dirty="0" smtClean="0"/>
              <a:t>them.”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Study: </a:t>
            </a:r>
            <a:r>
              <a:rPr lang="en-US" sz="3200" dirty="0" smtClean="0"/>
              <a:t>HealthCare.Gov</a:t>
            </a:r>
            <a:r>
              <a:rPr lang="en-US" sz="3200" dirty="0"/>
              <a:t> </a:t>
            </a:r>
            <a:r>
              <a:rPr lang="en-US" sz="3200" dirty="0" smtClean="0"/>
              <a:t>– Dec. 2013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2800" dirty="0" smtClean="0"/>
              <a:t>400+ bug fixes, by the end of Nov. 2013 </a:t>
            </a:r>
          </a:p>
          <a:p>
            <a:pPr lvl="1"/>
            <a:r>
              <a:rPr lang="en-US" sz="2400" dirty="0" smtClean="0"/>
              <a:t>“Operate </a:t>
            </a:r>
            <a:r>
              <a:rPr lang="en-US" sz="2400" dirty="0"/>
              <a:t>smoothly for most </a:t>
            </a:r>
            <a:r>
              <a:rPr lang="en-US" sz="2400" dirty="0" smtClean="0"/>
              <a:t>users.” – W.H. </a:t>
            </a:r>
          </a:p>
          <a:p>
            <a:r>
              <a:rPr lang="en-US" sz="2800" dirty="0" smtClean="0"/>
              <a:t>Availability &gt; 90%  </a:t>
            </a:r>
          </a:p>
          <a:p>
            <a:r>
              <a:rPr lang="en-US" sz="2800" dirty="0"/>
              <a:t>Response time (landing page) </a:t>
            </a:r>
            <a:r>
              <a:rPr lang="en-US" sz="2800" dirty="0" smtClean="0"/>
              <a:t>&lt; 1s</a:t>
            </a:r>
          </a:p>
          <a:p>
            <a:r>
              <a:rPr lang="en-US" sz="2800" dirty="0"/>
              <a:t>Error rate (per page) </a:t>
            </a:r>
            <a:r>
              <a:rPr lang="en-US" sz="2800" dirty="0" smtClean="0"/>
              <a:t>&lt; 1%</a:t>
            </a:r>
          </a:p>
          <a:p>
            <a:r>
              <a:rPr lang="en-US" sz="2800" dirty="0" smtClean="0"/>
              <a:t>Completion rate ≈ 80%</a:t>
            </a:r>
          </a:p>
          <a:p>
            <a:r>
              <a:rPr lang="en-US" sz="2800" dirty="0" smtClean="0"/>
              <a:t>System capacity ≈ 50,000 </a:t>
            </a:r>
            <a:r>
              <a:rPr lang="en-US" sz="2800" dirty="0"/>
              <a:t>concurrent users</a:t>
            </a:r>
            <a:endParaRPr lang="en-US" sz="2800" dirty="0" smtClean="0"/>
          </a:p>
          <a:p>
            <a:r>
              <a:rPr lang="en-US" sz="2800" dirty="0" smtClean="0"/>
              <a:t>Sign-ups </a:t>
            </a:r>
          </a:p>
          <a:p>
            <a:pPr lvl="1"/>
            <a:r>
              <a:rPr lang="en-US" sz="2400" dirty="0" smtClean="0"/>
              <a:t>27,000 in Oct, 110,000 </a:t>
            </a:r>
            <a:r>
              <a:rPr lang="en-US" sz="2400" dirty="0"/>
              <a:t>in </a:t>
            </a:r>
            <a:r>
              <a:rPr lang="en-US" sz="2400" dirty="0" smtClean="0"/>
              <a:t>Nov,</a:t>
            </a:r>
            <a:r>
              <a:rPr lang="en-US" sz="2400" dirty="0"/>
              <a:t> </a:t>
            </a:r>
            <a:r>
              <a:rPr lang="en-US" sz="2400" dirty="0" smtClean="0"/>
              <a:t>975,000 in Dec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 Study: </a:t>
            </a:r>
            <a:r>
              <a:rPr lang="en-US" sz="2800" dirty="0" smtClean="0"/>
              <a:t>HealthCare.Gov</a:t>
            </a:r>
            <a:r>
              <a:rPr lang="en-US" sz="2800" dirty="0"/>
              <a:t> </a:t>
            </a:r>
            <a:r>
              <a:rPr lang="en-US" sz="2800" dirty="0" smtClean="0"/>
              <a:t>– April 2014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on data accuracy and completeness </a:t>
            </a:r>
          </a:p>
          <a:p>
            <a:pPr lvl="1"/>
            <a:r>
              <a:rPr lang="en-US" dirty="0" smtClean="0"/>
              <a:t>Estimated 10-15% of sign-ups missing 834</a:t>
            </a:r>
          </a:p>
          <a:p>
            <a:pPr lvl="1"/>
            <a:r>
              <a:rPr lang="en-US" dirty="0" smtClean="0"/>
              <a:t>Other inaccuracies have been reported  </a:t>
            </a:r>
          </a:p>
          <a:p>
            <a:r>
              <a:rPr lang="en-US" dirty="0" smtClean="0"/>
              <a:t>CGI work during repair continue to be substandard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alf of the software fixes failed. – </a:t>
            </a:r>
            <a:r>
              <a:rPr lang="en-US" i="1" dirty="0" smtClean="0"/>
              <a:t>CMS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CGI contract has been terminated. (Jan. 10, 2014) </a:t>
            </a:r>
          </a:p>
          <a:p>
            <a:r>
              <a:rPr lang="en-US" dirty="0" smtClean="0"/>
              <a:t>March 31, 2014 (last day to sign up), </a:t>
            </a:r>
            <a:r>
              <a:rPr lang="en-US" dirty="0"/>
              <a:t>s</a:t>
            </a:r>
            <a:r>
              <a:rPr lang="en-US" dirty="0" smtClean="0"/>
              <a:t>ite went down </a:t>
            </a:r>
          </a:p>
          <a:p>
            <a:r>
              <a:rPr lang="en-US" dirty="0" smtClean="0"/>
              <a:t>April 1, 2014. 7.1 million signed up – </a:t>
            </a:r>
            <a:r>
              <a:rPr lang="en-US" i="1" dirty="0" smtClean="0"/>
              <a:t>W.H.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3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Study: </a:t>
            </a:r>
            <a:r>
              <a:rPr lang="en-US" sz="3600" dirty="0" smtClean="0"/>
              <a:t>HealthCare.Gov – Aftermath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Accenture</a:t>
            </a:r>
            <a:r>
              <a:rPr lang="en-US" sz="2800" dirty="0" smtClean="0"/>
              <a:t> took over in Jan. 2014 as the lead contractor for development and maintenance: $175M  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dirty="0" smtClean="0"/>
              <a:t>Cost of building the system </a:t>
            </a:r>
            <a:r>
              <a:rPr lang="en-US" dirty="0"/>
              <a:t>– </a:t>
            </a:r>
            <a:r>
              <a:rPr lang="en-US" i="1" dirty="0" smtClean="0"/>
              <a:t>GAO, </a:t>
            </a:r>
            <a:r>
              <a:rPr lang="en-US" dirty="0" smtClean="0"/>
              <a:t>July 2014</a:t>
            </a:r>
          </a:p>
          <a:p>
            <a:pPr lvl="1"/>
            <a:r>
              <a:rPr lang="en-US" sz="2400" dirty="0" smtClean="0"/>
              <a:t>$834M through Feb. 2014 </a:t>
            </a:r>
          </a:p>
          <a:p>
            <a:pPr lvl="2"/>
            <a:r>
              <a:rPr lang="en-US" sz="2000" dirty="0" smtClean="0"/>
              <a:t>Total estimated cost: &gt; $2B 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CMS undertook the development of HealthCare.gov </a:t>
            </a:r>
            <a:r>
              <a:rPr lang="en-US" sz="2400" dirty="0" smtClean="0"/>
              <a:t>without </a:t>
            </a:r>
            <a:r>
              <a:rPr lang="en-US" sz="2400" dirty="0"/>
              <a:t>effective planning or oversight practices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Also found “</a:t>
            </a:r>
            <a:r>
              <a:rPr lang="en-US" sz="2400" dirty="0"/>
              <a:t>increased and unnecessary risk of unauthorized access, use, disclosure, modification or </a:t>
            </a:r>
            <a:r>
              <a:rPr lang="en-US" sz="2400" dirty="0" smtClean="0"/>
              <a:t>loss” of information </a:t>
            </a:r>
          </a:p>
          <a:p>
            <a:pPr lvl="1"/>
            <a:r>
              <a:rPr lang="en-US" sz="2400" dirty="0" smtClean="0"/>
              <a:t>CMS </a:t>
            </a:r>
            <a:r>
              <a:rPr lang="en-US" sz="2400" dirty="0"/>
              <a:t>only withheld $267,000 in requested fees, </a:t>
            </a:r>
            <a:r>
              <a:rPr lang="en-US" sz="2400" dirty="0" smtClean="0"/>
              <a:t>2% </a:t>
            </a:r>
            <a:r>
              <a:rPr lang="en-US" sz="2400" dirty="0"/>
              <a:t>of the contract, from </a:t>
            </a:r>
            <a:r>
              <a:rPr lang="en-US" sz="2400" dirty="0" smtClean="0"/>
              <a:t>CGI. </a:t>
            </a:r>
            <a:endParaRPr lang="en-US" sz="2400" i="1" dirty="0"/>
          </a:p>
          <a:p>
            <a:pPr marL="344487" lvl="1" indent="0"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 Study: HealthCare.Gov  </a:t>
            </a:r>
            <a:r>
              <a:rPr lang="en-US" sz="2800" dirty="0" smtClean="0"/>
              <a:t>– 2015 Enrollment Cycle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</a:t>
            </a:r>
            <a:r>
              <a:rPr lang="en-US" dirty="0" smtClean="0"/>
              <a:t>for 2015 (37 states) </a:t>
            </a:r>
          </a:p>
          <a:p>
            <a:pPr lvl="1"/>
            <a:r>
              <a:rPr lang="en-US" dirty="0" smtClean="0"/>
              <a:t>Nov </a:t>
            </a:r>
            <a:r>
              <a:rPr lang="en-US" dirty="0"/>
              <a:t>15, </a:t>
            </a:r>
            <a:r>
              <a:rPr lang="en-US" dirty="0" smtClean="0"/>
              <a:t>2014 – February 15</a:t>
            </a:r>
            <a:r>
              <a:rPr lang="en-US" dirty="0"/>
              <a:t>, 2015. </a:t>
            </a:r>
            <a:endParaRPr lang="en-US" dirty="0" smtClean="0"/>
          </a:p>
          <a:p>
            <a:pPr lvl="1"/>
            <a:r>
              <a:rPr lang="en-US" dirty="0" smtClean="0"/>
              <a:t>Outages on the first day </a:t>
            </a:r>
          </a:p>
          <a:p>
            <a:pPr lvl="1"/>
            <a:r>
              <a:rPr lang="en-US" dirty="0" smtClean="0"/>
              <a:t>More smooth operation thereafter  </a:t>
            </a:r>
          </a:p>
          <a:p>
            <a:r>
              <a:rPr lang="en-US" dirty="0" smtClean="0"/>
              <a:t>February, 2015</a:t>
            </a:r>
          </a:p>
          <a:p>
            <a:pPr lvl="1"/>
            <a:r>
              <a:rPr lang="en-US" dirty="0" smtClean="0"/>
              <a:t>~ 11.4 million sign-ups (~8.6 million re-enrollments)  </a:t>
            </a:r>
          </a:p>
          <a:p>
            <a:pPr lvl="2"/>
            <a:r>
              <a:rPr lang="en-US" dirty="0" smtClean="0"/>
              <a:t>Open enrollment extensions: March 15 – April 30 </a:t>
            </a:r>
          </a:p>
          <a:p>
            <a:pPr lvl="1"/>
            <a:r>
              <a:rPr lang="en-US" dirty="0" smtClean="0"/>
              <a:t>~800,000 received incorrect tax information, </a:t>
            </a:r>
          </a:p>
          <a:p>
            <a:pPr lvl="2"/>
            <a:r>
              <a:rPr lang="en-US" dirty="0" smtClean="0"/>
              <a:t>Incorrect amount on 1095-A Form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Case Study: HealthCare.gov: The Lessons Learned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86400"/>
          </a:xfrm>
        </p:spPr>
        <p:txBody>
          <a:bodyPr/>
          <a:lstStyle/>
          <a:p>
            <a:r>
              <a:rPr lang="en-US" dirty="0" smtClean="0"/>
              <a:t>Adopt software engineering best practices </a:t>
            </a:r>
          </a:p>
          <a:p>
            <a:pPr lvl="1"/>
            <a:r>
              <a:rPr lang="en-US" dirty="0" smtClean="0"/>
              <a:t>Agile software development. Testing early. </a:t>
            </a:r>
          </a:p>
          <a:p>
            <a:pPr lvl="1"/>
            <a:r>
              <a:rPr lang="en-US" dirty="0" smtClean="0"/>
              <a:t>Software quality assurance and testing. Testing throughout.</a:t>
            </a:r>
          </a:p>
          <a:p>
            <a:r>
              <a:rPr lang="en-US" dirty="0" smtClean="0"/>
              <a:t>Adopt management best practices </a:t>
            </a:r>
          </a:p>
          <a:p>
            <a:pPr lvl="1"/>
            <a:r>
              <a:rPr lang="en-US" dirty="0" smtClean="0"/>
              <a:t>Clear responsibility and accountability</a:t>
            </a:r>
          </a:p>
          <a:p>
            <a:pPr lvl="1"/>
            <a:r>
              <a:rPr lang="en-US" dirty="0" smtClean="0"/>
              <a:t>Performance metrics and progress tracking</a:t>
            </a:r>
          </a:p>
          <a:p>
            <a:r>
              <a:rPr lang="en-US" dirty="0" smtClean="0"/>
              <a:t>Revamp government IT procurement policies</a:t>
            </a:r>
          </a:p>
          <a:p>
            <a:pPr lvl="1"/>
            <a:r>
              <a:rPr lang="en-US" dirty="0" smtClean="0"/>
              <a:t>Current system is antiquated, and has failed.</a:t>
            </a:r>
          </a:p>
          <a:p>
            <a:pPr lvl="1"/>
            <a:r>
              <a:rPr lang="en-US" dirty="0" smtClean="0"/>
              <a:t>Bring government IT to the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century.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Software Reliability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19200" y="3733800"/>
            <a:ext cx="6400800" cy="17526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28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Metrics of Software Quality – Performance &amp; Scalability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complete requested functions or services within the expected time span by the users.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average response time for a given task </a:t>
            </a:r>
            <a:endParaRPr lang="en-US" dirty="0"/>
          </a:p>
          <a:p>
            <a:r>
              <a:rPr lang="en-US" dirty="0" smtClean="0"/>
              <a:t>Scalability </a:t>
            </a:r>
          </a:p>
          <a:p>
            <a:pPr lvl="1"/>
            <a:r>
              <a:rPr lang="en-US" dirty="0"/>
              <a:t>The capacity of a system to handle increasing load or demand.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# of concurrent users, # of transactions per second, # of requests per second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2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433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Class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Topic: </a:t>
            </a:r>
            <a:endParaRPr lang="en-US" b="1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/>
              <a:t>Software </a:t>
            </a:r>
            <a:r>
              <a:rPr lang="en-US" dirty="0"/>
              <a:t>Quality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00050" lvl="1" indent="0">
              <a:buNone/>
            </a:pPr>
            <a:r>
              <a:rPr lang="en-US" sz="2400" dirty="0"/>
              <a:t>Chapters 1-4 of the textbook.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Articles </a:t>
            </a:r>
            <a:r>
              <a:rPr lang="en-US" sz="2400" dirty="0">
                <a:latin typeface="Arial" charset="0"/>
                <a:ea typeface="ＭＳ Ｐゴシック" charset="0"/>
              </a:rPr>
              <a:t>on the Class Page and Reading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List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1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Product Quality Metrics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key metrics for intrinsic product quality are </a:t>
            </a: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Mean Time To Failure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MTTF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availability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MTTF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 most often used with safety critical systems such as air traffic control systems, avionics,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weapons</a:t>
            </a:r>
          </a:p>
          <a:p>
            <a:r>
              <a:rPr lang="en-US" b="1" dirty="0" smtClean="0"/>
              <a:t>Availability</a:t>
            </a:r>
            <a:r>
              <a:rPr lang="en-US" dirty="0" smtClean="0"/>
              <a:t> </a:t>
            </a:r>
            <a:r>
              <a:rPr lang="en-US" dirty="0"/>
              <a:t>is the probability that a system will work as required when required during the period of a mission.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Both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correlated, but different in the same way that failures and defects are different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Metrics of </a:t>
            </a:r>
            <a:r>
              <a:rPr lang="en-US" sz="2600" dirty="0" smtClean="0"/>
              <a:t>Software Quality – Mean Time Between Failures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time between failures (MTBF)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of intervals between consecutive </a:t>
            </a:r>
            <a:r>
              <a:rPr lang="en-US" dirty="0" smtClean="0"/>
              <a:t>failures. </a:t>
            </a:r>
          </a:p>
          <a:p>
            <a:r>
              <a:rPr lang="en-US" dirty="0"/>
              <a:t>Mean time to failures (MTTF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Synonymous </a:t>
            </a:r>
            <a:r>
              <a:rPr lang="en-US" dirty="0" smtClean="0"/>
              <a:t>to MTBF</a:t>
            </a:r>
          </a:p>
          <a:p>
            <a:r>
              <a:rPr lang="en-US" dirty="0" smtClean="0"/>
              <a:t>Mean time to repair (MTTR)</a:t>
            </a:r>
          </a:p>
          <a:p>
            <a:pPr lvl="1"/>
            <a:r>
              <a:rPr lang="en-US" dirty="0" smtClean="0"/>
              <a:t>Average time to repair/restart the system and get it back to running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5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Metrics of Software Quality – Availability &amp; Reliability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/>
          <a:lstStyle/>
          <a:p>
            <a:r>
              <a:rPr lang="en-US" sz="2800" dirty="0"/>
              <a:t>Availability </a:t>
            </a:r>
          </a:p>
          <a:p>
            <a:pPr lvl="1"/>
            <a:r>
              <a:rPr lang="en-US" sz="2400" dirty="0"/>
              <a:t>The probability of a system to </a:t>
            </a:r>
            <a:r>
              <a:rPr lang="en-US" sz="2400" dirty="0" smtClean="0"/>
              <a:t>be available.</a:t>
            </a:r>
          </a:p>
          <a:p>
            <a:pPr lvl="1"/>
            <a:r>
              <a:rPr lang="en-US" sz="2400" dirty="0" smtClean="0"/>
              <a:t>The fraction of time the system is available.</a:t>
            </a:r>
          </a:p>
          <a:p>
            <a:pPr marL="344487" lvl="1" indent="0">
              <a:buNone/>
            </a:pPr>
            <a:r>
              <a:rPr lang="en-US" sz="2400" dirty="0" smtClean="0"/>
              <a:t>	    available time (“up time”) </a:t>
            </a:r>
          </a:p>
          <a:p>
            <a:pPr marL="344487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total </a:t>
            </a:r>
            <a:r>
              <a:rPr lang="en-US" sz="2400" dirty="0"/>
              <a:t>time  </a:t>
            </a:r>
          </a:p>
          <a:p>
            <a:r>
              <a:rPr lang="en-US" sz="2800" dirty="0" smtClean="0"/>
              <a:t>Reliability </a:t>
            </a:r>
            <a:endParaRPr lang="en-US" sz="2800" dirty="0"/>
          </a:p>
          <a:p>
            <a:pPr lvl="1"/>
            <a:r>
              <a:rPr lang="en-US" sz="2400" dirty="0"/>
              <a:t>The probability of </a:t>
            </a:r>
            <a:r>
              <a:rPr lang="en-US" sz="2400" dirty="0" smtClean="0"/>
              <a:t>a </a:t>
            </a:r>
            <a:r>
              <a:rPr lang="en-US" sz="2400" dirty="0"/>
              <a:t>system to operate without </a:t>
            </a:r>
            <a:r>
              <a:rPr lang="en-US" sz="2400" dirty="0" smtClean="0"/>
              <a:t>failures.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fraction of all attempted operations that complete </a:t>
            </a:r>
            <a:r>
              <a:rPr lang="en-US" sz="2400" i="1" dirty="0" smtClean="0"/>
              <a:t>successfully.</a:t>
            </a:r>
            <a:endParaRPr lang="en-US" sz="2400" i="1" dirty="0"/>
          </a:p>
          <a:p>
            <a:pPr marL="344487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# </a:t>
            </a:r>
            <a:r>
              <a:rPr lang="en-US" sz="2400" dirty="0"/>
              <a:t>of successful operations </a:t>
            </a:r>
          </a:p>
          <a:p>
            <a:pPr marL="344487" lvl="1" indent="0">
              <a:buNone/>
            </a:pPr>
            <a:r>
              <a:rPr lang="en-US" sz="2400" dirty="0" smtClean="0"/>
              <a:t>          # </a:t>
            </a:r>
            <a:r>
              <a:rPr lang="en-US" sz="2400" dirty="0"/>
              <a:t>of total operations attempted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371600" y="5562600"/>
            <a:ext cx="449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00200" y="28956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0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Software Reliability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simple measure of reliability is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mean-time-between-failure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(MTBF), where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	MTBF = MTTF + MTTR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acronyms MTTF and MTTR are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mean-time-to-failure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mean-time-to-repair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respectively.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Software availability is the probability that a program is operating according to requirements at a given point in time and is defined as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	Availability = [MTTF/(MTTF + MTTR)] x 100%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 5 nines reliability (99.999%); what does this mean?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minutes of down time per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year</a:t>
            </a:r>
          </a:p>
          <a:p>
            <a:pPr marL="57150" indent="0">
              <a:buNone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[See </a:t>
            </a:r>
            <a:r>
              <a:rPr lang="en-US" sz="1800" dirty="0"/>
              <a:t>Availability (system) – https://en.wikipedia.org/wiki/Availability_(system</a:t>
            </a:r>
            <a:r>
              <a:rPr lang="en-US" sz="1800" dirty="0" smtClean="0"/>
              <a:t>)]</a:t>
            </a: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Metrics </a:t>
            </a:r>
            <a:r>
              <a:rPr lang="en-US" sz="2600" dirty="0"/>
              <a:t>of </a:t>
            </a:r>
            <a:r>
              <a:rPr lang="en-US" sz="2600" dirty="0" smtClean="0"/>
              <a:t>Software Quality – Error Rate &amp; Completion Rate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Reliability depends on the </a:t>
            </a:r>
            <a:r>
              <a:rPr lang="en-US" i="1" dirty="0" smtClean="0"/>
              <a:t>unit</a:t>
            </a:r>
            <a:r>
              <a:rPr lang="en-US" dirty="0" smtClean="0"/>
              <a:t> of operation  </a:t>
            </a:r>
          </a:p>
          <a:p>
            <a:pPr lvl="1"/>
            <a:r>
              <a:rPr lang="en-US" dirty="0" smtClean="0"/>
              <a:t>An operation may consists of multiple steps </a:t>
            </a:r>
          </a:p>
          <a:p>
            <a:pPr lvl="1"/>
            <a:r>
              <a:rPr lang="en-US" dirty="0" smtClean="0"/>
              <a:t>Reliability ≠ Completion rate </a:t>
            </a:r>
          </a:p>
          <a:p>
            <a:r>
              <a:rPr lang="en-US" dirty="0" smtClean="0"/>
              <a:t>Error rate (per page)</a:t>
            </a:r>
          </a:p>
          <a:p>
            <a:pPr lvl="1"/>
            <a:r>
              <a:rPr lang="en-US" dirty="0" smtClean="0"/>
              <a:t>The fraction of pages (unit of operation) that time out or fail</a:t>
            </a:r>
          </a:p>
          <a:p>
            <a:r>
              <a:rPr lang="en-US" dirty="0" smtClean="0"/>
              <a:t>Completion rate</a:t>
            </a:r>
          </a:p>
          <a:p>
            <a:pPr lvl="1"/>
            <a:r>
              <a:rPr lang="en-US" dirty="0"/>
              <a:t>The fraction of all attempted operations that </a:t>
            </a:r>
            <a:r>
              <a:rPr lang="en-US" i="1" dirty="0" smtClean="0"/>
              <a:t>eventually</a:t>
            </a:r>
            <a:r>
              <a:rPr lang="en-US" dirty="0" smtClean="0"/>
              <a:t> complete the operation </a:t>
            </a:r>
          </a:p>
          <a:p>
            <a:pPr lvl="1"/>
            <a:r>
              <a:rPr lang="en-US" dirty="0" smtClean="0"/>
              <a:t>Completion ≠ Success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&amp; 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Integration testing </a:t>
            </a:r>
          </a:p>
          <a:p>
            <a:pPr lvl="1"/>
            <a:r>
              <a:rPr lang="en-US" sz="2800" dirty="0" smtClean="0"/>
              <a:t>To </a:t>
            </a:r>
            <a:r>
              <a:rPr lang="en-US" sz="2800" dirty="0"/>
              <a:t>expose defects in the interfaces and </a:t>
            </a:r>
            <a:r>
              <a:rPr lang="en-US" sz="2800" dirty="0" smtClean="0"/>
              <a:t>the </a:t>
            </a:r>
            <a:r>
              <a:rPr lang="en-US" sz="2800" dirty="0"/>
              <a:t>interactions between </a:t>
            </a:r>
            <a:r>
              <a:rPr lang="en-US" sz="2800" dirty="0" smtClean="0"/>
              <a:t>integrated </a:t>
            </a:r>
            <a:r>
              <a:rPr lang="en-US" sz="2800" dirty="0"/>
              <a:t>sub-systems. </a:t>
            </a:r>
            <a:endParaRPr lang="en-US" dirty="0" smtClean="0"/>
          </a:p>
          <a:p>
            <a:r>
              <a:rPr lang="en-US" sz="3200" dirty="0" smtClean="0"/>
              <a:t>System (“end-to-end”) testing </a:t>
            </a:r>
          </a:p>
          <a:p>
            <a:pPr lvl="1"/>
            <a:r>
              <a:rPr lang="en-US" sz="2800" dirty="0" smtClean="0"/>
              <a:t>Test </a:t>
            </a:r>
            <a:r>
              <a:rPr lang="en-US" sz="2800" dirty="0"/>
              <a:t>of an integrated system to </a:t>
            </a:r>
            <a:r>
              <a:rPr lang="en-US" sz="2800" dirty="0" smtClean="0"/>
              <a:t>determine whether </a:t>
            </a:r>
            <a:r>
              <a:rPr lang="en-US" sz="2800" dirty="0"/>
              <a:t>it meets the specification. 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9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&amp; Beta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/>
          <a:lstStyle/>
          <a:p>
            <a:r>
              <a:rPr lang="en-US" sz="3200" dirty="0" smtClean="0"/>
              <a:t>Acceptance testing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determine whether or not a system </a:t>
            </a:r>
            <a:r>
              <a:rPr lang="en-US" dirty="0" smtClean="0"/>
              <a:t>satisfies the user needs and requirements.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enable the user, </a:t>
            </a:r>
            <a:r>
              <a:rPr lang="en-US" dirty="0" smtClean="0"/>
              <a:t>customers, </a:t>
            </a:r>
            <a:r>
              <a:rPr lang="en-US" dirty="0"/>
              <a:t>or other authorized entity to determine whether or not to accept the system. </a:t>
            </a:r>
            <a:endParaRPr lang="en-US" dirty="0" smtClean="0"/>
          </a:p>
          <a:p>
            <a:r>
              <a:rPr lang="en-US" sz="3200" dirty="0" smtClean="0"/>
              <a:t>Beta testing</a:t>
            </a:r>
          </a:p>
          <a:p>
            <a:pPr lvl="1"/>
            <a:r>
              <a:rPr lang="en-US" dirty="0" smtClean="0"/>
              <a:t>One form of acceptance testing </a:t>
            </a:r>
          </a:p>
          <a:p>
            <a:pPr lvl="1"/>
            <a:r>
              <a:rPr lang="en-US" dirty="0"/>
              <a:t>Performed by </a:t>
            </a:r>
            <a:r>
              <a:rPr lang="en-US" i="1" dirty="0"/>
              <a:t>real</a:t>
            </a:r>
            <a:r>
              <a:rPr lang="en-US" dirty="0"/>
              <a:t> users in their own </a:t>
            </a:r>
            <a:r>
              <a:rPr lang="en-US" dirty="0" smtClean="0"/>
              <a:t>environment </a:t>
            </a:r>
          </a:p>
          <a:p>
            <a:pPr lvl="1"/>
            <a:r>
              <a:rPr lang="en-US" dirty="0" smtClean="0"/>
              <a:t>Perform actual </a:t>
            </a:r>
            <a:r>
              <a:rPr lang="en-US" dirty="0"/>
              <a:t>tasks without </a:t>
            </a:r>
            <a:r>
              <a:rPr lang="en-US" dirty="0" smtClean="0"/>
              <a:t>interference.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1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Spectrum of </a:t>
            </a:r>
            <a:br>
              <a:rPr lang="en-US" sz="4400" dirty="0" smtClean="0"/>
            </a:br>
            <a:r>
              <a:rPr lang="en-US" sz="4400" dirty="0" smtClean="0"/>
              <a:t>Software Quality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37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u="sng" dirty="0" smtClean="0"/>
              <a:t>possible</a:t>
            </a:r>
            <a:r>
              <a:rPr lang="en-US" dirty="0" smtClean="0"/>
              <a:t> definitions:</a:t>
            </a:r>
          </a:p>
          <a:p>
            <a:r>
              <a:rPr lang="en-US" dirty="0" smtClean="0"/>
              <a:t>Quality </a:t>
            </a:r>
            <a:r>
              <a:rPr lang="en-US" dirty="0"/>
              <a:t>= zero defects (Crosby)</a:t>
            </a:r>
          </a:p>
          <a:p>
            <a:r>
              <a:rPr lang="en-US" dirty="0" smtClean="0"/>
              <a:t>The </a:t>
            </a:r>
            <a:r>
              <a:rPr lang="en-US" dirty="0"/>
              <a:t>totality of features and characteristics of a product or service that bear on its ability to satisfy specified or implied needs. (ISO)</a:t>
            </a:r>
          </a:p>
          <a:p>
            <a:r>
              <a:rPr lang="en-US" dirty="0" smtClean="0"/>
              <a:t>Quality </a:t>
            </a:r>
            <a:r>
              <a:rPr lang="en-US" dirty="0"/>
              <a:t>= fitness for purpose (Juran)</a:t>
            </a:r>
          </a:p>
          <a:p>
            <a:r>
              <a:rPr lang="en-US" dirty="0" smtClean="0"/>
              <a:t>Quality </a:t>
            </a:r>
            <a:r>
              <a:rPr lang="en-US" dirty="0"/>
              <a:t>n., the degree of excellence (OED)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System Qualities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r>
              <a:rPr lang="en-US" sz="3200" dirty="0" smtClean="0"/>
              <a:t>Correctness</a:t>
            </a:r>
          </a:p>
          <a:p>
            <a:r>
              <a:rPr lang="en-US" sz="3200" dirty="0" smtClean="0"/>
              <a:t>Availability </a:t>
            </a:r>
          </a:p>
          <a:p>
            <a:r>
              <a:rPr lang="en-US" sz="3200" dirty="0" smtClean="0"/>
              <a:t>Reliability</a:t>
            </a:r>
          </a:p>
          <a:p>
            <a:r>
              <a:rPr lang="en-US" sz="3200" dirty="0" smtClean="0"/>
              <a:t>Performance </a:t>
            </a:r>
          </a:p>
          <a:p>
            <a:r>
              <a:rPr lang="en-US" sz="3200" dirty="0" smtClean="0"/>
              <a:t>Scalability</a:t>
            </a:r>
          </a:p>
          <a:p>
            <a:r>
              <a:rPr lang="en-US" sz="3200" dirty="0" smtClean="0"/>
              <a:t>Efficiency </a:t>
            </a:r>
          </a:p>
          <a:p>
            <a:r>
              <a:rPr lang="en-US" sz="3200" dirty="0" smtClean="0"/>
              <a:t>Safety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486400"/>
          </a:xfrm>
        </p:spPr>
        <p:txBody>
          <a:bodyPr/>
          <a:lstStyle/>
          <a:p>
            <a:r>
              <a:rPr lang="en-US" sz="3200" dirty="0" smtClean="0"/>
              <a:t>Usability </a:t>
            </a:r>
          </a:p>
          <a:p>
            <a:r>
              <a:rPr lang="en-US" sz="3200" dirty="0"/>
              <a:t>Security </a:t>
            </a:r>
          </a:p>
          <a:p>
            <a:r>
              <a:rPr lang="en-US" sz="3200" dirty="0" smtClean="0"/>
              <a:t>Robustness </a:t>
            </a:r>
          </a:p>
          <a:p>
            <a:r>
              <a:rPr lang="en-US" sz="3200" dirty="0" smtClean="0"/>
              <a:t>Maintainability</a:t>
            </a:r>
            <a:endParaRPr lang="en-US" sz="3200" dirty="0"/>
          </a:p>
          <a:p>
            <a:r>
              <a:rPr lang="en-US" sz="3200" dirty="0" smtClean="0"/>
              <a:t>Reusability  </a:t>
            </a:r>
            <a:endParaRPr lang="en-US" sz="3200" dirty="0"/>
          </a:p>
          <a:p>
            <a:r>
              <a:rPr lang="en-US" sz="3200" dirty="0"/>
              <a:t>Portability</a:t>
            </a:r>
          </a:p>
          <a:p>
            <a:r>
              <a:rPr lang="en-US" sz="3200" dirty="0" smtClean="0"/>
              <a:t>Interoperability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April 4, 2017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1 Triangle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Assignment 1, Part 1  </a:t>
            </a:r>
            <a:r>
              <a:rPr lang="en-US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b="1" dirty="0">
                <a:solidFill>
                  <a:srgbClr val="000000"/>
                </a:solidFill>
                <a:ea typeface="Times"/>
                <a:cs typeface="Times"/>
              </a:rPr>
              <a:t>Apr </a:t>
            </a:r>
            <a:r>
              <a:rPr lang="en-US" b="1" dirty="0" smtClean="0">
                <a:solidFill>
                  <a:srgbClr val="000000"/>
                </a:solidFill>
                <a:ea typeface="Times"/>
                <a:cs typeface="Times"/>
              </a:rPr>
              <a:t>4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1, Part 2  </a:t>
            </a:r>
            <a:r>
              <a:rPr lang="en-US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b="1" dirty="0">
                <a:solidFill>
                  <a:srgbClr val="000000"/>
                </a:solidFill>
                <a:ea typeface="Times"/>
                <a:cs typeface="Times"/>
              </a:rPr>
              <a:t>Apr </a:t>
            </a:r>
            <a:r>
              <a:rPr lang="en-US" b="1" dirty="0" smtClean="0">
                <a:solidFill>
                  <a:srgbClr val="000000"/>
                </a:solidFill>
                <a:ea typeface="Times"/>
                <a:cs typeface="Times"/>
              </a:rPr>
              <a:t>11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2: Software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Quality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Apr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11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3: JUnit &amp; Eclipse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Apr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18</a:t>
            </a:r>
            <a:endParaRPr lang="en-US" sz="2000" b="1" dirty="0">
              <a:solidFill>
                <a:srgbClr val="000000"/>
              </a:solidFill>
              <a:ea typeface="Times"/>
              <a:cs typeface="Times"/>
            </a:endParaRP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4: JUnit, Parameterized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Tests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Apr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25</a:t>
            </a:r>
            <a:endParaRPr lang="en-US" sz="2000" b="1" dirty="0">
              <a:solidFill>
                <a:srgbClr val="000000"/>
              </a:solidFill>
              <a:ea typeface="Times"/>
              <a:cs typeface="Times"/>
            </a:endParaRP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5: Black Box Testing, Part 1: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Design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May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2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6: JUnit &amp;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Ant 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May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4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7: Black Box Testing, Part 2: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Implementation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May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11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8: White Box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Testing </a:t>
            </a:r>
            <a:r>
              <a:rPr lang="en-US" sz="2000" dirty="0"/>
              <a:t> </a:t>
            </a:r>
            <a:r>
              <a:rPr lang="en-US" sz="2000" b="1" dirty="0"/>
              <a:t>Due May </a:t>
            </a:r>
            <a:r>
              <a:rPr lang="en-US" sz="2000" b="1" dirty="0" smtClean="0"/>
              <a:t>16</a:t>
            </a:r>
            <a:endParaRPr lang="en-US" sz="2000" b="1" dirty="0">
              <a:solidFill>
                <a:srgbClr val="000000"/>
              </a:solidFill>
              <a:ea typeface="Times"/>
              <a:cs typeface="Times"/>
            </a:endParaRP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Assignment </a:t>
            </a:r>
            <a:r>
              <a:rPr lang="en-US" sz="2000" dirty="0">
                <a:solidFill>
                  <a:srgbClr val="000000"/>
                </a:solidFill>
                <a:ea typeface="Times"/>
                <a:cs typeface="Times"/>
              </a:rPr>
              <a:t>9: White Box Testing &amp; Code </a:t>
            </a:r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Coverage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May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30</a:t>
            </a:r>
            <a:endParaRPr lang="en-US" sz="2000" b="1" dirty="0">
              <a:solidFill>
                <a:srgbClr val="000000"/>
              </a:solidFill>
              <a:ea typeface="Times"/>
              <a:cs typeface="Times"/>
            </a:endParaRPr>
          </a:p>
          <a:p>
            <a:r>
              <a:rPr lang="en-US" sz="2000" dirty="0" smtClean="0">
                <a:solidFill>
                  <a:srgbClr val="000000"/>
                </a:solidFill>
                <a:ea typeface="Times"/>
                <a:cs typeface="Times"/>
              </a:rPr>
              <a:t>Final Paper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Due </a:t>
            </a:r>
            <a:r>
              <a:rPr lang="en-US" sz="2000" b="1" dirty="0">
                <a:solidFill>
                  <a:srgbClr val="000000"/>
                </a:solidFill>
                <a:ea typeface="Times"/>
                <a:cs typeface="Times"/>
              </a:rPr>
              <a:t>Jun </a:t>
            </a:r>
            <a:r>
              <a:rPr lang="en-US" sz="2000" b="1" dirty="0" smtClean="0">
                <a:solidFill>
                  <a:srgbClr val="000000"/>
                </a:solidFill>
                <a:ea typeface="Times"/>
                <a:cs typeface="Times"/>
              </a:rPr>
              <a:t>6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On Expected Behavior – Correctness vs. Reliability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Correctness</a:t>
            </a:r>
          </a:p>
          <a:p>
            <a:pPr lvl="1"/>
            <a:r>
              <a:rPr lang="en-US" sz="2800" dirty="0" smtClean="0"/>
              <a:t>Whether a system </a:t>
            </a:r>
            <a:r>
              <a:rPr lang="en-US" sz="2800" dirty="0"/>
              <a:t>is consistent with its </a:t>
            </a:r>
            <a:r>
              <a:rPr lang="en-US" sz="2800" i="1" u="sng" dirty="0" smtClean="0"/>
              <a:t>specification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3200" dirty="0"/>
              <a:t>Reliability</a:t>
            </a:r>
          </a:p>
          <a:p>
            <a:pPr lvl="1"/>
            <a:r>
              <a:rPr lang="en-US" sz="2800" dirty="0"/>
              <a:t>The probability of </a:t>
            </a:r>
            <a:r>
              <a:rPr lang="en-US" sz="2800" dirty="0" smtClean="0"/>
              <a:t>a </a:t>
            </a:r>
            <a:r>
              <a:rPr lang="en-US" sz="2800" dirty="0"/>
              <a:t>system to operate without </a:t>
            </a:r>
            <a:r>
              <a:rPr lang="en-US" sz="2800" dirty="0" smtClean="0"/>
              <a:t>failures. 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elative </a:t>
            </a:r>
            <a:r>
              <a:rPr lang="en-US" sz="2800" dirty="0"/>
              <a:t>to </a:t>
            </a:r>
            <a:r>
              <a:rPr lang="en-US" sz="2800" dirty="0" smtClean="0"/>
              <a:t>its </a:t>
            </a:r>
            <a:r>
              <a:rPr lang="en-US" sz="2800" i="1" u="sng" dirty="0"/>
              <a:t>specification</a:t>
            </a:r>
            <a:r>
              <a:rPr lang="en-US" sz="2800" dirty="0"/>
              <a:t> and </a:t>
            </a:r>
            <a:r>
              <a:rPr lang="en-US" sz="2800" dirty="0" smtClean="0"/>
              <a:t>a </a:t>
            </a:r>
            <a:r>
              <a:rPr lang="en-US" sz="2800" i="1" u="sng" dirty="0" smtClean="0"/>
              <a:t>usage profile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800" dirty="0" smtClean="0"/>
              <a:t>Statistical </a:t>
            </a:r>
            <a:r>
              <a:rPr lang="en-US" sz="2800" dirty="0"/>
              <a:t>approximation to correctness </a:t>
            </a:r>
            <a:endParaRPr lang="en-US" sz="2800" dirty="0" smtClean="0"/>
          </a:p>
          <a:p>
            <a:pPr marL="344487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100</a:t>
            </a:r>
            <a:r>
              <a:rPr lang="en-US" sz="2800" dirty="0"/>
              <a:t>% reliable ≈ </a:t>
            </a:r>
            <a:r>
              <a:rPr lang="en-US" sz="2800" dirty="0" smtClean="0"/>
              <a:t>correct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On Exceptional Behavior – Safety vs. Robustness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Safety</a:t>
            </a:r>
          </a:p>
          <a:p>
            <a:pPr lvl="1"/>
            <a:r>
              <a:rPr lang="en-US" sz="2800" dirty="0"/>
              <a:t>The ability of a software system to prevent certain undesirable behaviors, i.e., </a:t>
            </a:r>
            <a:r>
              <a:rPr lang="en-US" sz="2800" i="1" dirty="0"/>
              <a:t>hazards</a:t>
            </a:r>
            <a:r>
              <a:rPr lang="en-US" sz="2800" dirty="0"/>
              <a:t>. </a:t>
            </a:r>
          </a:p>
          <a:p>
            <a:r>
              <a:rPr lang="en-US" sz="3200" dirty="0"/>
              <a:t>Robustness</a:t>
            </a:r>
          </a:p>
          <a:p>
            <a:pPr lvl="1"/>
            <a:r>
              <a:rPr lang="en-US" sz="2800" dirty="0"/>
              <a:t>The ability of a software system to </a:t>
            </a:r>
            <a:r>
              <a:rPr lang="en-US" sz="2800" i="1" dirty="0"/>
              <a:t>fail or degrade gracefully</a:t>
            </a:r>
            <a:r>
              <a:rPr lang="en-US" sz="2800" dirty="0"/>
              <a:t> outside its normal operating parameters. </a:t>
            </a:r>
          </a:p>
          <a:p>
            <a:pPr lvl="1"/>
            <a:r>
              <a:rPr lang="en-US" sz="2800" dirty="0"/>
              <a:t>Acceptable (degraded) behavior under extreme </a:t>
            </a:r>
            <a:r>
              <a:rPr lang="en-US" sz="2800" dirty="0" smtClean="0"/>
              <a:t>conditions.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Focusing on – Different Facets of the System  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1719263"/>
            <a:ext cx="5867400" cy="4411662"/>
          </a:xfrm>
        </p:spPr>
        <p:txBody>
          <a:bodyPr/>
          <a:lstStyle/>
          <a:p>
            <a:r>
              <a:rPr lang="en-US" dirty="0"/>
              <a:t>Correctness, reliability: </a:t>
            </a:r>
          </a:p>
          <a:p>
            <a:pPr lvl="1"/>
            <a:r>
              <a:rPr lang="en-US" dirty="0"/>
              <a:t>Let traffic pass according to correct pattern and central scheduling</a:t>
            </a:r>
          </a:p>
          <a:p>
            <a:r>
              <a:rPr lang="en-US" dirty="0"/>
              <a:t>Robustness, safety: </a:t>
            </a:r>
          </a:p>
          <a:p>
            <a:pPr lvl="1"/>
            <a:r>
              <a:rPr lang="en-US" dirty="0"/>
              <a:t>Provide degraded function when possible</a:t>
            </a:r>
          </a:p>
          <a:p>
            <a:pPr lvl="2"/>
            <a:r>
              <a:rPr lang="en-US" dirty="0"/>
              <a:t>never signal conflicting greens.</a:t>
            </a:r>
          </a:p>
          <a:p>
            <a:pPr lvl="2"/>
            <a:r>
              <a:rPr lang="en-US" dirty="0"/>
              <a:t>blinking red / blinking yellow is better than no lights</a:t>
            </a:r>
          </a:p>
          <a:p>
            <a:pPr lvl="2"/>
            <a:r>
              <a:rPr lang="en-US" dirty="0"/>
              <a:t>no lights is better than conflicting </a:t>
            </a:r>
            <a:r>
              <a:rPr lang="en-US" dirty="0" smtClean="0"/>
              <a:t>greens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44511"/>
              </p:ext>
            </p:extLst>
          </p:nvPr>
        </p:nvGraphicFramePr>
        <p:xfrm>
          <a:off x="152401" y="2286000"/>
          <a:ext cx="2514600" cy="307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Visio" r:id="rId4" imgW="3213100" imgH="3924300" progId="Visio.Drawing.6">
                  <p:embed/>
                </p:oleObj>
              </mc:Choice>
              <mc:Fallback>
                <p:oleObj name="Visio" r:id="rId4" imgW="3213100" imgH="39243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2286000"/>
                        <a:ext cx="2514600" cy="307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38897" y="2286000"/>
            <a:ext cx="3124200" cy="3124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2438400"/>
            <a:ext cx="3124200" cy="3124200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34497" y="3200400"/>
            <a:ext cx="1828800" cy="1676400"/>
          </a:xfrm>
          <a:prstGeom prst="ellipse">
            <a:avLst/>
          </a:pr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Relationship Among the Qualities</a:t>
            </a:r>
            <a:endParaRPr lang="en-US" sz="4000" dirty="0"/>
          </a:p>
        </p:txBody>
      </p:sp>
      <p:sp>
        <p:nvSpPr>
          <p:cNvPr id="94222" name="Text Box 7"/>
          <p:cNvSpPr txBox="1">
            <a:spLocks noChangeArrowheads="1"/>
          </p:cNvSpPr>
          <p:nvPr/>
        </p:nvSpPr>
        <p:spPr bwMode="auto">
          <a:xfrm>
            <a:off x="2746786" y="2739093"/>
            <a:ext cx="1275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/>
                <a:cs typeface="Garamond"/>
              </a:rPr>
              <a:t>Reliable</a:t>
            </a:r>
          </a:p>
        </p:txBody>
      </p:sp>
      <p:sp>
        <p:nvSpPr>
          <p:cNvPr id="94223" name="Text Box 8"/>
          <p:cNvSpPr txBox="1">
            <a:spLocks noChangeArrowheads="1"/>
          </p:cNvSpPr>
          <p:nvPr/>
        </p:nvSpPr>
        <p:spPr bwMode="auto">
          <a:xfrm>
            <a:off x="5618099" y="3729693"/>
            <a:ext cx="767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/>
                <a:cs typeface="Garamond"/>
              </a:rPr>
              <a:t>Safe</a:t>
            </a:r>
          </a:p>
        </p:txBody>
      </p:sp>
      <p:sp>
        <p:nvSpPr>
          <p:cNvPr id="94224" name="Text Box 9"/>
          <p:cNvSpPr txBox="1">
            <a:spLocks noChangeArrowheads="1"/>
          </p:cNvSpPr>
          <p:nvPr/>
        </p:nvSpPr>
        <p:spPr bwMode="auto">
          <a:xfrm>
            <a:off x="5153496" y="2662893"/>
            <a:ext cx="1178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/>
                <a:cs typeface="Garamond"/>
              </a:rPr>
              <a:t>Robust</a:t>
            </a:r>
          </a:p>
        </p:txBody>
      </p:sp>
      <p:sp>
        <p:nvSpPr>
          <p:cNvPr id="462856" name="AutoShape 10"/>
          <p:cNvSpPr>
            <a:spLocks/>
          </p:cNvSpPr>
          <p:nvPr/>
        </p:nvSpPr>
        <p:spPr bwMode="auto">
          <a:xfrm>
            <a:off x="6705600" y="1676400"/>
            <a:ext cx="2362200" cy="1066800"/>
          </a:xfrm>
          <a:prstGeom prst="borderCallout2">
            <a:avLst>
              <a:gd name="adj1" fmla="val 19754"/>
              <a:gd name="adj2" fmla="val 972"/>
              <a:gd name="adj3" fmla="val 21398"/>
              <a:gd name="adj4" fmla="val -9446"/>
              <a:gd name="adj5" fmla="val 99948"/>
              <a:gd name="adj6" fmla="val -33768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 anchorCtr="1"/>
          <a:lstStyle/>
          <a:p>
            <a:pPr algn="ctr"/>
            <a:r>
              <a:rPr lang="it-IT" sz="2400" dirty="0">
                <a:latin typeface="Garamond"/>
                <a:cs typeface="Garamond"/>
              </a:rPr>
              <a:t>robust but not safe: catastrophic failures can occur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62857" name="AutoShape 11"/>
          <p:cNvSpPr>
            <a:spLocks/>
          </p:cNvSpPr>
          <p:nvPr/>
        </p:nvSpPr>
        <p:spPr bwMode="auto">
          <a:xfrm>
            <a:off x="7010400" y="4419600"/>
            <a:ext cx="2057400" cy="1876425"/>
          </a:xfrm>
          <a:prstGeom prst="borderCallout2">
            <a:avLst>
              <a:gd name="adj1" fmla="val 42513"/>
              <a:gd name="adj2" fmla="val -606"/>
              <a:gd name="adj3" fmla="val 37792"/>
              <a:gd name="adj4" fmla="val -32959"/>
              <a:gd name="adj5" fmla="val -4363"/>
              <a:gd name="adj6" fmla="val -62557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 anchorCtr="1"/>
          <a:lstStyle/>
          <a:p>
            <a:pPr algn="ctr"/>
            <a:r>
              <a:rPr lang="it-IT" sz="2400" dirty="0">
                <a:latin typeface="Garamond"/>
                <a:cs typeface="Garamond"/>
              </a:rPr>
              <a:t>safe but not correct: annoying failures can occur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62858" name="AutoShape 12"/>
          <p:cNvSpPr>
            <a:spLocks/>
          </p:cNvSpPr>
          <p:nvPr/>
        </p:nvSpPr>
        <p:spPr bwMode="auto">
          <a:xfrm>
            <a:off x="76200" y="1676400"/>
            <a:ext cx="1810297" cy="1447800"/>
          </a:xfrm>
          <a:prstGeom prst="borderCallout2">
            <a:avLst>
              <a:gd name="adj1" fmla="val 9520"/>
              <a:gd name="adj2" fmla="val 100694"/>
              <a:gd name="adj3" fmla="val 8333"/>
              <a:gd name="adj4" fmla="val 124009"/>
              <a:gd name="adj5" fmla="val 73380"/>
              <a:gd name="adj6" fmla="val 176588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 anchorCtr="1"/>
          <a:lstStyle/>
          <a:p>
            <a:pPr algn="ctr"/>
            <a:r>
              <a:rPr lang="en-US" sz="2400" dirty="0">
                <a:latin typeface="Garamond"/>
                <a:cs typeface="Garamond"/>
              </a:rPr>
              <a:t>reliable but not correct: failures occur rarely</a:t>
            </a:r>
          </a:p>
        </p:txBody>
      </p:sp>
      <p:sp>
        <p:nvSpPr>
          <p:cNvPr id="3" name="Oval 2"/>
          <p:cNvSpPr/>
          <p:nvPr/>
        </p:nvSpPr>
        <p:spPr>
          <a:xfrm>
            <a:off x="2267497" y="3505200"/>
            <a:ext cx="3276600" cy="1219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462859" name="AutoShape 13"/>
          <p:cNvSpPr>
            <a:spLocks/>
          </p:cNvSpPr>
          <p:nvPr/>
        </p:nvSpPr>
        <p:spPr bwMode="auto">
          <a:xfrm>
            <a:off x="76200" y="4724400"/>
            <a:ext cx="2209800" cy="1666875"/>
          </a:xfrm>
          <a:prstGeom prst="borderCallout2">
            <a:avLst>
              <a:gd name="adj1" fmla="val 11279"/>
              <a:gd name="adj2" fmla="val 99702"/>
              <a:gd name="adj3" fmla="val 7185"/>
              <a:gd name="adj4" fmla="val 114676"/>
              <a:gd name="adj5" fmla="val -21560"/>
              <a:gd name="adj6" fmla="val 164259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 anchorCtr="1"/>
          <a:lstStyle/>
          <a:p>
            <a:pPr algn="ctr"/>
            <a:r>
              <a:rPr lang="it-IT" sz="2400" dirty="0">
                <a:latin typeface="Garamond"/>
                <a:cs typeface="Garamond"/>
              </a:rPr>
              <a:t>correct but not safe or robust: the specification is inadequate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94232" name="Text Box 6"/>
          <p:cNvSpPr txBox="1">
            <a:spLocks noChangeArrowheads="1"/>
          </p:cNvSpPr>
          <p:nvPr/>
        </p:nvSpPr>
        <p:spPr bwMode="auto">
          <a:xfrm>
            <a:off x="3232054" y="3805893"/>
            <a:ext cx="1249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/>
                <a:cs typeface="Garamond"/>
              </a:rPr>
              <a:t>Correct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Related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sz="2400" dirty="0"/>
              <a:t>The ability to complete requested functions or services within the expected time span by the users. 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capacity of a system to handle increasing load or demand.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ability to make maximum and efficient use of system resources.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&amp;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Usability </a:t>
            </a:r>
            <a:endParaRPr lang="en-US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ability for the users to use all the features of the system without special efforts.  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ability to maintain integrity of the system operation and the data.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4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Qualities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make changes, enhance, adapt, and evolve a software system over a long period of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Reusability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use parts of the system in different project without special effort on the part of the developers</a:t>
            </a:r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port a software system to a different platform or operating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Software Quality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Conformance to customers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requirements </a:t>
            </a:r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47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683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Quality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American Heritage Dictionary defines quality as </a:t>
            </a:r>
          </a:p>
          <a:p>
            <a:pPr lvl="1"/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</a:rPr>
              <a:t>a characteristic or attribute of something.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 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software, two kinds of quality may be encountered: 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Quality of design </a:t>
            </a:r>
            <a:r>
              <a:rPr lang="en-US" dirty="0">
                <a:latin typeface="Arial" charset="0"/>
                <a:ea typeface="ＭＳ Ｐゴシック" charset="0"/>
              </a:rPr>
              <a:t>encompasses requirements, specifications, and the design of the system. 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Quality of conformance </a:t>
            </a:r>
            <a:r>
              <a:rPr lang="en-US" dirty="0">
                <a:latin typeface="Arial" charset="0"/>
                <a:ea typeface="ＭＳ Ｐゴシック" charset="0"/>
              </a:rPr>
              <a:t>is an issue focused primarily on implementation.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user satisfaction = compliant product + good quality + delivery within budget and schedule</a:t>
            </a:r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Cost of Quality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Prevention costs include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Quality planning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Formal technical reviews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Test equipment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Training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Internal failure costs include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Rework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Repair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Failure mode analysis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External failure costs are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Complaint resolution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Product return and replacement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Help line support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Warranty work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7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Assignment 2: Software </a:t>
            </a:r>
            <a:r>
              <a:rPr lang="en-US" b="1" dirty="0" smtClean="0"/>
              <a:t>Qualities</a:t>
            </a:r>
            <a:endParaRPr lang="en-US" dirty="0"/>
          </a:p>
          <a:p>
            <a:r>
              <a:rPr lang="en-US" dirty="0"/>
              <a:t>Due date: 	</a:t>
            </a:r>
            <a:r>
              <a:rPr lang="en-US" dirty="0" smtClean="0"/>
              <a:t>April 11, 2017, </a:t>
            </a:r>
            <a:r>
              <a:rPr lang="en-US" dirty="0"/>
              <a:t>11:59pm </a:t>
            </a:r>
            <a:endParaRPr lang="en-US" dirty="0" smtClean="0"/>
          </a:p>
          <a:p>
            <a:pPr lvl="1"/>
            <a:r>
              <a:rPr lang="en-US" sz="2400" dirty="0" smtClean="0"/>
              <a:t>Improving </a:t>
            </a:r>
            <a:r>
              <a:rPr lang="en-US" sz="2400" dirty="0"/>
              <a:t>the quality of service of your system </a:t>
            </a:r>
            <a:endParaRPr lang="en-US" sz="2400" dirty="0" smtClean="0"/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[Note Assignment 1, Part II is also due on </a:t>
            </a:r>
            <a:r>
              <a:rPr lang="en-US" sz="2000" dirty="0" smtClean="0"/>
              <a:t>April 11, 2017, </a:t>
            </a:r>
            <a:r>
              <a:rPr lang="en-US" sz="2000" dirty="0"/>
              <a:t>11:</a:t>
            </a:r>
            <a:r>
              <a:rPr lang="en-US" sz="2000" dirty="0" smtClean="0"/>
              <a:t>59pm]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Customers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Expectations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wrong with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performance to customers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expectations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rather than requirements?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Often hear people say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must exceed the customers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expectations!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basic problem with this?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result is?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Software Quality</a:t>
            </a:r>
          </a:p>
        </p:txBody>
      </p:sp>
      <p:sp>
        <p:nvSpPr>
          <p:cNvPr id="32771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Conformance to explicitly stated functional and performance requirements, explicitly documented development standards, and implicit characteristics that are expected of all professionally developed software.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Quality must be defined and measured if improvements are to be achieved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narrowest sense, it is commonly recognized as the lack of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bugs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the product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the most basic meaning of conformance to requirements because if the software contains too many functional defects, the basic requirement of providing the desired function is not met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is this usually expressed?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2773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327150" y="2665413"/>
            <a:ext cx="667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latin typeface="Palatin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1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Application to Software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Simplistically, software product quality is lack of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bugs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the product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is this problematical for software systems?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Correct operation is not sufficient – performance?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Usability by the end-user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Software specifications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694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collection </a:t>
            </a:r>
            <a:r>
              <a:rPr lang="en-US" dirty="0"/>
              <a:t>of </a:t>
            </a:r>
            <a:r>
              <a:rPr lang="en-US" dirty="0" smtClean="0"/>
              <a:t>attributes </a:t>
            </a:r>
            <a:r>
              <a:rPr lang="en-US" dirty="0"/>
              <a:t>in a </a:t>
            </a:r>
            <a:r>
              <a:rPr lang="en-US" dirty="0" smtClean="0"/>
              <a:t>software system, the </a:t>
            </a:r>
            <a:r>
              <a:rPr lang="en-US" dirty="0"/>
              <a:t>level of the attribute for which the </a:t>
            </a:r>
            <a:r>
              <a:rPr lang="en-US" dirty="0" smtClean="0"/>
              <a:t>customer and users </a:t>
            </a:r>
            <a:r>
              <a:rPr lang="en-US" dirty="0"/>
              <a:t>holds a positive value. </a:t>
            </a:r>
            <a:endParaRPr lang="en-US" dirty="0" smtClean="0"/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 is best defined as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conformance to customers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requirements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7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Cost of Software Defects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54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Saving Time and Money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Even experienced software engineers inject a defect about every ten lines of code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cost of finding and fixing defects increases at every step in the development process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defect find &amp; fix times range from 3 minutes in code reviews to 25 minutes in inspections and 1400 minutes in system testing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accurate plans and reliable commitments, you must insist on what?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5943600" y="6400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000" dirty="0">
              <a:latin typeface="Times New Roman" charset="0"/>
            </a:endParaRP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Cost of Software Defects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9" descr="wpe5.jpg (21790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2" y="990600"/>
            <a:ext cx="6599968" cy="547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27654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1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Cost of Fixing Defects 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991387"/>
              </p:ext>
            </p:extLst>
          </p:nvPr>
        </p:nvGraphicFramePr>
        <p:xfrm>
          <a:off x="152400" y="1905000"/>
          <a:ext cx="8812086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4" imgW="5600700" imgH="1473200" progId="Word.Document.12">
                  <p:embed/>
                </p:oleObj>
              </mc:Choice>
              <mc:Fallback>
                <p:oleObj name="Document" r:id="rId4" imgW="5600700" imgH="147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05000"/>
                        <a:ext cx="8812086" cy="231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572000"/>
            <a:ext cx="8229600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0"/>
              <a:buChar char="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0"/>
              <a:buChar char=""/>
              <a:defRPr sz="23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0"/>
              <a:buChar char="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0"/>
              <a:buChar char="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Garamond"/>
                <a:cs typeface="Garamond"/>
              </a:rPr>
              <a:t>The earlier a defect is discovered, the lower the cost of fixing the defect.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Distribution of Defects – Time Introduced </a:t>
            </a:r>
            <a:r>
              <a:rPr lang="en-US" sz="2800" dirty="0"/>
              <a:t>and Fixed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025525"/>
          </a:xfrm>
        </p:spPr>
        <p:txBody>
          <a:bodyPr/>
          <a:lstStyle/>
          <a:p>
            <a:r>
              <a:rPr lang="en-US" sz="3200" dirty="0" smtClean="0"/>
              <a:t>Majority of defects are introduced early</a:t>
            </a:r>
          </a:p>
          <a:p>
            <a:r>
              <a:rPr lang="en-US" sz="3200" dirty="0" smtClean="0"/>
              <a:t>Majority of defects are discovered late. </a:t>
            </a:r>
            <a:endParaRPr lang="en-US" sz="3200" dirty="0"/>
          </a:p>
        </p:txBody>
      </p:sp>
      <p:graphicFrame>
        <p:nvGraphicFramePr>
          <p:cNvPr id="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43920"/>
              </p:ext>
            </p:extLst>
          </p:nvPr>
        </p:nvGraphicFramePr>
        <p:xfrm>
          <a:off x="228600" y="1744663"/>
          <a:ext cx="852487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Document" r:id="rId4" imgW="6134100" imgH="2260600" progId="Word.Document.12">
                  <p:embed/>
                </p:oleObj>
              </mc:Choice>
              <mc:Fallback>
                <p:oleObj name="Document" r:id="rId4" imgW="6134100" imgH="226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744663"/>
                        <a:ext cx="8524875" cy="314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by </a:t>
            </a:r>
            <a:r>
              <a:rPr lang="en-US" dirty="0" smtClean="0"/>
              <a:t>Development Phases</a:t>
            </a:r>
            <a:endParaRPr lang="en-US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rcRect l="-6197" r="-6197"/>
          <a:stretch>
            <a:fillRect/>
          </a:stretch>
        </p:blipFill>
        <p:spPr>
          <a:xfrm>
            <a:off x="228600" y="1066800"/>
            <a:ext cx="8686800" cy="5410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3-9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preparation for the rest of the assignments, locate and load the following software: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Java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Eclipse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Junit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Cobertura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See the reading list for where to locate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software to down load and also the documentation and such.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Google is your friend.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After loading, test it out.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Software Verification and Validation (V&amp;V)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60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1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Verification </a:t>
            </a:r>
            <a:r>
              <a:rPr lang="en-US" dirty="0"/>
              <a:t>and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Verification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dirty="0" smtClean="0"/>
              <a:t>Does </a:t>
            </a:r>
            <a:r>
              <a:rPr lang="en-US" sz="3200" dirty="0"/>
              <a:t>the software system </a:t>
            </a:r>
            <a:r>
              <a:rPr lang="en-US" sz="3200" dirty="0" smtClean="0"/>
              <a:t>meet </a:t>
            </a:r>
            <a:r>
              <a:rPr lang="en-US" sz="3200" dirty="0"/>
              <a:t>the requirements specifications?</a:t>
            </a:r>
          </a:p>
          <a:p>
            <a:pPr marL="0" indent="0" eaLnBrk="1" hangingPunct="1">
              <a:buFont typeface="Wingdings 3" charset="0"/>
              <a:buNone/>
              <a:defRPr/>
            </a:pPr>
            <a:r>
              <a:rPr lang="en-US" sz="3200" i="1" dirty="0"/>
              <a:t>	</a:t>
            </a:r>
            <a:r>
              <a:rPr lang="en-US" sz="3200" i="1" dirty="0" smtClean="0"/>
              <a:t>Are </a:t>
            </a:r>
            <a:r>
              <a:rPr lang="en-US" sz="3200" i="1" dirty="0"/>
              <a:t>we building the software right</a:t>
            </a:r>
            <a:r>
              <a:rPr lang="en-US" sz="3200" i="1" dirty="0" smtClean="0"/>
              <a:t>?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Validation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dirty="0" smtClean="0"/>
              <a:t>Does the software system meet the user's real needs?</a:t>
            </a:r>
          </a:p>
          <a:p>
            <a:pPr eaLnBrk="1" hangingPunct="1">
              <a:buFont typeface="Wingdings 3" charset="0"/>
              <a:buNone/>
              <a:defRPr/>
            </a:pPr>
            <a:r>
              <a:rPr lang="en-US" sz="3200" i="1" dirty="0" smtClean="0"/>
              <a:t>		Are we building the right software? </a:t>
            </a:r>
          </a:p>
          <a:p>
            <a:pPr eaLnBrk="1" hangingPunct="1">
              <a:buFont typeface="Wingdings 3" charset="0"/>
              <a:buNone/>
              <a:defRPr/>
            </a:pPr>
            <a:endParaRPr lang="en-US" i="1" dirty="0"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200" dirty="0"/>
              <a:t>A document that specifies, ideally in a complete, precise and verifiable manner, the requirements, design, behavior, or other characteristics of a component or system, and, often, the procedures for determining whether these provisions have been satisfied. [IEEE]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defTabSz="895350" eaLnBrk="1" hangingPunct="1"/>
            <a:r>
              <a:rPr lang="en-US" dirty="0" smtClean="0"/>
              <a:t>Validation vs. </a:t>
            </a:r>
            <a:r>
              <a:rPr lang="en-US" dirty="0"/>
              <a:t>Verification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1852613"/>
            <a:ext cx="3505200" cy="1511300"/>
            <a:chOff x="304800" y="1852613"/>
            <a:chExt cx="3505200" cy="1511300"/>
          </a:xfrm>
        </p:grpSpPr>
        <p:sp>
          <p:nvSpPr>
            <p:cNvPr id="43032" name="Freeform 4"/>
            <p:cNvSpPr>
              <a:spLocks/>
            </p:cNvSpPr>
            <p:nvPr/>
          </p:nvSpPr>
          <p:spPr bwMode="auto">
            <a:xfrm>
              <a:off x="304800" y="1852613"/>
              <a:ext cx="2687638" cy="1511300"/>
            </a:xfrm>
            <a:custGeom>
              <a:avLst/>
              <a:gdLst>
                <a:gd name="T0" fmla="*/ 2147483647 w 1693"/>
                <a:gd name="T1" fmla="*/ 2147483647 h 952"/>
                <a:gd name="T2" fmla="*/ 2147483647 w 1693"/>
                <a:gd name="T3" fmla="*/ 2147483647 h 952"/>
                <a:gd name="T4" fmla="*/ 2147483647 w 1693"/>
                <a:gd name="T5" fmla="*/ 2147483647 h 952"/>
                <a:gd name="T6" fmla="*/ 2147483647 w 1693"/>
                <a:gd name="T7" fmla="*/ 2147483647 h 952"/>
                <a:gd name="T8" fmla="*/ 2147483647 w 1693"/>
                <a:gd name="T9" fmla="*/ 2147483647 h 952"/>
                <a:gd name="T10" fmla="*/ 2147483647 w 1693"/>
                <a:gd name="T11" fmla="*/ 2147483647 h 952"/>
                <a:gd name="T12" fmla="*/ 2147483647 w 1693"/>
                <a:gd name="T13" fmla="*/ 2147483647 h 952"/>
                <a:gd name="T14" fmla="*/ 2147483647 w 1693"/>
                <a:gd name="T15" fmla="*/ 2147483647 h 952"/>
                <a:gd name="T16" fmla="*/ 2147483647 w 1693"/>
                <a:gd name="T17" fmla="*/ 2147483647 h 952"/>
                <a:gd name="T18" fmla="*/ 2147483647 w 1693"/>
                <a:gd name="T19" fmla="*/ 2147483647 h 952"/>
                <a:gd name="T20" fmla="*/ 2147483647 w 1693"/>
                <a:gd name="T21" fmla="*/ 2147483647 h 952"/>
                <a:gd name="T22" fmla="*/ 2147483647 w 1693"/>
                <a:gd name="T23" fmla="*/ 2147483647 h 952"/>
                <a:gd name="T24" fmla="*/ 2147483647 w 1693"/>
                <a:gd name="T25" fmla="*/ 2147483647 h 952"/>
                <a:gd name="T26" fmla="*/ 2147483647 w 1693"/>
                <a:gd name="T27" fmla="*/ 2147483647 h 952"/>
                <a:gd name="T28" fmla="*/ 2147483647 w 1693"/>
                <a:gd name="T29" fmla="*/ 2147483647 h 952"/>
                <a:gd name="T30" fmla="*/ 2147483647 w 1693"/>
                <a:gd name="T31" fmla="*/ 2147483647 h 952"/>
                <a:gd name="T32" fmla="*/ 2147483647 w 1693"/>
                <a:gd name="T33" fmla="*/ 2147483647 h 952"/>
                <a:gd name="T34" fmla="*/ 2147483647 w 1693"/>
                <a:gd name="T35" fmla="*/ 2147483647 h 952"/>
                <a:gd name="T36" fmla="*/ 2147483647 w 1693"/>
                <a:gd name="T37" fmla="*/ 2147483647 h 952"/>
                <a:gd name="T38" fmla="*/ 2147483647 w 1693"/>
                <a:gd name="T39" fmla="*/ 2147483647 h 952"/>
                <a:gd name="T40" fmla="*/ 2147483647 w 1693"/>
                <a:gd name="T41" fmla="*/ 2147483647 h 952"/>
                <a:gd name="T42" fmla="*/ 2147483647 w 1693"/>
                <a:gd name="T43" fmla="*/ 2147483647 h 952"/>
                <a:gd name="T44" fmla="*/ 2147483647 w 1693"/>
                <a:gd name="T45" fmla="*/ 2147483647 h 952"/>
                <a:gd name="T46" fmla="*/ 2147483647 w 1693"/>
                <a:gd name="T47" fmla="*/ 2147483647 h 952"/>
                <a:gd name="T48" fmla="*/ 2147483647 w 1693"/>
                <a:gd name="T49" fmla="*/ 2147483647 h 952"/>
                <a:gd name="T50" fmla="*/ 2147483647 w 1693"/>
                <a:gd name="T51" fmla="*/ 2147483647 h 952"/>
                <a:gd name="T52" fmla="*/ 2147483647 w 1693"/>
                <a:gd name="T53" fmla="*/ 2147483647 h 952"/>
                <a:gd name="T54" fmla="*/ 2147483647 w 1693"/>
                <a:gd name="T55" fmla="*/ 2147483647 h 952"/>
                <a:gd name="T56" fmla="*/ 2147483647 w 1693"/>
                <a:gd name="T57" fmla="*/ 2147483647 h 952"/>
                <a:gd name="T58" fmla="*/ 2147483647 w 1693"/>
                <a:gd name="T59" fmla="*/ 2147483647 h 952"/>
                <a:gd name="T60" fmla="*/ 2147483647 w 1693"/>
                <a:gd name="T61" fmla="*/ 2147483647 h 952"/>
                <a:gd name="T62" fmla="*/ 2147483647 w 1693"/>
                <a:gd name="T63" fmla="*/ 2147483647 h 952"/>
                <a:gd name="T64" fmla="*/ 2147483647 w 1693"/>
                <a:gd name="T65" fmla="*/ 2147483647 h 952"/>
                <a:gd name="T66" fmla="*/ 2147483647 w 1693"/>
                <a:gd name="T67" fmla="*/ 2147483647 h 952"/>
                <a:gd name="T68" fmla="*/ 2147483647 w 1693"/>
                <a:gd name="T69" fmla="*/ 2147483647 h 952"/>
                <a:gd name="T70" fmla="*/ 2147483647 w 1693"/>
                <a:gd name="T71" fmla="*/ 2147483647 h 952"/>
                <a:gd name="T72" fmla="*/ 2147483647 w 1693"/>
                <a:gd name="T73" fmla="*/ 2147483647 h 952"/>
                <a:gd name="T74" fmla="*/ 2147483647 w 1693"/>
                <a:gd name="T75" fmla="*/ 2147483647 h 952"/>
                <a:gd name="T76" fmla="*/ 2147483647 w 1693"/>
                <a:gd name="T77" fmla="*/ 2147483647 h 952"/>
                <a:gd name="T78" fmla="*/ 2147483647 w 1693"/>
                <a:gd name="T79" fmla="*/ 2147483647 h 952"/>
                <a:gd name="T80" fmla="*/ 2147483647 w 1693"/>
                <a:gd name="T81" fmla="*/ 2147483647 h 952"/>
                <a:gd name="T82" fmla="*/ 2147483647 w 1693"/>
                <a:gd name="T83" fmla="*/ 2147483647 h 952"/>
                <a:gd name="T84" fmla="*/ 2147483647 w 1693"/>
                <a:gd name="T85" fmla="*/ 2147483647 h 952"/>
                <a:gd name="T86" fmla="*/ 2147483647 w 1693"/>
                <a:gd name="T87" fmla="*/ 2147483647 h 952"/>
                <a:gd name="T88" fmla="*/ 2147483647 w 1693"/>
                <a:gd name="T89" fmla="*/ 0 h 952"/>
                <a:gd name="T90" fmla="*/ 2147483647 w 1693"/>
                <a:gd name="T91" fmla="*/ 2147483647 h 952"/>
                <a:gd name="T92" fmla="*/ 2147483647 w 1693"/>
                <a:gd name="T93" fmla="*/ 2147483647 h 952"/>
                <a:gd name="T94" fmla="*/ 2147483647 w 1693"/>
                <a:gd name="T95" fmla="*/ 2147483647 h 952"/>
                <a:gd name="T96" fmla="*/ 2147483647 w 1693"/>
                <a:gd name="T97" fmla="*/ 2147483647 h 952"/>
                <a:gd name="T98" fmla="*/ 2147483647 w 1693"/>
                <a:gd name="T99" fmla="*/ 2147483647 h 952"/>
                <a:gd name="T100" fmla="*/ 2147483647 w 1693"/>
                <a:gd name="T101" fmla="*/ 2147483647 h 952"/>
                <a:gd name="T102" fmla="*/ 2147483647 w 1693"/>
                <a:gd name="T103" fmla="*/ 2147483647 h 952"/>
                <a:gd name="T104" fmla="*/ 2147483647 w 1693"/>
                <a:gd name="T105" fmla="*/ 2147483647 h 952"/>
                <a:gd name="T106" fmla="*/ 2147483647 w 1693"/>
                <a:gd name="T107" fmla="*/ 2147483647 h 952"/>
                <a:gd name="T108" fmla="*/ 2147483647 w 1693"/>
                <a:gd name="T109" fmla="*/ 2147483647 h 9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3"/>
                <a:gd name="T166" fmla="*/ 0 h 952"/>
                <a:gd name="T167" fmla="*/ 1693 w 1693"/>
                <a:gd name="T168" fmla="*/ 952 h 9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3" h="952">
                  <a:moveTo>
                    <a:pt x="336" y="162"/>
                  </a:moveTo>
                  <a:lnTo>
                    <a:pt x="313" y="162"/>
                  </a:lnTo>
                  <a:lnTo>
                    <a:pt x="290" y="151"/>
                  </a:lnTo>
                  <a:lnTo>
                    <a:pt x="266" y="128"/>
                  </a:lnTo>
                  <a:lnTo>
                    <a:pt x="243" y="128"/>
                  </a:lnTo>
                  <a:lnTo>
                    <a:pt x="220" y="128"/>
                  </a:lnTo>
                  <a:lnTo>
                    <a:pt x="197" y="116"/>
                  </a:lnTo>
                  <a:lnTo>
                    <a:pt x="174" y="128"/>
                  </a:lnTo>
                  <a:lnTo>
                    <a:pt x="150" y="128"/>
                  </a:lnTo>
                  <a:lnTo>
                    <a:pt x="127" y="139"/>
                  </a:lnTo>
                  <a:lnTo>
                    <a:pt x="104" y="151"/>
                  </a:lnTo>
                  <a:lnTo>
                    <a:pt x="69" y="197"/>
                  </a:lnTo>
                  <a:lnTo>
                    <a:pt x="58" y="220"/>
                  </a:lnTo>
                  <a:lnTo>
                    <a:pt x="58" y="243"/>
                  </a:lnTo>
                  <a:lnTo>
                    <a:pt x="46" y="267"/>
                  </a:lnTo>
                  <a:lnTo>
                    <a:pt x="46" y="301"/>
                  </a:lnTo>
                  <a:lnTo>
                    <a:pt x="46" y="325"/>
                  </a:lnTo>
                  <a:lnTo>
                    <a:pt x="58" y="348"/>
                  </a:lnTo>
                  <a:lnTo>
                    <a:pt x="81" y="371"/>
                  </a:lnTo>
                  <a:lnTo>
                    <a:pt x="104" y="383"/>
                  </a:lnTo>
                  <a:lnTo>
                    <a:pt x="127" y="394"/>
                  </a:lnTo>
                  <a:lnTo>
                    <a:pt x="92" y="383"/>
                  </a:lnTo>
                  <a:lnTo>
                    <a:pt x="69" y="406"/>
                  </a:lnTo>
                  <a:lnTo>
                    <a:pt x="58" y="429"/>
                  </a:lnTo>
                  <a:lnTo>
                    <a:pt x="34" y="452"/>
                  </a:lnTo>
                  <a:lnTo>
                    <a:pt x="23" y="475"/>
                  </a:lnTo>
                  <a:lnTo>
                    <a:pt x="11" y="499"/>
                  </a:lnTo>
                  <a:lnTo>
                    <a:pt x="11" y="522"/>
                  </a:lnTo>
                  <a:lnTo>
                    <a:pt x="0" y="568"/>
                  </a:lnTo>
                  <a:lnTo>
                    <a:pt x="11" y="591"/>
                  </a:lnTo>
                  <a:lnTo>
                    <a:pt x="23" y="614"/>
                  </a:lnTo>
                  <a:lnTo>
                    <a:pt x="34" y="638"/>
                  </a:lnTo>
                  <a:lnTo>
                    <a:pt x="46" y="661"/>
                  </a:lnTo>
                  <a:lnTo>
                    <a:pt x="81" y="684"/>
                  </a:lnTo>
                  <a:lnTo>
                    <a:pt x="104" y="696"/>
                  </a:lnTo>
                  <a:lnTo>
                    <a:pt x="127" y="696"/>
                  </a:lnTo>
                  <a:lnTo>
                    <a:pt x="150" y="696"/>
                  </a:lnTo>
                  <a:lnTo>
                    <a:pt x="174" y="696"/>
                  </a:lnTo>
                  <a:lnTo>
                    <a:pt x="197" y="696"/>
                  </a:lnTo>
                  <a:lnTo>
                    <a:pt x="220" y="684"/>
                  </a:lnTo>
                  <a:lnTo>
                    <a:pt x="232" y="661"/>
                  </a:lnTo>
                  <a:lnTo>
                    <a:pt x="243" y="638"/>
                  </a:lnTo>
                  <a:lnTo>
                    <a:pt x="255" y="614"/>
                  </a:lnTo>
                  <a:lnTo>
                    <a:pt x="243" y="638"/>
                  </a:lnTo>
                  <a:lnTo>
                    <a:pt x="232" y="661"/>
                  </a:lnTo>
                  <a:lnTo>
                    <a:pt x="232" y="696"/>
                  </a:lnTo>
                  <a:lnTo>
                    <a:pt x="232" y="719"/>
                  </a:lnTo>
                  <a:lnTo>
                    <a:pt x="232" y="742"/>
                  </a:lnTo>
                  <a:lnTo>
                    <a:pt x="232" y="765"/>
                  </a:lnTo>
                  <a:lnTo>
                    <a:pt x="243" y="788"/>
                  </a:lnTo>
                  <a:lnTo>
                    <a:pt x="255" y="812"/>
                  </a:lnTo>
                  <a:lnTo>
                    <a:pt x="278" y="835"/>
                  </a:lnTo>
                  <a:lnTo>
                    <a:pt x="313" y="858"/>
                  </a:lnTo>
                  <a:lnTo>
                    <a:pt x="336" y="870"/>
                  </a:lnTo>
                  <a:lnTo>
                    <a:pt x="359" y="870"/>
                  </a:lnTo>
                  <a:lnTo>
                    <a:pt x="382" y="870"/>
                  </a:lnTo>
                  <a:lnTo>
                    <a:pt x="417" y="870"/>
                  </a:lnTo>
                  <a:lnTo>
                    <a:pt x="440" y="870"/>
                  </a:lnTo>
                  <a:lnTo>
                    <a:pt x="463" y="870"/>
                  </a:lnTo>
                  <a:lnTo>
                    <a:pt x="487" y="858"/>
                  </a:lnTo>
                  <a:lnTo>
                    <a:pt x="533" y="742"/>
                  </a:lnTo>
                  <a:lnTo>
                    <a:pt x="556" y="800"/>
                  </a:lnTo>
                  <a:lnTo>
                    <a:pt x="568" y="823"/>
                  </a:lnTo>
                  <a:lnTo>
                    <a:pt x="579" y="846"/>
                  </a:lnTo>
                  <a:lnTo>
                    <a:pt x="603" y="870"/>
                  </a:lnTo>
                  <a:lnTo>
                    <a:pt x="626" y="893"/>
                  </a:lnTo>
                  <a:lnTo>
                    <a:pt x="661" y="904"/>
                  </a:lnTo>
                  <a:lnTo>
                    <a:pt x="684" y="916"/>
                  </a:lnTo>
                  <a:lnTo>
                    <a:pt x="707" y="916"/>
                  </a:lnTo>
                  <a:lnTo>
                    <a:pt x="730" y="916"/>
                  </a:lnTo>
                  <a:lnTo>
                    <a:pt x="753" y="928"/>
                  </a:lnTo>
                  <a:lnTo>
                    <a:pt x="776" y="928"/>
                  </a:lnTo>
                  <a:lnTo>
                    <a:pt x="800" y="916"/>
                  </a:lnTo>
                  <a:lnTo>
                    <a:pt x="823" y="904"/>
                  </a:lnTo>
                  <a:lnTo>
                    <a:pt x="846" y="893"/>
                  </a:lnTo>
                  <a:lnTo>
                    <a:pt x="858" y="870"/>
                  </a:lnTo>
                  <a:lnTo>
                    <a:pt x="869" y="846"/>
                  </a:lnTo>
                  <a:lnTo>
                    <a:pt x="892" y="823"/>
                  </a:lnTo>
                  <a:lnTo>
                    <a:pt x="892" y="800"/>
                  </a:lnTo>
                  <a:lnTo>
                    <a:pt x="892" y="777"/>
                  </a:lnTo>
                  <a:lnTo>
                    <a:pt x="892" y="754"/>
                  </a:lnTo>
                  <a:lnTo>
                    <a:pt x="892" y="777"/>
                  </a:lnTo>
                  <a:lnTo>
                    <a:pt x="904" y="800"/>
                  </a:lnTo>
                  <a:lnTo>
                    <a:pt x="904" y="823"/>
                  </a:lnTo>
                  <a:lnTo>
                    <a:pt x="916" y="846"/>
                  </a:lnTo>
                  <a:lnTo>
                    <a:pt x="939" y="870"/>
                  </a:lnTo>
                  <a:lnTo>
                    <a:pt x="962" y="893"/>
                  </a:lnTo>
                  <a:lnTo>
                    <a:pt x="985" y="916"/>
                  </a:lnTo>
                  <a:lnTo>
                    <a:pt x="1020" y="928"/>
                  </a:lnTo>
                  <a:lnTo>
                    <a:pt x="1055" y="939"/>
                  </a:lnTo>
                  <a:lnTo>
                    <a:pt x="1078" y="951"/>
                  </a:lnTo>
                  <a:lnTo>
                    <a:pt x="1113" y="951"/>
                  </a:lnTo>
                  <a:lnTo>
                    <a:pt x="1136" y="951"/>
                  </a:lnTo>
                  <a:lnTo>
                    <a:pt x="1159" y="951"/>
                  </a:lnTo>
                  <a:lnTo>
                    <a:pt x="1182" y="939"/>
                  </a:lnTo>
                  <a:lnTo>
                    <a:pt x="1217" y="928"/>
                  </a:lnTo>
                  <a:lnTo>
                    <a:pt x="1240" y="904"/>
                  </a:lnTo>
                  <a:lnTo>
                    <a:pt x="1252" y="881"/>
                  </a:lnTo>
                  <a:lnTo>
                    <a:pt x="1252" y="858"/>
                  </a:lnTo>
                  <a:lnTo>
                    <a:pt x="1263" y="835"/>
                  </a:lnTo>
                  <a:lnTo>
                    <a:pt x="1263" y="812"/>
                  </a:lnTo>
                  <a:lnTo>
                    <a:pt x="1252" y="788"/>
                  </a:lnTo>
                  <a:lnTo>
                    <a:pt x="1240" y="765"/>
                  </a:lnTo>
                  <a:lnTo>
                    <a:pt x="1252" y="788"/>
                  </a:lnTo>
                  <a:lnTo>
                    <a:pt x="1263" y="812"/>
                  </a:lnTo>
                  <a:lnTo>
                    <a:pt x="1287" y="823"/>
                  </a:lnTo>
                  <a:lnTo>
                    <a:pt x="1310" y="835"/>
                  </a:lnTo>
                  <a:lnTo>
                    <a:pt x="1333" y="858"/>
                  </a:lnTo>
                  <a:lnTo>
                    <a:pt x="1356" y="881"/>
                  </a:lnTo>
                  <a:lnTo>
                    <a:pt x="1379" y="893"/>
                  </a:lnTo>
                  <a:lnTo>
                    <a:pt x="1403" y="904"/>
                  </a:lnTo>
                  <a:lnTo>
                    <a:pt x="1426" y="916"/>
                  </a:lnTo>
                  <a:lnTo>
                    <a:pt x="1449" y="928"/>
                  </a:lnTo>
                  <a:lnTo>
                    <a:pt x="1472" y="928"/>
                  </a:lnTo>
                  <a:lnTo>
                    <a:pt x="1507" y="939"/>
                  </a:lnTo>
                  <a:lnTo>
                    <a:pt x="1530" y="939"/>
                  </a:lnTo>
                  <a:lnTo>
                    <a:pt x="1565" y="928"/>
                  </a:lnTo>
                  <a:lnTo>
                    <a:pt x="1588" y="928"/>
                  </a:lnTo>
                  <a:lnTo>
                    <a:pt x="1611" y="916"/>
                  </a:lnTo>
                  <a:lnTo>
                    <a:pt x="1634" y="904"/>
                  </a:lnTo>
                  <a:lnTo>
                    <a:pt x="1646" y="881"/>
                  </a:lnTo>
                  <a:lnTo>
                    <a:pt x="1658" y="858"/>
                  </a:lnTo>
                  <a:lnTo>
                    <a:pt x="1658" y="835"/>
                  </a:lnTo>
                  <a:lnTo>
                    <a:pt x="1658" y="812"/>
                  </a:lnTo>
                  <a:lnTo>
                    <a:pt x="1646" y="788"/>
                  </a:lnTo>
                  <a:lnTo>
                    <a:pt x="1623" y="777"/>
                  </a:lnTo>
                  <a:lnTo>
                    <a:pt x="1600" y="754"/>
                  </a:lnTo>
                  <a:lnTo>
                    <a:pt x="1576" y="742"/>
                  </a:lnTo>
                  <a:lnTo>
                    <a:pt x="1588" y="730"/>
                  </a:lnTo>
                  <a:lnTo>
                    <a:pt x="1611" y="730"/>
                  </a:lnTo>
                  <a:lnTo>
                    <a:pt x="1634" y="719"/>
                  </a:lnTo>
                  <a:lnTo>
                    <a:pt x="1658" y="719"/>
                  </a:lnTo>
                  <a:lnTo>
                    <a:pt x="1681" y="696"/>
                  </a:lnTo>
                  <a:lnTo>
                    <a:pt x="1692" y="672"/>
                  </a:lnTo>
                  <a:lnTo>
                    <a:pt x="1692" y="649"/>
                  </a:lnTo>
                  <a:lnTo>
                    <a:pt x="1692" y="626"/>
                  </a:lnTo>
                  <a:lnTo>
                    <a:pt x="1692" y="603"/>
                  </a:lnTo>
                  <a:lnTo>
                    <a:pt x="1692" y="580"/>
                  </a:lnTo>
                  <a:lnTo>
                    <a:pt x="1669" y="557"/>
                  </a:lnTo>
                  <a:lnTo>
                    <a:pt x="1658" y="533"/>
                  </a:lnTo>
                  <a:lnTo>
                    <a:pt x="1634" y="522"/>
                  </a:lnTo>
                  <a:lnTo>
                    <a:pt x="1611" y="510"/>
                  </a:lnTo>
                  <a:lnTo>
                    <a:pt x="1588" y="499"/>
                  </a:lnTo>
                  <a:lnTo>
                    <a:pt x="1565" y="487"/>
                  </a:lnTo>
                  <a:lnTo>
                    <a:pt x="1588" y="487"/>
                  </a:lnTo>
                  <a:lnTo>
                    <a:pt x="1611" y="475"/>
                  </a:lnTo>
                  <a:lnTo>
                    <a:pt x="1634" y="464"/>
                  </a:lnTo>
                  <a:lnTo>
                    <a:pt x="1634" y="441"/>
                  </a:lnTo>
                  <a:lnTo>
                    <a:pt x="1634" y="417"/>
                  </a:lnTo>
                  <a:lnTo>
                    <a:pt x="1634" y="394"/>
                  </a:lnTo>
                  <a:lnTo>
                    <a:pt x="1634" y="336"/>
                  </a:lnTo>
                  <a:lnTo>
                    <a:pt x="1623" y="313"/>
                  </a:lnTo>
                  <a:lnTo>
                    <a:pt x="1611" y="290"/>
                  </a:lnTo>
                  <a:lnTo>
                    <a:pt x="1600" y="267"/>
                  </a:lnTo>
                  <a:lnTo>
                    <a:pt x="1588" y="243"/>
                  </a:lnTo>
                  <a:lnTo>
                    <a:pt x="1565" y="220"/>
                  </a:lnTo>
                  <a:lnTo>
                    <a:pt x="1542" y="209"/>
                  </a:lnTo>
                  <a:lnTo>
                    <a:pt x="1518" y="197"/>
                  </a:lnTo>
                  <a:lnTo>
                    <a:pt x="1495" y="185"/>
                  </a:lnTo>
                  <a:lnTo>
                    <a:pt x="1472" y="185"/>
                  </a:lnTo>
                  <a:lnTo>
                    <a:pt x="1449" y="174"/>
                  </a:lnTo>
                  <a:lnTo>
                    <a:pt x="1426" y="174"/>
                  </a:lnTo>
                  <a:lnTo>
                    <a:pt x="1403" y="174"/>
                  </a:lnTo>
                  <a:lnTo>
                    <a:pt x="1379" y="174"/>
                  </a:lnTo>
                  <a:lnTo>
                    <a:pt x="1356" y="197"/>
                  </a:lnTo>
                  <a:lnTo>
                    <a:pt x="1333" y="209"/>
                  </a:lnTo>
                  <a:lnTo>
                    <a:pt x="1333" y="174"/>
                  </a:lnTo>
                  <a:lnTo>
                    <a:pt x="1333" y="151"/>
                  </a:lnTo>
                  <a:lnTo>
                    <a:pt x="1333" y="128"/>
                  </a:lnTo>
                  <a:lnTo>
                    <a:pt x="1333" y="104"/>
                  </a:lnTo>
                  <a:lnTo>
                    <a:pt x="1333" y="81"/>
                  </a:lnTo>
                  <a:lnTo>
                    <a:pt x="1310" y="70"/>
                  </a:lnTo>
                  <a:lnTo>
                    <a:pt x="1287" y="46"/>
                  </a:lnTo>
                  <a:lnTo>
                    <a:pt x="1263" y="35"/>
                  </a:lnTo>
                  <a:lnTo>
                    <a:pt x="1240" y="23"/>
                  </a:lnTo>
                  <a:lnTo>
                    <a:pt x="1217" y="12"/>
                  </a:lnTo>
                  <a:lnTo>
                    <a:pt x="1194" y="12"/>
                  </a:lnTo>
                  <a:lnTo>
                    <a:pt x="1171" y="0"/>
                  </a:lnTo>
                  <a:lnTo>
                    <a:pt x="1147" y="0"/>
                  </a:lnTo>
                  <a:lnTo>
                    <a:pt x="1113" y="0"/>
                  </a:lnTo>
                  <a:lnTo>
                    <a:pt x="1090" y="12"/>
                  </a:lnTo>
                  <a:lnTo>
                    <a:pt x="1066" y="23"/>
                  </a:lnTo>
                  <a:lnTo>
                    <a:pt x="1055" y="46"/>
                  </a:lnTo>
                  <a:lnTo>
                    <a:pt x="1043" y="70"/>
                  </a:lnTo>
                  <a:lnTo>
                    <a:pt x="1032" y="93"/>
                  </a:lnTo>
                  <a:lnTo>
                    <a:pt x="1008" y="70"/>
                  </a:lnTo>
                  <a:lnTo>
                    <a:pt x="997" y="46"/>
                  </a:lnTo>
                  <a:lnTo>
                    <a:pt x="974" y="35"/>
                  </a:lnTo>
                  <a:lnTo>
                    <a:pt x="950" y="23"/>
                  </a:lnTo>
                  <a:lnTo>
                    <a:pt x="927" y="23"/>
                  </a:lnTo>
                  <a:lnTo>
                    <a:pt x="904" y="23"/>
                  </a:lnTo>
                  <a:lnTo>
                    <a:pt x="881" y="12"/>
                  </a:lnTo>
                  <a:lnTo>
                    <a:pt x="858" y="12"/>
                  </a:lnTo>
                  <a:lnTo>
                    <a:pt x="834" y="12"/>
                  </a:lnTo>
                  <a:lnTo>
                    <a:pt x="800" y="23"/>
                  </a:lnTo>
                  <a:lnTo>
                    <a:pt x="776" y="23"/>
                  </a:lnTo>
                  <a:lnTo>
                    <a:pt x="753" y="35"/>
                  </a:lnTo>
                  <a:lnTo>
                    <a:pt x="730" y="46"/>
                  </a:lnTo>
                  <a:lnTo>
                    <a:pt x="707" y="70"/>
                  </a:lnTo>
                  <a:lnTo>
                    <a:pt x="695" y="93"/>
                  </a:lnTo>
                  <a:lnTo>
                    <a:pt x="684" y="116"/>
                  </a:lnTo>
                  <a:lnTo>
                    <a:pt x="684" y="93"/>
                  </a:lnTo>
                  <a:lnTo>
                    <a:pt x="661" y="81"/>
                  </a:lnTo>
                  <a:lnTo>
                    <a:pt x="637" y="70"/>
                  </a:lnTo>
                  <a:lnTo>
                    <a:pt x="614" y="70"/>
                  </a:lnTo>
                  <a:lnTo>
                    <a:pt x="591" y="58"/>
                  </a:lnTo>
                  <a:lnTo>
                    <a:pt x="568" y="58"/>
                  </a:lnTo>
                  <a:lnTo>
                    <a:pt x="545" y="58"/>
                  </a:lnTo>
                  <a:lnTo>
                    <a:pt x="521" y="70"/>
                  </a:lnTo>
                  <a:lnTo>
                    <a:pt x="498" y="104"/>
                  </a:lnTo>
                  <a:lnTo>
                    <a:pt x="487" y="128"/>
                  </a:lnTo>
                  <a:lnTo>
                    <a:pt x="487" y="151"/>
                  </a:lnTo>
                  <a:lnTo>
                    <a:pt x="463" y="139"/>
                  </a:lnTo>
                  <a:lnTo>
                    <a:pt x="452" y="116"/>
                  </a:lnTo>
                  <a:lnTo>
                    <a:pt x="429" y="116"/>
                  </a:lnTo>
                  <a:lnTo>
                    <a:pt x="405" y="116"/>
                  </a:lnTo>
                  <a:lnTo>
                    <a:pt x="382" y="104"/>
                  </a:lnTo>
                  <a:lnTo>
                    <a:pt x="359" y="116"/>
                  </a:lnTo>
                  <a:lnTo>
                    <a:pt x="336" y="128"/>
                  </a:lnTo>
                  <a:lnTo>
                    <a:pt x="324" y="151"/>
                  </a:lnTo>
                  <a:lnTo>
                    <a:pt x="336" y="16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3" name="Rectangle 5"/>
            <p:cNvSpPr>
              <a:spLocks noChangeArrowheads="1"/>
            </p:cNvSpPr>
            <p:nvPr/>
          </p:nvSpPr>
          <p:spPr bwMode="auto">
            <a:xfrm>
              <a:off x="549725" y="2057400"/>
              <a:ext cx="2322276" cy="95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Garamond"/>
                  <a:cs typeface="Garamond"/>
                </a:rPr>
                <a:t>Actual</a:t>
              </a:r>
            </a:p>
            <a:p>
              <a:pPr eaLnBrk="0" hangingPunct="0"/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Garamond"/>
                  <a:cs typeface="Garamond"/>
                </a:rPr>
                <a:t>Requirements</a:t>
              </a:r>
            </a:p>
          </p:txBody>
        </p:sp>
        <p:sp>
          <p:nvSpPr>
            <p:cNvPr id="43034" name="AutoShape 6"/>
            <p:cNvSpPr>
              <a:spLocks noChangeArrowheads="1"/>
            </p:cNvSpPr>
            <p:nvPr/>
          </p:nvSpPr>
          <p:spPr bwMode="auto">
            <a:xfrm>
              <a:off x="3124200" y="2438400"/>
              <a:ext cx="685800" cy="336550"/>
            </a:xfrm>
            <a:prstGeom prst="rightArrow">
              <a:avLst>
                <a:gd name="adj1" fmla="val 50000"/>
                <a:gd name="adj2" fmla="val 10193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00450" y="1600200"/>
            <a:ext cx="4994275" cy="2133600"/>
            <a:chOff x="3600450" y="1600200"/>
            <a:chExt cx="4994275" cy="2133600"/>
          </a:xfrm>
        </p:grpSpPr>
        <p:sp>
          <p:nvSpPr>
            <p:cNvPr id="43022" name="Rectangle 3"/>
            <p:cNvSpPr>
              <a:spLocks noChangeArrowheads="1"/>
            </p:cNvSpPr>
            <p:nvPr/>
          </p:nvSpPr>
          <p:spPr bwMode="auto">
            <a:xfrm>
              <a:off x="3600450" y="1600200"/>
              <a:ext cx="4994275" cy="213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43023" name="AutoShape 7"/>
            <p:cNvSpPr>
              <a:spLocks noChangeArrowheads="1"/>
            </p:cNvSpPr>
            <p:nvPr/>
          </p:nvSpPr>
          <p:spPr bwMode="auto">
            <a:xfrm>
              <a:off x="5907088" y="2438400"/>
              <a:ext cx="646112" cy="334963"/>
            </a:xfrm>
            <a:prstGeom prst="rightArrow">
              <a:avLst>
                <a:gd name="adj1" fmla="val 50000"/>
                <a:gd name="adj2" fmla="val 96490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43024" name="AutoShape 8"/>
            <p:cNvSpPr>
              <a:spLocks noChangeArrowheads="1"/>
            </p:cNvSpPr>
            <p:nvPr/>
          </p:nvSpPr>
          <p:spPr bwMode="auto">
            <a:xfrm>
              <a:off x="6600825" y="2060575"/>
              <a:ext cx="1846263" cy="944563"/>
            </a:xfrm>
            <a:prstGeom prst="cube">
              <a:avLst>
                <a:gd name="adj" fmla="val 24977"/>
              </a:avLst>
            </a:prstGeom>
            <a:solidFill>
              <a:srgbClr val="A9FF8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43025" name="Rectangle 9"/>
            <p:cNvSpPr>
              <a:spLocks noChangeArrowheads="1"/>
            </p:cNvSpPr>
            <p:nvPr/>
          </p:nvSpPr>
          <p:spPr bwMode="auto">
            <a:xfrm>
              <a:off x="4692650" y="2590800"/>
              <a:ext cx="1098550" cy="677863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540250" y="2438400"/>
              <a:ext cx="1174750" cy="677863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419600" y="2286000"/>
              <a:ext cx="1143000" cy="708025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267200" y="2057400"/>
              <a:ext cx="1143000" cy="754063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4114800" y="1905000"/>
              <a:ext cx="1143000" cy="754063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Gill Sans MT" charset="0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886200" y="1752600"/>
              <a:ext cx="1204913" cy="762000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800" b="1" dirty="0">
                  <a:latin typeface="Garamond"/>
                  <a:cs typeface="Garamond"/>
                </a:rPr>
                <a:t>SW</a:t>
              </a:r>
              <a:br>
                <a:rPr lang="it-IT" sz="2800" b="1" dirty="0">
                  <a:latin typeface="Garamond"/>
                  <a:cs typeface="Garamond"/>
                </a:rPr>
              </a:br>
              <a:r>
                <a:rPr lang="it-IT" sz="2800" b="1" dirty="0">
                  <a:latin typeface="Garamond"/>
                  <a:cs typeface="Garamond"/>
                </a:rPr>
                <a:t>Specs</a:t>
              </a:r>
              <a:endParaRPr lang="en-US" sz="2800" b="1" dirty="0">
                <a:latin typeface="Garamond"/>
                <a:cs typeface="Garamond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753660" y="2438400"/>
              <a:ext cx="1267325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00279F"/>
                  </a:solidFill>
                  <a:latin typeface="Garamond"/>
                  <a:cs typeface="Garamond"/>
                </a:rPr>
                <a:t>System</a:t>
              </a:r>
            </a:p>
          </p:txBody>
        </p:sp>
      </p:grpSp>
      <p:sp>
        <p:nvSpPr>
          <p:cNvPr id="43026" name="Freeform 17"/>
          <p:cNvSpPr>
            <a:spLocks/>
          </p:cNvSpPr>
          <p:nvPr/>
        </p:nvSpPr>
        <p:spPr bwMode="auto">
          <a:xfrm>
            <a:off x="1676400" y="3276600"/>
            <a:ext cx="2514600" cy="762000"/>
          </a:xfrm>
          <a:custGeom>
            <a:avLst/>
            <a:gdLst>
              <a:gd name="T0" fmla="*/ 0 w 1740"/>
              <a:gd name="T1" fmla="*/ 2147483647 h 882"/>
              <a:gd name="T2" fmla="*/ 2147483647 w 1740"/>
              <a:gd name="T3" fmla="*/ 2147483647 h 882"/>
              <a:gd name="T4" fmla="*/ 2147483647 w 1740"/>
              <a:gd name="T5" fmla="*/ 0 h 882"/>
              <a:gd name="T6" fmla="*/ 0 60000 65536"/>
              <a:gd name="T7" fmla="*/ 0 60000 65536"/>
              <a:gd name="T8" fmla="*/ 0 60000 65536"/>
              <a:gd name="T9" fmla="*/ 0 w 1740"/>
              <a:gd name="T10" fmla="*/ 0 h 882"/>
              <a:gd name="T11" fmla="*/ 1740 w 1740"/>
              <a:gd name="T12" fmla="*/ 882 h 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882">
                <a:moveTo>
                  <a:pt x="0" y="64"/>
                </a:moveTo>
                <a:lnTo>
                  <a:pt x="823" y="881"/>
                </a:lnTo>
                <a:lnTo>
                  <a:pt x="1739" y="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27" name="Freeform 18"/>
          <p:cNvSpPr>
            <a:spLocks/>
          </p:cNvSpPr>
          <p:nvPr/>
        </p:nvSpPr>
        <p:spPr bwMode="auto">
          <a:xfrm>
            <a:off x="5486400" y="3200400"/>
            <a:ext cx="2533650" cy="762000"/>
          </a:xfrm>
          <a:custGeom>
            <a:avLst/>
            <a:gdLst>
              <a:gd name="T0" fmla="*/ 0 w 1740"/>
              <a:gd name="T1" fmla="*/ 2147483647 h 917"/>
              <a:gd name="T2" fmla="*/ 2147483647 w 1740"/>
              <a:gd name="T3" fmla="*/ 2147483647 h 917"/>
              <a:gd name="T4" fmla="*/ 2147483647 w 1740"/>
              <a:gd name="T5" fmla="*/ 0 h 917"/>
              <a:gd name="T6" fmla="*/ 0 60000 65536"/>
              <a:gd name="T7" fmla="*/ 0 60000 65536"/>
              <a:gd name="T8" fmla="*/ 0 60000 65536"/>
              <a:gd name="T9" fmla="*/ 0 w 1740"/>
              <a:gd name="T10" fmla="*/ 0 h 917"/>
              <a:gd name="T11" fmla="*/ 1740 w 1740"/>
              <a:gd name="T12" fmla="*/ 917 h 9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917">
                <a:moveTo>
                  <a:pt x="0" y="67"/>
                </a:moveTo>
                <a:lnTo>
                  <a:pt x="823" y="916"/>
                </a:lnTo>
                <a:lnTo>
                  <a:pt x="1739" y="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28" name="Rectangle 19"/>
          <p:cNvSpPr>
            <a:spLocks noChangeArrowheads="1"/>
          </p:cNvSpPr>
          <p:nvPr/>
        </p:nvSpPr>
        <p:spPr bwMode="auto">
          <a:xfrm>
            <a:off x="1843285" y="4038600"/>
            <a:ext cx="172440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90"/>
                </a:solidFill>
                <a:latin typeface="Garamond"/>
                <a:cs typeface="Garamond"/>
              </a:rPr>
              <a:t>Validation</a:t>
            </a:r>
          </a:p>
        </p:txBody>
      </p:sp>
      <p:sp>
        <p:nvSpPr>
          <p:cNvPr id="43029" name="Rectangle 20"/>
          <p:cNvSpPr>
            <a:spLocks noChangeArrowheads="1"/>
          </p:cNvSpPr>
          <p:nvPr/>
        </p:nvSpPr>
        <p:spPr bwMode="auto">
          <a:xfrm>
            <a:off x="5806474" y="4038600"/>
            <a:ext cx="193339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90"/>
                </a:solidFill>
                <a:latin typeface="Garamond"/>
                <a:cs typeface="Garamond"/>
              </a:rPr>
              <a:t>Verification</a:t>
            </a:r>
          </a:p>
        </p:txBody>
      </p:sp>
      <p:sp>
        <p:nvSpPr>
          <p:cNvPr id="43030" name="Rectangle 21"/>
          <p:cNvSpPr>
            <a:spLocks noChangeArrowheads="1"/>
          </p:cNvSpPr>
          <p:nvPr/>
        </p:nvSpPr>
        <p:spPr bwMode="auto">
          <a:xfrm>
            <a:off x="1524000" y="4648200"/>
            <a:ext cx="3016250" cy="13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Garamond"/>
                <a:cs typeface="Garamond"/>
              </a:rPr>
              <a:t>Includes </a:t>
            </a:r>
          </a:p>
          <a:p>
            <a:pPr algn="l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Garamond"/>
                <a:cs typeface="Garamond"/>
              </a:rPr>
              <a:t> usability testing</a:t>
            </a:r>
          </a:p>
          <a:p>
            <a:pPr algn="l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Garamond"/>
                <a:cs typeface="Garamond"/>
              </a:rPr>
              <a:t> user feedback</a:t>
            </a:r>
          </a:p>
        </p:txBody>
      </p:sp>
      <p:sp>
        <p:nvSpPr>
          <p:cNvPr id="43031" name="Rectangle 22"/>
          <p:cNvSpPr>
            <a:spLocks noChangeArrowheads="1"/>
          </p:cNvSpPr>
          <p:nvPr/>
        </p:nvSpPr>
        <p:spPr bwMode="auto">
          <a:xfrm>
            <a:off x="5715000" y="4572000"/>
            <a:ext cx="3016250" cy="17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Garamond"/>
                <a:cs typeface="Garamond"/>
              </a:rPr>
              <a:t>Includes </a:t>
            </a:r>
          </a:p>
          <a:p>
            <a:pPr algn="l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/>
                <a:cs typeface="Garamond"/>
              </a:rPr>
              <a:t> testing (mostly</a:t>
            </a:r>
            <a:r>
              <a:rPr lang="en-US" sz="2800" dirty="0" smtClean="0">
                <a:solidFill>
                  <a:schemeClr val="tx1"/>
                </a:solidFill>
                <a:latin typeface="Garamond"/>
                <a:cs typeface="Garamond"/>
              </a:rPr>
              <a:t>) </a:t>
            </a:r>
            <a:endParaRPr lang="en-US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l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Garamond"/>
                <a:cs typeface="Garamond"/>
              </a:rPr>
              <a:t>inspections</a:t>
            </a:r>
            <a:endParaRPr lang="en-US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l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/>
                <a:cs typeface="Garamond"/>
              </a:rPr>
              <a:t> static analysis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8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  <p:bldP spid="43027" grpId="0" animBg="1"/>
      <p:bldP spid="43028" grpId="0"/>
      <p:bldP spid="43029" grpId="0"/>
      <p:bldP spid="43030" grpId="0"/>
      <p:bldP spid="430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Software </a:t>
            </a:r>
            <a:r>
              <a:rPr lang="en-US" dirty="0" smtClean="0"/>
              <a:t>Testing in V&amp;V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Testing can be done for verification and validation</a:t>
            </a:r>
          </a:p>
          <a:p>
            <a:pPr eaLnBrk="1" hangingPunct="1"/>
            <a:r>
              <a:rPr lang="en-US" dirty="0"/>
              <a:t>Verification:     </a:t>
            </a:r>
          </a:p>
          <a:p>
            <a:pPr marL="742950" lvl="1" indent="-285750" eaLnBrk="1" hangingPunct="1">
              <a:buFont typeface="Wingdings 3" charset="0"/>
              <a:buNone/>
            </a:pPr>
            <a:r>
              <a:rPr lang="en-US" sz="2400" dirty="0"/>
              <a:t>	To find defects by executing a program in a test or simulated environment</a:t>
            </a:r>
          </a:p>
          <a:p>
            <a:pPr marL="1143000" lvl="2" eaLnBrk="1" hangingPunct="1"/>
            <a:r>
              <a:rPr lang="en-US" sz="2400" dirty="0"/>
              <a:t>e.g., functional test, integration test	</a:t>
            </a:r>
          </a:p>
          <a:p>
            <a:pPr eaLnBrk="1" hangingPunct="1"/>
            <a:r>
              <a:rPr lang="en-US" dirty="0"/>
              <a:t>Validation:  </a:t>
            </a:r>
          </a:p>
          <a:p>
            <a:pPr marL="742950" lvl="1" indent="-285750" eaLnBrk="1" hangingPunct="1">
              <a:buFont typeface="Wingdings 3" charset="0"/>
              <a:buNone/>
            </a:pPr>
            <a:r>
              <a:rPr lang="en-US" sz="2400" dirty="0"/>
              <a:t>	To find defects by executing a program in a real environment or with real users</a:t>
            </a:r>
          </a:p>
          <a:p>
            <a:pPr marL="1143000" lvl="2" eaLnBrk="1" hangingPunct="1"/>
            <a:r>
              <a:rPr lang="en-US" sz="2400" dirty="0"/>
              <a:t>e.g., usability test, </a:t>
            </a:r>
            <a:r>
              <a:rPr lang="en-US" sz="2400" dirty="0" smtClean="0"/>
              <a:t>beta </a:t>
            </a:r>
            <a:r>
              <a:rPr lang="en-US" sz="2400" dirty="0"/>
              <a:t>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Software Testing in </a:t>
            </a:r>
            <a:br>
              <a:rPr lang="en-US" sz="4400" dirty="0" smtClean="0"/>
            </a:br>
            <a:r>
              <a:rPr lang="en-US" sz="4400" dirty="0" smtClean="0"/>
              <a:t>Development Life Cycle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65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6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Activities in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every development activity there is a corresponding testing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Development phases, development levels 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test level </a:t>
            </a:r>
            <a:r>
              <a:rPr lang="en-US" dirty="0" smtClean="0"/>
              <a:t>has </a:t>
            </a:r>
            <a:r>
              <a:rPr lang="en-US" dirty="0"/>
              <a:t>objectives specific to that 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 smtClean="0"/>
              <a:t>Test design should start as early as possible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soon </a:t>
            </a:r>
            <a:r>
              <a:rPr lang="en-US" dirty="0" smtClean="0"/>
              <a:t>as relevant documents </a:t>
            </a:r>
            <a:r>
              <a:rPr lang="en-US" dirty="0"/>
              <a:t>are </a:t>
            </a:r>
            <a:r>
              <a:rPr lang="en-US" dirty="0" smtClean="0"/>
              <a:t>available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Applicable to waterfall and agile development model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Granularity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Unit (component, module) testing</a:t>
            </a:r>
          </a:p>
          <a:p>
            <a:r>
              <a:rPr lang="en-US" sz="3200" dirty="0" smtClean="0"/>
              <a:t>Integration testing</a:t>
            </a:r>
          </a:p>
          <a:p>
            <a:r>
              <a:rPr lang="en-US" sz="3200" dirty="0" smtClean="0"/>
              <a:t>System </a:t>
            </a:r>
            <a:r>
              <a:rPr lang="en-US" sz="3200" dirty="0"/>
              <a:t>testing </a:t>
            </a:r>
            <a:endParaRPr lang="en-US" sz="3200" dirty="0" smtClean="0"/>
          </a:p>
          <a:p>
            <a:r>
              <a:rPr lang="en-US" sz="3200" dirty="0" smtClean="0"/>
              <a:t>Acceptance </a:t>
            </a:r>
            <a:r>
              <a:rPr lang="en-US" sz="3200" dirty="0"/>
              <a:t>testing </a:t>
            </a:r>
            <a:endParaRPr lang="en-US" sz="3200" dirty="0" smtClean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V-Model of – Validation &amp; Verification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graphicFrame>
        <p:nvGraphicFramePr>
          <p:cNvPr id="471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6897"/>
              </p:ext>
            </p:extLst>
          </p:nvPr>
        </p:nvGraphicFramePr>
        <p:xfrm>
          <a:off x="762000" y="1560809"/>
          <a:ext cx="6553200" cy="485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Visio" r:id="rId4" imgW="5016500" imgH="3683000" progId="Visio.Drawing.11">
                  <p:embed/>
                </p:oleObj>
              </mc:Choice>
              <mc:Fallback>
                <p:oleObj name="Visio" r:id="rId4" imgW="5016500" imgH="3683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60809"/>
                        <a:ext cx="6553200" cy="4859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7315200" y="4114800"/>
            <a:ext cx="1371600" cy="609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Gill Sans MT" charset="0"/>
              </a:rPr>
              <a:t>validation</a:t>
            </a:r>
            <a:endParaRPr lang="en-US" sz="1800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7315200" y="5486400"/>
            <a:ext cx="1295400" cy="609600"/>
          </a:xfrm>
          <a:prstGeom prst="rightArrow">
            <a:avLst>
              <a:gd name="adj1" fmla="val 50000"/>
              <a:gd name="adj2" fmla="val 666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Gill Sans MT" charset="0"/>
              </a:rPr>
              <a:t>verification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4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of individual software unit/module/components </a:t>
            </a:r>
          </a:p>
          <a:p>
            <a:pPr lvl="1"/>
            <a:r>
              <a:rPr lang="en-US" dirty="0"/>
              <a:t>Synonymous to </a:t>
            </a:r>
            <a:r>
              <a:rPr lang="en-US" i="1" dirty="0"/>
              <a:t>module testing</a:t>
            </a:r>
            <a:r>
              <a:rPr lang="en-US" dirty="0"/>
              <a:t>, </a:t>
            </a:r>
            <a:r>
              <a:rPr lang="en-US" i="1" dirty="0"/>
              <a:t>component testing </a:t>
            </a:r>
            <a:endParaRPr lang="en-US" i="1" dirty="0" smtClean="0"/>
          </a:p>
          <a:p>
            <a:r>
              <a:rPr lang="en-US" dirty="0"/>
              <a:t>Focus on the functions of the unit </a:t>
            </a:r>
          </a:p>
          <a:p>
            <a:pPr lvl="1"/>
            <a:r>
              <a:rPr lang="en-US" dirty="0"/>
              <a:t>functionality, correctness, </a:t>
            </a:r>
            <a:r>
              <a:rPr lang="en-US" dirty="0" smtClean="0"/>
              <a:t>accuracy</a:t>
            </a:r>
            <a:endParaRPr lang="en-US" dirty="0"/>
          </a:p>
          <a:p>
            <a:r>
              <a:rPr lang="en-US" dirty="0"/>
              <a:t>Usually carried out by the developers of the unit</a:t>
            </a:r>
          </a:p>
          <a:p>
            <a:r>
              <a:rPr lang="en-US" dirty="0"/>
              <a:t>Basis for unit testing   </a:t>
            </a:r>
          </a:p>
          <a:p>
            <a:pPr lvl="1"/>
            <a:r>
              <a:rPr lang="en-US" dirty="0"/>
              <a:t>component specifications </a:t>
            </a:r>
          </a:p>
          <a:p>
            <a:pPr lvl="1"/>
            <a:r>
              <a:rPr lang="en-US" dirty="0"/>
              <a:t>detailed design and code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assignment at least twice</a:t>
            </a:r>
          </a:p>
          <a:p>
            <a:r>
              <a:rPr lang="en-US" dirty="0" smtClean="0"/>
              <a:t>Make sure </a:t>
            </a:r>
            <a:r>
              <a:rPr lang="en-US" dirty="0" smtClean="0"/>
              <a:t>your </a:t>
            </a:r>
            <a:r>
              <a:rPr lang="en-US" dirty="0" smtClean="0"/>
              <a:t>name and section and assignment is on the  document and each file</a:t>
            </a:r>
          </a:p>
          <a:p>
            <a:r>
              <a:rPr lang="en-US" dirty="0" smtClean="0"/>
              <a:t>Note on the submission if you had problems, or were late (and had permission).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9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3200" dirty="0"/>
              <a:t>Testing performed to expose defects in the </a:t>
            </a:r>
            <a:r>
              <a:rPr lang="en-US" sz="3200" i="1" dirty="0"/>
              <a:t>interfaces</a:t>
            </a:r>
            <a:r>
              <a:rPr lang="en-US" sz="3200" dirty="0"/>
              <a:t> and in the </a:t>
            </a:r>
            <a:r>
              <a:rPr lang="en-US" sz="3200" i="1" dirty="0"/>
              <a:t>interactions between </a:t>
            </a:r>
            <a:r>
              <a:rPr lang="en-US" sz="3200" dirty="0"/>
              <a:t>integrated components or sub-systems. </a:t>
            </a:r>
            <a:endParaRPr lang="en-US" sz="3200" dirty="0" smtClean="0"/>
          </a:p>
          <a:p>
            <a:pPr marL="342900" lvl="1" indent="-342900">
              <a:buClr>
                <a:schemeClr val="tx2"/>
              </a:buClr>
            </a:pPr>
            <a:r>
              <a:rPr lang="en-US" sz="3200" dirty="0" smtClean="0"/>
              <a:t>Focus </a:t>
            </a:r>
            <a:r>
              <a:rPr lang="en-US" sz="3200" dirty="0"/>
              <a:t>on the </a:t>
            </a:r>
            <a:r>
              <a:rPr lang="en-US" sz="3200" dirty="0" smtClean="0"/>
              <a:t>interactions </a:t>
            </a:r>
            <a:r>
              <a:rPr lang="en-US" sz="3200" dirty="0"/>
              <a:t>between modules </a:t>
            </a:r>
            <a:endParaRPr lang="en-US" dirty="0" smtClean="0"/>
          </a:p>
          <a:p>
            <a:pPr marL="342900" lvl="1" indent="-342900">
              <a:buClr>
                <a:schemeClr val="tx2"/>
              </a:buClr>
            </a:pPr>
            <a:r>
              <a:rPr lang="en-US" sz="3200" dirty="0"/>
              <a:t>Usually </a:t>
            </a:r>
            <a:r>
              <a:rPr lang="en-US" sz="3200" dirty="0" smtClean="0"/>
              <a:t>carried out </a:t>
            </a:r>
            <a:r>
              <a:rPr lang="en-US" sz="3200" dirty="0"/>
              <a:t>by </a:t>
            </a:r>
            <a:r>
              <a:rPr lang="en-US" sz="3200" dirty="0" smtClean="0"/>
              <a:t>the developers </a:t>
            </a:r>
            <a:r>
              <a:rPr lang="en-US" sz="3200" dirty="0"/>
              <a:t>of the </a:t>
            </a:r>
            <a:r>
              <a:rPr lang="en-US" sz="3200" dirty="0" smtClean="0"/>
              <a:t>sub-systems involved</a:t>
            </a:r>
            <a:endParaRPr lang="en-US" sz="3200" dirty="0"/>
          </a:p>
          <a:p>
            <a:r>
              <a:rPr lang="en-US" sz="3200" dirty="0" smtClean="0"/>
              <a:t>Basis for integration testing  </a:t>
            </a:r>
            <a:endParaRPr lang="en-US" sz="3200" dirty="0"/>
          </a:p>
          <a:p>
            <a:pPr lvl="1"/>
            <a:r>
              <a:rPr lang="en-US" sz="2800" dirty="0" smtClean="0"/>
              <a:t>system design and architecture</a:t>
            </a:r>
            <a:endParaRPr lang="en-US" sz="2800" dirty="0"/>
          </a:p>
          <a:p>
            <a:pPr lvl="1"/>
            <a:r>
              <a:rPr lang="en-US" sz="2800" dirty="0" smtClean="0"/>
              <a:t>subsystem and interface specification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6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a large amount of testing is needed and the changes, while small, can affect many parts of the system.</a:t>
            </a:r>
          </a:p>
          <a:p>
            <a:r>
              <a:rPr lang="en-US" dirty="0" smtClean="0"/>
              <a:t>Best example is in compiler development:</a:t>
            </a:r>
          </a:p>
          <a:p>
            <a:pPr lvl="1"/>
            <a:r>
              <a:rPr lang="en-US" sz="2400" dirty="0" smtClean="0"/>
              <a:t>Collect selected examples of code that exercise each part of the compiler</a:t>
            </a:r>
          </a:p>
          <a:p>
            <a:pPr lvl="1"/>
            <a:r>
              <a:rPr lang="en-US" sz="2400" dirty="0" smtClean="0"/>
              <a:t>Add new examples when a bug is detected</a:t>
            </a:r>
          </a:p>
          <a:p>
            <a:pPr lvl="1"/>
            <a:r>
              <a:rPr lang="en-US" sz="2400" dirty="0" smtClean="0"/>
              <a:t>Run the compiler over the entire collection and capture the output</a:t>
            </a:r>
          </a:p>
          <a:p>
            <a:pPr lvl="1"/>
            <a:r>
              <a:rPr lang="en-US" sz="2400" dirty="0" smtClean="0"/>
              <a:t>After any change of the code within the compiler, repeat the run</a:t>
            </a:r>
          </a:p>
          <a:p>
            <a:pPr lvl="1"/>
            <a:r>
              <a:rPr lang="en-US" sz="2400" dirty="0" smtClean="0"/>
              <a:t>Compare with the baseline results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Testing of an integrated system to verify that it meets the specification. </a:t>
            </a:r>
          </a:p>
          <a:p>
            <a:pPr lvl="1"/>
            <a:r>
              <a:rPr lang="en-US" sz="2800" dirty="0" smtClean="0"/>
              <a:t>A.k.a. the </a:t>
            </a:r>
            <a:r>
              <a:rPr lang="en-US" sz="2800" i="1" dirty="0"/>
              <a:t>end-to-end </a:t>
            </a:r>
            <a:r>
              <a:rPr lang="en-US" sz="2800" i="1" dirty="0" smtClean="0"/>
              <a:t>test</a:t>
            </a:r>
          </a:p>
          <a:p>
            <a:r>
              <a:rPr lang="en-US" sz="3200" dirty="0" smtClean="0"/>
              <a:t>Verify functional and </a:t>
            </a:r>
            <a:r>
              <a:rPr lang="en-US" sz="3200" i="1" dirty="0" smtClean="0"/>
              <a:t>non-functional </a:t>
            </a:r>
            <a:r>
              <a:rPr lang="en-US" sz="3200" dirty="0" smtClean="0"/>
              <a:t>requirements  </a:t>
            </a:r>
          </a:p>
          <a:p>
            <a:r>
              <a:rPr lang="en-US" sz="3200" dirty="0" smtClean="0"/>
              <a:t>Carried out by the developers and </a:t>
            </a:r>
            <a:r>
              <a:rPr lang="en-US" sz="3200" i="1" dirty="0" smtClean="0"/>
              <a:t>independent testers</a:t>
            </a:r>
          </a:p>
          <a:p>
            <a:r>
              <a:rPr lang="en-US" sz="3200" dirty="0" smtClean="0"/>
              <a:t>Basis for system testing </a:t>
            </a:r>
          </a:p>
          <a:p>
            <a:pPr lvl="1"/>
            <a:r>
              <a:rPr lang="en-US" sz="2800" dirty="0" smtClean="0"/>
              <a:t>software </a:t>
            </a:r>
            <a:r>
              <a:rPr lang="en-US" sz="2800" dirty="0"/>
              <a:t>requirement </a:t>
            </a:r>
            <a:r>
              <a:rPr lang="en-US" sz="2800" i="1" dirty="0"/>
              <a:t>specification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smtClean="0"/>
              <a:t>functional </a:t>
            </a:r>
            <a:r>
              <a:rPr lang="en-US" sz="2800" i="1" dirty="0" smtClean="0"/>
              <a:t>specification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</a:t>
            </a:r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Test the whole system </a:t>
            </a:r>
            <a:r>
              <a:rPr lang="en-US" sz="3200" dirty="0" smtClean="0"/>
              <a:t>to ensure that it </a:t>
            </a:r>
            <a:r>
              <a:rPr lang="en-US" sz="3200" dirty="0"/>
              <a:t>meets the </a:t>
            </a:r>
            <a:r>
              <a:rPr lang="en-US" sz="3200" i="1" u="sng" dirty="0"/>
              <a:t>requirements</a:t>
            </a:r>
          </a:p>
          <a:p>
            <a:r>
              <a:rPr lang="en-US" sz="3200" dirty="0" smtClean="0"/>
              <a:t>Focus on customer acceptance </a:t>
            </a:r>
          </a:p>
          <a:p>
            <a:r>
              <a:rPr lang="en-US" sz="3200" dirty="0" smtClean="0"/>
              <a:t>Carried out by </a:t>
            </a:r>
            <a:r>
              <a:rPr lang="en-US" sz="3200" i="1" u="sng" dirty="0" smtClean="0"/>
              <a:t>independent testers </a:t>
            </a:r>
            <a:r>
              <a:rPr lang="en-US" sz="3200" dirty="0" smtClean="0"/>
              <a:t>and </a:t>
            </a:r>
            <a:r>
              <a:rPr lang="en-US" sz="3200" dirty="0"/>
              <a:t>the </a:t>
            </a:r>
            <a:r>
              <a:rPr lang="en-US" sz="3200" i="1" u="sng" dirty="0" smtClean="0"/>
              <a:t>customers</a:t>
            </a:r>
          </a:p>
          <a:p>
            <a:r>
              <a:rPr lang="en-US" sz="3200" dirty="0" smtClean="0"/>
              <a:t>Basis for acceptance testing </a:t>
            </a:r>
            <a:endParaRPr lang="en-US" sz="3200" dirty="0"/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ystem and user </a:t>
            </a:r>
            <a:r>
              <a:rPr lang="en-US" sz="2800" dirty="0"/>
              <a:t>requirements</a:t>
            </a:r>
          </a:p>
          <a:p>
            <a:pPr lvl="1"/>
            <a:r>
              <a:rPr lang="en-US" sz="2800" dirty="0"/>
              <a:t>u</a:t>
            </a:r>
            <a:r>
              <a:rPr lang="en-US" sz="2800" dirty="0" smtClean="0"/>
              <a:t>se cases, business processes, risk analysis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4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</a:t>
            </a:r>
            <a:r>
              <a:rPr lang="en-US" dirty="0" smtClean="0"/>
              <a:t>Testing &amp; Criteria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Acceptance testing </a:t>
            </a:r>
          </a:p>
          <a:p>
            <a:pPr marL="344487" lvl="1" indent="0">
              <a:buNone/>
            </a:pPr>
            <a:r>
              <a:rPr lang="en-US" sz="2800" dirty="0" smtClean="0"/>
              <a:t>Formal </a:t>
            </a:r>
            <a:r>
              <a:rPr lang="en-US" sz="2800" dirty="0"/>
              <a:t>testing with respect to user needs, requirements, and business processes conducted to determine whether or not a system satisfies the </a:t>
            </a:r>
            <a:r>
              <a:rPr lang="en-US" sz="2800" i="1" u="sng" dirty="0"/>
              <a:t>acceptance criteria </a:t>
            </a:r>
            <a:r>
              <a:rPr lang="en-US" sz="2800" dirty="0"/>
              <a:t>and to enable the user, customers or other authorized entity to determine whether or not to accept the system. </a:t>
            </a:r>
            <a:endParaRPr lang="en-US" sz="2800" dirty="0" smtClean="0"/>
          </a:p>
          <a:p>
            <a:r>
              <a:rPr lang="en-US" sz="3200" dirty="0" smtClean="0"/>
              <a:t>Acceptance </a:t>
            </a:r>
            <a:r>
              <a:rPr lang="en-US" sz="3200" dirty="0"/>
              <a:t>criteria</a:t>
            </a:r>
          </a:p>
          <a:p>
            <a:pPr marL="344487" lvl="1" indent="0">
              <a:buNone/>
            </a:pPr>
            <a:r>
              <a:rPr lang="en-US" sz="2800" dirty="0"/>
              <a:t>The </a:t>
            </a:r>
            <a:r>
              <a:rPr lang="en-US" sz="2800" i="1" u="sng" dirty="0"/>
              <a:t>exit criteria </a:t>
            </a:r>
            <a:r>
              <a:rPr lang="en-US" sz="2800" dirty="0"/>
              <a:t>that a component or system must satisfy in order to be accepted by a user, customer, or other authorized entity</a:t>
            </a:r>
            <a:r>
              <a:rPr lang="en-US" sz="28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4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</a:t>
            </a:r>
            <a:r>
              <a:rPr lang="en-US" dirty="0" smtClean="0"/>
              <a:t>Testing Techniques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Random (statistical) testing</a:t>
            </a:r>
          </a:p>
          <a:p>
            <a:r>
              <a:rPr lang="en-US" sz="3200" dirty="0" smtClean="0"/>
              <a:t>Alpha testing </a:t>
            </a:r>
          </a:p>
          <a:p>
            <a:r>
              <a:rPr lang="en-US" sz="3200" dirty="0" smtClean="0"/>
              <a:t>Beta testing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75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8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Acceptance </a:t>
            </a:r>
            <a:r>
              <a:rPr lang="en-US" sz="3600" dirty="0" smtClean="0"/>
              <a:t>Testing – Random  </a:t>
            </a:r>
            <a:r>
              <a:rPr lang="en-US" sz="3600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Random </a:t>
            </a:r>
            <a:r>
              <a:rPr lang="en-US" sz="3200" dirty="0" smtClean="0"/>
              <a:t>test (statistical test)</a:t>
            </a:r>
            <a:endParaRPr lang="en-US" sz="3200" dirty="0"/>
          </a:p>
          <a:p>
            <a:pPr lvl="1"/>
            <a:r>
              <a:rPr lang="en-US" sz="2800" dirty="0" smtClean="0"/>
              <a:t>Test cases are selected randomly, possibly using a pseudo-random number generation algorithm, to match an </a:t>
            </a:r>
            <a:r>
              <a:rPr lang="en-US" sz="2800" i="1" dirty="0" smtClean="0"/>
              <a:t>operation profile, </a:t>
            </a:r>
            <a:r>
              <a:rPr lang="en-US" sz="2800" dirty="0" smtClean="0"/>
              <a:t>or</a:t>
            </a:r>
            <a:r>
              <a:rPr lang="en-US" sz="2800" i="1" dirty="0" smtClean="0"/>
              <a:t> usage profile.</a:t>
            </a:r>
            <a:endParaRPr lang="en-US" sz="3200" i="1" dirty="0" smtClean="0"/>
          </a:p>
          <a:p>
            <a:r>
              <a:rPr lang="en-US" sz="3200" dirty="0" smtClean="0"/>
              <a:t>Not the same as </a:t>
            </a:r>
            <a:r>
              <a:rPr lang="en-US" sz="3200" i="1" dirty="0" smtClean="0"/>
              <a:t>ad hoc </a:t>
            </a:r>
            <a:r>
              <a:rPr lang="en-US" sz="3200" dirty="0" smtClean="0"/>
              <a:t>testing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76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7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 – Alpha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25462" indent="-342900" eaLnBrk="1" hangingPunct="1"/>
            <a:r>
              <a:rPr lang="en-US" sz="3200" dirty="0"/>
              <a:t>S</a:t>
            </a:r>
            <a:r>
              <a:rPr lang="en-US" sz="3200" dirty="0" smtClean="0"/>
              <a:t>imulated operational testing. </a:t>
            </a:r>
            <a:endParaRPr lang="en-US" sz="3200" dirty="0"/>
          </a:p>
          <a:p>
            <a:pPr marL="525462" indent="-342900" eaLnBrk="1" hangingPunct="1"/>
            <a:r>
              <a:rPr lang="en-US" sz="3200" dirty="0" smtClean="0"/>
              <a:t>Performed by personnel </a:t>
            </a:r>
            <a:r>
              <a:rPr lang="en-US" sz="3200" i="1" dirty="0" smtClean="0"/>
              <a:t>acting as </a:t>
            </a:r>
            <a:r>
              <a:rPr lang="en-US" sz="3200" dirty="0"/>
              <a:t>potential users/</a:t>
            </a:r>
            <a:r>
              <a:rPr lang="en-US" sz="3200" dirty="0" smtClean="0"/>
              <a:t>customers.</a:t>
            </a:r>
            <a:endParaRPr lang="en-US" sz="3200" dirty="0"/>
          </a:p>
          <a:p>
            <a:pPr marL="468312" indent="-285750" eaLnBrk="1" hangingPunct="1"/>
            <a:r>
              <a:rPr lang="en-US" sz="3200" dirty="0" smtClean="0"/>
              <a:t>Carried out </a:t>
            </a:r>
            <a:r>
              <a:rPr lang="en-US" sz="3200" dirty="0"/>
              <a:t>in a </a:t>
            </a:r>
            <a:r>
              <a:rPr lang="en-US" sz="3200" i="1" dirty="0"/>
              <a:t>controlled</a:t>
            </a:r>
            <a:r>
              <a:rPr lang="en-US" sz="3200" dirty="0"/>
              <a:t> </a:t>
            </a:r>
            <a:r>
              <a:rPr lang="en-US" sz="3200" dirty="0" smtClean="0"/>
              <a:t>environment.</a:t>
            </a:r>
            <a:endParaRPr lang="en-US" sz="3200" dirty="0"/>
          </a:p>
          <a:p>
            <a:pPr marL="468312" indent="-285750" eaLnBrk="1" hangingPunct="1"/>
            <a:r>
              <a:rPr lang="en-US" sz="3200" dirty="0"/>
              <a:t>O</a:t>
            </a:r>
            <a:r>
              <a:rPr lang="en-US" sz="3200" dirty="0" smtClean="0"/>
              <a:t>bserved </a:t>
            </a:r>
            <a:r>
              <a:rPr lang="en-US" sz="3200" dirty="0"/>
              <a:t>by the development </a:t>
            </a:r>
            <a:r>
              <a:rPr lang="en-US" sz="3200" dirty="0" smtClean="0"/>
              <a:t>organization.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77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9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</a:t>
            </a:r>
            <a:r>
              <a:rPr lang="en-US" dirty="0" smtClean="0"/>
              <a:t>Testing – Beta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8312" indent="-285750"/>
            <a:r>
              <a:rPr lang="en-US" sz="3200" dirty="0" smtClean="0"/>
              <a:t>Operational </a:t>
            </a:r>
            <a:r>
              <a:rPr lang="en-US" sz="3200" dirty="0"/>
              <a:t>testing to determine whether or not a component or system satisfies the user/customer needs and fits within the business processes. </a:t>
            </a:r>
            <a:endParaRPr lang="en-US" sz="3200" dirty="0" smtClean="0"/>
          </a:p>
          <a:p>
            <a:pPr marL="468312" indent="-285750"/>
            <a:r>
              <a:rPr lang="en-US" sz="3200" dirty="0"/>
              <a:t>Performed by </a:t>
            </a:r>
            <a:r>
              <a:rPr lang="en-US" sz="3200" i="1" u="sng" dirty="0"/>
              <a:t>rea</a:t>
            </a:r>
            <a:r>
              <a:rPr lang="en-US" sz="3200" i="1" dirty="0"/>
              <a:t>l</a:t>
            </a:r>
            <a:r>
              <a:rPr lang="en-US" sz="3200" dirty="0"/>
              <a:t> users in their own </a:t>
            </a:r>
            <a:r>
              <a:rPr lang="en-US" sz="3200" dirty="0" smtClean="0"/>
              <a:t>environment.</a:t>
            </a:r>
          </a:p>
          <a:p>
            <a:pPr marL="468312" indent="-285750"/>
            <a:r>
              <a:rPr lang="en-US" sz="3200" dirty="0" smtClean="0"/>
              <a:t>Perform </a:t>
            </a:r>
            <a:r>
              <a:rPr lang="en-US" sz="3200" dirty="0"/>
              <a:t>actual tasks without interference or close monitoring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9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Artifacts to Facilitate Software Testing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79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0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Thought for the Day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153400" cy="2743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Software failure has caused more than inconvenience. Software errors have caused human fatalities. The causes have ranged from poorly designed user interfaces to direct</a:t>
            </a:r>
          </a:p>
          <a:p>
            <a:r>
              <a:rPr lang="en-US" dirty="0" smtClean="0"/>
              <a:t>programming errors.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Scaffolding </a:t>
            </a:r>
            <a:endParaRPr lang="en-US" dirty="0"/>
          </a:p>
        </p:txBody>
      </p:sp>
      <p:sp>
        <p:nvSpPr>
          <p:cNvPr id="860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US" sz="3200" dirty="0"/>
              <a:t>A</a:t>
            </a:r>
            <a:r>
              <a:rPr lang="en-US" sz="3200" dirty="0" smtClean="0"/>
              <a:t>dditional </a:t>
            </a:r>
            <a:r>
              <a:rPr lang="en-US" sz="3200" dirty="0"/>
              <a:t>code needed to execute a unit or subsystems in isolation for the purpose of testing.</a:t>
            </a:r>
          </a:p>
          <a:p>
            <a:pPr marL="742950" lvl="1" indent="-285750"/>
            <a:r>
              <a:rPr lang="en-US" sz="2800" dirty="0"/>
              <a:t>e.g., test </a:t>
            </a:r>
            <a:r>
              <a:rPr lang="en-US" sz="2800" dirty="0" smtClean="0"/>
              <a:t>drivers, stubs </a:t>
            </a:r>
          </a:p>
          <a:p>
            <a:pPr marL="393700" indent="-285750"/>
            <a:r>
              <a:rPr lang="en-US" sz="3200" dirty="0" smtClean="0"/>
              <a:t>Not useful in production code</a:t>
            </a:r>
          </a:p>
          <a:p>
            <a:pPr marL="742950" lvl="1" indent="-285750"/>
            <a:r>
              <a:rPr lang="en-US" sz="2800" dirty="0" smtClean="0"/>
              <a:t>Needs to be removed.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80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Oracles </a:t>
            </a:r>
            <a:endParaRPr lang="en-US" b="1" dirty="0"/>
          </a:p>
        </p:txBody>
      </p:sp>
      <p:sp>
        <p:nvSpPr>
          <p:cNvPr id="8602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638800" cy="5486400"/>
          </a:xfrm>
        </p:spPr>
        <p:txBody>
          <a:bodyPr/>
          <a:lstStyle/>
          <a:p>
            <a:pPr marL="393700" indent="-285750"/>
            <a:r>
              <a:rPr lang="en-US" sz="3200" dirty="0" smtClean="0"/>
              <a:t>A program to check </a:t>
            </a:r>
            <a:r>
              <a:rPr lang="en-US" sz="3200" dirty="0"/>
              <a:t>the results of executing the code and signal discrepancies between the actual and expected outputs. </a:t>
            </a:r>
          </a:p>
          <a:p>
            <a:pPr marL="393700" indent="-285750"/>
            <a:r>
              <a:rPr lang="en-US" sz="3200" dirty="0"/>
              <a:t>e.g., </a:t>
            </a:r>
            <a:r>
              <a:rPr lang="en-US" sz="3200" dirty="0" smtClean="0"/>
              <a:t>using assertions based on the specifications</a:t>
            </a:r>
          </a:p>
          <a:p>
            <a:pPr marL="793750" lvl="1"/>
            <a:r>
              <a:rPr lang="en-US" sz="2800" dirty="0" smtClean="0"/>
              <a:t>Example: JUnit</a:t>
            </a:r>
            <a:endParaRPr lang="en-US" sz="2800" dirty="0"/>
          </a:p>
        </p:txBody>
      </p:sp>
      <p:pic>
        <p:nvPicPr>
          <p:cNvPr id="2" name="Picture 1" descr="Pythia Aegeus Themis Delphi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72" y="1981200"/>
            <a:ext cx="2805628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4495800"/>
            <a:ext cx="2407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The Oracle of Delphi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81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Key </a:t>
            </a:r>
            <a:r>
              <a:rPr lang="en-US" dirty="0"/>
              <a:t>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Spectrum of software qualities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Metrics of quality attributes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Cost of software defects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V</a:t>
            </a:r>
            <a:r>
              <a:rPr lang="en-US" sz="3200" dirty="0"/>
              <a:t>-model of validation and verification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Levels of granularity of testing </a:t>
            </a:r>
            <a:endParaRPr lang="en-US" sz="32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Unit, </a:t>
            </a:r>
            <a:r>
              <a:rPr lang="en-US" sz="2800" dirty="0"/>
              <a:t>integration, system, acceptance test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Regression </a:t>
            </a:r>
            <a:r>
              <a:rPr lang="en-US" sz="2800" dirty="0"/>
              <a:t>test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Test scaffoldings and </a:t>
            </a:r>
            <a:r>
              <a:rPr lang="en-US" sz="3200" dirty="0" smtClean="0"/>
              <a:t>oracles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82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7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Chapters 1-4 of the textbook.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0"/>
            <a:ext cx="3048000" cy="304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4,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83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9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96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 Class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Topic: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Unit </a:t>
            </a:r>
            <a:r>
              <a:rPr lang="en-US" sz="2400" dirty="0"/>
              <a:t>Testing and JUnit: JUnit Part </a:t>
            </a:r>
            <a:r>
              <a:rPr lang="en-US" sz="2400" dirty="0" smtClean="0"/>
              <a:t>1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Thoughts and Tips on Testing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400" b="1" dirty="0" smtClean="0">
                <a:hlinkClick r:id="rId3"/>
              </a:rPr>
              <a:t>JUnit </a:t>
            </a:r>
            <a:r>
              <a:rPr lang="en-US" sz="2400" b="1" dirty="0">
                <a:hlinkClick r:id="rId3"/>
              </a:rPr>
              <a:t>documentation: http://junit.org</a:t>
            </a:r>
            <a:endParaRPr lang="en-US" sz="2400" dirty="0"/>
          </a:p>
          <a:p>
            <a:pPr lvl="1"/>
            <a:r>
              <a:rPr lang="en-US" sz="2400" b="1" dirty="0">
                <a:hlinkClick r:id="rId4"/>
              </a:rPr>
              <a:t>An introductory tutorial http://www.vogella.com/tutorials/JUnit/article.html</a:t>
            </a:r>
            <a:endParaRPr lang="en-US" sz="2400" dirty="0"/>
          </a:p>
          <a:p>
            <a:pPr lvl="1"/>
            <a:r>
              <a:rPr lang="en-US" sz="2400" dirty="0"/>
              <a:t>An example  test: JUnit1.zip in </a:t>
            </a:r>
            <a:r>
              <a:rPr lang="en-US" sz="2400" dirty="0" smtClean="0"/>
              <a:t>D2L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Articles on the Class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and in the reading list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Assignments –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/>
              <a:t>Assignment 1, Part </a:t>
            </a:r>
            <a:r>
              <a:rPr lang="en-US" sz="2400" dirty="0" smtClean="0"/>
              <a:t>II</a:t>
            </a:r>
            <a:r>
              <a:rPr lang="en-US" sz="2400" dirty="0"/>
              <a:t>  </a:t>
            </a:r>
            <a:r>
              <a:rPr lang="en-US" sz="2400" b="1" dirty="0"/>
              <a:t>Due </a:t>
            </a:r>
            <a:r>
              <a:rPr lang="en-US" sz="2400" b="1" dirty="0" smtClean="0"/>
              <a:t>April 11</a:t>
            </a:r>
            <a:endParaRPr lang="en-US" sz="2400" dirty="0"/>
          </a:p>
          <a:p>
            <a:pPr lvl="1"/>
            <a:r>
              <a:rPr lang="en-US" sz="2400" dirty="0"/>
              <a:t>Assignment 2: Software Quality  </a:t>
            </a:r>
            <a:r>
              <a:rPr lang="en-US" sz="2400" b="1" dirty="0"/>
              <a:t>Due </a:t>
            </a:r>
            <a:r>
              <a:rPr lang="en-US" sz="2400" b="1" dirty="0" smtClean="0"/>
              <a:t>April 11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84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1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Software Quality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"Quality must be built in at the design stage. It may be too late once plans are on their way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."</a:t>
            </a:r>
          </a:p>
          <a:p>
            <a:pPr algn="r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– 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W. Edwards Deming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April 4, 2017</a:t>
            </a:r>
            <a:endParaRPr lang="en-US" sz="1400" dirty="0"/>
          </a:p>
        </p:txBody>
      </p:sp>
      <p:sp>
        <p:nvSpPr>
          <p:cNvPr id="18436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2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9</a:t>
            </a:fld>
            <a:r>
              <a:rPr lang="en-US" smtClean="0"/>
              <a:t> of 84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Custom 8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000FF"/>
      </a:hlink>
      <a:folHlink>
        <a:srgbClr val="FF00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5131</Words>
  <Application>Microsoft Macintosh PowerPoint</Application>
  <PresentationFormat>On-screen Show (4:3)</PresentationFormat>
  <Paragraphs>865</Paragraphs>
  <Slides>84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Presentation1</vt:lpstr>
      <vt:lpstr>Visio</vt:lpstr>
      <vt:lpstr>Document</vt:lpstr>
      <vt:lpstr>SE 433/333 Software Testing  &amp; Quality Assurance</vt:lpstr>
      <vt:lpstr>Administrivia</vt:lpstr>
      <vt:lpstr>SE 433 – Class 2</vt:lpstr>
      <vt:lpstr>Assignments</vt:lpstr>
      <vt:lpstr>Assignment 2</vt:lpstr>
      <vt:lpstr>Assignment 3-9</vt:lpstr>
      <vt:lpstr>Assignments</vt:lpstr>
      <vt:lpstr>Thought for the Day</vt:lpstr>
      <vt:lpstr>Software Quality</vt:lpstr>
      <vt:lpstr>Factors in Project Success &amp; Failure</vt:lpstr>
      <vt:lpstr>Software Crisis</vt:lpstr>
      <vt:lpstr>What is the problem?</vt:lpstr>
      <vt:lpstr>Chaos Report  2012</vt:lpstr>
      <vt:lpstr>A Case Study The Initial Launch of HealthCare.gov (2013)</vt:lpstr>
      <vt:lpstr>ACA – HealthCare.gov</vt:lpstr>
      <vt:lpstr>HealthCare.gov – The Launch Problems </vt:lpstr>
      <vt:lpstr>HealthCare.gov – The Contractors &amp; The Cost </vt:lpstr>
      <vt:lpstr>HealthCare.gov – The Failures – Software Eng.</vt:lpstr>
      <vt:lpstr>HealthCare.gov – The Failures – Software Eng.</vt:lpstr>
      <vt:lpstr>Case Study: HealthCare.gov– McKinsey “Red Team” Assessment</vt:lpstr>
      <vt:lpstr>Case Study: HealthCare.gov: The Failures – Management</vt:lpstr>
      <vt:lpstr>Case Study: HealthCare.gov: The Failures – Gov. &amp; Policies </vt:lpstr>
      <vt:lpstr>Case Study: HealthCare.Gov – Dec. 2013 </vt:lpstr>
      <vt:lpstr>Case Study: HealthCare.Gov – April 2014 </vt:lpstr>
      <vt:lpstr>Case Study: HealthCare.Gov – Aftermath  </vt:lpstr>
      <vt:lpstr>Case Study: HealthCare.Gov  – 2015 Enrollment Cycle </vt:lpstr>
      <vt:lpstr>Case Study: HealthCare.gov: The Lessons Learned </vt:lpstr>
      <vt:lpstr>Software Reliability</vt:lpstr>
      <vt:lpstr>Metrics of Software Quality – Performance &amp; Scalability</vt:lpstr>
      <vt:lpstr>Product Quality Metrics</vt:lpstr>
      <vt:lpstr>Metrics of Software Quality – Mean Time Between Failures </vt:lpstr>
      <vt:lpstr>Metrics of Software Quality – Availability &amp; Reliability</vt:lpstr>
      <vt:lpstr>Software Reliability</vt:lpstr>
      <vt:lpstr>Metrics of Software Quality – Error Rate &amp; Completion Rate</vt:lpstr>
      <vt:lpstr>Integration &amp; System Testing</vt:lpstr>
      <vt:lpstr>Acceptance &amp; Beta Testing </vt:lpstr>
      <vt:lpstr>The Spectrum of  Software Quality</vt:lpstr>
      <vt:lpstr>What is Quality?</vt:lpstr>
      <vt:lpstr>Software System Qualities </vt:lpstr>
      <vt:lpstr>On Expected Behavior – Correctness vs. Reliability </vt:lpstr>
      <vt:lpstr>On Exceptional Behavior – Safety vs. Robustness</vt:lpstr>
      <vt:lpstr>Focusing on – Different Facets of the System  </vt:lpstr>
      <vt:lpstr>Relationship Among the Qualities</vt:lpstr>
      <vt:lpstr>Performance Related Qualities</vt:lpstr>
      <vt:lpstr>Usability &amp; Security </vt:lpstr>
      <vt:lpstr>Internal Qualities </vt:lpstr>
      <vt:lpstr>Software Quality</vt:lpstr>
      <vt:lpstr>Quality</vt:lpstr>
      <vt:lpstr>Cost of Quality</vt:lpstr>
      <vt:lpstr>Customers’ Expectations</vt:lpstr>
      <vt:lpstr>Software Quality</vt:lpstr>
      <vt:lpstr>Application to Software </vt:lpstr>
      <vt:lpstr>Software Quality</vt:lpstr>
      <vt:lpstr>Cost of Software Defects</vt:lpstr>
      <vt:lpstr>Saving Time and Money</vt:lpstr>
      <vt:lpstr>Cost of Software Defects</vt:lpstr>
      <vt:lpstr>Estimated Cost of Fixing Defects </vt:lpstr>
      <vt:lpstr>Distribution of Defects – Time Introduced and Fixed </vt:lpstr>
      <vt:lpstr>Cost by Development Phases</vt:lpstr>
      <vt:lpstr>Software Verification and Validation (V&amp;V)</vt:lpstr>
      <vt:lpstr>Verification and Validation</vt:lpstr>
      <vt:lpstr>Software Specification</vt:lpstr>
      <vt:lpstr>Validation vs. Verification</vt:lpstr>
      <vt:lpstr>Software Testing in V&amp;V</vt:lpstr>
      <vt:lpstr>Software Testing in  Development Life Cycle</vt:lpstr>
      <vt:lpstr>Testing Activities in Life Cycle</vt:lpstr>
      <vt:lpstr>Levels of Granularity of Testing</vt:lpstr>
      <vt:lpstr>The V-Model of – Validation &amp; Verification</vt:lpstr>
      <vt:lpstr>Unit Testing </vt:lpstr>
      <vt:lpstr>Integration Testing </vt:lpstr>
      <vt:lpstr>Regression Testing</vt:lpstr>
      <vt:lpstr>System Testing </vt:lpstr>
      <vt:lpstr>Acceptance Testing </vt:lpstr>
      <vt:lpstr>Acceptance Testing &amp; Criteria  </vt:lpstr>
      <vt:lpstr>Acceptance Testing Techniques  </vt:lpstr>
      <vt:lpstr>Acceptance Testing – Random  Test</vt:lpstr>
      <vt:lpstr>Acceptance Testing – Alpha Test</vt:lpstr>
      <vt:lpstr>Acceptance Testing – Beta Test</vt:lpstr>
      <vt:lpstr>Artifacts to Facilitate Software Testing</vt:lpstr>
      <vt:lpstr>Test Scaffolding </vt:lpstr>
      <vt:lpstr>Test Oracles </vt:lpstr>
      <vt:lpstr>Summary: Key Concepts </vt:lpstr>
      <vt:lpstr>Reading</vt:lpstr>
      <vt:lpstr>Next Class</vt:lpstr>
    </vt:vector>
  </TitlesOfParts>
  <Manager/>
  <Company>DePaul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Software Testing</dc:subject>
  <dc:creator>Dennis L. Mumaugh</dc:creator>
  <cp:keywords/>
  <dc:description/>
  <cp:lastModifiedBy>Dennis L. Mumaugh</cp:lastModifiedBy>
  <cp:revision>130</cp:revision>
  <cp:lastPrinted>2017-04-04T02:50:38Z</cp:lastPrinted>
  <dcterms:created xsi:type="dcterms:W3CDTF">2011-01-12T03:59:53Z</dcterms:created>
  <dcterms:modified xsi:type="dcterms:W3CDTF">2017-04-06T05:13:48Z</dcterms:modified>
  <cp:category/>
</cp:coreProperties>
</file>