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Lst>
  <p:notesMasterIdLst>
    <p:notesMasterId r:id="rId100"/>
  </p:notesMasterIdLst>
  <p:handoutMasterIdLst>
    <p:handoutMasterId r:id="rId101"/>
  </p:handoutMasterIdLst>
  <p:sldIdLst>
    <p:sldId id="257" r:id="rId2"/>
    <p:sldId id="256" r:id="rId3"/>
    <p:sldId id="259" r:id="rId4"/>
    <p:sldId id="260" r:id="rId5"/>
    <p:sldId id="261" r:id="rId6"/>
    <p:sldId id="286" r:id="rId7"/>
    <p:sldId id="263" r:id="rId8"/>
    <p:sldId id="264" r:id="rId9"/>
    <p:sldId id="265" r:id="rId10"/>
    <p:sldId id="266" r:id="rId11"/>
    <p:sldId id="271" r:id="rId12"/>
    <p:sldId id="268" r:id="rId13"/>
    <p:sldId id="270" r:id="rId14"/>
    <p:sldId id="269" r:id="rId15"/>
    <p:sldId id="272" r:id="rId16"/>
    <p:sldId id="274" r:id="rId17"/>
    <p:sldId id="291" r:id="rId18"/>
    <p:sldId id="293" r:id="rId19"/>
    <p:sldId id="273" r:id="rId20"/>
    <p:sldId id="294" r:id="rId21"/>
    <p:sldId id="295" r:id="rId22"/>
    <p:sldId id="287" r:id="rId23"/>
    <p:sldId id="288" r:id="rId24"/>
    <p:sldId id="289" r:id="rId25"/>
    <p:sldId id="290" r:id="rId26"/>
    <p:sldId id="280" r:id="rId27"/>
    <p:sldId id="281" r:id="rId28"/>
    <p:sldId id="282" r:id="rId29"/>
    <p:sldId id="285" r:id="rId30"/>
    <p:sldId id="358" r:id="rId31"/>
    <p:sldId id="356" r:id="rId32"/>
    <p:sldId id="357" r:id="rId33"/>
    <p:sldId id="298" r:id="rId34"/>
    <p:sldId id="299" r:id="rId35"/>
    <p:sldId id="300" r:id="rId36"/>
    <p:sldId id="301" r:id="rId37"/>
    <p:sldId id="302" r:id="rId38"/>
    <p:sldId id="303" r:id="rId39"/>
    <p:sldId id="304" r:id="rId40"/>
    <p:sldId id="305" r:id="rId41"/>
    <p:sldId id="306" r:id="rId42"/>
    <p:sldId id="307" r:id="rId43"/>
    <p:sldId id="359" r:id="rId44"/>
    <p:sldId id="360" r:id="rId45"/>
    <p:sldId id="308" r:id="rId46"/>
    <p:sldId id="309" r:id="rId47"/>
    <p:sldId id="310" r:id="rId48"/>
    <p:sldId id="311" r:id="rId49"/>
    <p:sldId id="312" r:id="rId50"/>
    <p:sldId id="364" r:id="rId51"/>
    <p:sldId id="313" r:id="rId52"/>
    <p:sldId id="314" r:id="rId53"/>
    <p:sldId id="315" r:id="rId54"/>
    <p:sldId id="316" r:id="rId55"/>
    <p:sldId id="317" r:id="rId56"/>
    <p:sldId id="318" r:id="rId57"/>
    <p:sldId id="319" r:id="rId58"/>
    <p:sldId id="320" r:id="rId59"/>
    <p:sldId id="321" r:id="rId60"/>
    <p:sldId id="365" r:id="rId61"/>
    <p:sldId id="354" r:id="rId62"/>
    <p:sldId id="322" r:id="rId63"/>
    <p:sldId id="323" r:id="rId64"/>
    <p:sldId id="324" r:id="rId65"/>
    <p:sldId id="325" r:id="rId66"/>
    <p:sldId id="326" r:id="rId67"/>
    <p:sldId id="327" r:id="rId68"/>
    <p:sldId id="355" r:id="rId69"/>
    <p:sldId id="328" r:id="rId70"/>
    <p:sldId id="329" r:id="rId71"/>
    <p:sldId id="330" r:id="rId72"/>
    <p:sldId id="331" r:id="rId73"/>
    <p:sldId id="332" r:id="rId74"/>
    <p:sldId id="333" r:id="rId75"/>
    <p:sldId id="334" r:id="rId76"/>
    <p:sldId id="353" r:id="rId77"/>
    <p:sldId id="335" r:id="rId78"/>
    <p:sldId id="336" r:id="rId79"/>
    <p:sldId id="337" r:id="rId80"/>
    <p:sldId id="338" r:id="rId81"/>
    <p:sldId id="339" r:id="rId82"/>
    <p:sldId id="361" r:id="rId83"/>
    <p:sldId id="362" r:id="rId84"/>
    <p:sldId id="340" r:id="rId85"/>
    <p:sldId id="341" r:id="rId86"/>
    <p:sldId id="342" r:id="rId87"/>
    <p:sldId id="343" r:id="rId88"/>
    <p:sldId id="344" r:id="rId89"/>
    <p:sldId id="345" r:id="rId90"/>
    <p:sldId id="363" r:id="rId91"/>
    <p:sldId id="346" r:id="rId92"/>
    <p:sldId id="347" r:id="rId93"/>
    <p:sldId id="348" r:id="rId94"/>
    <p:sldId id="349" r:id="rId95"/>
    <p:sldId id="350" r:id="rId96"/>
    <p:sldId id="351" r:id="rId97"/>
    <p:sldId id="352" r:id="rId98"/>
    <p:sldId id="296" r:id="rId9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scaleToFitPaper="1" frameSlides="1"/>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50" d="100"/>
          <a:sy n="150" d="100"/>
        </p:scale>
        <p:origin x="-1128" y="-760"/>
      </p:cViewPr>
      <p:guideLst>
        <p:guide orient="horz" pos="2160"/>
        <p:guide pos="2880"/>
      </p:guideLst>
    </p:cSldViewPr>
  </p:slideViewPr>
  <p:outlineViewPr>
    <p:cViewPr>
      <p:scale>
        <a:sx n="33" d="100"/>
        <a:sy n="33" d="100"/>
      </p:scale>
      <p:origin x="84680" y="3784"/>
    </p:cViewPr>
  </p:outlineViewPr>
  <p:notesTextViewPr>
    <p:cViewPr>
      <p:scale>
        <a:sx n="100" d="100"/>
        <a:sy n="100" d="100"/>
      </p:scale>
      <p:origin x="0" y="0"/>
    </p:cViewPr>
  </p:notesTextViewPr>
  <p:sorterViewPr>
    <p:cViewPr>
      <p:scale>
        <a:sx n="150" d="100"/>
        <a:sy n="150" d="100"/>
      </p:scale>
      <p:origin x="0" y="28528"/>
    </p:cViewPr>
  </p:sorterViewPr>
  <p:notesViewPr>
    <p:cSldViewPr>
      <p:cViewPr varScale="1">
        <p:scale>
          <a:sx n="142" d="100"/>
          <a:sy n="142" d="100"/>
        </p:scale>
        <p:origin x="-3448"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handoutMaster" Target="handoutMasters/handoutMaster1.xml"/><Relationship Id="rId102" Type="http://schemas.openxmlformats.org/officeDocument/2006/relationships/printerSettings" Target="printerSettings/printerSettings1.bin"/><Relationship Id="rId103" Type="http://schemas.openxmlformats.org/officeDocument/2006/relationships/presProps" Target="presProps.xml"/><Relationship Id="rId104" Type="http://schemas.openxmlformats.org/officeDocument/2006/relationships/viewProps" Target="viewProps.xml"/><Relationship Id="rId105" Type="http://schemas.openxmlformats.org/officeDocument/2006/relationships/theme" Target="theme/theme1.xml"/><Relationship Id="rId10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notesMaster" Target="notesMasters/notesMaster1.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r>
              <a:rPr lang="en-US" dirty="0" smtClean="0"/>
              <a:t>SE 433</a:t>
            </a:r>
            <a:endParaRPr lang="en-US" dirty="0"/>
          </a:p>
        </p:txBody>
      </p:sp>
      <p:sp>
        <p:nvSpPr>
          <p:cNvPr id="102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r>
              <a:rPr lang="en-US" dirty="0" smtClean="0"/>
              <a:t>March 28, 2017</a:t>
            </a:r>
            <a:endParaRPr lang="en-US" dirty="0"/>
          </a:p>
        </p:txBody>
      </p:sp>
      <p:sp>
        <p:nvSpPr>
          <p:cNvPr id="102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r>
              <a:rPr lang="en-US" dirty="0" smtClean="0"/>
              <a:t>Lecture 1</a:t>
            </a:r>
            <a:endParaRPr lang="en-US" dirty="0"/>
          </a:p>
        </p:txBody>
      </p:sp>
      <p:sp>
        <p:nvSpPr>
          <p:cNvPr id="102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C58FDA3C-CC5A-1D46-AB49-DBF5E30FB06C}" type="slidenum">
              <a:rPr lang="en-US"/>
              <a:pPr>
                <a:defRPr/>
              </a:pPr>
              <a:t>‹#›</a:t>
            </a:fld>
            <a:endParaRPr lang="en-US" dirty="0"/>
          </a:p>
        </p:txBody>
      </p:sp>
    </p:spTree>
    <p:extLst>
      <p:ext uri="{BB962C8B-B14F-4D97-AF65-F5344CB8AC3E}">
        <p14:creationId xmlns:p14="http://schemas.microsoft.com/office/powerpoint/2010/main" val="80566432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r>
              <a:rPr lang="en-US" dirty="0" smtClean="0"/>
              <a:t>SE 433</a:t>
            </a:r>
            <a:endParaRPr lang="en-US" dirty="0"/>
          </a:p>
        </p:txBody>
      </p:sp>
      <p:sp>
        <p:nvSpPr>
          <p:cNvPr id="389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r>
              <a:rPr lang="en-US" dirty="0" smtClean="0"/>
              <a:t>March 28, 2017</a:t>
            </a:r>
            <a:endParaRPr lang="en-US" dirty="0"/>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7" name="Rectangle 5"/>
          <p:cNvSpPr>
            <a:spLocks noGrp="1" noChangeArrowheads="1"/>
          </p:cNvSpPr>
          <p:nvPr>
            <p:ph type="body" sz="quarter" idx="3"/>
          </p:nvPr>
        </p:nvSpPr>
        <p:spPr bwMode="auto">
          <a:xfrm>
            <a:off x="533400" y="4343400"/>
            <a:ext cx="6019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r>
              <a:rPr lang="en-US" dirty="0" smtClean="0"/>
              <a:t>Lecture 1</a:t>
            </a:r>
            <a:endParaRPr lang="en-US" dirty="0"/>
          </a:p>
        </p:txBody>
      </p:sp>
      <p:sp>
        <p:nvSpPr>
          <p:cNvPr id="389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F0410F35-0C47-794C-85F9-FC23048F5283}" type="slidenum">
              <a:rPr lang="en-US"/>
              <a:pPr>
                <a:defRPr/>
              </a:pPr>
              <a:t>‹#›</a:t>
            </a:fld>
            <a:r>
              <a:rPr lang="en-US" dirty="0"/>
              <a:t> of </a:t>
            </a:r>
            <a:r>
              <a:rPr lang="en-US" dirty="0" smtClean="0"/>
              <a:t>98</a:t>
            </a:r>
            <a:endParaRPr lang="en-US" dirty="0"/>
          </a:p>
        </p:txBody>
      </p:sp>
    </p:spTree>
    <p:extLst>
      <p:ext uri="{BB962C8B-B14F-4D97-AF65-F5344CB8AC3E}">
        <p14:creationId xmlns:p14="http://schemas.microsoft.com/office/powerpoint/2010/main" val="1693161641"/>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pitchFamily="36" charset="0"/>
        <a:ea typeface="ＭＳ Ｐゴシック" pitchFamily="36" charset="-128"/>
        <a:cs typeface="ＭＳ Ｐゴシック" pitchFamily="36" charset="-128"/>
      </a:defRPr>
    </a:lvl1pPr>
    <a:lvl2pPr marL="457200" algn="l" rtl="0" eaLnBrk="0" fontAlgn="base" hangingPunct="0">
      <a:spcBef>
        <a:spcPct val="30000"/>
      </a:spcBef>
      <a:spcAft>
        <a:spcPct val="0"/>
      </a:spcAft>
      <a:defRPr sz="1200" kern="1200">
        <a:solidFill>
          <a:schemeClr val="tx1"/>
        </a:solidFill>
        <a:latin typeface="Arial" pitchFamily="36" charset="0"/>
        <a:ea typeface="ＭＳ Ｐゴシック" pitchFamily="36" charset="-128"/>
        <a:cs typeface="+mn-cs"/>
      </a:defRPr>
    </a:lvl2pPr>
    <a:lvl3pPr marL="914400" algn="l" rtl="0" eaLnBrk="0" fontAlgn="base" hangingPunct="0">
      <a:spcBef>
        <a:spcPct val="30000"/>
      </a:spcBef>
      <a:spcAft>
        <a:spcPct val="0"/>
      </a:spcAft>
      <a:defRPr sz="1200" kern="1200">
        <a:solidFill>
          <a:schemeClr val="tx1"/>
        </a:solidFill>
        <a:latin typeface="Arial" pitchFamily="36" charset="0"/>
        <a:ea typeface="ＭＳ Ｐゴシック" pitchFamily="36" charset="-128"/>
        <a:cs typeface="+mn-cs"/>
      </a:defRPr>
    </a:lvl3pPr>
    <a:lvl4pPr marL="1371600" algn="l" rtl="0" eaLnBrk="0" fontAlgn="base" hangingPunct="0">
      <a:spcBef>
        <a:spcPct val="30000"/>
      </a:spcBef>
      <a:spcAft>
        <a:spcPct val="0"/>
      </a:spcAft>
      <a:defRPr sz="1200" kern="1200">
        <a:solidFill>
          <a:schemeClr val="tx1"/>
        </a:solidFill>
        <a:latin typeface="Arial" pitchFamily="36" charset="0"/>
        <a:ea typeface="ＭＳ Ｐゴシック" pitchFamily="36" charset="-128"/>
        <a:cs typeface="+mn-cs"/>
      </a:defRPr>
    </a:lvl4pPr>
    <a:lvl5pPr marL="1828800" algn="l" rtl="0" eaLnBrk="0" fontAlgn="base" hangingPunct="0">
      <a:spcBef>
        <a:spcPct val="30000"/>
      </a:spcBef>
      <a:spcAft>
        <a:spcPct val="0"/>
      </a:spcAft>
      <a:defRPr sz="1200" kern="1200">
        <a:solidFill>
          <a:schemeClr val="tx1"/>
        </a:solidFill>
        <a:latin typeface="Arial" pitchFamily="36" charset="0"/>
        <a:ea typeface="ＭＳ Ｐゴシック" pitchFamily="3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en.wikipedia.org/wiki/France" TargetMode="External"/><Relationship Id="rId4" Type="http://schemas.openxmlformats.org/officeDocument/2006/relationships/hyperlink" Target="http://en.wikipedia.org/wiki/European_Union" TargetMode="External"/><Relationship Id="rId5" Type="http://schemas.openxmlformats.org/officeDocument/2006/relationships/hyperlink" Target="http://en.wikipedia.org/wiki/Spaceport" TargetMode="External"/><Relationship Id="rId6" Type="http://schemas.openxmlformats.org/officeDocument/2006/relationships/hyperlink" Target="http://en.wikipedia.org/wiki/Kourou" TargetMode="External"/><Relationship Id="rId7" Type="http://schemas.openxmlformats.org/officeDocument/2006/relationships/hyperlink" Target="http://en.wikipedia.org/wiki/French_Guiana" TargetMode="External"/><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SE 433</a:t>
            </a:r>
            <a:endParaRPr lang="en-US" sz="1200" dirty="0"/>
          </a:p>
        </p:txBody>
      </p:sp>
      <p:sp>
        <p:nvSpPr>
          <p:cNvPr id="10242" name="Rectangle 2"/>
          <p:cNvSpPr>
            <a:spLocks noGrp="1" noRot="1" noChangeAspect="1" noChangeArrowheads="1" noTextEdit="1"/>
          </p:cNvSpPr>
          <p:nvPr>
            <p:ph type="sldImg"/>
          </p:nvPr>
        </p:nvSpPr>
        <p:spPr>
          <a:solidFill>
            <a:srgbClr val="FFFFFF"/>
          </a:solidFill>
          <a:ln/>
        </p:spPr>
      </p:sp>
      <p:sp>
        <p:nvSpPr>
          <p:cNvPr id="102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Arial" charset="0"/>
              <a:ea typeface="ＭＳ Ｐゴシック" charset="0"/>
              <a:cs typeface="ＭＳ Ｐゴシック" charset="0"/>
            </a:endParaRPr>
          </a:p>
        </p:txBody>
      </p:sp>
      <p:sp>
        <p:nvSpPr>
          <p:cNvPr id="10244" name="Date Placeholder 1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March 28, 2017</a:t>
            </a:r>
            <a:endParaRPr lang="en-US" sz="1200" dirty="0"/>
          </a:p>
        </p:txBody>
      </p:sp>
      <p:sp>
        <p:nvSpPr>
          <p:cNvPr id="10245" name="Footer Placeholder 1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t>Lecture 1</a:t>
            </a: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1</a:t>
            </a:fld>
            <a:r>
              <a:rPr lang="en-US" dirty="0" smtClean="0"/>
              <a:t> of 98</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SE 433</a:t>
            </a:r>
            <a:endParaRPr lang="en-US" sz="1200" dirty="0"/>
          </a:p>
        </p:txBody>
      </p:sp>
      <p:sp>
        <p:nvSpPr>
          <p:cNvPr id="28674" name="Rectangle 2"/>
          <p:cNvSpPr>
            <a:spLocks noGrp="1" noRot="1" noChangeAspect="1" noChangeArrowheads="1" noTextEdit="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Arial" charset="0"/>
              <a:ea typeface="ＭＳ Ｐゴシック" charset="0"/>
              <a:cs typeface="ＭＳ Ｐゴシック" charset="0"/>
            </a:endParaRPr>
          </a:p>
        </p:txBody>
      </p:sp>
      <p:sp>
        <p:nvSpPr>
          <p:cNvPr id="28676" name="Date Placeholder 9"/>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March 28, 2017</a:t>
            </a:r>
            <a:endParaRPr lang="en-US" sz="1200" dirty="0"/>
          </a:p>
        </p:txBody>
      </p:sp>
      <p:sp>
        <p:nvSpPr>
          <p:cNvPr id="28677" name="Footer Placeholder 1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t>Lecture 1</a:t>
            </a: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10</a:t>
            </a:fld>
            <a:r>
              <a:rPr lang="en-US" dirty="0" smtClean="0"/>
              <a:t> of 98</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SE 433</a:t>
            </a:r>
            <a:endParaRPr lang="en-US" sz="1200" dirty="0"/>
          </a:p>
        </p:txBody>
      </p:sp>
      <p:sp>
        <p:nvSpPr>
          <p:cNvPr id="38914" name="Rectangle 2"/>
          <p:cNvSpPr>
            <a:spLocks noGrp="1" noRot="1" noChangeAspect="1" noChangeArrowheads="1" noTextEdit="1"/>
          </p:cNvSpPr>
          <p:nvPr>
            <p:ph type="sldImg"/>
          </p:nvPr>
        </p:nvSpPr>
        <p:spPr>
          <a:solidFill>
            <a:srgbClr val="FFFFFF"/>
          </a:solidFill>
          <a:ln/>
        </p:spPr>
      </p:sp>
      <p:sp>
        <p:nvSpPr>
          <p:cNvPr id="389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Arial" charset="0"/>
              <a:ea typeface="ＭＳ Ｐゴシック" charset="0"/>
              <a:cs typeface="ＭＳ Ｐゴシック" charset="0"/>
            </a:endParaRPr>
          </a:p>
        </p:txBody>
      </p:sp>
      <p:sp>
        <p:nvSpPr>
          <p:cNvPr id="38916" name="Date Placeholder 9"/>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March 28, 2017</a:t>
            </a:r>
            <a:endParaRPr lang="en-US" sz="1200" dirty="0"/>
          </a:p>
        </p:txBody>
      </p:sp>
      <p:sp>
        <p:nvSpPr>
          <p:cNvPr id="38917" name="Footer Placeholder 1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t>Lecture 1</a:t>
            </a: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11</a:t>
            </a:fld>
            <a:r>
              <a:rPr lang="en-US" dirty="0" smtClean="0"/>
              <a:t> of 98</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SE 433</a:t>
            </a:r>
            <a:endParaRPr lang="en-US" sz="1200" dirty="0"/>
          </a:p>
        </p:txBody>
      </p:sp>
      <p:sp>
        <p:nvSpPr>
          <p:cNvPr id="32770"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2075" tIns="46038" rIns="92075" bIns="46038"/>
          <a:lstStyle/>
          <a:p>
            <a:endParaRPr lang="en-US" dirty="0">
              <a:latin typeface="Arial" charset="0"/>
              <a:ea typeface="ＭＳ Ｐゴシック" charset="0"/>
              <a:cs typeface="ＭＳ Ｐゴシック" charset="0"/>
            </a:endParaRPr>
          </a:p>
        </p:txBody>
      </p:sp>
      <p:sp>
        <p:nvSpPr>
          <p:cNvPr id="32771" name="Rectangle 3"/>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32772" name="Date Placeholder 9"/>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March 28, 2017</a:t>
            </a:r>
            <a:endParaRPr lang="en-US" sz="1200" dirty="0"/>
          </a:p>
        </p:txBody>
      </p:sp>
      <p:sp>
        <p:nvSpPr>
          <p:cNvPr id="32773" name="Footer Placeholder 1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t>Lecture 1</a:t>
            </a: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12</a:t>
            </a:fld>
            <a:r>
              <a:rPr lang="en-US" dirty="0" smtClean="0"/>
              <a:t> of 98</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SE 433</a:t>
            </a:r>
            <a:endParaRPr lang="en-US" sz="1200" dirty="0"/>
          </a:p>
        </p:txBody>
      </p:sp>
      <p:sp>
        <p:nvSpPr>
          <p:cNvPr id="36866"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2075" tIns="46038" rIns="92075" bIns="46038"/>
          <a:lstStyle/>
          <a:p>
            <a:endParaRPr lang="en-US" dirty="0">
              <a:latin typeface="Arial" charset="0"/>
              <a:ea typeface="ＭＳ Ｐゴシック" charset="0"/>
              <a:cs typeface="ＭＳ Ｐゴシック" charset="0"/>
            </a:endParaRPr>
          </a:p>
        </p:txBody>
      </p:sp>
      <p:sp>
        <p:nvSpPr>
          <p:cNvPr id="36867" name="Rectangle 3"/>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36868" name="Date Placeholder 9"/>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March 28, 2017</a:t>
            </a:r>
            <a:endParaRPr lang="en-US" sz="1200" dirty="0"/>
          </a:p>
        </p:txBody>
      </p:sp>
      <p:sp>
        <p:nvSpPr>
          <p:cNvPr id="36869" name="Footer Placeholder 1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t>Lecture 1</a:t>
            </a: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13</a:t>
            </a:fld>
            <a:r>
              <a:rPr lang="en-US" dirty="0" smtClean="0"/>
              <a:t> of 98</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SE 433</a:t>
            </a:r>
            <a:endParaRPr lang="en-US" sz="1200" dirty="0"/>
          </a:p>
        </p:txBody>
      </p:sp>
      <p:sp>
        <p:nvSpPr>
          <p:cNvPr id="34818"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2075" tIns="46038" rIns="92075" bIns="46038"/>
          <a:lstStyle/>
          <a:p>
            <a:endParaRPr lang="en-US" dirty="0">
              <a:latin typeface="Arial" charset="0"/>
              <a:ea typeface="ＭＳ Ｐゴシック" charset="0"/>
              <a:cs typeface="ＭＳ Ｐゴシック" charset="0"/>
            </a:endParaRPr>
          </a:p>
        </p:txBody>
      </p:sp>
      <p:sp>
        <p:nvSpPr>
          <p:cNvPr id="34819" name="Rectangle 3"/>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34820" name="Date Placeholder 9"/>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March 28, 2017</a:t>
            </a:r>
            <a:endParaRPr lang="en-US" sz="1200" dirty="0"/>
          </a:p>
        </p:txBody>
      </p:sp>
      <p:sp>
        <p:nvSpPr>
          <p:cNvPr id="34821" name="Footer Placeholder 1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t>Lecture 1</a:t>
            </a: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14</a:t>
            </a:fld>
            <a:r>
              <a:rPr lang="en-US" dirty="0" smtClean="0"/>
              <a:t> of 98</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xfrm>
            <a:off x="1117600" y="685800"/>
            <a:ext cx="4775200" cy="3581400"/>
          </a:xfrm>
          <a:solidFill>
            <a:srgbClr val="FFFFFF"/>
          </a:solidFill>
          <a:ln/>
        </p:spPr>
      </p:sp>
      <p:sp>
        <p:nvSpPr>
          <p:cNvPr id="40962" name="Rectangle 3"/>
          <p:cNvSpPr>
            <a:spLocks noGrp="1" noChangeArrowheads="1"/>
          </p:cNvSpPr>
          <p:nvPr>
            <p:ph type="body" idx="1"/>
          </p:nvPr>
        </p:nvSpPr>
        <p:spPr>
          <a:xfrm>
            <a:off x="457200" y="4343400"/>
            <a:ext cx="60198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Arial" charset="0"/>
              <a:ea typeface="MS PGothic" charset="0"/>
              <a:cs typeface="MS PGothic" charset="0"/>
            </a:endParaRPr>
          </a:p>
        </p:txBody>
      </p:sp>
      <p:sp>
        <p:nvSpPr>
          <p:cNvPr id="40963" name="Date Placeholder 7"/>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ea typeface="MS PGothic" charset="0"/>
                <a:cs typeface="MS PGothic" charset="0"/>
              </a:rPr>
              <a:t>March 28, 2017</a:t>
            </a:r>
            <a:endParaRPr lang="en-US" sz="1200" dirty="0">
              <a:ea typeface="MS PGothic" charset="0"/>
              <a:cs typeface="MS PGothic" charset="0"/>
            </a:endParaRPr>
          </a:p>
        </p:txBody>
      </p:sp>
      <p:sp>
        <p:nvSpPr>
          <p:cNvPr id="40964" name="Footer Placeholder 9"/>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ea typeface="MS PGothic" charset="0"/>
                <a:cs typeface="MS PGothic" charset="0"/>
              </a:rPr>
              <a:t>Lecture 1</a:t>
            </a:r>
          </a:p>
        </p:txBody>
      </p:sp>
      <p:sp>
        <p:nvSpPr>
          <p:cNvPr id="40965" name="Header Placeholder 10"/>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ea typeface="MS PGothic" charset="0"/>
                <a:cs typeface="MS PGothic" charset="0"/>
              </a:rPr>
              <a:t>SE 433</a:t>
            </a:r>
            <a:endParaRPr lang="en-US" sz="1200" dirty="0">
              <a:ea typeface="MS PGothic" charset="0"/>
              <a:cs typeface="MS PGothic"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15</a:t>
            </a:fld>
            <a:r>
              <a:rPr lang="en-US" dirty="0" smtClean="0"/>
              <a:t> of 98</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SE 433</a:t>
            </a:r>
            <a:endParaRPr lang="en-US" sz="1200" dirty="0"/>
          </a:p>
        </p:txBody>
      </p:sp>
      <p:sp>
        <p:nvSpPr>
          <p:cNvPr id="45058" name="Rectangle 2"/>
          <p:cNvSpPr>
            <a:spLocks noGrp="1" noRot="1" noChangeAspect="1" noChangeArrowheads="1" noTextEdit="1"/>
          </p:cNvSpPr>
          <p:nvPr>
            <p:ph type="sldImg"/>
          </p:nvPr>
        </p:nvSpPr>
        <p:spPr>
          <a:solidFill>
            <a:srgbClr val="FFFFFF"/>
          </a:solidFill>
          <a:ln/>
        </p:spPr>
      </p:sp>
      <p:sp>
        <p:nvSpPr>
          <p:cNvPr id="450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Arial" charset="0"/>
              <a:ea typeface="ＭＳ Ｐゴシック" charset="0"/>
              <a:cs typeface="ＭＳ Ｐゴシック" charset="0"/>
            </a:endParaRPr>
          </a:p>
        </p:txBody>
      </p:sp>
      <p:sp>
        <p:nvSpPr>
          <p:cNvPr id="45060" name="Date Placeholder 9"/>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March 28, 2017</a:t>
            </a:r>
            <a:endParaRPr lang="en-US" sz="1200" dirty="0"/>
          </a:p>
        </p:txBody>
      </p:sp>
      <p:sp>
        <p:nvSpPr>
          <p:cNvPr id="45061" name="Footer Placeholder 1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t>Lecture 1</a:t>
            </a: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16</a:t>
            </a:fld>
            <a:r>
              <a:rPr lang="en-US" dirty="0" smtClean="0"/>
              <a:t> of 98</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17</a:t>
            </a:fld>
            <a:r>
              <a:rPr lang="en-US" dirty="0" smtClean="0"/>
              <a:t> of 98</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18</a:t>
            </a:fld>
            <a:r>
              <a:rPr lang="en-US" dirty="0" smtClean="0"/>
              <a:t> of 98</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SE 433</a:t>
            </a:r>
            <a:endParaRPr lang="en-US" sz="1200" dirty="0"/>
          </a:p>
        </p:txBody>
      </p:sp>
      <p:sp>
        <p:nvSpPr>
          <p:cNvPr id="4301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March 28, 2017</a:t>
            </a:r>
            <a:endParaRPr lang="en-US" sz="1200" dirty="0"/>
          </a:p>
        </p:txBody>
      </p:sp>
      <p:sp>
        <p:nvSpPr>
          <p:cNvPr id="4301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t>Lecture 1</a:t>
            </a:r>
          </a:p>
        </p:txBody>
      </p:sp>
      <p:sp>
        <p:nvSpPr>
          <p:cNvPr id="43012" name="Rectangle 2"/>
          <p:cNvSpPr>
            <a:spLocks noGrp="1" noRot="1" noChangeAspect="1" noChangeArrowheads="1"/>
          </p:cNvSpPr>
          <p:nvPr>
            <p:ph type="sldImg"/>
          </p:nvPr>
        </p:nvSpPr>
        <p:spPr>
          <a:solidFill>
            <a:srgbClr val="FFFFFF"/>
          </a:solidFill>
          <a:ln/>
        </p:spPr>
      </p:sp>
      <p:sp>
        <p:nvSpPr>
          <p:cNvPr id="43013"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Arial" charset="0"/>
              <a:ea typeface="ＭＳ Ｐゴシック" charset="0"/>
              <a:cs typeface="ＭＳ Ｐゴシック"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19</a:t>
            </a:fld>
            <a:r>
              <a:rPr lang="en-US" dirty="0" smtClean="0"/>
              <a:t> of 98</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2075" tIns="46038" rIns="92075" bIns="46038"/>
          <a:lstStyle/>
          <a:p>
            <a:endParaRPr lang="en-US" dirty="0">
              <a:latin typeface="Arial" charset="0"/>
              <a:ea typeface="ＭＳ Ｐゴシック" charset="0"/>
              <a:cs typeface="ＭＳ Ｐゴシック" charset="0"/>
            </a:endParaRPr>
          </a:p>
        </p:txBody>
      </p:sp>
      <p:sp>
        <p:nvSpPr>
          <p:cNvPr id="7170" name="Rectangle 3"/>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7171" name="Date Placeholder 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March 28, 2017</a:t>
            </a:r>
            <a:endParaRPr lang="en-US" sz="1200" dirty="0"/>
          </a:p>
        </p:txBody>
      </p:sp>
      <p:sp>
        <p:nvSpPr>
          <p:cNvPr id="7172"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Lecture 1</a:t>
            </a:r>
            <a:endParaRPr lang="en-US" sz="1200" dirty="0"/>
          </a:p>
        </p:txBody>
      </p:sp>
      <p:sp>
        <p:nvSpPr>
          <p:cNvPr id="7174"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SE 433</a:t>
            </a:r>
            <a:endParaRPr lang="en-US" sz="1200" dirty="0"/>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2</a:t>
            </a:fld>
            <a:r>
              <a:rPr lang="en-US" dirty="0" smtClean="0"/>
              <a:t> of 98</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22</a:t>
            </a:fld>
            <a:r>
              <a:rPr lang="en-US" dirty="0" smtClean="0"/>
              <a:t> of 98</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23</a:t>
            </a:fld>
            <a:r>
              <a:rPr lang="en-US" dirty="0" smtClean="0"/>
              <a:t> of 98</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24</a:t>
            </a:fld>
            <a:r>
              <a:rPr lang="en-US" dirty="0" smtClean="0"/>
              <a:t> of 98</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25</a:t>
            </a:fld>
            <a:r>
              <a:rPr lang="en-US" dirty="0" smtClean="0"/>
              <a:t> of 98</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SE 433</a:t>
            </a:r>
            <a:endParaRPr lang="en-US" sz="1200" dirty="0"/>
          </a:p>
        </p:txBody>
      </p:sp>
      <p:sp>
        <p:nvSpPr>
          <p:cNvPr id="57346" name="Rectangle 2"/>
          <p:cNvSpPr>
            <a:spLocks noGrp="1" noRot="1" noChangeAspect="1" noChangeArrowheads="1" noTextEdit="1"/>
          </p:cNvSpPr>
          <p:nvPr>
            <p:ph type="sldImg"/>
          </p:nvPr>
        </p:nvSpPr>
        <p:spPr>
          <a:xfrm>
            <a:off x="1066800" y="685800"/>
            <a:ext cx="4570413" cy="3429000"/>
          </a:xfrm>
          <a:solidFill>
            <a:srgbClr val="FFFFFF"/>
          </a:solidFill>
          <a:ln/>
        </p:spPr>
      </p:sp>
      <p:sp>
        <p:nvSpPr>
          <p:cNvPr id="57347" name="Rectangle 3"/>
          <p:cNvSpPr>
            <a:spLocks noGrp="1" noChangeArrowheads="1"/>
          </p:cNvSpPr>
          <p:nvPr>
            <p:ph type="body" idx="1"/>
          </p:nvPr>
        </p:nvSpPr>
        <p:spPr>
          <a:xfrm>
            <a:off x="533400" y="4343400"/>
            <a:ext cx="57912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Arial" charset="0"/>
              <a:ea typeface="ＭＳ Ｐゴシック" charset="0"/>
              <a:cs typeface="ＭＳ Ｐゴシック" charset="0"/>
            </a:endParaRPr>
          </a:p>
        </p:txBody>
      </p:sp>
      <p:sp>
        <p:nvSpPr>
          <p:cNvPr id="57348" name="Date Placeholder 9"/>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March 28, 2017</a:t>
            </a:r>
            <a:endParaRPr lang="en-US" sz="1200" dirty="0"/>
          </a:p>
        </p:txBody>
      </p:sp>
      <p:sp>
        <p:nvSpPr>
          <p:cNvPr id="57349" name="Footer Placeholder 1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t>Lecture 1</a:t>
            </a: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26</a:t>
            </a:fld>
            <a:r>
              <a:rPr lang="en-US" dirty="0" smtClean="0"/>
              <a:t> of 98</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SE 433</a:t>
            </a:r>
            <a:endParaRPr lang="en-US" sz="1200" dirty="0"/>
          </a:p>
        </p:txBody>
      </p:sp>
      <p:sp>
        <p:nvSpPr>
          <p:cNvPr id="59394" name="Rectangle 2"/>
          <p:cNvSpPr>
            <a:spLocks noGrp="1" noRot="1" noChangeAspect="1" noChangeArrowheads="1" noTextEdit="1"/>
          </p:cNvSpPr>
          <p:nvPr>
            <p:ph type="sldImg"/>
          </p:nvPr>
        </p:nvSpPr>
        <p:spPr>
          <a:xfrm>
            <a:off x="1117600" y="685800"/>
            <a:ext cx="4773613" cy="3581400"/>
          </a:xfrm>
          <a:solidFill>
            <a:srgbClr val="FFFFFF"/>
          </a:solidFill>
          <a:ln/>
        </p:spPr>
      </p:sp>
      <p:sp>
        <p:nvSpPr>
          <p:cNvPr id="59395" name="Rectangle 3"/>
          <p:cNvSpPr>
            <a:spLocks noGrp="1" noChangeArrowheads="1"/>
          </p:cNvSpPr>
          <p:nvPr>
            <p:ph type="body" idx="1"/>
          </p:nvPr>
        </p:nvSpPr>
        <p:spPr>
          <a:xfrm>
            <a:off x="457200" y="4343400"/>
            <a:ext cx="60198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Arial" charset="0"/>
              <a:ea typeface="ＭＳ Ｐゴシック" charset="0"/>
              <a:cs typeface="ＭＳ Ｐゴシック" charset="0"/>
            </a:endParaRPr>
          </a:p>
        </p:txBody>
      </p:sp>
      <p:sp>
        <p:nvSpPr>
          <p:cNvPr id="59396" name="Date Placeholder 9"/>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March 28, 2017</a:t>
            </a:r>
            <a:endParaRPr lang="en-US" sz="1200" dirty="0"/>
          </a:p>
        </p:txBody>
      </p:sp>
      <p:sp>
        <p:nvSpPr>
          <p:cNvPr id="59397" name="Footer Placeholder 1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t>Lecture 1</a:t>
            </a: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27</a:t>
            </a:fld>
            <a:r>
              <a:rPr lang="en-US" dirty="0" smtClean="0"/>
              <a:t> of 98</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SE 433</a:t>
            </a:r>
            <a:endParaRPr lang="en-US" sz="1200" dirty="0"/>
          </a:p>
        </p:txBody>
      </p:sp>
      <p:sp>
        <p:nvSpPr>
          <p:cNvPr id="61442" name="Rectangle 2"/>
          <p:cNvSpPr>
            <a:spLocks noGrp="1" noRot="1" noChangeAspect="1" noChangeArrowheads="1" noTextEdit="1"/>
          </p:cNvSpPr>
          <p:nvPr>
            <p:ph type="sldImg"/>
          </p:nvPr>
        </p:nvSpPr>
        <p:spPr>
          <a:xfrm>
            <a:off x="1152525" y="692150"/>
            <a:ext cx="4552950" cy="3416300"/>
          </a:xfrm>
          <a:solidFill>
            <a:srgbClr val="FFFFFF"/>
          </a:solidFill>
          <a:ln/>
        </p:spPr>
      </p:sp>
      <p:sp>
        <p:nvSpPr>
          <p:cNvPr id="614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Arial" charset="0"/>
              <a:ea typeface="ＭＳ Ｐゴシック" charset="0"/>
              <a:cs typeface="ＭＳ Ｐゴシック" charset="0"/>
            </a:endParaRPr>
          </a:p>
        </p:txBody>
      </p:sp>
      <p:sp>
        <p:nvSpPr>
          <p:cNvPr id="61444" name="Date Placeholder 9"/>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March 28, 2017</a:t>
            </a:r>
            <a:endParaRPr lang="en-US" sz="1200" dirty="0"/>
          </a:p>
        </p:txBody>
      </p:sp>
      <p:sp>
        <p:nvSpPr>
          <p:cNvPr id="61445" name="Footer Placeholder 1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t>Lecture 1</a:t>
            </a: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28</a:t>
            </a:fld>
            <a:r>
              <a:rPr lang="en-US" dirty="0" smtClean="0"/>
              <a:t> of 98</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SE 433</a:t>
            </a:r>
            <a:endParaRPr lang="en-US" sz="1200" dirty="0"/>
          </a:p>
        </p:txBody>
      </p:sp>
      <p:sp>
        <p:nvSpPr>
          <p:cNvPr id="67586" name="Rectangle 2"/>
          <p:cNvSpPr>
            <a:spLocks noGrp="1" noRot="1" noChangeAspect="1" noChangeArrowheads="1" noTextEdit="1"/>
          </p:cNvSpPr>
          <p:nvPr>
            <p:ph type="sldImg"/>
          </p:nvPr>
        </p:nvSpPr>
        <p:spPr>
          <a:solidFill>
            <a:srgbClr val="FFFFFF"/>
          </a:solidFill>
          <a:ln/>
        </p:spPr>
      </p:sp>
      <p:sp>
        <p:nvSpPr>
          <p:cNvPr id="675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Arial" charset="0"/>
              <a:ea typeface="ＭＳ Ｐゴシック" charset="0"/>
              <a:cs typeface="ＭＳ Ｐゴシック" charset="0"/>
            </a:endParaRPr>
          </a:p>
        </p:txBody>
      </p:sp>
      <p:sp>
        <p:nvSpPr>
          <p:cNvPr id="67588" name="Date Placeholder 9"/>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March 28, 2017</a:t>
            </a:r>
            <a:endParaRPr lang="en-US" sz="1200" dirty="0"/>
          </a:p>
        </p:txBody>
      </p:sp>
      <p:sp>
        <p:nvSpPr>
          <p:cNvPr id="67589" name="Footer Placeholder 1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t>Lecture 1</a:t>
            </a: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29</a:t>
            </a:fld>
            <a:r>
              <a:rPr lang="en-US" dirty="0" smtClean="0"/>
              <a:t> of 98</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SE 433</a:t>
            </a:r>
            <a:endParaRPr lang="en-US" dirty="0"/>
          </a:p>
        </p:txBody>
      </p:sp>
      <p:sp>
        <p:nvSpPr>
          <p:cNvPr id="5" name="Date Placeholder 4"/>
          <p:cNvSpPr>
            <a:spLocks noGrp="1"/>
          </p:cNvSpPr>
          <p:nvPr>
            <p:ph type="dt" idx="11"/>
          </p:nvPr>
        </p:nvSpPr>
        <p:spPr/>
        <p:txBody>
          <a:bodyPr/>
          <a:lstStyle/>
          <a:p>
            <a:pPr>
              <a:defRPr/>
            </a:pPr>
            <a:r>
              <a:rPr lang="en-US" dirty="0" smtClean="0"/>
              <a:t>March 28, 2017</a:t>
            </a:r>
            <a:endParaRPr lang="en-US" dirty="0"/>
          </a:p>
        </p:txBody>
      </p:sp>
      <p:sp>
        <p:nvSpPr>
          <p:cNvPr id="6" name="Footer Placeholder 5"/>
          <p:cNvSpPr>
            <a:spLocks noGrp="1"/>
          </p:cNvSpPr>
          <p:nvPr>
            <p:ph type="ftr" sz="quarter" idx="12"/>
          </p:nvPr>
        </p:nvSpPr>
        <p:spPr/>
        <p:txBody>
          <a:bodyPr/>
          <a:lstStyle/>
          <a:p>
            <a:pPr>
              <a:defRPr/>
            </a:pPr>
            <a:r>
              <a:rPr lang="en-US" dirty="0" smtClean="0"/>
              <a:t>Lecture 1</a:t>
            </a:r>
            <a:endParaRPr lang="en-US" dirty="0"/>
          </a:p>
        </p:txBody>
      </p:sp>
      <p:sp>
        <p:nvSpPr>
          <p:cNvPr id="8" name="Slide Number Placeholder 7"/>
          <p:cNvSpPr>
            <a:spLocks noGrp="1"/>
          </p:cNvSpPr>
          <p:nvPr>
            <p:ph type="sldNum" sz="quarter" idx="13"/>
          </p:nvPr>
        </p:nvSpPr>
        <p:spPr/>
        <p:txBody>
          <a:bodyPr/>
          <a:lstStyle/>
          <a:p>
            <a:pPr>
              <a:defRPr/>
            </a:pPr>
            <a:fld id="{F0410F35-0C47-794C-85F9-FC23048F5283}" type="slidenum">
              <a:rPr lang="en-US" smtClean="0"/>
              <a:pPr>
                <a:defRPr/>
              </a:pPr>
              <a:t>30</a:t>
            </a:fld>
            <a:r>
              <a:rPr lang="en-US" dirty="0" smtClean="0"/>
              <a:t> of 98</a:t>
            </a:r>
            <a:endParaRPr lang="en-US" dirty="0"/>
          </a:p>
        </p:txBody>
      </p:sp>
    </p:spTree>
    <p:extLst>
      <p:ext uri="{BB962C8B-B14F-4D97-AF65-F5344CB8AC3E}">
        <p14:creationId xmlns:p14="http://schemas.microsoft.com/office/powerpoint/2010/main" val="16708139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33</a:t>
            </a:fld>
            <a:r>
              <a:rPr lang="en-US" dirty="0" smtClean="0"/>
              <a:t> of 98</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ChangeArrowheads="1" noTextEdit="1"/>
          </p:cNvSpPr>
          <p:nvPr>
            <p:ph type="sldImg"/>
          </p:nvPr>
        </p:nvSpPr>
        <p:spPr>
          <a:xfrm>
            <a:off x="1041400" y="609600"/>
            <a:ext cx="4775200" cy="3581400"/>
          </a:xfrm>
          <a:solidFill>
            <a:srgbClr val="FFFFFF"/>
          </a:solidFill>
          <a:ln/>
        </p:spPr>
      </p:sp>
      <p:sp>
        <p:nvSpPr>
          <p:cNvPr id="1433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Arial" charset="0"/>
              <a:ea typeface="ＭＳ Ｐゴシック" charset="0"/>
              <a:cs typeface="ＭＳ Ｐゴシック" charset="0"/>
            </a:endParaRPr>
          </a:p>
        </p:txBody>
      </p:sp>
      <p:sp>
        <p:nvSpPr>
          <p:cNvPr id="14339" name="Date Placeholder 1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March 28, 2017</a:t>
            </a:r>
            <a:endParaRPr lang="en-US" sz="1200" dirty="0"/>
          </a:p>
        </p:txBody>
      </p:sp>
      <p:sp>
        <p:nvSpPr>
          <p:cNvPr id="14340" name="Footer Placeholder 1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t>Lecture 1</a:t>
            </a:r>
          </a:p>
        </p:txBody>
      </p:sp>
      <p:sp>
        <p:nvSpPr>
          <p:cNvPr id="14341" name="Header Placeholder 1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SE 433</a:t>
            </a:r>
            <a:endParaRPr lang="en-US" sz="1200" dirty="0"/>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3</a:t>
            </a:fld>
            <a:r>
              <a:rPr lang="en-US" dirty="0" smtClean="0"/>
              <a:t> of 98</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34</a:t>
            </a:fld>
            <a:r>
              <a:rPr lang="en-US" dirty="0" smtClean="0"/>
              <a:t> of 98</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35</a:t>
            </a:fld>
            <a:r>
              <a:rPr lang="en-US" dirty="0" smtClean="0"/>
              <a:t> of 98</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7650"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36</a:t>
            </a:fld>
            <a:r>
              <a:rPr lang="en-US" dirty="0" smtClean="0"/>
              <a:t> of 98</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7650"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37</a:t>
            </a:fld>
            <a:r>
              <a:rPr lang="en-US" dirty="0" smtClean="0"/>
              <a:t> of 98</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969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dirty="0">
                <a:latin typeface="Calibri" charset="0"/>
              </a:rPr>
              <a:t>Though it</a:t>
            </a:r>
            <a:r>
              <a:rPr lang="ja-JP" altLang="en-US" dirty="0">
                <a:latin typeface="Calibri" charset="0"/>
              </a:rPr>
              <a:t>’</a:t>
            </a:r>
            <a:r>
              <a:rPr lang="en-US" altLang="ja-JP" dirty="0">
                <a:latin typeface="Calibri" charset="0"/>
              </a:rPr>
              <a:t>s simple to prepare straightforward test cases, at times testing can be a real challenging task.</a:t>
            </a:r>
          </a:p>
          <a:p>
            <a:endParaRPr lang="en-US" dirty="0">
              <a:latin typeface="Calibri" charset="0"/>
            </a:endParaRPr>
          </a:p>
          <a:p>
            <a:r>
              <a:rPr lang="en-US" dirty="0">
                <a:latin typeface="Calibri" charset="0"/>
              </a:rPr>
              <a:t>Any production issues will, in many cases, backfire first to the testing teams. Why was this scenario not covered in the test plan??</a:t>
            </a:r>
          </a:p>
          <a:p>
            <a:endParaRPr lang="en-US" dirty="0">
              <a:latin typeface="Calibri" charset="0"/>
            </a:endParaRPr>
          </a:p>
          <a:p>
            <a:r>
              <a:rPr lang="en-US" dirty="0">
                <a:latin typeface="Calibri" charset="0"/>
              </a:rPr>
              <a:t>Therefore, a Tester should develop the capability to look or think beyond the requirements mentioned in the test plan or specifications.</a:t>
            </a:r>
          </a:p>
          <a:p>
            <a:endParaRPr lang="en-US" dirty="0">
              <a:latin typeface="Calibri" charset="0"/>
            </a:endParaRPr>
          </a:p>
          <a:p>
            <a:r>
              <a:rPr lang="en-US" dirty="0">
                <a:latin typeface="Calibri" charset="0"/>
              </a:rPr>
              <a:t>This is very important in case of System Testers who are responsible for ensuring that the software product works appropriately from "end-to-end ". </a:t>
            </a: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38</a:t>
            </a:fld>
            <a:r>
              <a:rPr lang="en-US" dirty="0" smtClean="0"/>
              <a:t> of 98</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969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dirty="0">
                <a:latin typeface="Calibri" charset="0"/>
              </a:rPr>
              <a:t>Though it</a:t>
            </a:r>
            <a:r>
              <a:rPr lang="ja-JP" altLang="en-US" dirty="0">
                <a:latin typeface="Calibri" charset="0"/>
              </a:rPr>
              <a:t>’</a:t>
            </a:r>
            <a:r>
              <a:rPr lang="en-US" altLang="ja-JP" dirty="0">
                <a:latin typeface="Calibri" charset="0"/>
              </a:rPr>
              <a:t>s simple to prepare straightforward test cases, at times testing can be a real challenging task.</a:t>
            </a:r>
          </a:p>
          <a:p>
            <a:endParaRPr lang="en-US" dirty="0">
              <a:latin typeface="Calibri" charset="0"/>
            </a:endParaRPr>
          </a:p>
          <a:p>
            <a:r>
              <a:rPr lang="en-US" dirty="0">
                <a:latin typeface="Calibri" charset="0"/>
              </a:rPr>
              <a:t>Any production issues will, in many cases, backfire first to the testing teams. Why was this scenario not covered in the test plan??</a:t>
            </a:r>
          </a:p>
          <a:p>
            <a:endParaRPr lang="en-US" dirty="0">
              <a:latin typeface="Calibri" charset="0"/>
            </a:endParaRPr>
          </a:p>
          <a:p>
            <a:r>
              <a:rPr lang="en-US" dirty="0">
                <a:latin typeface="Calibri" charset="0"/>
              </a:rPr>
              <a:t>Therefore, a Tester should develop the capability to look or think beyond the requirements mentioned in the test plan or specifications.</a:t>
            </a:r>
          </a:p>
          <a:p>
            <a:endParaRPr lang="en-US" dirty="0">
              <a:latin typeface="Calibri" charset="0"/>
            </a:endParaRPr>
          </a:p>
          <a:p>
            <a:r>
              <a:rPr lang="en-US" dirty="0">
                <a:latin typeface="Calibri" charset="0"/>
              </a:rPr>
              <a:t>This is very important in case of System Testers who are responsible for ensuring that the software product works appropriately from "end-to-end ". </a:t>
            </a: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39</a:t>
            </a:fld>
            <a:r>
              <a:rPr lang="en-US" dirty="0" smtClean="0"/>
              <a:t> of 98</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40</a:t>
            </a:fld>
            <a:r>
              <a:rPr lang="en-US" dirty="0" smtClean="0"/>
              <a:t> of 98</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41</a:t>
            </a:fld>
            <a:r>
              <a:rPr lang="en-US" dirty="0" smtClean="0"/>
              <a:t> of 98</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45</a:t>
            </a:fld>
            <a:r>
              <a:rPr lang="en-US" dirty="0" smtClean="0"/>
              <a:t> of 98</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1"/>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09" indent="-285734" eaLnBrk="0" hangingPunct="0">
              <a:defRPr sz="2400">
                <a:solidFill>
                  <a:schemeClr val="tx1"/>
                </a:solidFill>
                <a:latin typeface="Arial" charset="0"/>
                <a:ea typeface="ＭＳ Ｐゴシック" charset="0"/>
              </a:defRPr>
            </a:lvl2pPr>
            <a:lvl3pPr marL="1142937" indent="-228587" eaLnBrk="0" hangingPunct="0">
              <a:defRPr sz="2400">
                <a:solidFill>
                  <a:schemeClr val="tx1"/>
                </a:solidFill>
                <a:latin typeface="Arial" charset="0"/>
                <a:ea typeface="ＭＳ Ｐゴシック" charset="0"/>
              </a:defRPr>
            </a:lvl3pPr>
            <a:lvl4pPr marL="1600112" indent="-228587" eaLnBrk="0" hangingPunct="0">
              <a:defRPr sz="2400">
                <a:solidFill>
                  <a:schemeClr val="tx1"/>
                </a:solidFill>
                <a:latin typeface="Arial" charset="0"/>
                <a:ea typeface="ＭＳ Ｐゴシック" charset="0"/>
              </a:defRPr>
            </a:lvl4pPr>
            <a:lvl5pPr marL="2057287" indent="-228587" eaLnBrk="0" hangingPunct="0">
              <a:defRPr sz="2400">
                <a:solidFill>
                  <a:schemeClr val="tx1"/>
                </a:solidFill>
                <a:latin typeface="Arial" charset="0"/>
                <a:ea typeface="ＭＳ Ｐゴシック" charset="0"/>
              </a:defRPr>
            </a:lvl5pPr>
            <a:lvl6pPr marL="2514461" indent="-228587" eaLnBrk="0" fontAlgn="base" hangingPunct="0">
              <a:spcBef>
                <a:spcPct val="0"/>
              </a:spcBef>
              <a:spcAft>
                <a:spcPct val="0"/>
              </a:spcAft>
              <a:defRPr sz="2400">
                <a:solidFill>
                  <a:schemeClr val="tx1"/>
                </a:solidFill>
                <a:latin typeface="Arial" charset="0"/>
                <a:ea typeface="ＭＳ Ｐゴシック" charset="0"/>
              </a:defRPr>
            </a:lvl6pPr>
            <a:lvl7pPr marL="2971635" indent="-228587" eaLnBrk="0" fontAlgn="base" hangingPunct="0">
              <a:spcBef>
                <a:spcPct val="0"/>
              </a:spcBef>
              <a:spcAft>
                <a:spcPct val="0"/>
              </a:spcAft>
              <a:defRPr sz="2400">
                <a:solidFill>
                  <a:schemeClr val="tx1"/>
                </a:solidFill>
                <a:latin typeface="Arial" charset="0"/>
                <a:ea typeface="ＭＳ Ｐゴシック" charset="0"/>
              </a:defRPr>
            </a:lvl7pPr>
            <a:lvl8pPr marL="3428810" indent="-228587" eaLnBrk="0" fontAlgn="base" hangingPunct="0">
              <a:spcBef>
                <a:spcPct val="0"/>
              </a:spcBef>
              <a:spcAft>
                <a:spcPct val="0"/>
              </a:spcAft>
              <a:defRPr sz="2400">
                <a:solidFill>
                  <a:schemeClr val="tx1"/>
                </a:solidFill>
                <a:latin typeface="Arial" charset="0"/>
                <a:ea typeface="ＭＳ Ｐゴシック" charset="0"/>
              </a:defRPr>
            </a:lvl8pPr>
            <a:lvl9pPr marL="3885985" indent="-22858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smtClean="0">
                <a:latin typeface="Calibri" charset="0"/>
              </a:rPr>
              <a:t>March 28, 2017</a:t>
            </a:r>
            <a:endParaRPr lang="en-US" sz="1200" dirty="0">
              <a:latin typeface="Calibri"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defTabSz="895301">
              <a:spcBef>
                <a:spcPct val="0"/>
              </a:spcBef>
            </a:pPr>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47</a:t>
            </a:fld>
            <a:r>
              <a:rPr lang="en-US" dirty="0" smtClean="0"/>
              <a:t> of 98</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SE 433</a:t>
            </a:r>
            <a:endParaRPr lang="en-US" sz="1200" dirty="0"/>
          </a:p>
        </p:txBody>
      </p:sp>
      <p:sp>
        <p:nvSpPr>
          <p:cNvPr id="16386" name="Rectangle 2"/>
          <p:cNvSpPr>
            <a:spLocks noGrp="1" noRot="1" noChangeAspect="1" noChangeArrowheads="1" noTextEdit="1"/>
          </p:cNvSpPr>
          <p:nvPr>
            <p:ph type="sldImg"/>
          </p:nvPr>
        </p:nvSpPr>
        <p:spPr>
          <a:solidFill>
            <a:srgbClr val="FFFFFF"/>
          </a:solidFill>
          <a:ln/>
        </p:spPr>
      </p:sp>
      <p:sp>
        <p:nvSpPr>
          <p:cNvPr id="163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Arial" charset="0"/>
              <a:ea typeface="ＭＳ Ｐゴシック" charset="0"/>
              <a:cs typeface="ＭＳ Ｐゴシック" charset="0"/>
            </a:endParaRPr>
          </a:p>
        </p:txBody>
      </p:sp>
      <p:sp>
        <p:nvSpPr>
          <p:cNvPr id="16388" name="Date Placeholder 9"/>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March 28, 2017</a:t>
            </a:r>
            <a:endParaRPr lang="en-US" sz="1200" dirty="0"/>
          </a:p>
        </p:txBody>
      </p:sp>
      <p:sp>
        <p:nvSpPr>
          <p:cNvPr id="16389" name="Footer Placeholder 1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t>Lecture 1</a:t>
            </a: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4</a:t>
            </a:fld>
            <a:r>
              <a:rPr lang="en-US" dirty="0" smtClean="0"/>
              <a:t> of 98</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1"/>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09" indent="-285734" eaLnBrk="0" hangingPunct="0">
              <a:defRPr sz="2400">
                <a:solidFill>
                  <a:schemeClr val="tx1"/>
                </a:solidFill>
                <a:latin typeface="Arial" charset="0"/>
                <a:ea typeface="ＭＳ Ｐゴシック" charset="0"/>
              </a:defRPr>
            </a:lvl2pPr>
            <a:lvl3pPr marL="1142937" indent="-228587" eaLnBrk="0" hangingPunct="0">
              <a:defRPr sz="2400">
                <a:solidFill>
                  <a:schemeClr val="tx1"/>
                </a:solidFill>
                <a:latin typeface="Arial" charset="0"/>
                <a:ea typeface="ＭＳ Ｐゴシック" charset="0"/>
              </a:defRPr>
            </a:lvl3pPr>
            <a:lvl4pPr marL="1600112" indent="-228587" eaLnBrk="0" hangingPunct="0">
              <a:defRPr sz="2400">
                <a:solidFill>
                  <a:schemeClr val="tx1"/>
                </a:solidFill>
                <a:latin typeface="Arial" charset="0"/>
                <a:ea typeface="ＭＳ Ｐゴシック" charset="0"/>
              </a:defRPr>
            </a:lvl4pPr>
            <a:lvl5pPr marL="2057287" indent="-228587" eaLnBrk="0" hangingPunct="0">
              <a:defRPr sz="2400">
                <a:solidFill>
                  <a:schemeClr val="tx1"/>
                </a:solidFill>
                <a:latin typeface="Arial" charset="0"/>
                <a:ea typeface="ＭＳ Ｐゴシック" charset="0"/>
              </a:defRPr>
            </a:lvl5pPr>
            <a:lvl6pPr marL="2514461" indent="-228587" eaLnBrk="0" fontAlgn="base" hangingPunct="0">
              <a:spcBef>
                <a:spcPct val="0"/>
              </a:spcBef>
              <a:spcAft>
                <a:spcPct val="0"/>
              </a:spcAft>
              <a:defRPr sz="2400">
                <a:solidFill>
                  <a:schemeClr val="tx1"/>
                </a:solidFill>
                <a:latin typeface="Arial" charset="0"/>
                <a:ea typeface="ＭＳ Ｐゴシック" charset="0"/>
              </a:defRPr>
            </a:lvl6pPr>
            <a:lvl7pPr marL="2971635" indent="-228587" eaLnBrk="0" fontAlgn="base" hangingPunct="0">
              <a:spcBef>
                <a:spcPct val="0"/>
              </a:spcBef>
              <a:spcAft>
                <a:spcPct val="0"/>
              </a:spcAft>
              <a:defRPr sz="2400">
                <a:solidFill>
                  <a:schemeClr val="tx1"/>
                </a:solidFill>
                <a:latin typeface="Arial" charset="0"/>
                <a:ea typeface="ＭＳ Ｐゴシック" charset="0"/>
              </a:defRPr>
            </a:lvl7pPr>
            <a:lvl8pPr marL="3428810" indent="-228587" eaLnBrk="0" fontAlgn="base" hangingPunct="0">
              <a:spcBef>
                <a:spcPct val="0"/>
              </a:spcBef>
              <a:spcAft>
                <a:spcPct val="0"/>
              </a:spcAft>
              <a:defRPr sz="2400">
                <a:solidFill>
                  <a:schemeClr val="tx1"/>
                </a:solidFill>
                <a:latin typeface="Arial" charset="0"/>
                <a:ea typeface="ＭＳ Ｐゴシック" charset="0"/>
              </a:defRPr>
            </a:lvl8pPr>
            <a:lvl9pPr marL="3885985" indent="-22858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smtClean="0">
                <a:latin typeface="Calibri" charset="0"/>
              </a:rPr>
              <a:t>March 28, 2017</a:t>
            </a:r>
            <a:endParaRPr lang="en-US" sz="1200" dirty="0">
              <a:latin typeface="Calibri"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defTabSz="895301">
              <a:spcBef>
                <a:spcPct val="0"/>
              </a:spcBef>
            </a:pPr>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48</a:t>
            </a:fld>
            <a:r>
              <a:rPr lang="en-US" dirty="0" smtClean="0"/>
              <a:t> of 98</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1"/>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81A1AA32-15DC-B541-99F0-2EC1E33954B1}" type="datetime1">
              <a:rPr lang="en-US" sz="1200">
                <a:latin typeface="Calibri" charset="0"/>
              </a:rPr>
              <a:pPr algn="r" eaLnBrk="1" hangingPunct="1"/>
              <a:t>3/29/17</a:t>
            </a:fld>
            <a:endParaRPr lang="en-US" sz="1200" dirty="0">
              <a:latin typeface="Calibri" charset="0"/>
            </a:endParaRPr>
          </a:p>
        </p:txBody>
      </p:sp>
      <p:sp>
        <p:nvSpPr>
          <p:cNvPr id="37890" name="Rectangle 13"/>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9980ED53-DCD5-574E-B28E-657F2922010E}" type="slidenum">
              <a:rPr lang="en-US" sz="1200">
                <a:latin typeface="Calibri" charset="0"/>
              </a:rPr>
              <a:pPr algn="r" eaLnBrk="1" hangingPunct="1"/>
              <a:t>49</a:t>
            </a:fld>
            <a:endParaRPr lang="en-US" sz="1200" dirty="0">
              <a:latin typeface="Calibri"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2" name="Rectangle 3"/>
          <p:cNvSpPr>
            <a:spLocks noGrp="1" noChangeArrowheads="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defTabSz="895301">
              <a:spcBef>
                <a:spcPct val="0"/>
              </a:spcBef>
            </a:pPr>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49</a:t>
            </a:fld>
            <a:r>
              <a:rPr lang="en-US" dirty="0" smtClean="0"/>
              <a:t> of 98</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1"/>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81A1AA32-15DC-B541-99F0-2EC1E33954B1}" type="datetime1">
              <a:rPr lang="en-US" sz="1200">
                <a:latin typeface="Calibri" charset="0"/>
              </a:rPr>
              <a:pPr algn="r" eaLnBrk="1" hangingPunct="1"/>
              <a:t>3/29/17</a:t>
            </a:fld>
            <a:endParaRPr lang="en-US" sz="1200" dirty="0">
              <a:latin typeface="Calibri" charset="0"/>
            </a:endParaRPr>
          </a:p>
        </p:txBody>
      </p:sp>
      <p:sp>
        <p:nvSpPr>
          <p:cNvPr id="37890" name="Rectangle 13"/>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9980ED53-DCD5-574E-B28E-657F2922010E}" type="slidenum">
              <a:rPr lang="en-US" sz="1200">
                <a:latin typeface="Calibri" charset="0"/>
              </a:rPr>
              <a:pPr algn="r" eaLnBrk="1" hangingPunct="1"/>
              <a:t>50</a:t>
            </a:fld>
            <a:endParaRPr lang="en-US" sz="1200" dirty="0">
              <a:latin typeface="Calibri"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2" name="Rectangle 3"/>
          <p:cNvSpPr>
            <a:spLocks noGrp="1" noChangeArrowheads="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defTabSz="895301">
              <a:spcBef>
                <a:spcPct val="0"/>
              </a:spcBef>
            </a:pPr>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50</a:t>
            </a:fld>
            <a:r>
              <a:rPr lang="en-US" dirty="0" smtClean="0"/>
              <a:t> of 98</a:t>
            </a: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dirty="0">
                <a:latin typeface="+mn-lt"/>
                <a:ea typeface="+mn-ea"/>
                <a:cs typeface="+mn-cs"/>
              </a:rPr>
              <a:t>The </a:t>
            </a:r>
            <a:r>
              <a:rPr lang="en-US" b="1" dirty="0">
                <a:latin typeface="+mn-lt"/>
                <a:ea typeface="+mn-ea"/>
                <a:cs typeface="+mn-cs"/>
              </a:rPr>
              <a:t>Guiana Space Centre</a:t>
            </a:r>
            <a:r>
              <a:rPr lang="en-US" dirty="0">
                <a:latin typeface="+mn-lt"/>
                <a:ea typeface="+mn-ea"/>
                <a:cs typeface="+mn-cs"/>
              </a:rPr>
              <a:t> or, more commonly, </a:t>
            </a:r>
            <a:r>
              <a:rPr lang="en-US" b="1" dirty="0">
                <a:latin typeface="+mn-lt"/>
                <a:ea typeface="+mn-ea"/>
                <a:cs typeface="+mn-cs"/>
              </a:rPr>
              <a:t>Centre spatial guyanais</a:t>
            </a:r>
            <a:r>
              <a:rPr lang="en-US" dirty="0">
                <a:latin typeface="+mn-lt"/>
                <a:ea typeface="+mn-ea"/>
                <a:cs typeface="+mn-cs"/>
              </a:rPr>
              <a:t> (CSG) is a </a:t>
            </a:r>
            <a:r>
              <a:rPr lang="en-US" dirty="0">
                <a:latin typeface="+mn-lt"/>
                <a:ea typeface="+mn-ea"/>
                <a:cs typeface="+mn-cs"/>
                <a:hlinkClick r:id="rId3"/>
              </a:rPr>
              <a:t>French and </a:t>
            </a:r>
            <a:r>
              <a:rPr lang="en-US" dirty="0">
                <a:latin typeface="+mn-lt"/>
                <a:ea typeface="+mn-ea"/>
                <a:cs typeface="+mn-cs"/>
                <a:hlinkClick r:id="rId4"/>
              </a:rPr>
              <a:t>European </a:t>
            </a:r>
            <a:r>
              <a:rPr lang="en-US" dirty="0">
                <a:latin typeface="+mn-lt"/>
                <a:ea typeface="+mn-ea"/>
                <a:cs typeface="+mn-cs"/>
                <a:hlinkClick r:id="rId5"/>
              </a:rPr>
              <a:t>spaceport near </a:t>
            </a:r>
            <a:r>
              <a:rPr lang="en-US" dirty="0">
                <a:latin typeface="+mn-lt"/>
                <a:ea typeface="+mn-ea"/>
                <a:cs typeface="+mn-cs"/>
                <a:hlinkClick r:id="rId6"/>
              </a:rPr>
              <a:t>Kourou in </a:t>
            </a:r>
            <a:r>
              <a:rPr lang="en-US" dirty="0">
                <a:latin typeface="+mn-lt"/>
                <a:ea typeface="+mn-ea"/>
                <a:cs typeface="+mn-cs"/>
                <a:hlinkClick r:id="rId7"/>
              </a:rPr>
              <a:t>French Guiana.</a:t>
            </a:r>
            <a:endParaRPr lang="en-US" dirty="0">
              <a:latin typeface="+mn-lt"/>
              <a:ea typeface="+mn-ea"/>
              <a:cs typeface="+mn-cs"/>
            </a:endParaRPr>
          </a:p>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51</a:t>
            </a:fld>
            <a:r>
              <a:rPr lang="en-US" dirty="0" smtClean="0"/>
              <a:t> of 98</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026"/>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52</a:t>
            </a:fld>
            <a:r>
              <a:rPr lang="en-US" dirty="0" smtClean="0"/>
              <a:t> of 98</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53</a:t>
            </a:fld>
            <a:r>
              <a:rPr lang="en-US" dirty="0" smtClean="0"/>
              <a:t> of 98</a:t>
            </a: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58</a:t>
            </a:fld>
            <a:r>
              <a:rPr lang="en-US" dirty="0" smtClean="0"/>
              <a:t> of 98</a:t>
            </a: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59</a:t>
            </a:fld>
            <a:r>
              <a:rPr lang="en-US" dirty="0" smtClean="0"/>
              <a:t> of 98</a:t>
            </a: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60</a:t>
            </a:fld>
            <a:r>
              <a:rPr lang="en-US" dirty="0" smtClean="0"/>
              <a:t> of 98</a:t>
            </a: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xfrm>
            <a:off x="1041400" y="609600"/>
            <a:ext cx="4775200" cy="3581400"/>
          </a:xfrm>
          <a:ln/>
        </p:spPr>
      </p:sp>
      <p:sp>
        <p:nvSpPr>
          <p:cNvPr id="6349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charset="0"/>
              <a:ea typeface="MS PGothic" charset="0"/>
            </a:endParaRPr>
          </a:p>
        </p:txBody>
      </p:sp>
      <p:sp>
        <p:nvSpPr>
          <p:cNvPr id="63491" name="Date Placeholder 7"/>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smtClean="0"/>
              <a:t>March 28, 2017</a:t>
            </a:r>
            <a:endParaRPr lang="en-US" sz="1200" dirty="0"/>
          </a:p>
        </p:txBody>
      </p:sp>
      <p:sp>
        <p:nvSpPr>
          <p:cNvPr id="63492" name="Footer Placeholder 9"/>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t>Lecture 1</a:t>
            </a:r>
          </a:p>
        </p:txBody>
      </p:sp>
      <p:sp>
        <p:nvSpPr>
          <p:cNvPr id="63493" name="Header Placeholder 10"/>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smtClean="0"/>
              <a:t>SE 433</a:t>
            </a:r>
            <a:endParaRPr lang="en-US" sz="1200" dirty="0"/>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61</a:t>
            </a:fld>
            <a:r>
              <a:rPr lang="en-US" dirty="0" smtClean="0"/>
              <a:t> of 98</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SE 433</a:t>
            </a:r>
            <a:endParaRPr lang="en-US" sz="1200" dirty="0"/>
          </a:p>
        </p:txBody>
      </p:sp>
      <p:sp>
        <p:nvSpPr>
          <p:cNvPr id="18434" name="Rectangle 2"/>
          <p:cNvSpPr>
            <a:spLocks noGrp="1" noRot="1" noChangeAspect="1" noChangeArrowheads="1" noTextEdit="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Arial" charset="0"/>
              <a:ea typeface="ＭＳ Ｐゴシック" charset="0"/>
              <a:cs typeface="ＭＳ Ｐゴシック" charset="0"/>
            </a:endParaRPr>
          </a:p>
        </p:txBody>
      </p:sp>
      <p:sp>
        <p:nvSpPr>
          <p:cNvPr id="18436" name="Date Placeholder 9"/>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March 28, 2017</a:t>
            </a:r>
            <a:endParaRPr lang="en-US" sz="1200" dirty="0"/>
          </a:p>
        </p:txBody>
      </p:sp>
      <p:sp>
        <p:nvSpPr>
          <p:cNvPr id="18437" name="Footer Placeholder 1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t>Lecture 1</a:t>
            </a: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5</a:t>
            </a:fld>
            <a:r>
              <a:rPr lang="en-US" dirty="0" smtClean="0"/>
              <a:t> of 98</a:t>
            </a: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1506"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lIns="89918" tIns="44958" rIns="89918" bIns="44958" numCol="1" anchor="t" anchorCtr="0" compatLnSpc="1">
            <a:prstTxWarp prst="textNoShape">
              <a:avLst/>
            </a:prstTxWarp>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63</a:t>
            </a:fld>
            <a:r>
              <a:rPr lang="en-US" dirty="0" smtClean="0"/>
              <a:t> of 98</a:t>
            </a: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64</a:t>
            </a:fld>
            <a:r>
              <a:rPr lang="en-US" dirty="0" smtClean="0"/>
              <a:t> of 98</a:t>
            </a:r>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65</a:t>
            </a:fld>
            <a:r>
              <a:rPr lang="en-US" dirty="0" smtClean="0"/>
              <a:t> of 98</a:t>
            </a:r>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66</a:t>
            </a:fld>
            <a:r>
              <a:rPr lang="en-US" dirty="0" smtClean="0"/>
              <a:t> of 98</a:t>
            </a:r>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67</a:t>
            </a:fld>
            <a:r>
              <a:rPr lang="en-US" dirty="0" smtClean="0"/>
              <a:t> of 98</a:t>
            </a:r>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68</a:t>
            </a:fld>
            <a:r>
              <a:rPr lang="en-US" dirty="0" smtClean="0"/>
              <a:t> of 98</a:t>
            </a:r>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bwMode="auto">
          <a:xfrm>
            <a:off x="1130300" y="674688"/>
            <a:ext cx="4597400"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2" name="Rectangle 3"/>
          <p:cNvSpPr>
            <a:spLocks noGrp="1" noChangeArrowheads="1"/>
          </p:cNvSpPr>
          <p:nvPr>
            <p:ph type="body" idx="1"/>
          </p:nvPr>
        </p:nvSpPr>
        <p:spPr bwMode="auto">
          <a:xfrm>
            <a:off x="893763" y="4346575"/>
            <a:ext cx="5070475" cy="4122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71</a:t>
            </a:fld>
            <a:r>
              <a:rPr lang="en-US" dirty="0" smtClean="0"/>
              <a:t> of 98</a:t>
            </a:r>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1"/>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09" indent="-285734" eaLnBrk="0" hangingPunct="0">
              <a:defRPr sz="2400">
                <a:solidFill>
                  <a:schemeClr val="tx1"/>
                </a:solidFill>
                <a:latin typeface="Arial" charset="0"/>
                <a:ea typeface="ＭＳ Ｐゴシック" charset="0"/>
              </a:defRPr>
            </a:lvl2pPr>
            <a:lvl3pPr marL="1142937" indent="-228587" eaLnBrk="0" hangingPunct="0">
              <a:defRPr sz="2400">
                <a:solidFill>
                  <a:schemeClr val="tx1"/>
                </a:solidFill>
                <a:latin typeface="Arial" charset="0"/>
                <a:ea typeface="ＭＳ Ｐゴシック" charset="0"/>
              </a:defRPr>
            </a:lvl3pPr>
            <a:lvl4pPr marL="1600112" indent="-228587" eaLnBrk="0" hangingPunct="0">
              <a:defRPr sz="2400">
                <a:solidFill>
                  <a:schemeClr val="tx1"/>
                </a:solidFill>
                <a:latin typeface="Arial" charset="0"/>
                <a:ea typeface="ＭＳ Ｐゴシック" charset="0"/>
              </a:defRPr>
            </a:lvl4pPr>
            <a:lvl5pPr marL="2057287" indent="-228587" eaLnBrk="0" hangingPunct="0">
              <a:defRPr sz="2400">
                <a:solidFill>
                  <a:schemeClr val="tx1"/>
                </a:solidFill>
                <a:latin typeface="Arial" charset="0"/>
                <a:ea typeface="ＭＳ Ｐゴシック" charset="0"/>
              </a:defRPr>
            </a:lvl5pPr>
            <a:lvl6pPr marL="2514461" indent="-228587" eaLnBrk="0" fontAlgn="base" hangingPunct="0">
              <a:spcBef>
                <a:spcPct val="0"/>
              </a:spcBef>
              <a:spcAft>
                <a:spcPct val="0"/>
              </a:spcAft>
              <a:defRPr sz="2400">
                <a:solidFill>
                  <a:schemeClr val="tx1"/>
                </a:solidFill>
                <a:latin typeface="Arial" charset="0"/>
                <a:ea typeface="ＭＳ Ｐゴシック" charset="0"/>
              </a:defRPr>
            </a:lvl6pPr>
            <a:lvl7pPr marL="2971635" indent="-228587" eaLnBrk="0" fontAlgn="base" hangingPunct="0">
              <a:spcBef>
                <a:spcPct val="0"/>
              </a:spcBef>
              <a:spcAft>
                <a:spcPct val="0"/>
              </a:spcAft>
              <a:defRPr sz="2400">
                <a:solidFill>
                  <a:schemeClr val="tx1"/>
                </a:solidFill>
                <a:latin typeface="Arial" charset="0"/>
                <a:ea typeface="ＭＳ Ｐゴシック" charset="0"/>
              </a:defRPr>
            </a:lvl7pPr>
            <a:lvl8pPr marL="3428810" indent="-228587" eaLnBrk="0" fontAlgn="base" hangingPunct="0">
              <a:spcBef>
                <a:spcPct val="0"/>
              </a:spcBef>
              <a:spcAft>
                <a:spcPct val="0"/>
              </a:spcAft>
              <a:defRPr sz="2400">
                <a:solidFill>
                  <a:schemeClr val="tx1"/>
                </a:solidFill>
                <a:latin typeface="Arial" charset="0"/>
                <a:ea typeface="ＭＳ Ｐゴシック" charset="0"/>
              </a:defRPr>
            </a:lvl8pPr>
            <a:lvl9pPr marL="3885985" indent="-22858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smtClean="0">
                <a:latin typeface="Calibri" charset="0"/>
              </a:rPr>
              <a:t>March 28, 2017</a:t>
            </a:r>
            <a:endParaRPr lang="en-US" sz="1200" dirty="0">
              <a:latin typeface="Calibri"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73</a:t>
            </a:fld>
            <a:r>
              <a:rPr lang="en-US" dirty="0" smtClean="0"/>
              <a:t> of 98</a:t>
            </a:r>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1"/>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09" indent="-285734" eaLnBrk="0" hangingPunct="0">
              <a:defRPr sz="2400">
                <a:solidFill>
                  <a:schemeClr val="tx1"/>
                </a:solidFill>
                <a:latin typeface="Arial" charset="0"/>
                <a:ea typeface="ＭＳ Ｐゴシック" charset="0"/>
              </a:defRPr>
            </a:lvl2pPr>
            <a:lvl3pPr marL="1142937" indent="-228587" eaLnBrk="0" hangingPunct="0">
              <a:defRPr sz="2400">
                <a:solidFill>
                  <a:schemeClr val="tx1"/>
                </a:solidFill>
                <a:latin typeface="Arial" charset="0"/>
                <a:ea typeface="ＭＳ Ｐゴシック" charset="0"/>
              </a:defRPr>
            </a:lvl3pPr>
            <a:lvl4pPr marL="1600112" indent="-228587" eaLnBrk="0" hangingPunct="0">
              <a:defRPr sz="2400">
                <a:solidFill>
                  <a:schemeClr val="tx1"/>
                </a:solidFill>
                <a:latin typeface="Arial" charset="0"/>
                <a:ea typeface="ＭＳ Ｐゴシック" charset="0"/>
              </a:defRPr>
            </a:lvl4pPr>
            <a:lvl5pPr marL="2057287" indent="-228587" eaLnBrk="0" hangingPunct="0">
              <a:defRPr sz="2400">
                <a:solidFill>
                  <a:schemeClr val="tx1"/>
                </a:solidFill>
                <a:latin typeface="Arial" charset="0"/>
                <a:ea typeface="ＭＳ Ｐゴシック" charset="0"/>
              </a:defRPr>
            </a:lvl5pPr>
            <a:lvl6pPr marL="2514461" indent="-228587" eaLnBrk="0" fontAlgn="base" hangingPunct="0">
              <a:spcBef>
                <a:spcPct val="0"/>
              </a:spcBef>
              <a:spcAft>
                <a:spcPct val="0"/>
              </a:spcAft>
              <a:defRPr sz="2400">
                <a:solidFill>
                  <a:schemeClr val="tx1"/>
                </a:solidFill>
                <a:latin typeface="Arial" charset="0"/>
                <a:ea typeface="ＭＳ Ｐゴシック" charset="0"/>
              </a:defRPr>
            </a:lvl6pPr>
            <a:lvl7pPr marL="2971635" indent="-228587" eaLnBrk="0" fontAlgn="base" hangingPunct="0">
              <a:spcBef>
                <a:spcPct val="0"/>
              </a:spcBef>
              <a:spcAft>
                <a:spcPct val="0"/>
              </a:spcAft>
              <a:defRPr sz="2400">
                <a:solidFill>
                  <a:schemeClr val="tx1"/>
                </a:solidFill>
                <a:latin typeface="Arial" charset="0"/>
                <a:ea typeface="ＭＳ Ｐゴシック" charset="0"/>
              </a:defRPr>
            </a:lvl7pPr>
            <a:lvl8pPr marL="3428810" indent="-228587" eaLnBrk="0" fontAlgn="base" hangingPunct="0">
              <a:spcBef>
                <a:spcPct val="0"/>
              </a:spcBef>
              <a:spcAft>
                <a:spcPct val="0"/>
              </a:spcAft>
              <a:defRPr sz="2400">
                <a:solidFill>
                  <a:schemeClr val="tx1"/>
                </a:solidFill>
                <a:latin typeface="Arial" charset="0"/>
                <a:ea typeface="ＭＳ Ｐゴシック" charset="0"/>
              </a:defRPr>
            </a:lvl8pPr>
            <a:lvl9pPr marL="3885985" indent="-22858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smtClean="0">
                <a:latin typeface="Calibri" charset="0"/>
              </a:rPr>
              <a:t>March 28, 2017</a:t>
            </a:r>
            <a:endParaRPr lang="en-US" sz="1200" dirty="0">
              <a:latin typeface="Calibri"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74</a:t>
            </a:fld>
            <a:r>
              <a:rPr lang="en-US" dirty="0" smtClean="0"/>
              <a:t> of 98</a:t>
            </a:r>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xfrm>
            <a:off x="1041400" y="609600"/>
            <a:ext cx="4775200" cy="3581400"/>
          </a:xfrm>
          <a:ln/>
        </p:spPr>
      </p:sp>
      <p:sp>
        <p:nvSpPr>
          <p:cNvPr id="389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Arial" charset="0"/>
              <a:ea typeface="ＭＳ Ｐゴシック" charset="0"/>
              <a:cs typeface="ＭＳ Ｐゴシック" charset="0"/>
            </a:endParaRPr>
          </a:p>
        </p:txBody>
      </p:sp>
      <p:sp>
        <p:nvSpPr>
          <p:cNvPr id="38915" name="Date Placeholder 7"/>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March 28, 2017</a:t>
            </a:r>
            <a:endParaRPr lang="en-US" sz="1200" dirty="0"/>
          </a:p>
        </p:txBody>
      </p:sp>
      <p:sp>
        <p:nvSpPr>
          <p:cNvPr id="38916" name="Footer Placeholder 9"/>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t>Lecture 9</a:t>
            </a:r>
          </a:p>
        </p:txBody>
      </p:sp>
      <p:sp>
        <p:nvSpPr>
          <p:cNvPr id="38917" name="Header Placeholder 10"/>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SE 433</a:t>
            </a:r>
            <a:endParaRPr lang="en-US" sz="1200" dirty="0"/>
          </a:p>
        </p:txBody>
      </p:sp>
      <p:sp>
        <p:nvSpPr>
          <p:cNvPr id="3" name="Slide Number Placeholder 2"/>
          <p:cNvSpPr>
            <a:spLocks noGrp="1"/>
          </p:cNvSpPr>
          <p:nvPr>
            <p:ph type="sldNum" sz="quarter" idx="10"/>
          </p:nvPr>
        </p:nvSpPr>
        <p:spPr/>
        <p:txBody>
          <a:bodyPr/>
          <a:lstStyle/>
          <a:p>
            <a:pPr>
              <a:defRPr/>
            </a:pPr>
            <a:fld id="{F0410F35-0C47-794C-85F9-FC23048F5283}" type="slidenum">
              <a:rPr lang="en-US" smtClean="0"/>
              <a:pPr>
                <a:defRPr/>
              </a:pPr>
              <a:t>76</a:t>
            </a:fld>
            <a:r>
              <a:rPr lang="en-US" dirty="0" smtClean="0"/>
              <a:t> of 98</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SE 433</a:t>
            </a:r>
            <a:endParaRPr lang="en-US" sz="1200" dirty="0"/>
          </a:p>
        </p:txBody>
      </p:sp>
      <p:sp>
        <p:nvSpPr>
          <p:cNvPr id="20482" name="Rectangle 2"/>
          <p:cNvSpPr>
            <a:spLocks noGrp="1" noRot="1" noChangeAspect="1" noChangeArrowheads="1" noTextEdit="1"/>
          </p:cNvSpPr>
          <p:nvPr>
            <p:ph type="sldImg"/>
          </p:nvPr>
        </p:nvSpPr>
        <p:spPr>
          <a:solidFill>
            <a:srgbClr val="FFFFFF"/>
          </a:solidFill>
          <a:ln/>
        </p:spPr>
      </p:sp>
      <p:sp>
        <p:nvSpPr>
          <p:cNvPr id="204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Arial" charset="0"/>
              <a:ea typeface="ＭＳ Ｐゴシック" charset="0"/>
              <a:cs typeface="ＭＳ Ｐゴシック" charset="0"/>
            </a:endParaRPr>
          </a:p>
        </p:txBody>
      </p:sp>
      <p:sp>
        <p:nvSpPr>
          <p:cNvPr id="20484" name="Date Placeholder 9"/>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March 28, 2017</a:t>
            </a:r>
            <a:endParaRPr lang="en-US" sz="1200" dirty="0"/>
          </a:p>
        </p:txBody>
      </p:sp>
      <p:sp>
        <p:nvSpPr>
          <p:cNvPr id="20485" name="Footer Placeholder 1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t>Lecture 1</a:t>
            </a: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6</a:t>
            </a:fld>
            <a:r>
              <a:rPr lang="en-US" dirty="0" smtClean="0"/>
              <a:t> of 98</a:t>
            </a:r>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bwMode="auto">
          <a:xfrm>
            <a:off x="1130300" y="674688"/>
            <a:ext cx="4597400"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8" name="Rectangle 3"/>
          <p:cNvSpPr>
            <a:spLocks noGrp="1" noChangeArrowheads="1"/>
          </p:cNvSpPr>
          <p:nvPr>
            <p:ph type="body" idx="1"/>
          </p:nvPr>
        </p:nvSpPr>
        <p:spPr bwMode="auto">
          <a:xfrm>
            <a:off x="893763" y="4346575"/>
            <a:ext cx="5070475" cy="4122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78</a:t>
            </a:fld>
            <a:r>
              <a:rPr lang="en-US" dirty="0" smtClean="0"/>
              <a:t> of 98</a:t>
            </a:r>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bwMode="auto">
          <a:xfrm>
            <a:off x="1130300" y="674688"/>
            <a:ext cx="4597400"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8" name="Rectangle 3"/>
          <p:cNvSpPr>
            <a:spLocks noGrp="1" noChangeArrowheads="1"/>
          </p:cNvSpPr>
          <p:nvPr>
            <p:ph type="body" idx="1"/>
          </p:nvPr>
        </p:nvSpPr>
        <p:spPr bwMode="auto">
          <a:xfrm>
            <a:off x="893763" y="4346575"/>
            <a:ext cx="5070475" cy="4122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79</a:t>
            </a:fld>
            <a:r>
              <a:rPr lang="en-US" dirty="0" smtClean="0"/>
              <a:t> of 98</a:t>
            </a:r>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80</a:t>
            </a:fld>
            <a:r>
              <a:rPr lang="en-US" dirty="0" smtClean="0"/>
              <a:t> of 98</a:t>
            </a:r>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84</a:t>
            </a:fld>
            <a:r>
              <a:rPr lang="en-US" dirty="0" smtClean="0"/>
              <a:t> of 98</a:t>
            </a:r>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85</a:t>
            </a:fld>
            <a:r>
              <a:rPr lang="en-US" dirty="0" smtClean="0"/>
              <a:t> of 98</a:t>
            </a:r>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78850"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86</a:t>
            </a:fld>
            <a:r>
              <a:rPr lang="en-US" dirty="0" smtClean="0"/>
              <a:t> of 98</a:t>
            </a:r>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76802"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87</a:t>
            </a:fld>
            <a:r>
              <a:rPr lang="en-US" dirty="0" smtClean="0"/>
              <a:t> of 98</a:t>
            </a:r>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294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88</a:t>
            </a:fld>
            <a:r>
              <a:rPr lang="en-US" dirty="0" smtClean="0"/>
              <a:t> of 98</a:t>
            </a:r>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294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89</a:t>
            </a:fld>
            <a:r>
              <a:rPr lang="en-US" dirty="0" smtClean="0"/>
              <a:t> of 98</a:t>
            </a:r>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704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92</a:t>
            </a:fld>
            <a:r>
              <a:rPr lang="en-US" dirty="0" smtClean="0"/>
              <a:t> of 98</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SE 433</a:t>
            </a:r>
            <a:endParaRPr lang="en-US" sz="1200" dirty="0"/>
          </a:p>
        </p:txBody>
      </p:sp>
      <p:sp>
        <p:nvSpPr>
          <p:cNvPr id="22530" name="Rectangle 2"/>
          <p:cNvSpPr>
            <a:spLocks noGrp="1" noRot="1" noChangeAspect="1" noChangeArrowheads="1" noTextEdit="1"/>
          </p:cNvSpPr>
          <p:nvPr>
            <p:ph type="sldImg"/>
          </p:nvPr>
        </p:nvSpPr>
        <p:spPr>
          <a:solidFill>
            <a:srgbClr val="FFFFFF"/>
          </a:solidFill>
          <a:ln/>
        </p:spPr>
      </p:sp>
      <p:sp>
        <p:nvSpPr>
          <p:cNvPr id="225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Arial" charset="0"/>
              <a:ea typeface="ＭＳ Ｐゴシック" charset="0"/>
              <a:cs typeface="ＭＳ Ｐゴシック" charset="0"/>
            </a:endParaRPr>
          </a:p>
        </p:txBody>
      </p:sp>
      <p:sp>
        <p:nvSpPr>
          <p:cNvPr id="22532" name="Date Placeholder 9"/>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March 28, 2017</a:t>
            </a:r>
            <a:endParaRPr lang="en-US" sz="1200" dirty="0"/>
          </a:p>
        </p:txBody>
      </p:sp>
      <p:sp>
        <p:nvSpPr>
          <p:cNvPr id="22533" name="Footer Placeholder 1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t>Lecture 1</a:t>
            </a: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7</a:t>
            </a:fld>
            <a:r>
              <a:rPr lang="en-US" dirty="0" smtClean="0"/>
              <a:t> of 98</a:t>
            </a:r>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499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93</a:t>
            </a:fld>
            <a:r>
              <a:rPr lang="en-US" dirty="0" smtClean="0"/>
              <a:t> of 98</a:t>
            </a:r>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909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94</a:t>
            </a:fld>
            <a:r>
              <a:rPr lang="en-US" dirty="0" smtClean="0"/>
              <a:t> of 98</a:t>
            </a:r>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Rot="1" noChangeAspect="1" noChangeArrowheads="1" noTextEdit="1"/>
          </p:cNvSpPr>
          <p:nvPr>
            <p:ph type="sldImg"/>
          </p:nvPr>
        </p:nvSpPr>
        <p:spPr>
          <a:solidFill>
            <a:srgbClr val="FFFFFF"/>
          </a:solidFill>
          <a:ln/>
        </p:spPr>
      </p:sp>
      <p:sp>
        <p:nvSpPr>
          <p:cNvPr id="16486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Arial" charset="0"/>
              <a:ea typeface="MS PGothic" charset="0"/>
            </a:endParaRPr>
          </a:p>
        </p:txBody>
      </p:sp>
      <p:sp>
        <p:nvSpPr>
          <p:cNvPr id="164867" name="Date Placeholder 11"/>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smtClean="0"/>
              <a:t>March 28, 2017</a:t>
            </a:r>
            <a:endParaRPr lang="en-US" sz="1200" dirty="0"/>
          </a:p>
        </p:txBody>
      </p:sp>
      <p:sp>
        <p:nvSpPr>
          <p:cNvPr id="164868" name="Footer Placeholder 1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t>Lecture 1</a:t>
            </a:r>
          </a:p>
        </p:txBody>
      </p:sp>
      <p:sp>
        <p:nvSpPr>
          <p:cNvPr id="164869" name="Header Placeholder 1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smtClean="0"/>
              <a:t>SE 433</a:t>
            </a:r>
            <a:endParaRPr lang="en-US" sz="1200" dirty="0"/>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98</a:t>
            </a:fld>
            <a:r>
              <a:rPr lang="en-US" dirty="0" smtClean="0"/>
              <a:t> of 98</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solidFill>
            <a:srgbClr val="FFFFFF"/>
          </a:solidFill>
          <a:ln/>
        </p:spPr>
      </p:sp>
      <p:sp>
        <p:nvSpPr>
          <p:cNvPr id="2457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a:spcBef>
                <a:spcPct val="0"/>
              </a:spcBef>
            </a:pPr>
            <a:endParaRPr lang="en-US" sz="2400" dirty="0">
              <a:latin typeface="Arial" charset="0"/>
              <a:ea typeface="MS PGothic" charset="0"/>
              <a:cs typeface="MS PGothic" charset="0"/>
            </a:endParaRPr>
          </a:p>
        </p:txBody>
      </p:sp>
      <p:sp>
        <p:nvSpPr>
          <p:cNvPr id="24579" name="Date Placeholder 7"/>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ea typeface="MS PGothic" charset="0"/>
                <a:cs typeface="MS PGothic" charset="0"/>
              </a:rPr>
              <a:t>March 28, 2017</a:t>
            </a:r>
            <a:endParaRPr lang="en-US" sz="1200" dirty="0">
              <a:ea typeface="MS PGothic" charset="0"/>
              <a:cs typeface="MS PGothic" charset="0"/>
            </a:endParaRPr>
          </a:p>
        </p:txBody>
      </p:sp>
      <p:sp>
        <p:nvSpPr>
          <p:cNvPr id="24580" name="Footer Placeholder 9"/>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ea typeface="MS PGothic" charset="0"/>
                <a:cs typeface="MS PGothic" charset="0"/>
              </a:rPr>
              <a:t>Lecture 1</a:t>
            </a:r>
          </a:p>
        </p:txBody>
      </p:sp>
      <p:sp>
        <p:nvSpPr>
          <p:cNvPr id="24581" name="Header Placeholder 10"/>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ea typeface="MS PGothic" charset="0"/>
                <a:cs typeface="MS PGothic" charset="0"/>
              </a:rPr>
              <a:t>SE 433</a:t>
            </a:r>
            <a:endParaRPr lang="en-US" sz="1200" dirty="0">
              <a:ea typeface="MS PGothic" charset="0"/>
              <a:cs typeface="MS PGothic"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8</a:t>
            </a:fld>
            <a:r>
              <a:rPr lang="en-US" dirty="0" smtClean="0"/>
              <a:t> of 98</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SE 433</a:t>
            </a:r>
            <a:endParaRPr lang="en-US" sz="1200" dirty="0"/>
          </a:p>
        </p:txBody>
      </p:sp>
      <p:sp>
        <p:nvSpPr>
          <p:cNvPr id="2662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smtClean="0"/>
              <a:t>March 28, 2017</a:t>
            </a:r>
            <a:endParaRPr lang="en-US" sz="1200" dirty="0"/>
          </a:p>
        </p:txBody>
      </p:sp>
      <p:sp>
        <p:nvSpPr>
          <p:cNvPr id="2662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t>Lecture 1</a:t>
            </a:r>
          </a:p>
        </p:txBody>
      </p:sp>
      <p:sp>
        <p:nvSpPr>
          <p:cNvPr id="26628" name="Rectangle 2"/>
          <p:cNvSpPr>
            <a:spLocks noGrp="1" noRot="1" noChangeAspect="1" noChangeArrowheads="1"/>
          </p:cNvSpPr>
          <p:nvPr>
            <p:ph type="sldImg"/>
          </p:nvPr>
        </p:nvSpPr>
        <p:spPr>
          <a:solidFill>
            <a:srgbClr val="FFFFFF"/>
          </a:solidFill>
          <a:ln/>
        </p:spPr>
      </p:sp>
      <p:sp>
        <p:nvSpPr>
          <p:cNvPr id="26629"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Arial" charset="0"/>
              <a:ea typeface="ＭＳ Ｐゴシック" charset="0"/>
              <a:cs typeface="ＭＳ Ｐゴシック" charset="0"/>
            </a:endParaRPr>
          </a:p>
        </p:txBody>
      </p:sp>
      <p:sp>
        <p:nvSpPr>
          <p:cNvPr id="2" name="Slide Number Placeholder 1"/>
          <p:cNvSpPr>
            <a:spLocks noGrp="1"/>
          </p:cNvSpPr>
          <p:nvPr>
            <p:ph type="sldNum" sz="quarter" idx="10"/>
          </p:nvPr>
        </p:nvSpPr>
        <p:spPr/>
        <p:txBody>
          <a:bodyPr/>
          <a:lstStyle/>
          <a:p>
            <a:pPr>
              <a:defRPr/>
            </a:pPr>
            <a:fld id="{F0410F35-0C47-794C-85F9-FC23048F5283}" type="slidenum">
              <a:rPr lang="en-US" smtClean="0"/>
              <a:pPr>
                <a:defRPr/>
              </a:pPr>
              <a:t>9</a:t>
            </a:fld>
            <a:r>
              <a:rPr lang="en-US" dirty="0" smtClean="0"/>
              <a:t> of 98</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4" name="Straight Connector 9"/>
          <p:cNvCxnSpPr>
            <a:cxnSpLocks noChangeShapeType="1"/>
          </p:cNvCxnSpPr>
          <p:nvPr userDrawn="1"/>
        </p:nvCxnSpPr>
        <p:spPr bwMode="auto">
          <a:xfrm>
            <a:off x="0" y="2971800"/>
            <a:ext cx="9144000" cy="1588"/>
          </a:xfrm>
          <a:prstGeom prst="line">
            <a:avLst/>
          </a:prstGeom>
          <a:noFill/>
          <a:ln w="57150" cmpd="thickThin">
            <a:solidFill>
              <a:schemeClr val="tx2"/>
            </a:solidFill>
            <a:round/>
            <a:headEnd/>
            <a:tailEnd/>
          </a:ln>
          <a:extLst>
            <a:ext uri="{909E8E84-426E-40dd-AFC4-6F175D3DCCD1}">
              <a14:hiddenFill xmlns:a14="http://schemas.microsoft.com/office/drawing/2010/main">
                <a:noFill/>
              </a14:hiddenFill>
            </a:ext>
          </a:extLst>
        </p:spPr>
      </p:cxnSp>
      <p:sp>
        <p:nvSpPr>
          <p:cNvPr id="36879" name="Rectangle 15"/>
          <p:cNvSpPr>
            <a:spLocks noGrp="1" noChangeArrowheads="1"/>
          </p:cNvSpPr>
          <p:nvPr>
            <p:ph type="ctrTitle"/>
          </p:nvPr>
        </p:nvSpPr>
        <p:spPr>
          <a:xfrm>
            <a:off x="685800" y="914400"/>
            <a:ext cx="7772400" cy="1470025"/>
          </a:xfrm>
        </p:spPr>
        <p:txBody>
          <a:bodyPr/>
          <a:lstStyle>
            <a:lvl1pPr>
              <a:defRPr/>
            </a:lvl1pPr>
          </a:lstStyle>
          <a:p>
            <a:r>
              <a:rPr lang="en-US"/>
              <a:t>Click to edit Master title style</a:t>
            </a:r>
          </a:p>
        </p:txBody>
      </p:sp>
      <p:sp>
        <p:nvSpPr>
          <p:cNvPr id="36880" name="Rectangle 16"/>
          <p:cNvSpPr>
            <a:spLocks noGrp="1" noChangeArrowheads="1"/>
          </p:cNvSpPr>
          <p:nvPr>
            <p:ph type="subTitle" idx="1"/>
          </p:nvPr>
        </p:nvSpPr>
        <p:spPr>
          <a:xfrm>
            <a:off x="1371600" y="3657600"/>
            <a:ext cx="6400800" cy="1752600"/>
          </a:xfrm>
        </p:spPr>
        <p:txBody>
          <a:bodyPr/>
          <a:lstStyle>
            <a:lvl1pPr marL="0" indent="0" algn="ctr">
              <a:buFont typeface="Times" pitchFamily="36" charset="0"/>
              <a:buNone/>
              <a:defRPr/>
            </a:lvl1pPr>
          </a:lstStyle>
          <a:p>
            <a:r>
              <a:rPr lang="en-US"/>
              <a:t>Click to edit Master subtitle style</a:t>
            </a:r>
          </a:p>
        </p:txBody>
      </p:sp>
      <p:sp>
        <p:nvSpPr>
          <p:cNvPr id="5" name="Rectangle 2"/>
          <p:cNvSpPr>
            <a:spLocks noGrp="1" noChangeArrowheads="1"/>
          </p:cNvSpPr>
          <p:nvPr>
            <p:ph type="dt" sz="half" idx="10"/>
          </p:nvPr>
        </p:nvSpPr>
        <p:spPr>
          <a:xfrm>
            <a:off x="0" y="6381750"/>
            <a:ext cx="1905000" cy="476250"/>
          </a:xfrm>
        </p:spPr>
        <p:txBody>
          <a:bodyPr anchor="ctr"/>
          <a:lstStyle>
            <a:lvl1pPr>
              <a:defRPr/>
            </a:lvl1pPr>
          </a:lstStyle>
          <a:p>
            <a:pPr>
              <a:defRPr/>
            </a:pPr>
            <a:r>
              <a:rPr lang="en-US" dirty="0" smtClean="0"/>
              <a:t>March 28, 2017</a:t>
            </a:r>
            <a:endParaRPr lang="en-US" dirty="0"/>
          </a:p>
        </p:txBody>
      </p:sp>
      <p:sp>
        <p:nvSpPr>
          <p:cNvPr id="6" name="Rectangle 3"/>
          <p:cNvSpPr>
            <a:spLocks noGrp="1" noChangeArrowheads="1"/>
          </p:cNvSpPr>
          <p:nvPr>
            <p:ph type="ftr" sz="quarter" idx="11"/>
          </p:nvPr>
        </p:nvSpPr>
        <p:spPr>
          <a:xfrm>
            <a:off x="1905000" y="6381750"/>
            <a:ext cx="5334000" cy="476250"/>
          </a:xfrm>
        </p:spPr>
        <p:txBody>
          <a:bodyPr anchor="ctr"/>
          <a:lstStyle>
            <a:lvl1pPr>
              <a:defRPr/>
            </a:lvl1pPr>
          </a:lstStyle>
          <a:p>
            <a:pPr>
              <a:defRPr/>
            </a:pPr>
            <a:r>
              <a:rPr lang="en-US" dirty="0" smtClean="0"/>
              <a:t>SE 433: Lecture 1</a:t>
            </a:r>
            <a:endParaRPr lang="en-US" dirty="0"/>
          </a:p>
        </p:txBody>
      </p:sp>
      <p:sp>
        <p:nvSpPr>
          <p:cNvPr id="7" name="Rectangle 4"/>
          <p:cNvSpPr>
            <a:spLocks noGrp="1" noChangeArrowheads="1"/>
          </p:cNvSpPr>
          <p:nvPr>
            <p:ph type="sldNum" sz="quarter" idx="12"/>
          </p:nvPr>
        </p:nvSpPr>
        <p:spPr>
          <a:xfrm>
            <a:off x="7239000" y="6381750"/>
            <a:ext cx="1905000" cy="476250"/>
          </a:xfrm>
        </p:spPr>
        <p:txBody>
          <a:bodyPr/>
          <a:lstStyle>
            <a:lvl1pPr>
              <a:defRPr/>
            </a:lvl1pPr>
          </a:lstStyle>
          <a:p>
            <a:pPr>
              <a:defRPr/>
            </a:pPr>
            <a:fld id="{F683B677-C643-1541-A02D-CD84F8996590}" type="slidenum">
              <a:rPr lang="en-US"/>
              <a:pPr>
                <a:defRPr/>
              </a:pPr>
              <a:t>‹#›</a:t>
            </a:fld>
            <a:r>
              <a:rPr lang="en-US" dirty="0"/>
              <a:t> of </a:t>
            </a:r>
            <a:r>
              <a:rPr lang="en-US" dirty="0" smtClean="0"/>
              <a:t>98</a:t>
            </a:r>
            <a:endParaRPr lang="en-US" dirty="0">
              <a:solidFill>
                <a:schemeClr val="tx2"/>
              </a:solidFill>
            </a:endParaRPr>
          </a:p>
        </p:txBody>
      </p:sp>
    </p:spTree>
    <p:extLst>
      <p:ext uri="{BB962C8B-B14F-4D97-AF65-F5344CB8AC3E}">
        <p14:creationId xmlns:p14="http://schemas.microsoft.com/office/powerpoint/2010/main" val="3688748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March 28, 2017</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SE 433: Lecture 1</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BDBD1F7-51C1-E94D-B9B2-8F7012A744C6}" type="slidenum">
              <a:rPr lang="en-US"/>
              <a:pPr>
                <a:defRPr/>
              </a:pPr>
              <a:t>‹#›</a:t>
            </a:fld>
            <a:r>
              <a:rPr lang="en-US" dirty="0"/>
              <a:t> of </a:t>
            </a:r>
            <a:r>
              <a:rPr lang="en-US" dirty="0" smtClean="0"/>
              <a:t>98</a:t>
            </a:r>
            <a:endParaRPr lang="en-US" dirty="0">
              <a:solidFill>
                <a:schemeClr val="tx2"/>
              </a:solidFill>
            </a:endParaRPr>
          </a:p>
        </p:txBody>
      </p:sp>
    </p:spTree>
    <p:extLst>
      <p:ext uri="{BB962C8B-B14F-4D97-AF65-F5344CB8AC3E}">
        <p14:creationId xmlns:p14="http://schemas.microsoft.com/office/powerpoint/2010/main" val="2797360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1000" y="990600"/>
            <a:ext cx="40386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990600"/>
            <a:ext cx="38862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r>
              <a:rPr lang="en-US" altLang="en-US" dirty="0" smtClean="0"/>
              <a:t>March 28, 2017</a:t>
            </a:r>
            <a:endParaRPr lang="en-US" altLang="en-US" dirty="0"/>
          </a:p>
        </p:txBody>
      </p:sp>
      <p:sp>
        <p:nvSpPr>
          <p:cNvPr id="7" name="Slide Number Placeholder 6"/>
          <p:cNvSpPr>
            <a:spLocks noGrp="1"/>
          </p:cNvSpPr>
          <p:nvPr>
            <p:ph type="sldNum" sz="quarter" idx="12"/>
          </p:nvPr>
        </p:nvSpPr>
        <p:spPr/>
        <p:txBody>
          <a:bodyPr/>
          <a:lstStyle>
            <a:lvl1pPr>
              <a:defRPr/>
            </a:lvl1pPr>
          </a:lstStyle>
          <a:p>
            <a:pPr>
              <a:defRPr/>
            </a:pPr>
            <a:fld id="{8BDBD1F7-51C1-E94D-B9B2-8F7012A744C6}" type="slidenum">
              <a:rPr lang="en-US" smtClean="0"/>
              <a:pPr>
                <a:defRPr/>
              </a:pPr>
              <a:t>‹#›</a:t>
            </a:fld>
            <a:r>
              <a:rPr lang="en-US" dirty="0" smtClean="0"/>
              <a:t> of 98</a:t>
            </a:r>
            <a:endParaRPr lang="en-US" dirty="0">
              <a:solidFill>
                <a:schemeClr val="tx2"/>
              </a:solidFill>
            </a:endParaRPr>
          </a:p>
        </p:txBody>
      </p:sp>
      <p:sp>
        <p:nvSpPr>
          <p:cNvPr id="9" name="Rectangle 5"/>
          <p:cNvSpPr>
            <a:spLocks noGrp="1" noChangeArrowheads="1"/>
          </p:cNvSpPr>
          <p:nvPr>
            <p:ph type="ftr" sz="quarter" idx="3"/>
          </p:nvPr>
        </p:nvSpPr>
        <p:spPr bwMode="auto">
          <a:xfrm>
            <a:off x="1981200" y="6477000"/>
            <a:ext cx="56388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dirty="0" smtClean="0"/>
              <a:t>SE 433: Lecture 1</a:t>
            </a:r>
            <a:endParaRPr lang="en-US" dirty="0"/>
          </a:p>
        </p:txBody>
      </p:sp>
    </p:spTree>
    <p:extLst>
      <p:ext uri="{BB962C8B-B14F-4D97-AF65-F5344CB8AC3E}">
        <p14:creationId xmlns:p14="http://schemas.microsoft.com/office/powerpoint/2010/main" val="927601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89123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4" name="Rectangle 4"/>
          <p:cNvSpPr>
            <a:spLocks noGrp="1" noChangeArrowheads="1"/>
          </p:cNvSpPr>
          <p:nvPr>
            <p:ph type="dt" sz="half" idx="2"/>
          </p:nvPr>
        </p:nvSpPr>
        <p:spPr bwMode="auto">
          <a:xfrm>
            <a:off x="0" y="6477000"/>
            <a:ext cx="1981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dirty="0" smtClean="0"/>
              <a:t>March 28, 2017</a:t>
            </a:r>
            <a:endParaRPr lang="en-US" dirty="0"/>
          </a:p>
        </p:txBody>
      </p:sp>
      <p:sp>
        <p:nvSpPr>
          <p:cNvPr id="35845" name="Rectangle 5"/>
          <p:cNvSpPr>
            <a:spLocks noGrp="1" noChangeArrowheads="1"/>
          </p:cNvSpPr>
          <p:nvPr>
            <p:ph type="ftr" sz="quarter" idx="3"/>
          </p:nvPr>
        </p:nvSpPr>
        <p:spPr bwMode="auto">
          <a:xfrm>
            <a:off x="1981200" y="6477000"/>
            <a:ext cx="56388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dirty="0" smtClean="0"/>
              <a:t>SE 433: Lecture 1</a:t>
            </a:r>
            <a:endParaRPr lang="en-US" dirty="0"/>
          </a:p>
        </p:txBody>
      </p:sp>
      <p:sp>
        <p:nvSpPr>
          <p:cNvPr id="35846" name="Rectangle 6"/>
          <p:cNvSpPr>
            <a:spLocks noGrp="1" noChangeArrowheads="1"/>
          </p:cNvSpPr>
          <p:nvPr>
            <p:ph type="sldNum" sz="quarter" idx="4"/>
          </p:nvPr>
        </p:nvSpPr>
        <p:spPr bwMode="auto">
          <a:xfrm>
            <a:off x="7620000" y="6477000"/>
            <a:ext cx="1524000" cy="381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400"/>
            </a:lvl1pPr>
          </a:lstStyle>
          <a:p>
            <a:pPr>
              <a:defRPr/>
            </a:pPr>
            <a:fld id="{E7AAB5E3-6EDF-6D4C-AA2F-9FDF9B6D0ECF}" type="slidenum">
              <a:rPr lang="en-US"/>
              <a:pPr>
                <a:defRPr/>
              </a:pPr>
              <a:t>‹#›</a:t>
            </a:fld>
            <a:r>
              <a:rPr lang="en-US" dirty="0"/>
              <a:t> of </a:t>
            </a:r>
            <a:r>
              <a:rPr lang="en-US" dirty="0" smtClean="0"/>
              <a:t>98</a:t>
            </a:r>
            <a:endParaRPr lang="en-US" dirty="0">
              <a:solidFill>
                <a:schemeClr val="tx2"/>
              </a:solidFill>
            </a:endParaRPr>
          </a:p>
        </p:txBody>
      </p:sp>
      <p:sp>
        <p:nvSpPr>
          <p:cNvPr id="35857" name="Rectangle 17"/>
          <p:cNvSpPr>
            <a:spLocks noGrp="1" noChangeArrowheads="1"/>
          </p:cNvSpPr>
          <p:nvPr>
            <p:ph type="title"/>
          </p:nvPr>
        </p:nvSpPr>
        <p:spPr bwMode="auto">
          <a:xfrm>
            <a:off x="0" y="0"/>
            <a:ext cx="91440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Rectangle 18"/>
          <p:cNvSpPr>
            <a:spLocks noGrp="1" noChangeArrowheads="1"/>
          </p:cNvSpPr>
          <p:nvPr>
            <p:ph type="body" idx="1"/>
          </p:nvPr>
        </p:nvSpPr>
        <p:spPr bwMode="auto">
          <a:xfrm>
            <a:off x="228600" y="990600"/>
            <a:ext cx="8686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1" name="Line 19"/>
          <p:cNvSpPr>
            <a:spLocks noChangeShapeType="1"/>
          </p:cNvSpPr>
          <p:nvPr/>
        </p:nvSpPr>
        <p:spPr bwMode="auto">
          <a:xfrm flipV="1">
            <a:off x="0" y="990600"/>
            <a:ext cx="9144000" cy="0"/>
          </a:xfrm>
          <a:prstGeom prst="line">
            <a:avLst/>
          </a:prstGeom>
          <a:noFill/>
          <a:ln w="57150" cmpd="thickThin">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cxnSp>
        <p:nvCxnSpPr>
          <p:cNvPr id="1032" name="Straight Connector 8"/>
          <p:cNvCxnSpPr>
            <a:cxnSpLocks noChangeShapeType="1"/>
          </p:cNvCxnSpPr>
          <p:nvPr userDrawn="1"/>
        </p:nvCxnSpPr>
        <p:spPr bwMode="auto">
          <a:xfrm>
            <a:off x="0" y="6477000"/>
            <a:ext cx="9144000" cy="1588"/>
          </a:xfrm>
          <a:prstGeom prst="line">
            <a:avLst/>
          </a:prstGeom>
          <a:noFill/>
          <a:ln w="9525">
            <a:solidFill>
              <a:srgbClr val="4F81BD"/>
            </a:solidFill>
            <a:round/>
            <a:headEnd/>
            <a:tailEn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4005" r:id="rId1"/>
    <p:sldLayoutId id="2147484004" r:id="rId2"/>
    <p:sldLayoutId id="2147484006" r:id="rId3"/>
    <p:sldLayoutId id="2147484007" r:id="rId4"/>
  </p:sldLayoutIdLst>
  <p:hf hdr="0"/>
  <p:txStyles>
    <p:titleStyle>
      <a:lvl1pPr algn="ctr" rtl="0" eaLnBrk="0" fontAlgn="base" hangingPunct="0">
        <a:spcBef>
          <a:spcPct val="0"/>
        </a:spcBef>
        <a:spcAft>
          <a:spcPct val="0"/>
        </a:spcAft>
        <a:defRPr sz="4400">
          <a:solidFill>
            <a:srgbClr val="FF0000"/>
          </a:solidFill>
          <a:effectLst>
            <a:outerShdw blurRad="38100" dist="38100" dir="2700000" algn="tl">
              <a:srgbClr val="DDDDDD"/>
            </a:outerShdw>
          </a:effectLst>
          <a:latin typeface="+mj-lt"/>
          <a:ea typeface="ＭＳ Ｐゴシック" pitchFamily="17" charset="-128"/>
          <a:cs typeface="ＭＳ Ｐゴシック" pitchFamily="17" charset="-128"/>
        </a:defRPr>
      </a:lvl1pPr>
      <a:lvl2pPr algn="ctr" rtl="0" eaLnBrk="0" fontAlgn="base" hangingPunct="0">
        <a:spcBef>
          <a:spcPct val="0"/>
        </a:spcBef>
        <a:spcAft>
          <a:spcPct val="0"/>
        </a:spcAft>
        <a:defRPr sz="4400">
          <a:solidFill>
            <a:srgbClr val="FF0000"/>
          </a:solidFill>
          <a:effectLst>
            <a:outerShdw blurRad="38100" dist="38100" dir="2700000" algn="tl">
              <a:srgbClr val="DDDDDD"/>
            </a:outerShdw>
          </a:effectLst>
          <a:latin typeface="Arial" pitchFamily="36" charset="0"/>
          <a:ea typeface="ＭＳ Ｐゴシック" pitchFamily="17" charset="-128"/>
          <a:cs typeface="ＭＳ Ｐゴシック" pitchFamily="17" charset="-128"/>
        </a:defRPr>
      </a:lvl2pPr>
      <a:lvl3pPr algn="ctr" rtl="0" eaLnBrk="0" fontAlgn="base" hangingPunct="0">
        <a:spcBef>
          <a:spcPct val="0"/>
        </a:spcBef>
        <a:spcAft>
          <a:spcPct val="0"/>
        </a:spcAft>
        <a:defRPr sz="4400">
          <a:solidFill>
            <a:srgbClr val="FF0000"/>
          </a:solidFill>
          <a:effectLst>
            <a:outerShdw blurRad="38100" dist="38100" dir="2700000" algn="tl">
              <a:srgbClr val="DDDDDD"/>
            </a:outerShdw>
          </a:effectLst>
          <a:latin typeface="Arial" pitchFamily="36" charset="0"/>
          <a:ea typeface="ＭＳ Ｐゴシック" pitchFamily="17" charset="-128"/>
          <a:cs typeface="ＭＳ Ｐゴシック" pitchFamily="17" charset="-128"/>
        </a:defRPr>
      </a:lvl3pPr>
      <a:lvl4pPr algn="ctr" rtl="0" eaLnBrk="0" fontAlgn="base" hangingPunct="0">
        <a:spcBef>
          <a:spcPct val="0"/>
        </a:spcBef>
        <a:spcAft>
          <a:spcPct val="0"/>
        </a:spcAft>
        <a:defRPr sz="4400">
          <a:solidFill>
            <a:srgbClr val="FF0000"/>
          </a:solidFill>
          <a:effectLst>
            <a:outerShdw blurRad="38100" dist="38100" dir="2700000" algn="tl">
              <a:srgbClr val="DDDDDD"/>
            </a:outerShdw>
          </a:effectLst>
          <a:latin typeface="Arial" pitchFamily="36" charset="0"/>
          <a:ea typeface="ＭＳ Ｐゴシック" pitchFamily="17" charset="-128"/>
          <a:cs typeface="ＭＳ Ｐゴシック" pitchFamily="17" charset="-128"/>
        </a:defRPr>
      </a:lvl4pPr>
      <a:lvl5pPr algn="ctr" rtl="0" eaLnBrk="0" fontAlgn="base" hangingPunct="0">
        <a:spcBef>
          <a:spcPct val="0"/>
        </a:spcBef>
        <a:spcAft>
          <a:spcPct val="0"/>
        </a:spcAft>
        <a:defRPr sz="4400">
          <a:solidFill>
            <a:srgbClr val="FF0000"/>
          </a:solidFill>
          <a:effectLst>
            <a:outerShdw blurRad="38100" dist="38100" dir="2700000" algn="tl">
              <a:srgbClr val="DDDDDD"/>
            </a:outerShdw>
          </a:effectLst>
          <a:latin typeface="Arial" pitchFamily="36" charset="0"/>
          <a:ea typeface="ＭＳ Ｐゴシック" pitchFamily="17" charset="-128"/>
          <a:cs typeface="ＭＳ Ｐゴシック" pitchFamily="17" charset="-128"/>
        </a:defRPr>
      </a:lvl5pPr>
      <a:lvl6pPr marL="457200" algn="ctr" rtl="0" fontAlgn="base">
        <a:spcBef>
          <a:spcPct val="0"/>
        </a:spcBef>
        <a:spcAft>
          <a:spcPct val="0"/>
        </a:spcAft>
        <a:defRPr sz="4400">
          <a:solidFill>
            <a:schemeClr val="tx2"/>
          </a:solidFill>
          <a:effectLst>
            <a:outerShdw blurRad="38100" dist="38100" dir="2700000" algn="tl">
              <a:srgbClr val="DDDDDD"/>
            </a:outerShdw>
          </a:effectLst>
          <a:latin typeface="Arial" pitchFamily="36" charset="0"/>
        </a:defRPr>
      </a:lvl6pPr>
      <a:lvl7pPr marL="914400" algn="ctr" rtl="0" fontAlgn="base">
        <a:spcBef>
          <a:spcPct val="0"/>
        </a:spcBef>
        <a:spcAft>
          <a:spcPct val="0"/>
        </a:spcAft>
        <a:defRPr sz="4400">
          <a:solidFill>
            <a:schemeClr val="tx2"/>
          </a:solidFill>
          <a:effectLst>
            <a:outerShdw blurRad="38100" dist="38100" dir="2700000" algn="tl">
              <a:srgbClr val="DDDDDD"/>
            </a:outerShdw>
          </a:effectLst>
          <a:latin typeface="Arial" pitchFamily="36" charset="0"/>
        </a:defRPr>
      </a:lvl7pPr>
      <a:lvl8pPr marL="1371600" algn="ctr" rtl="0" fontAlgn="base">
        <a:spcBef>
          <a:spcPct val="0"/>
        </a:spcBef>
        <a:spcAft>
          <a:spcPct val="0"/>
        </a:spcAft>
        <a:defRPr sz="4400">
          <a:solidFill>
            <a:schemeClr val="tx2"/>
          </a:solidFill>
          <a:effectLst>
            <a:outerShdw blurRad="38100" dist="38100" dir="2700000" algn="tl">
              <a:srgbClr val="DDDDDD"/>
            </a:outerShdw>
          </a:effectLst>
          <a:latin typeface="Arial" pitchFamily="36" charset="0"/>
        </a:defRPr>
      </a:lvl8pPr>
      <a:lvl9pPr marL="1828800" algn="ctr" rtl="0" fontAlgn="base">
        <a:spcBef>
          <a:spcPct val="0"/>
        </a:spcBef>
        <a:spcAft>
          <a:spcPct val="0"/>
        </a:spcAft>
        <a:defRPr sz="4400">
          <a:solidFill>
            <a:schemeClr val="tx2"/>
          </a:solidFill>
          <a:effectLst>
            <a:outerShdw blurRad="38100" dist="38100" dir="2700000" algn="tl">
              <a:srgbClr val="DDDDDD"/>
            </a:outerShdw>
          </a:effectLst>
          <a:latin typeface="Arial" pitchFamily="36" charset="0"/>
        </a:defRPr>
      </a:lvl9pPr>
    </p:titleStyle>
    <p:bodyStyle>
      <a:lvl1pPr marL="342900" indent="-342900" algn="l" rtl="0" eaLnBrk="0" fontAlgn="base" hangingPunct="0">
        <a:spcBef>
          <a:spcPct val="20000"/>
        </a:spcBef>
        <a:spcAft>
          <a:spcPct val="0"/>
        </a:spcAft>
        <a:buClr>
          <a:srgbClr val="FF0000"/>
        </a:buClr>
        <a:buSzPct val="114000"/>
        <a:buFont typeface="Wingdings" charset="0"/>
        <a:buChar char="§"/>
        <a:defRPr sz="2400">
          <a:solidFill>
            <a:schemeClr val="tx1"/>
          </a:solidFill>
          <a:latin typeface="+mn-lt"/>
          <a:ea typeface="ＭＳ Ｐゴシック" pitchFamily="17" charset="-128"/>
          <a:cs typeface="ＭＳ Ｐゴシック" pitchFamily="17" charset="-128"/>
        </a:defRPr>
      </a:lvl1pPr>
      <a:lvl2pPr marL="742950" indent="-285750" algn="l" rtl="0" eaLnBrk="0" fontAlgn="base" hangingPunct="0">
        <a:spcBef>
          <a:spcPct val="20000"/>
        </a:spcBef>
        <a:spcAft>
          <a:spcPct val="0"/>
        </a:spcAft>
        <a:buClr>
          <a:srgbClr val="FF0000"/>
        </a:buClr>
        <a:buSzPct val="74000"/>
        <a:buFont typeface="Wingdings" charset="0"/>
        <a:buChar char="Ø"/>
        <a:defRPr sz="2000">
          <a:solidFill>
            <a:schemeClr val="tx1"/>
          </a:solidFill>
          <a:latin typeface="+mn-lt"/>
          <a:ea typeface="ＭＳ Ｐゴシック" pitchFamily="36" charset="-128"/>
        </a:defRPr>
      </a:lvl2pPr>
      <a:lvl3pPr marL="1085850" indent="-228600" algn="l" rtl="0" eaLnBrk="0" fontAlgn="base" hangingPunct="0">
        <a:spcBef>
          <a:spcPct val="20000"/>
        </a:spcBef>
        <a:spcAft>
          <a:spcPct val="0"/>
        </a:spcAft>
        <a:buClr>
          <a:srgbClr val="FF0000"/>
        </a:buClr>
        <a:buFont typeface="Lucida Grande" charset="0"/>
        <a:buChar char="»"/>
        <a:defRPr sz="2000">
          <a:solidFill>
            <a:schemeClr val="tx1"/>
          </a:solidFill>
          <a:latin typeface="+mn-lt"/>
          <a:ea typeface="ＭＳ Ｐゴシック" pitchFamily="36" charset="-128"/>
        </a:defRPr>
      </a:lvl3pPr>
      <a:lvl4pPr marL="1428750" indent="-228600" algn="l" rtl="0" eaLnBrk="0" fontAlgn="base" hangingPunct="0">
        <a:spcBef>
          <a:spcPct val="20000"/>
        </a:spcBef>
        <a:spcAft>
          <a:spcPct val="0"/>
        </a:spcAft>
        <a:buClr>
          <a:srgbClr val="FF0000"/>
        </a:buClr>
        <a:buFont typeface="Times" charset="0"/>
        <a:buChar char="•"/>
        <a:defRPr sz="2000">
          <a:solidFill>
            <a:schemeClr val="tx1"/>
          </a:solidFill>
          <a:latin typeface="+mn-lt"/>
          <a:ea typeface="ＭＳ Ｐゴシック" pitchFamily="36" charset="-128"/>
        </a:defRPr>
      </a:lvl4pPr>
      <a:lvl5pPr marL="1771650" indent="-228600" algn="l" rtl="0" eaLnBrk="0" fontAlgn="base" hangingPunct="0">
        <a:spcBef>
          <a:spcPct val="20000"/>
        </a:spcBef>
        <a:spcAft>
          <a:spcPct val="0"/>
        </a:spcAft>
        <a:buClr>
          <a:srgbClr val="FF0000"/>
        </a:buClr>
        <a:buFont typeface="Lucida Grande" charset="0"/>
        <a:buChar char="–"/>
        <a:defRPr sz="2000">
          <a:solidFill>
            <a:schemeClr val="tx1"/>
          </a:solidFill>
          <a:latin typeface="+mn-lt"/>
          <a:ea typeface="ＭＳ Ｐゴシック" pitchFamily="36" charset="-128"/>
        </a:defRPr>
      </a:lvl5pPr>
      <a:lvl6pPr marL="2228850" indent="-228600" algn="l" rtl="0" fontAlgn="base">
        <a:spcBef>
          <a:spcPct val="20000"/>
        </a:spcBef>
        <a:spcAft>
          <a:spcPct val="0"/>
        </a:spcAft>
        <a:buClr>
          <a:schemeClr val="tx2"/>
        </a:buClr>
        <a:buFont typeface="Wingdings" pitchFamily="36" charset="2"/>
        <a:buChar char="§"/>
        <a:defRPr sz="2000">
          <a:solidFill>
            <a:schemeClr val="tx1"/>
          </a:solidFill>
          <a:latin typeface="+mn-lt"/>
          <a:ea typeface="ＭＳ Ｐゴシック" pitchFamily="36" charset="-128"/>
        </a:defRPr>
      </a:lvl6pPr>
      <a:lvl7pPr marL="2686050" indent="-228600" algn="l" rtl="0" fontAlgn="base">
        <a:spcBef>
          <a:spcPct val="20000"/>
        </a:spcBef>
        <a:spcAft>
          <a:spcPct val="0"/>
        </a:spcAft>
        <a:buClr>
          <a:schemeClr val="tx2"/>
        </a:buClr>
        <a:buFont typeface="Wingdings" pitchFamily="36" charset="2"/>
        <a:buChar char="§"/>
        <a:defRPr sz="2000">
          <a:solidFill>
            <a:schemeClr val="tx1"/>
          </a:solidFill>
          <a:latin typeface="+mn-lt"/>
          <a:ea typeface="ＭＳ Ｐゴシック" pitchFamily="36" charset="-128"/>
        </a:defRPr>
      </a:lvl7pPr>
      <a:lvl8pPr marL="3143250" indent="-228600" algn="l" rtl="0" fontAlgn="base">
        <a:spcBef>
          <a:spcPct val="20000"/>
        </a:spcBef>
        <a:spcAft>
          <a:spcPct val="0"/>
        </a:spcAft>
        <a:buClr>
          <a:schemeClr val="tx2"/>
        </a:buClr>
        <a:buFont typeface="Wingdings" pitchFamily="36" charset="2"/>
        <a:buChar char="§"/>
        <a:defRPr sz="2000">
          <a:solidFill>
            <a:schemeClr val="tx1"/>
          </a:solidFill>
          <a:latin typeface="+mn-lt"/>
          <a:ea typeface="ＭＳ Ｐゴシック" pitchFamily="36" charset="-128"/>
        </a:defRPr>
      </a:lvl8pPr>
      <a:lvl9pPr marL="3600450" indent="-228600" algn="l" rtl="0" fontAlgn="base">
        <a:spcBef>
          <a:spcPct val="20000"/>
        </a:spcBef>
        <a:spcAft>
          <a:spcPct val="0"/>
        </a:spcAft>
        <a:buClr>
          <a:schemeClr val="tx2"/>
        </a:buClr>
        <a:buFont typeface="Wingdings" pitchFamily="36" charset="2"/>
        <a:buChar char="§"/>
        <a:defRPr sz="2000">
          <a:solidFill>
            <a:schemeClr val="tx1"/>
          </a:solidFill>
          <a:latin typeface="+mn-lt"/>
          <a:ea typeface="ＭＳ Ｐゴシック" pitchFamily="3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youtube.com/watch?v=P2LvEwYkgb0" TargetMode="External"/><Relationship Id="rId4" Type="http://schemas.openxmlformats.org/officeDocument/2006/relationships/hyperlink" Target="http://www.youtube.com/watch?v=RgriTO8UHvs" TargetMode="External"/><Relationship Id="rId5"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8.xml.rels><?xml version="1.0" encoding="UTF-8" standalone="yes"?>
<Relationships xmlns="http://schemas.openxmlformats.org/package/2006/relationships"><Relationship Id="rId3" Type="http://schemas.openxmlformats.org/officeDocument/2006/relationships/hyperlink" Target="http://www.youtube.com/watch?v=P2LvEwYkgb0" TargetMode="External"/><Relationship Id="rId4" Type="http://schemas.openxmlformats.org/officeDocument/2006/relationships/hyperlink" Target="http://upload.wikimedia.org/wikipedia/commons/a/a8/Windows_XP_BSOD.png" TargetMode="External"/><Relationship Id="rId5" Type="http://schemas.openxmlformats.org/officeDocument/2006/relationships/image" Target="../media/image6.png"/><Relationship Id="rId6" Type="http://schemas.openxmlformats.org/officeDocument/2006/relationships/hyperlink" Target="http://www.youtube.com/watch?v=RgriTO8UHvs" TargetMode="External"/><Relationship Id="rId7"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3" Type="http://schemas.openxmlformats.org/officeDocument/2006/relationships/hyperlink" Target="http://condor.depaul.edu/dmumaugh/classes/SE433S17" TargetMode="External"/><Relationship Id="rId4" Type="http://schemas.openxmlformats.org/officeDocument/2006/relationships/hyperlink" Target="http://condor.depaul.edu/dmumaugh/readings/SE433readings.html" TargetMode="External"/><Relationship Id="rId5" Type="http://schemas.openxmlformats.org/officeDocument/2006/relationships/hyperlink" Target="https://d2l.depaul.edu/"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1.xml.rels><?xml version="1.0" encoding="UTF-8" standalone="yes"?>
<Relationships xmlns="http://schemas.openxmlformats.org/package/2006/relationships"><Relationship Id="rId3" Type="http://schemas.openxmlformats.org/officeDocument/2006/relationships/hyperlink" Target="http://en.wikipedia.org/wiki/Image:Ariane_5_(mock-up).jpg" TargetMode="External"/><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6.xml.rels><?xml version="1.0" encoding="UTF-8" standalone="yes"?>
<Relationships xmlns="http://schemas.openxmlformats.org/package/2006/relationships"><Relationship Id="rId3" Type="http://schemas.openxmlformats.org/officeDocument/2006/relationships/hyperlink" Target="mailto:se433@mailman.depaul.edu" TargetMode="External"/><Relationship Id="rId4" Type="http://schemas.openxmlformats.org/officeDocument/2006/relationships/hyperlink" Target="http://mailman.depaul.edu/mailman/listinfo/se433"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9.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10.gi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10.gi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10.gi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amazon.com/Software-Testing-Analysis-Principles-Techniques/dp/0471455938/ref=sr_1_2?ie=UTF8&amp;s=books&amp;qid=1197388364&amp;sr=8-2" TargetMode="External"/><Relationship Id="rId4" Type="http://schemas.openxmlformats.org/officeDocument/2006/relationships/hyperlink" Target="http://www.amazon.com/Art-Software-Testing-Second/dp/0471469122/ref=pd_bbs_sr_1?ie=UTF8&amp;s=books&amp;qid=1197388904&amp;sr=1-1"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en.wikipedia.org/wiki/Image:Ariane_5_(mock-up).jpg" TargetMode="External"/><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85.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87.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15.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16.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ctrTitle"/>
          </p:nvPr>
        </p:nvSpPr>
        <p:spPr/>
        <p:txBody>
          <a:bodyPr/>
          <a:lstStyle/>
          <a:p>
            <a:pPr eaLnBrk="1" hangingPunct="1">
              <a:defRPr/>
            </a:pPr>
            <a:r>
              <a:rPr lang="en-US" sz="4800" dirty="0">
                <a:latin typeface="Arial" charset="0"/>
                <a:ea typeface="ＭＳ Ｐゴシック" charset="0"/>
                <a:cs typeface="ＭＳ Ｐゴシック" charset="0"/>
              </a:rPr>
              <a:t>Are you in the right course?</a:t>
            </a:r>
          </a:p>
        </p:txBody>
      </p:sp>
      <p:sp>
        <p:nvSpPr>
          <p:cNvPr id="9218" name="Rectangle 3"/>
          <p:cNvSpPr>
            <a:spLocks noGrp="1" noChangeArrowheads="1"/>
          </p:cNvSpPr>
          <p:nvPr>
            <p:ph type="subTitle" idx="1"/>
          </p:nvPr>
        </p:nvSpPr>
        <p:spPr>
          <a:xfrm>
            <a:off x="838200" y="3962400"/>
            <a:ext cx="7239000" cy="1752600"/>
          </a:xfrm>
        </p:spPr>
        <p:txBody>
          <a:bodyPr anchor="ctr"/>
          <a:lstStyle/>
          <a:p>
            <a:pPr eaLnBrk="1" hangingPunct="1"/>
            <a:r>
              <a:rPr lang="en-US" sz="2800" dirty="0"/>
              <a:t>SE 433/333 Software Testing </a:t>
            </a:r>
            <a:br>
              <a:rPr lang="en-US" sz="2800" dirty="0"/>
            </a:br>
            <a:r>
              <a:rPr lang="en-US" sz="2800" dirty="0"/>
              <a:t>&amp; Quality Assurance</a:t>
            </a:r>
            <a:endParaRPr lang="en-US" sz="2800" b="1" dirty="0">
              <a:latin typeface="Arial" charset="0"/>
              <a:ea typeface="ＭＳ Ｐゴシック" charset="0"/>
              <a:cs typeface="ＭＳ Ｐゴシック" charset="0"/>
            </a:endParaRPr>
          </a:p>
        </p:txBody>
      </p:sp>
      <p:sp>
        <p:nvSpPr>
          <p:cNvPr id="9219"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March 28, 2017</a:t>
            </a:r>
            <a:endParaRPr lang="en-US" sz="1400" dirty="0"/>
          </a:p>
        </p:txBody>
      </p:sp>
      <p:sp>
        <p:nvSpPr>
          <p:cNvPr id="9220" name="Footer Placeholder 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SE 433: Lecture 1</a:t>
            </a:r>
            <a:endParaRPr lang="en-US" sz="1400" dirty="0"/>
          </a:p>
        </p:txBody>
      </p:sp>
      <p:sp>
        <p:nvSpPr>
          <p:cNvPr id="2" name="Slide Number Placeholder 1"/>
          <p:cNvSpPr>
            <a:spLocks noGrp="1"/>
          </p:cNvSpPr>
          <p:nvPr>
            <p:ph type="sldNum" sz="quarter" idx="12"/>
          </p:nvPr>
        </p:nvSpPr>
        <p:spPr/>
        <p:txBody>
          <a:bodyPr/>
          <a:lstStyle/>
          <a:p>
            <a:pPr>
              <a:defRPr/>
            </a:pPr>
            <a:fld id="{F683B677-C643-1541-A02D-CD84F8996590}" type="slidenum">
              <a:rPr lang="en-US" smtClean="0"/>
              <a:pPr>
                <a:defRPr/>
              </a:pPr>
              <a:t>1</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16370584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Grp="1" noChangeArrowheads="1"/>
          </p:cNvSpPr>
          <p:nvPr>
            <p:ph type="title"/>
          </p:nvPr>
        </p:nvSpPr>
        <p:spPr/>
        <p:txBody>
          <a:bodyPr/>
          <a:lstStyle/>
          <a:p>
            <a:pPr>
              <a:defRPr/>
            </a:pPr>
            <a:r>
              <a:rPr lang="en-US" dirty="0">
                <a:latin typeface="Arial" charset="0"/>
                <a:ea typeface="ＭＳ Ｐゴシック" charset="0"/>
                <a:cs typeface="ＭＳ Ｐゴシック" charset="0"/>
              </a:rPr>
              <a:t>Administrivia: required software</a:t>
            </a:r>
          </a:p>
        </p:txBody>
      </p:sp>
      <p:sp>
        <p:nvSpPr>
          <p:cNvPr id="27650" name="Rectangle 3"/>
          <p:cNvSpPr>
            <a:spLocks noGrp="1" noChangeArrowheads="1"/>
          </p:cNvSpPr>
          <p:nvPr>
            <p:ph idx="1"/>
          </p:nvPr>
        </p:nvSpPr>
        <p:spPr/>
        <p:txBody>
          <a:bodyPr/>
          <a:lstStyle/>
          <a:p>
            <a:r>
              <a:rPr lang="en-US" dirty="0" smtClean="0">
                <a:ea typeface="ＭＳ Ｐゴシック" charset="0"/>
                <a:cs typeface="ＭＳ Ｐゴシック" charset="0"/>
              </a:rPr>
              <a:t>Access to MS Word and PowerPoint (or equivalent)</a:t>
            </a:r>
          </a:p>
          <a:p>
            <a:r>
              <a:rPr lang="en-US" dirty="0" smtClean="0">
                <a:ea typeface="ＭＳ Ｐゴシック" charset="0"/>
                <a:cs typeface="ＭＳ Ｐゴシック" charset="0"/>
              </a:rPr>
              <a:t>Java</a:t>
            </a:r>
          </a:p>
          <a:p>
            <a:pPr lvl="1"/>
            <a:r>
              <a:rPr lang="en-US" sz="2400" dirty="0"/>
              <a:t>Java development and testing software: </a:t>
            </a:r>
            <a:endParaRPr lang="en-US" sz="2400" dirty="0" smtClean="0"/>
          </a:p>
          <a:p>
            <a:pPr lvl="2"/>
            <a:r>
              <a:rPr lang="en-US" sz="2400" dirty="0" smtClean="0"/>
              <a:t>Eclipse</a:t>
            </a:r>
            <a:r>
              <a:rPr lang="en-US" sz="2400" dirty="0"/>
              <a:t>, </a:t>
            </a:r>
            <a:endParaRPr lang="en-US" sz="2400" dirty="0" smtClean="0"/>
          </a:p>
          <a:p>
            <a:pPr lvl="2"/>
            <a:r>
              <a:rPr lang="en-US" sz="2400" dirty="0" smtClean="0"/>
              <a:t>JUnit</a:t>
            </a:r>
            <a:r>
              <a:rPr lang="en-US" sz="2400" dirty="0"/>
              <a:t>, </a:t>
            </a:r>
            <a:endParaRPr lang="en-US" sz="2400" dirty="0" smtClean="0"/>
          </a:p>
          <a:p>
            <a:pPr lvl="2"/>
            <a:r>
              <a:rPr lang="en-US" sz="2400" dirty="0" smtClean="0"/>
              <a:t>Ant</a:t>
            </a:r>
            <a:r>
              <a:rPr lang="en-US" sz="2400" dirty="0"/>
              <a:t>, </a:t>
            </a:r>
            <a:endParaRPr lang="en-US" sz="2400" dirty="0" smtClean="0"/>
          </a:p>
          <a:p>
            <a:pPr lvl="2"/>
            <a:r>
              <a:rPr lang="en-US" sz="2400" dirty="0" smtClean="0"/>
              <a:t>Cobertura</a:t>
            </a:r>
            <a:r>
              <a:rPr lang="en-US" sz="2400" dirty="0"/>
              <a:t>.</a:t>
            </a:r>
          </a:p>
        </p:txBody>
      </p:sp>
      <p:sp>
        <p:nvSpPr>
          <p:cNvPr id="27651"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March 28, 2017</a:t>
            </a:r>
            <a:endParaRPr lang="en-US" sz="1400" dirty="0"/>
          </a:p>
        </p:txBody>
      </p:sp>
      <p:sp>
        <p:nvSpPr>
          <p:cNvPr id="27652" name="Footer Placeholder 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SE 433: Lecture 1</a:t>
            </a:r>
            <a:endParaRPr lang="en-US" sz="1400"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10</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123603069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ChangeArrowheads="1"/>
          </p:cNvSpPr>
          <p:nvPr>
            <p:ph type="title"/>
          </p:nvPr>
        </p:nvSpPr>
        <p:spPr/>
        <p:txBody>
          <a:bodyPr/>
          <a:lstStyle/>
          <a:p>
            <a:pPr>
              <a:defRPr/>
            </a:pPr>
            <a:r>
              <a:rPr lang="en-US" dirty="0">
                <a:latin typeface="Arial" charset="0"/>
                <a:ea typeface="ＭＳ Ｐゴシック" charset="0"/>
                <a:cs typeface="ＭＳ Ｐゴシック" charset="0"/>
              </a:rPr>
              <a:t>Administrivia: Support</a:t>
            </a:r>
          </a:p>
        </p:txBody>
      </p:sp>
      <p:sp>
        <p:nvSpPr>
          <p:cNvPr id="37890" name="Rectangle 3"/>
          <p:cNvSpPr>
            <a:spLocks noGrp="1" noChangeArrowheads="1"/>
          </p:cNvSpPr>
          <p:nvPr>
            <p:ph idx="1"/>
          </p:nvPr>
        </p:nvSpPr>
        <p:spPr/>
        <p:txBody>
          <a:bodyPr/>
          <a:lstStyle/>
          <a:p>
            <a:pPr>
              <a:lnSpc>
                <a:spcPct val="90000"/>
              </a:lnSpc>
            </a:pPr>
            <a:r>
              <a:rPr lang="en-US" dirty="0">
                <a:latin typeface="Arial" charset="0"/>
                <a:ea typeface="ＭＳ Ｐゴシック" charset="0"/>
                <a:cs typeface="ＭＳ Ｐゴシック" charset="0"/>
              </a:rPr>
              <a:t>Technical questions can be addressed during office hours or by email</a:t>
            </a:r>
          </a:p>
          <a:p>
            <a:pPr>
              <a:lnSpc>
                <a:spcPct val="90000"/>
              </a:lnSpc>
            </a:pPr>
            <a:r>
              <a:rPr lang="en-US" dirty="0">
                <a:latin typeface="Arial" charset="0"/>
                <a:ea typeface="ＭＳ Ｐゴシック" charset="0"/>
                <a:cs typeface="ＭＳ Ｐゴシック" charset="0"/>
              </a:rPr>
              <a:t>Use the mailing list for all technical questions</a:t>
            </a:r>
          </a:p>
          <a:p>
            <a:pPr lvl="1">
              <a:lnSpc>
                <a:spcPct val="90000"/>
              </a:lnSpc>
            </a:pPr>
            <a:r>
              <a:rPr lang="en-US" sz="2400" dirty="0">
                <a:latin typeface="Arial" charset="0"/>
                <a:ea typeface="ＭＳ Ｐゴシック" charset="0"/>
              </a:rPr>
              <a:t>Provide appropriate support to each other</a:t>
            </a:r>
          </a:p>
          <a:p>
            <a:pPr>
              <a:lnSpc>
                <a:spcPct val="90000"/>
              </a:lnSpc>
            </a:pPr>
            <a:r>
              <a:rPr lang="en-US" dirty="0">
                <a:latin typeface="Arial" charset="0"/>
                <a:ea typeface="ＭＳ Ｐゴシック" charset="0"/>
                <a:cs typeface="ＭＳ Ｐゴシック" charset="0"/>
              </a:rPr>
              <a:t>I do not preview homework, but I will  answer questions or make suggestions to generic problems</a:t>
            </a:r>
          </a:p>
          <a:p>
            <a:pPr>
              <a:lnSpc>
                <a:spcPct val="90000"/>
              </a:lnSpc>
            </a:pPr>
            <a:r>
              <a:rPr lang="en-US" dirty="0">
                <a:latin typeface="Arial" charset="0"/>
                <a:ea typeface="ＭＳ Ｐゴシック" charset="0"/>
                <a:cs typeface="ＭＳ Ｐゴシック" charset="0"/>
              </a:rPr>
              <a:t>If you contact me by e-mail</a:t>
            </a:r>
          </a:p>
          <a:p>
            <a:pPr lvl="1">
              <a:lnSpc>
                <a:spcPct val="90000"/>
              </a:lnSpc>
            </a:pPr>
            <a:r>
              <a:rPr lang="en-US" sz="2400" dirty="0">
                <a:latin typeface="Arial" charset="0"/>
                <a:ea typeface="ＭＳ Ｐゴシック" charset="0"/>
              </a:rPr>
              <a:t>Please include your name and the course number in all correspondence</a:t>
            </a:r>
          </a:p>
        </p:txBody>
      </p:sp>
      <p:sp>
        <p:nvSpPr>
          <p:cNvPr id="37891"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March 28, 2017</a:t>
            </a:r>
            <a:endParaRPr lang="en-US" sz="1400" dirty="0"/>
          </a:p>
        </p:txBody>
      </p:sp>
      <p:sp>
        <p:nvSpPr>
          <p:cNvPr id="37892" name="Footer Placeholder 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SE 433: Lecture 1</a:t>
            </a:r>
            <a:endParaRPr lang="en-US" sz="1400"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11</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39537803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2"/>
          <p:cNvSpPr>
            <a:spLocks noGrp="1" noChangeArrowheads="1"/>
          </p:cNvSpPr>
          <p:nvPr>
            <p:ph type="title"/>
          </p:nvPr>
        </p:nvSpPr>
        <p:spPr/>
        <p:txBody>
          <a:bodyPr/>
          <a:lstStyle/>
          <a:p>
            <a:pPr>
              <a:defRPr/>
            </a:pPr>
            <a:r>
              <a:rPr lang="en-US" dirty="0">
                <a:latin typeface="Arial" charset="0"/>
                <a:ea typeface="ＭＳ Ｐゴシック" charset="0"/>
                <a:cs typeface="ＭＳ Ｐゴシック" charset="0"/>
              </a:rPr>
              <a:t>Administrivia: Miscellany</a:t>
            </a:r>
          </a:p>
        </p:txBody>
      </p:sp>
      <p:sp>
        <p:nvSpPr>
          <p:cNvPr id="31746" name="Rectangle 3"/>
          <p:cNvSpPr>
            <a:spLocks noGrp="1" noChangeArrowheads="1"/>
          </p:cNvSpPr>
          <p:nvPr>
            <p:ph idx="1"/>
          </p:nvPr>
        </p:nvSpPr>
        <p:spPr>
          <a:xfrm>
            <a:off x="304800" y="990600"/>
            <a:ext cx="8458200" cy="5486400"/>
          </a:xfrm>
        </p:spPr>
        <p:txBody>
          <a:bodyPr/>
          <a:lstStyle/>
          <a:p>
            <a:r>
              <a:rPr lang="en-US" sz="2000" dirty="0">
                <a:latin typeface="Arial" charset="0"/>
                <a:ea typeface="ＭＳ Ｐゴシック" charset="0"/>
                <a:cs typeface="ＭＳ Ｐゴシック" charset="0"/>
              </a:rPr>
              <a:t>Communications development:</a:t>
            </a:r>
          </a:p>
          <a:p>
            <a:pPr lvl="1"/>
            <a:r>
              <a:rPr lang="en-US" dirty="0">
                <a:latin typeface="Arial" charset="0"/>
                <a:ea typeface="ＭＳ Ｐゴシック" charset="0"/>
              </a:rPr>
              <a:t>An essential part of this course is communicating your ideas in prose, as well as in technical graphical artifacts.</a:t>
            </a:r>
          </a:p>
          <a:p>
            <a:pPr lvl="1"/>
            <a:r>
              <a:rPr lang="en-US" dirty="0">
                <a:latin typeface="Arial" charset="0"/>
                <a:ea typeface="ＭＳ Ｐゴシック" charset="0"/>
              </a:rPr>
              <a:t>The ability to communicate clearly and effectively is a skill that will pay off both in and out of class.</a:t>
            </a:r>
          </a:p>
          <a:p>
            <a:pPr lvl="1"/>
            <a:r>
              <a:rPr lang="en-US" dirty="0">
                <a:latin typeface="Arial" charset="0"/>
                <a:ea typeface="ＭＳ Ｐゴシック" charset="0"/>
              </a:rPr>
              <a:t>Motivation from a recent NPR business report:</a:t>
            </a:r>
          </a:p>
          <a:p>
            <a:pPr lvl="2"/>
            <a:r>
              <a:rPr lang="en-US" dirty="0">
                <a:latin typeface="Arial" charset="0"/>
                <a:ea typeface="ＭＳ Ｐゴシック" charset="0"/>
              </a:rPr>
              <a:t>Robert Half surveyed their corporate customers concerning resumes they had received.</a:t>
            </a:r>
          </a:p>
          <a:p>
            <a:pPr lvl="2"/>
            <a:r>
              <a:rPr lang="en-US" dirty="0">
                <a:latin typeface="Arial" charset="0"/>
                <a:ea typeface="ＭＳ Ｐゴシック" charset="0"/>
              </a:rPr>
              <a:t>Corporate reviewers spent about 10-15 seconds deciding whether to examine the resume further.</a:t>
            </a:r>
          </a:p>
          <a:p>
            <a:pPr lvl="2"/>
            <a:r>
              <a:rPr lang="en-US" dirty="0">
                <a:latin typeface="Arial" charset="0"/>
                <a:ea typeface="ＭＳ Ｐゴシック" charset="0"/>
              </a:rPr>
              <a:t>They instantly tossed the resume if they detected any grammatical or spelling errors.</a:t>
            </a:r>
          </a:p>
          <a:p>
            <a:pPr lvl="1"/>
            <a:r>
              <a:rPr lang="en-US" dirty="0">
                <a:latin typeface="Arial" charset="0"/>
                <a:ea typeface="ＭＳ Ｐゴシック" charset="0"/>
              </a:rPr>
              <a:t>Treat your coursework as if it were being reviewed by the manager who does your performance review and sets your salary. </a:t>
            </a:r>
          </a:p>
        </p:txBody>
      </p:sp>
      <p:sp>
        <p:nvSpPr>
          <p:cNvPr id="31747"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March 28, 2017</a:t>
            </a:r>
            <a:endParaRPr lang="en-US" sz="1400" dirty="0"/>
          </a:p>
        </p:txBody>
      </p:sp>
      <p:sp>
        <p:nvSpPr>
          <p:cNvPr id="31748" name="Footer Placeholder 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SE 433: Lecture 1</a:t>
            </a:r>
            <a:endParaRPr lang="en-US" sz="1400"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12</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10188487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2"/>
          <p:cNvSpPr>
            <a:spLocks noGrp="1" noChangeArrowheads="1"/>
          </p:cNvSpPr>
          <p:nvPr>
            <p:ph type="title"/>
          </p:nvPr>
        </p:nvSpPr>
        <p:spPr/>
        <p:txBody>
          <a:bodyPr/>
          <a:lstStyle/>
          <a:p>
            <a:pPr>
              <a:defRPr/>
            </a:pPr>
            <a:r>
              <a:rPr lang="en-US" dirty="0">
                <a:latin typeface="Arial" charset="0"/>
                <a:ea typeface="ＭＳ Ｐゴシック" charset="0"/>
                <a:cs typeface="ＭＳ Ｐゴシック" charset="0"/>
              </a:rPr>
              <a:t>Administrivia: Miscellany</a:t>
            </a:r>
          </a:p>
        </p:txBody>
      </p:sp>
      <p:sp>
        <p:nvSpPr>
          <p:cNvPr id="35842" name="Rectangle 3"/>
          <p:cNvSpPr>
            <a:spLocks noGrp="1" noChangeArrowheads="1"/>
          </p:cNvSpPr>
          <p:nvPr>
            <p:ph idx="1"/>
          </p:nvPr>
        </p:nvSpPr>
        <p:spPr/>
        <p:txBody>
          <a:bodyPr/>
          <a:lstStyle/>
          <a:p>
            <a:r>
              <a:rPr lang="en-US" dirty="0">
                <a:latin typeface="Arial" charset="0"/>
                <a:ea typeface="ＭＳ Ｐゴシック" charset="0"/>
                <a:cs typeface="ＭＳ Ｐゴシック" charset="0"/>
              </a:rPr>
              <a:t>Intellectual property issues:</a:t>
            </a:r>
          </a:p>
          <a:p>
            <a:r>
              <a:rPr lang="en-US" dirty="0">
                <a:latin typeface="Arial" charset="0"/>
                <a:ea typeface="ＭＳ Ｐゴシック" charset="0"/>
              </a:rPr>
              <a:t>All material in this course is property of either the instructor or </a:t>
            </a:r>
            <a:r>
              <a:rPr lang="en-US" dirty="0"/>
              <a:t>Xiaoping </a:t>
            </a:r>
            <a:r>
              <a:rPr lang="en-US" dirty="0" smtClean="0"/>
              <a:t>Jia</a:t>
            </a:r>
            <a:r>
              <a:rPr lang="en-US" dirty="0" smtClean="0">
                <a:latin typeface="Arial" charset="0"/>
                <a:ea typeface="ＭＳ Ｐゴシック" charset="0"/>
              </a:rPr>
              <a:t>.</a:t>
            </a:r>
            <a:endParaRPr lang="en-US" dirty="0">
              <a:latin typeface="Arial" charset="0"/>
              <a:ea typeface="ＭＳ Ｐゴシック" charset="0"/>
            </a:endParaRPr>
          </a:p>
          <a:p>
            <a:pPr lvl="1"/>
            <a:r>
              <a:rPr lang="en-US" dirty="0">
                <a:latin typeface="Arial" charset="0"/>
                <a:ea typeface="ＭＳ Ｐゴシック" charset="0"/>
              </a:rPr>
              <a:t>You are permitted to download and print copies of the material.</a:t>
            </a:r>
          </a:p>
          <a:p>
            <a:pPr lvl="1"/>
            <a:r>
              <a:rPr lang="en-US" dirty="0">
                <a:latin typeface="Arial" charset="0"/>
                <a:ea typeface="ＭＳ Ｐゴシック" charset="0"/>
              </a:rPr>
              <a:t>You are not permitted to redistribute the material in any form.</a:t>
            </a:r>
          </a:p>
          <a:p>
            <a:r>
              <a:rPr lang="en-US" dirty="0">
                <a:latin typeface="Arial" charset="0"/>
                <a:ea typeface="ＭＳ Ｐゴシック" charset="0"/>
                <a:cs typeface="ＭＳ Ｐゴシック" charset="0"/>
              </a:rPr>
              <a:t>Plagiarism:</a:t>
            </a:r>
          </a:p>
          <a:p>
            <a:pPr lvl="1"/>
            <a:r>
              <a:rPr lang="en-US" dirty="0">
                <a:latin typeface="Arial" charset="0"/>
                <a:ea typeface="ＭＳ Ｐゴシック" charset="0"/>
              </a:rPr>
              <a:t>All individual assignments must represent your own work. </a:t>
            </a:r>
          </a:p>
          <a:p>
            <a:pPr lvl="1"/>
            <a:r>
              <a:rPr lang="en-US" dirty="0">
                <a:latin typeface="Arial" charset="0"/>
                <a:ea typeface="ＭＳ Ｐゴシック" charset="0"/>
              </a:rPr>
              <a:t>It</a:t>
            </a:r>
            <a:r>
              <a:rPr lang="fr-FR" altLang="ja-JP" dirty="0">
                <a:latin typeface="Arial" charset="0"/>
                <a:ea typeface="ＭＳ Ｐゴシック" charset="0"/>
              </a:rPr>
              <a:t>'</a:t>
            </a:r>
            <a:r>
              <a:rPr lang="en-US" altLang="ja-JP" dirty="0">
                <a:latin typeface="Arial" charset="0"/>
                <a:ea typeface="ＭＳ Ｐゴシック" charset="0"/>
              </a:rPr>
              <a:t>s a great idea to get together in study groups to discuss the problems, but you should then do the assignments individually.</a:t>
            </a:r>
          </a:p>
          <a:p>
            <a:pPr lvl="1"/>
            <a:r>
              <a:rPr lang="en-US" dirty="0">
                <a:latin typeface="Arial" charset="0"/>
                <a:ea typeface="ＭＳ Ｐゴシック" charset="0"/>
              </a:rPr>
              <a:t>Plagiarism is to take and use as one’</a:t>
            </a:r>
            <a:r>
              <a:rPr lang="en-US" altLang="ja-JP" dirty="0">
                <a:latin typeface="Arial" charset="0"/>
                <a:ea typeface="ＭＳ Ｐゴシック" charset="0"/>
              </a:rPr>
              <a:t>s own, or copy without acknowledgement, the works of another person. The provider of such material can be ruled equally culpable.</a:t>
            </a:r>
          </a:p>
          <a:p>
            <a:pPr lvl="1"/>
            <a:r>
              <a:rPr lang="en-US" dirty="0">
                <a:latin typeface="Arial" charset="0"/>
                <a:ea typeface="ＭＳ Ｐゴシック" charset="0"/>
              </a:rPr>
              <a:t>If you hand in late homework with prior permission, it must be your own work, not a copy of the solutions presented in class.</a:t>
            </a:r>
          </a:p>
        </p:txBody>
      </p:sp>
      <p:sp>
        <p:nvSpPr>
          <p:cNvPr id="35843"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March 28, 2017</a:t>
            </a:r>
            <a:endParaRPr lang="en-US" sz="1400" dirty="0"/>
          </a:p>
        </p:txBody>
      </p:sp>
      <p:sp>
        <p:nvSpPr>
          <p:cNvPr id="35844" name="Footer Placeholder 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SE 433: Lecture 1</a:t>
            </a:r>
            <a:endParaRPr lang="en-US" sz="1400"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13</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19477054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Grp="1" noChangeArrowheads="1"/>
          </p:cNvSpPr>
          <p:nvPr>
            <p:ph type="title"/>
          </p:nvPr>
        </p:nvSpPr>
        <p:spPr/>
        <p:txBody>
          <a:bodyPr/>
          <a:lstStyle/>
          <a:p>
            <a:pPr>
              <a:defRPr/>
            </a:pPr>
            <a:r>
              <a:rPr lang="en-US" dirty="0">
                <a:latin typeface="Arial" charset="0"/>
                <a:ea typeface="ＭＳ Ｐゴシック" charset="0"/>
                <a:cs typeface="ＭＳ Ｐゴシック" charset="0"/>
              </a:rPr>
              <a:t>Administrivia: Miscellany</a:t>
            </a:r>
          </a:p>
        </p:txBody>
      </p:sp>
      <p:sp>
        <p:nvSpPr>
          <p:cNvPr id="33794" name="Rectangle 3"/>
          <p:cNvSpPr>
            <a:spLocks noGrp="1" noChangeArrowheads="1"/>
          </p:cNvSpPr>
          <p:nvPr>
            <p:ph idx="1"/>
          </p:nvPr>
        </p:nvSpPr>
        <p:spPr>
          <a:xfrm>
            <a:off x="304800" y="990600"/>
            <a:ext cx="8458200" cy="5334000"/>
          </a:xfrm>
        </p:spPr>
        <p:txBody>
          <a:bodyPr/>
          <a:lstStyle/>
          <a:p>
            <a:pPr>
              <a:lnSpc>
                <a:spcPct val="90000"/>
              </a:lnSpc>
            </a:pPr>
            <a:r>
              <a:rPr lang="en-US" sz="2000" dirty="0">
                <a:latin typeface="Arial" charset="0"/>
                <a:ea typeface="ＭＳ Ｐゴシック" charset="0"/>
                <a:cs typeface="ＭＳ Ｐゴシック" charset="0"/>
              </a:rPr>
              <a:t>There will be a lot of ambiguity and lack of firm direction in the assignments and the information. </a:t>
            </a:r>
          </a:p>
          <a:p>
            <a:pPr lvl="1">
              <a:lnSpc>
                <a:spcPct val="90000"/>
              </a:lnSpc>
            </a:pPr>
            <a:r>
              <a:rPr lang="en-US" dirty="0">
                <a:latin typeface="Arial" charset="0"/>
                <a:ea typeface="ＭＳ Ｐゴシック" charset="0"/>
              </a:rPr>
              <a:t>That is typical of much of engineering. </a:t>
            </a:r>
          </a:p>
          <a:p>
            <a:pPr lvl="1">
              <a:lnSpc>
                <a:spcPct val="90000"/>
              </a:lnSpc>
            </a:pPr>
            <a:r>
              <a:rPr lang="en-US" dirty="0">
                <a:latin typeface="Arial" charset="0"/>
                <a:ea typeface="ＭＳ Ｐゴシック" charset="0"/>
              </a:rPr>
              <a:t>This requires you to provide your own experience. Or to research and discover your information.</a:t>
            </a:r>
          </a:p>
          <a:p>
            <a:pPr lvl="1">
              <a:lnSpc>
                <a:spcPct val="90000"/>
              </a:lnSpc>
            </a:pPr>
            <a:r>
              <a:rPr lang="en-US" dirty="0">
                <a:latin typeface="Arial" charset="0"/>
                <a:ea typeface="ＭＳ Ｐゴシック" charset="0"/>
              </a:rPr>
              <a:t>Using previous solutions/techniques will not necessarily work. You may have to invent something.</a:t>
            </a:r>
          </a:p>
          <a:p>
            <a:pPr>
              <a:lnSpc>
                <a:spcPct val="90000"/>
              </a:lnSpc>
            </a:pPr>
            <a:r>
              <a:rPr lang="en-US" sz="2000" dirty="0">
                <a:latin typeface="Arial" charset="0"/>
                <a:ea typeface="ＭＳ Ｐゴシック" charset="0"/>
                <a:cs typeface="ＭＳ Ｐゴシック" charset="0"/>
              </a:rPr>
              <a:t>Understanding a problem (statement):</a:t>
            </a:r>
          </a:p>
          <a:p>
            <a:pPr lvl="1">
              <a:lnSpc>
                <a:spcPct val="90000"/>
              </a:lnSpc>
            </a:pPr>
            <a:r>
              <a:rPr lang="en-US" dirty="0">
                <a:latin typeface="Arial" charset="0"/>
                <a:ea typeface="ＭＳ Ｐゴシック" charset="0"/>
              </a:rPr>
              <a:t>An essential part of this course is understanding written material, ideas in prose. The ability to understand a document, to "read between the lines", is a skill that will pay off both in and out of class.</a:t>
            </a:r>
          </a:p>
          <a:p>
            <a:pPr>
              <a:lnSpc>
                <a:spcPct val="90000"/>
              </a:lnSpc>
            </a:pPr>
            <a:r>
              <a:rPr lang="en-US" sz="2000" dirty="0">
                <a:latin typeface="Arial" charset="0"/>
                <a:ea typeface="ＭＳ Ｐゴシック" charset="0"/>
                <a:cs typeface="ＭＳ Ｐゴシック" charset="0"/>
              </a:rPr>
              <a:t>Areas of concern:</a:t>
            </a:r>
          </a:p>
          <a:p>
            <a:pPr lvl="1">
              <a:lnSpc>
                <a:spcPct val="90000"/>
              </a:lnSpc>
            </a:pPr>
            <a:r>
              <a:rPr lang="en-US" dirty="0">
                <a:latin typeface="Arial" charset="0"/>
                <a:ea typeface="ＭＳ Ｐゴシック" charset="0"/>
              </a:rPr>
              <a:t>Projects are implemented with the wrong features.</a:t>
            </a:r>
          </a:p>
          <a:p>
            <a:pPr lvl="1">
              <a:lnSpc>
                <a:spcPct val="90000"/>
              </a:lnSpc>
            </a:pPr>
            <a:r>
              <a:rPr lang="en-US" dirty="0">
                <a:latin typeface="Arial" charset="0"/>
                <a:ea typeface="ＭＳ Ｐゴシック" charset="0"/>
              </a:rPr>
              <a:t>Students answer the wrong question on a test.</a:t>
            </a:r>
          </a:p>
          <a:p>
            <a:pPr lvl="1">
              <a:lnSpc>
                <a:spcPct val="90000"/>
              </a:lnSpc>
            </a:pPr>
            <a:r>
              <a:rPr lang="en-US" dirty="0">
                <a:latin typeface="Arial" charset="0"/>
                <a:ea typeface="ＭＳ Ｐゴシック" charset="0"/>
              </a:rPr>
              <a:t>People confuse the subsystems of a design.</a:t>
            </a:r>
          </a:p>
          <a:p>
            <a:pPr lvl="1">
              <a:lnSpc>
                <a:spcPct val="90000"/>
              </a:lnSpc>
            </a:pPr>
            <a:r>
              <a:rPr lang="en-US" dirty="0">
                <a:latin typeface="Arial" charset="0"/>
                <a:ea typeface="ＭＳ Ｐゴシック" charset="0"/>
              </a:rPr>
              <a:t>People do not </a:t>
            </a:r>
            <a:r>
              <a:rPr lang="en-US" b="1" dirty="0">
                <a:latin typeface="Arial" charset="0"/>
                <a:ea typeface="ＭＳ Ｐゴシック" charset="0"/>
              </a:rPr>
              <a:t>read,</a:t>
            </a:r>
            <a:r>
              <a:rPr lang="en-US" dirty="0">
                <a:latin typeface="Arial" charset="0"/>
                <a:ea typeface="ＭＳ Ｐゴシック" charset="0"/>
              </a:rPr>
              <a:t> really read things.</a:t>
            </a:r>
          </a:p>
        </p:txBody>
      </p:sp>
      <p:sp>
        <p:nvSpPr>
          <p:cNvPr id="33795"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March 28, 2017</a:t>
            </a:r>
            <a:endParaRPr lang="en-US" sz="1400" dirty="0"/>
          </a:p>
        </p:txBody>
      </p:sp>
      <p:sp>
        <p:nvSpPr>
          <p:cNvPr id="33796" name="Footer Placeholder 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SE 433: Lecture 1</a:t>
            </a:r>
            <a:endParaRPr lang="en-US" sz="1400"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14</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39192042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6914" name="Rectangle 2"/>
          <p:cNvSpPr>
            <a:spLocks noGrp="1" noChangeArrowheads="1"/>
          </p:cNvSpPr>
          <p:nvPr>
            <p:ph type="title"/>
          </p:nvPr>
        </p:nvSpPr>
        <p:spPr/>
        <p:txBody>
          <a:bodyPr/>
          <a:lstStyle/>
          <a:p>
            <a:pPr>
              <a:defRPr/>
            </a:pPr>
            <a:r>
              <a:rPr lang="en-US" sz="4000" dirty="0">
                <a:latin typeface="Arial" charset="0"/>
                <a:ea typeface="MS PGothic" charset="0"/>
              </a:rPr>
              <a:t>Administrivia: Feedback/Participation</a:t>
            </a:r>
          </a:p>
        </p:txBody>
      </p:sp>
      <p:sp>
        <p:nvSpPr>
          <p:cNvPr id="39938" name="Rectangle 3"/>
          <p:cNvSpPr>
            <a:spLocks noGrp="1" noChangeArrowheads="1"/>
          </p:cNvSpPr>
          <p:nvPr>
            <p:ph idx="1"/>
          </p:nvPr>
        </p:nvSpPr>
        <p:spPr/>
        <p:txBody>
          <a:bodyPr/>
          <a:lstStyle/>
          <a:p>
            <a:r>
              <a:rPr lang="en-US" sz="2600" dirty="0">
                <a:latin typeface="Arial" charset="0"/>
                <a:ea typeface="MS PGothic" charset="0"/>
                <a:cs typeface="MS PGothic" charset="0"/>
              </a:rPr>
              <a:t>Feedback/Participation</a:t>
            </a:r>
          </a:p>
          <a:p>
            <a:pPr lvl="1"/>
            <a:r>
              <a:rPr lang="en-US" sz="2400" dirty="0">
                <a:latin typeface="Arial" charset="0"/>
                <a:ea typeface="MS PGothic" charset="0"/>
                <a:cs typeface="MS PGothic" charset="0"/>
              </a:rPr>
              <a:t>Share your thoughts</a:t>
            </a:r>
          </a:p>
          <a:p>
            <a:pPr lvl="1"/>
            <a:r>
              <a:rPr lang="en-US" sz="2400" dirty="0">
                <a:latin typeface="Arial" charset="0"/>
                <a:ea typeface="MS PGothic" charset="0"/>
                <a:cs typeface="MS PGothic" charset="0"/>
              </a:rPr>
              <a:t>Ask questions – wave your hand forcefully to get my attention</a:t>
            </a:r>
          </a:p>
          <a:p>
            <a:pPr lvl="1"/>
            <a:r>
              <a:rPr lang="en-US" sz="2400" dirty="0">
                <a:latin typeface="Arial" charset="0"/>
                <a:ea typeface="MS PGothic" charset="0"/>
                <a:cs typeface="MS PGothic" charset="0"/>
              </a:rPr>
              <a:t>Speak loudly so all can hear</a:t>
            </a:r>
          </a:p>
          <a:p>
            <a:pPr lvl="1"/>
            <a:r>
              <a:rPr lang="en-US" sz="2400" dirty="0">
                <a:latin typeface="Arial" charset="0"/>
                <a:ea typeface="MS PGothic" charset="0"/>
                <a:cs typeface="MS PGothic" charset="0"/>
              </a:rPr>
              <a:t>Give me verbal and non-verbal feedback </a:t>
            </a:r>
          </a:p>
          <a:p>
            <a:pPr lvl="1"/>
            <a:r>
              <a:rPr lang="en-US" sz="2400" dirty="0">
                <a:latin typeface="Arial" charset="0"/>
                <a:ea typeface="MS PGothic" charset="0"/>
                <a:cs typeface="MS PGothic" charset="0"/>
              </a:rPr>
              <a:t>Don</a:t>
            </a:r>
            <a:r>
              <a:rPr lang="fr-FR" altLang="ja-JP" sz="2400" dirty="0">
                <a:latin typeface="Arial" charset="0"/>
                <a:ea typeface="MS PGothic" charset="0"/>
                <a:cs typeface="MS PGothic" charset="0"/>
              </a:rPr>
              <a:t>'</a:t>
            </a:r>
            <a:r>
              <a:rPr lang="en-US" altLang="ja-JP" sz="2400" dirty="0">
                <a:latin typeface="Arial" charset="0"/>
                <a:ea typeface="MS PGothic" charset="0"/>
                <a:cs typeface="MS PGothic" charset="0"/>
              </a:rPr>
              <a:t>t just sit there . . . nod, smile, frown, shake your head</a:t>
            </a:r>
          </a:p>
          <a:p>
            <a:r>
              <a:rPr lang="en-US" sz="2600" dirty="0">
                <a:latin typeface="Arial" charset="0"/>
                <a:ea typeface="MS PGothic" charset="0"/>
                <a:cs typeface="MS PGothic" charset="0"/>
              </a:rPr>
              <a:t>Make sure your email address is correct and works</a:t>
            </a:r>
            <a:endParaRPr lang="en-US" sz="2200" dirty="0">
              <a:latin typeface="Arial" charset="0"/>
              <a:ea typeface="MS PGothic" charset="0"/>
              <a:cs typeface="MS PGothic" charset="0"/>
            </a:endParaRPr>
          </a:p>
        </p:txBody>
      </p:sp>
      <p:sp>
        <p:nvSpPr>
          <p:cNvPr id="3993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ea typeface="MS PGothic" charset="0"/>
                <a:cs typeface="MS PGothic" charset="0"/>
              </a:rPr>
              <a:t>March 28, 2017</a:t>
            </a:r>
            <a:endParaRPr lang="en-US" sz="1400" dirty="0">
              <a:ea typeface="MS PGothic" charset="0"/>
              <a:cs typeface="MS PGothic" charset="0"/>
            </a:endParaRPr>
          </a:p>
        </p:txBody>
      </p:sp>
      <p:sp>
        <p:nvSpPr>
          <p:cNvPr id="3994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ea typeface="MS PGothic" charset="0"/>
                <a:cs typeface="MS PGothic" charset="0"/>
              </a:rPr>
              <a:t>SE 433: Lecture 1</a:t>
            </a:r>
            <a:endParaRPr lang="en-US" sz="1400" dirty="0">
              <a:ea typeface="MS PGothic" charset="0"/>
              <a:cs typeface="MS PGothic" charset="0"/>
            </a:endParaRPr>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15</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319285520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ChangeArrowheads="1"/>
          </p:cNvSpPr>
          <p:nvPr>
            <p:ph type="title"/>
          </p:nvPr>
        </p:nvSpPr>
        <p:spPr/>
        <p:txBody>
          <a:bodyPr/>
          <a:lstStyle/>
          <a:p>
            <a:pPr>
              <a:defRPr/>
            </a:pPr>
            <a:r>
              <a:rPr lang="en-US" dirty="0">
                <a:latin typeface="Arial" charset="0"/>
                <a:ea typeface="ＭＳ Ｐゴシック" charset="0"/>
                <a:cs typeface="ＭＳ Ｐゴシック" charset="0"/>
              </a:rPr>
              <a:t>Homework logistics</a:t>
            </a:r>
          </a:p>
        </p:txBody>
      </p:sp>
      <p:sp>
        <p:nvSpPr>
          <p:cNvPr id="44034" name="Rectangle 3"/>
          <p:cNvSpPr>
            <a:spLocks noGrp="1" noChangeArrowheads="1"/>
          </p:cNvSpPr>
          <p:nvPr>
            <p:ph idx="1"/>
          </p:nvPr>
        </p:nvSpPr>
        <p:spPr/>
        <p:txBody>
          <a:bodyPr/>
          <a:lstStyle/>
          <a:p>
            <a:r>
              <a:rPr lang="en-US" dirty="0">
                <a:latin typeface="Arial" charset="0"/>
                <a:ea typeface="ＭＳ Ｐゴシック" charset="0"/>
                <a:cs typeface="ＭＳ Ｐゴシック" charset="0"/>
              </a:rPr>
              <a:t>Homework must be submitted via </a:t>
            </a:r>
            <a:r>
              <a:rPr lang="en-US" dirty="0">
                <a:latin typeface="Arial" charset="0"/>
                <a:ea typeface="MS PGothic" charset="0"/>
                <a:cs typeface="MS PGothic" charset="0"/>
              </a:rPr>
              <a:t>Desire2Learn </a:t>
            </a:r>
            <a:r>
              <a:rPr lang="en-US" dirty="0">
                <a:latin typeface="Arial" charset="0"/>
                <a:ea typeface="ＭＳ Ｐゴシック" charset="0"/>
                <a:cs typeface="ＭＳ Ｐゴシック" charset="0"/>
              </a:rPr>
              <a:t>by 11:59 PM </a:t>
            </a:r>
            <a:r>
              <a:rPr lang="en-US" b="1" dirty="0">
                <a:latin typeface="Arial" charset="0"/>
                <a:ea typeface="MS PGothic" charset="0"/>
                <a:cs typeface="MS PGothic" charset="0"/>
              </a:rPr>
              <a:t>Chicago Time</a:t>
            </a:r>
            <a:r>
              <a:rPr lang="en-US" dirty="0">
                <a:latin typeface="Arial" charset="0"/>
                <a:ea typeface="ＭＳ Ｐゴシック" charset="0"/>
                <a:cs typeface="ＭＳ Ｐゴシック" charset="0"/>
              </a:rPr>
              <a:t> on the assignment due date.</a:t>
            </a:r>
          </a:p>
          <a:p>
            <a:pPr lvl="1"/>
            <a:r>
              <a:rPr lang="en-US" sz="2400" dirty="0" smtClean="0">
                <a:latin typeface="Arial" charset="0"/>
                <a:ea typeface="ＭＳ Ｐゴシック" charset="0"/>
              </a:rPr>
              <a:t>Do not rely on the deadline, clocks differ. Be early.</a:t>
            </a:r>
          </a:p>
          <a:p>
            <a:pPr lvl="1"/>
            <a:r>
              <a:rPr lang="en-US" sz="2400" dirty="0" smtClean="0">
                <a:latin typeface="Arial" charset="0"/>
                <a:ea typeface="ＭＳ Ｐゴシック" charset="0"/>
              </a:rPr>
              <a:t>Submit </a:t>
            </a:r>
            <a:r>
              <a:rPr lang="en-US" sz="2400" dirty="0">
                <a:latin typeface="Arial" charset="0"/>
                <a:ea typeface="ＭＳ Ｐゴシック" charset="0"/>
              </a:rPr>
              <a:t>MS Word or Adobe PDF files only [I accept either format of MS Word</a:t>
            </a:r>
            <a:r>
              <a:rPr lang="en-US" sz="2400" dirty="0" smtClean="0">
                <a:latin typeface="Arial" charset="0"/>
                <a:ea typeface="ＭＳ Ｐゴシック" charset="0"/>
              </a:rPr>
              <a:t>]</a:t>
            </a:r>
          </a:p>
          <a:p>
            <a:r>
              <a:rPr lang="en-US" dirty="0" smtClean="0">
                <a:latin typeface="Arial" charset="0"/>
                <a:ea typeface="ＭＳ Ｐゴシック" charset="0"/>
                <a:cs typeface="ＭＳ Ｐゴシック" charset="0"/>
              </a:rPr>
              <a:t>No </a:t>
            </a:r>
            <a:r>
              <a:rPr lang="en-US" dirty="0">
                <a:latin typeface="Arial" charset="0"/>
                <a:ea typeface="ＭＳ Ｐゴシック" charset="0"/>
                <a:cs typeface="ＭＳ Ｐゴシック" charset="0"/>
              </a:rPr>
              <a:t>extra credit assignments</a:t>
            </a:r>
            <a:r>
              <a:rPr lang="en-US" dirty="0" smtClean="0">
                <a:latin typeface="Arial" charset="0"/>
                <a:ea typeface="ＭＳ Ｐゴシック" charset="0"/>
                <a:cs typeface="ＭＳ Ｐゴシック" charset="0"/>
              </a:rPr>
              <a:t>.</a:t>
            </a:r>
          </a:p>
          <a:p>
            <a:r>
              <a:rPr lang="en-US" b="1" dirty="0"/>
              <a:t>Late </a:t>
            </a:r>
            <a:r>
              <a:rPr lang="en-US" b="1" dirty="0" smtClean="0"/>
              <a:t>Policy</a:t>
            </a:r>
          </a:p>
          <a:p>
            <a:pPr lvl="1"/>
            <a:r>
              <a:rPr lang="en-US" sz="2400" dirty="0"/>
              <a:t>Late assignments will not be accepted except for special circumstances.</a:t>
            </a:r>
          </a:p>
          <a:p>
            <a:endParaRPr lang="en-US" dirty="0">
              <a:latin typeface="Arial" charset="0"/>
              <a:ea typeface="ＭＳ Ｐゴシック" charset="0"/>
              <a:cs typeface="ＭＳ Ｐゴシック" charset="0"/>
            </a:endParaRPr>
          </a:p>
        </p:txBody>
      </p:sp>
      <p:sp>
        <p:nvSpPr>
          <p:cNvPr id="44035"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March 28, 2017</a:t>
            </a:r>
            <a:endParaRPr lang="en-US" sz="1400" dirty="0"/>
          </a:p>
        </p:txBody>
      </p:sp>
      <p:sp>
        <p:nvSpPr>
          <p:cNvPr id="44036" name="Footer Placeholder 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SE 433: Lecture 1</a:t>
            </a:r>
            <a:endParaRPr lang="en-US" sz="1400"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16</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397937412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z="3600" dirty="0" smtClean="0"/>
              <a:t>Grading – Attendance &amp; Assignments</a:t>
            </a:r>
            <a:endParaRPr lang="en-US" dirty="0"/>
          </a:p>
        </p:txBody>
      </p:sp>
      <p:sp>
        <p:nvSpPr>
          <p:cNvPr id="20482" name="Content Placeholder 2"/>
          <p:cNvSpPr>
            <a:spLocks noGrp="1"/>
          </p:cNvSpPr>
          <p:nvPr>
            <p:ph idx="1"/>
          </p:nvPr>
        </p:nvSpPr>
        <p:spPr/>
        <p:txBody>
          <a:bodyPr/>
          <a:lstStyle/>
          <a:p>
            <a:pPr eaLnBrk="1" hangingPunct="1">
              <a:lnSpc>
                <a:spcPct val="90000"/>
              </a:lnSpc>
            </a:pPr>
            <a:r>
              <a:rPr lang="en-US" sz="3200" dirty="0"/>
              <a:t>Attendance – </a:t>
            </a:r>
            <a:r>
              <a:rPr lang="en-US" sz="2800" dirty="0" smtClean="0"/>
              <a:t>10</a:t>
            </a:r>
            <a:r>
              <a:rPr lang="en-US" sz="2800" dirty="0"/>
              <a:t>%</a:t>
            </a:r>
          </a:p>
          <a:p>
            <a:pPr lvl="1" eaLnBrk="1" hangingPunct="1">
              <a:lnSpc>
                <a:spcPct val="90000"/>
              </a:lnSpc>
            </a:pPr>
            <a:r>
              <a:rPr lang="en-US" sz="2800" dirty="0"/>
              <a:t>In-class students: attendance taken during class </a:t>
            </a:r>
          </a:p>
          <a:p>
            <a:pPr lvl="1" eaLnBrk="1" hangingPunct="1">
              <a:lnSpc>
                <a:spcPct val="90000"/>
              </a:lnSpc>
            </a:pPr>
            <a:r>
              <a:rPr lang="en-US" sz="2800" dirty="0" smtClean="0"/>
              <a:t>On-line </a:t>
            </a:r>
            <a:r>
              <a:rPr lang="en-US" sz="2800" dirty="0"/>
              <a:t>students: </a:t>
            </a:r>
            <a:r>
              <a:rPr lang="en-US" sz="2800" dirty="0" smtClean="0"/>
              <a:t>must watch </a:t>
            </a:r>
            <a:r>
              <a:rPr lang="en-US" sz="2800" dirty="0"/>
              <a:t>each lecture within 6 </a:t>
            </a:r>
            <a:r>
              <a:rPr lang="en-US" sz="2800" dirty="0" smtClean="0"/>
              <a:t>days</a:t>
            </a:r>
          </a:p>
          <a:p>
            <a:pPr lvl="2">
              <a:lnSpc>
                <a:spcPct val="90000"/>
              </a:lnSpc>
            </a:pPr>
            <a:r>
              <a:rPr lang="en-US" sz="2500" dirty="0" smtClean="0"/>
              <a:t>Submit attendance confirmation   </a:t>
            </a:r>
            <a:endParaRPr lang="en-US" sz="2500" dirty="0"/>
          </a:p>
          <a:p>
            <a:pPr eaLnBrk="1" hangingPunct="1">
              <a:lnSpc>
                <a:spcPct val="90000"/>
              </a:lnSpc>
            </a:pPr>
            <a:r>
              <a:rPr lang="en-US" sz="3200" dirty="0"/>
              <a:t>Assignments and projects (individual) </a:t>
            </a:r>
            <a:endParaRPr lang="en-US" sz="3200" dirty="0" smtClean="0"/>
          </a:p>
          <a:p>
            <a:pPr lvl="1">
              <a:lnSpc>
                <a:spcPct val="90000"/>
              </a:lnSpc>
            </a:pPr>
            <a:r>
              <a:rPr lang="en-US" sz="2800" dirty="0" smtClean="0"/>
              <a:t>SE333</a:t>
            </a:r>
            <a:r>
              <a:rPr lang="en-US" sz="2800" dirty="0"/>
              <a:t> – 50</a:t>
            </a:r>
            <a:r>
              <a:rPr lang="en-US" sz="2800" dirty="0" smtClean="0"/>
              <a:t>%</a:t>
            </a:r>
            <a:r>
              <a:rPr lang="en-US" sz="2800" dirty="0"/>
              <a:t>		</a:t>
            </a:r>
          </a:p>
          <a:p>
            <a:pPr lvl="1">
              <a:lnSpc>
                <a:spcPct val="90000"/>
              </a:lnSpc>
            </a:pPr>
            <a:r>
              <a:rPr lang="en-US" sz="2800" dirty="0"/>
              <a:t>SE433 – </a:t>
            </a:r>
            <a:r>
              <a:rPr lang="en-US" sz="2800" dirty="0" smtClean="0"/>
              <a:t>45% </a:t>
            </a:r>
            <a:endParaRPr lang="en-US" sz="2800" dirty="0"/>
          </a:p>
          <a:p>
            <a:pPr lvl="1" eaLnBrk="1" hangingPunct="1">
              <a:lnSpc>
                <a:spcPct val="90000"/>
              </a:lnSpc>
            </a:pPr>
            <a:r>
              <a:rPr lang="en-US" sz="2800" dirty="0"/>
              <a:t>Including </a:t>
            </a:r>
            <a:r>
              <a:rPr lang="en-US" sz="2800" dirty="0" smtClean="0"/>
              <a:t>several programming projects</a:t>
            </a:r>
            <a:endParaRPr lang="en-US" sz="2800" dirty="0"/>
          </a:p>
        </p:txBody>
      </p:sp>
      <p:sp>
        <p:nvSpPr>
          <p:cNvPr id="2" name="Date Placeholder 1"/>
          <p:cNvSpPr>
            <a:spLocks noGrp="1"/>
          </p:cNvSpPr>
          <p:nvPr>
            <p:ph type="dt" sz="half" idx="10"/>
          </p:nvPr>
        </p:nvSpPr>
        <p:spPr/>
        <p:txBody>
          <a:bodyPr/>
          <a:lstStyle/>
          <a:p>
            <a:pPr>
              <a:defRPr/>
            </a:pPr>
            <a:r>
              <a:rPr lang="en-US" dirty="0" smtClean="0"/>
              <a:t>March 28,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1</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17</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349722525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z="3600" dirty="0" smtClean="0"/>
              <a:t>Grading –  Exams &amp; Final Paper</a:t>
            </a:r>
            <a:endParaRPr lang="en-US" dirty="0"/>
          </a:p>
        </p:txBody>
      </p:sp>
      <p:sp>
        <p:nvSpPr>
          <p:cNvPr id="20482" name="Content Placeholder 2"/>
          <p:cNvSpPr>
            <a:spLocks noGrp="1"/>
          </p:cNvSpPr>
          <p:nvPr>
            <p:ph idx="1"/>
          </p:nvPr>
        </p:nvSpPr>
        <p:spPr/>
        <p:txBody>
          <a:bodyPr/>
          <a:lstStyle/>
          <a:p>
            <a:pPr eaLnBrk="1" hangingPunct="1">
              <a:lnSpc>
                <a:spcPct val="90000"/>
              </a:lnSpc>
            </a:pPr>
            <a:r>
              <a:rPr lang="en-US" sz="3200" dirty="0" smtClean="0"/>
              <a:t>Mid</a:t>
            </a:r>
            <a:r>
              <a:rPr lang="en-US" sz="3200" dirty="0"/>
              <a:t>-term exam – </a:t>
            </a:r>
            <a:r>
              <a:rPr lang="en-US" sz="2800" dirty="0" smtClean="0"/>
              <a:t>20</a:t>
            </a:r>
            <a:r>
              <a:rPr lang="en-US" sz="2800" dirty="0"/>
              <a:t>%</a:t>
            </a:r>
          </a:p>
          <a:p>
            <a:pPr eaLnBrk="1" hangingPunct="1">
              <a:lnSpc>
                <a:spcPct val="90000"/>
              </a:lnSpc>
            </a:pPr>
            <a:r>
              <a:rPr lang="en-US" sz="3200" dirty="0" smtClean="0"/>
              <a:t>Final </a:t>
            </a:r>
            <a:r>
              <a:rPr lang="en-US" sz="3200" dirty="0"/>
              <a:t>exam – </a:t>
            </a:r>
            <a:r>
              <a:rPr lang="en-US" sz="2800" dirty="0" smtClean="0"/>
              <a:t>20%</a:t>
            </a:r>
          </a:p>
          <a:p>
            <a:pPr eaLnBrk="1" hangingPunct="1">
              <a:lnSpc>
                <a:spcPct val="90000"/>
              </a:lnSpc>
            </a:pPr>
            <a:r>
              <a:rPr lang="en-US" sz="3200" dirty="0" smtClean="0"/>
              <a:t>Final paper – </a:t>
            </a:r>
            <a:r>
              <a:rPr lang="en-US" sz="3200" dirty="0"/>
              <a:t>5</a:t>
            </a:r>
            <a:r>
              <a:rPr lang="en-US" sz="3200" dirty="0" smtClean="0"/>
              <a:t>% (</a:t>
            </a:r>
            <a:r>
              <a:rPr lang="en-US" sz="3200" b="1" dirty="0" smtClean="0">
                <a:solidFill>
                  <a:srgbClr val="FF0000"/>
                </a:solidFill>
              </a:rPr>
              <a:t>SE433 only</a:t>
            </a:r>
            <a:r>
              <a:rPr lang="en-US" sz="3200" dirty="0" smtClean="0"/>
              <a:t>)</a:t>
            </a:r>
            <a:endParaRPr lang="en-US" sz="3200" dirty="0"/>
          </a:p>
          <a:p>
            <a:pPr marL="274637" lvl="2" indent="0" eaLnBrk="1" hangingPunct="1">
              <a:lnSpc>
                <a:spcPct val="90000"/>
              </a:lnSpc>
              <a:spcBef>
                <a:spcPts val="600"/>
              </a:spcBef>
              <a:buClr>
                <a:schemeClr val="accent1"/>
              </a:buClr>
              <a:buNone/>
            </a:pPr>
            <a:r>
              <a:rPr lang="en-US" sz="2800" dirty="0" smtClean="0"/>
              <a:t>No late submission will be accepted. </a:t>
            </a:r>
            <a:endParaRPr lang="en-US" sz="2800" dirty="0"/>
          </a:p>
        </p:txBody>
      </p:sp>
      <p:sp>
        <p:nvSpPr>
          <p:cNvPr id="2" name="Date Placeholder 1"/>
          <p:cNvSpPr>
            <a:spLocks noGrp="1"/>
          </p:cNvSpPr>
          <p:nvPr>
            <p:ph type="dt" sz="half" idx="10"/>
          </p:nvPr>
        </p:nvSpPr>
        <p:spPr/>
        <p:txBody>
          <a:bodyPr/>
          <a:lstStyle/>
          <a:p>
            <a:pPr>
              <a:defRPr/>
            </a:pPr>
            <a:r>
              <a:rPr lang="en-US" dirty="0" smtClean="0"/>
              <a:t>March 28,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1</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18</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346760318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02" name="Rectangle 2"/>
          <p:cNvSpPr>
            <a:spLocks noGrp="1" noChangeArrowheads="1"/>
          </p:cNvSpPr>
          <p:nvPr>
            <p:ph type="title"/>
          </p:nvPr>
        </p:nvSpPr>
        <p:spPr/>
        <p:txBody>
          <a:bodyPr/>
          <a:lstStyle/>
          <a:p>
            <a:pPr>
              <a:defRPr/>
            </a:pPr>
            <a:r>
              <a:rPr lang="en-US" dirty="0">
                <a:latin typeface="Arial" charset="0"/>
                <a:ea typeface="ＭＳ Ｐゴシック" charset="0"/>
                <a:cs typeface="ＭＳ Ｐゴシック" charset="0"/>
              </a:rPr>
              <a:t>Administrivia: assessment</a:t>
            </a:r>
          </a:p>
        </p:txBody>
      </p:sp>
      <p:sp>
        <p:nvSpPr>
          <p:cNvPr id="41986" name="Rectangle 3"/>
          <p:cNvSpPr>
            <a:spLocks noGrp="1" noChangeArrowheads="1"/>
          </p:cNvSpPr>
          <p:nvPr>
            <p:ph idx="1"/>
          </p:nvPr>
        </p:nvSpPr>
        <p:spPr>
          <a:xfrm>
            <a:off x="304800" y="990600"/>
            <a:ext cx="8458200" cy="5486400"/>
          </a:xfrm>
        </p:spPr>
        <p:txBody>
          <a:bodyPr/>
          <a:lstStyle/>
          <a:p>
            <a:pPr>
              <a:lnSpc>
                <a:spcPct val="90000"/>
              </a:lnSpc>
            </a:pPr>
            <a:r>
              <a:rPr lang="en-US" sz="2000" dirty="0">
                <a:latin typeface="Arial" charset="0"/>
                <a:ea typeface="ＭＳ Ｐゴシック" charset="0"/>
                <a:cs typeface="ＭＳ Ｐゴシック" charset="0"/>
              </a:rPr>
              <a:t>Regular assignments </a:t>
            </a:r>
            <a:r>
              <a:rPr lang="en-US" sz="2000" dirty="0" smtClean="0">
                <a:latin typeface="Arial" charset="0"/>
                <a:ea typeface="ＭＳ Ｐゴシック" charset="0"/>
                <a:cs typeface="ＭＳ Ｐゴシック" charset="0"/>
              </a:rPr>
              <a:t>(10) </a:t>
            </a:r>
          </a:p>
          <a:p>
            <a:pPr>
              <a:lnSpc>
                <a:spcPct val="90000"/>
              </a:lnSpc>
            </a:pPr>
            <a:r>
              <a:rPr lang="en-US" sz="2000" dirty="0" smtClean="0">
                <a:latin typeface="Arial" charset="0"/>
                <a:ea typeface="ＭＳ Ｐゴシック" charset="0"/>
                <a:cs typeface="ＭＳ Ｐゴシック" charset="0"/>
              </a:rPr>
              <a:t>Midterm </a:t>
            </a:r>
            <a:r>
              <a:rPr lang="en-US" sz="2000" dirty="0">
                <a:latin typeface="Arial" charset="0"/>
                <a:ea typeface="ＭＳ Ｐゴシック" charset="0"/>
                <a:cs typeface="ＭＳ Ｐゴシック" charset="0"/>
              </a:rPr>
              <a:t>examination</a:t>
            </a:r>
          </a:p>
          <a:p>
            <a:pPr>
              <a:lnSpc>
                <a:spcPct val="90000"/>
              </a:lnSpc>
            </a:pPr>
            <a:r>
              <a:rPr lang="en-US" sz="2000" dirty="0">
                <a:latin typeface="Arial" charset="0"/>
                <a:ea typeface="ＭＳ Ｐゴシック" charset="0"/>
                <a:cs typeface="ＭＳ Ｐゴシック" charset="0"/>
              </a:rPr>
              <a:t>Final examination </a:t>
            </a:r>
          </a:p>
          <a:p>
            <a:pPr>
              <a:lnSpc>
                <a:spcPct val="90000"/>
              </a:lnSpc>
            </a:pPr>
            <a:r>
              <a:rPr lang="en-US" sz="2000" dirty="0">
                <a:latin typeface="Arial" charset="0"/>
                <a:ea typeface="ＭＳ Ｐゴシック" charset="0"/>
                <a:cs typeface="ＭＳ Ｐゴシック" charset="0"/>
              </a:rPr>
              <a:t>Each of the above will be weighted as follows:</a:t>
            </a:r>
            <a:endParaRPr lang="en-US" sz="2000" b="1" dirty="0">
              <a:solidFill>
                <a:srgbClr val="594F43"/>
              </a:solidFill>
              <a:latin typeface="Courier New" charset="0"/>
              <a:ea typeface="ＭＳ Ｐゴシック" charset="0"/>
              <a:cs typeface="ＭＳ Ｐゴシック" charset="0"/>
            </a:endParaRPr>
          </a:p>
          <a:p>
            <a:pPr lvl="1"/>
            <a:r>
              <a:rPr lang="en-US" b="1" dirty="0" smtClean="0">
                <a:latin typeface="Courier New"/>
                <a:cs typeface="Courier New"/>
              </a:rPr>
              <a:t>Attendance </a:t>
            </a:r>
            <a:r>
              <a:rPr lang="en-US" b="1" dirty="0">
                <a:latin typeface="Courier New"/>
                <a:cs typeface="Courier New"/>
              </a:rPr>
              <a:t>– 10%</a:t>
            </a:r>
          </a:p>
          <a:p>
            <a:pPr lvl="1"/>
            <a:r>
              <a:rPr lang="en-US" b="1" dirty="0">
                <a:latin typeface="Courier New"/>
                <a:cs typeface="Courier New"/>
              </a:rPr>
              <a:t>Assignments and projects – 50% for </a:t>
            </a:r>
            <a:r>
              <a:rPr lang="en-US" b="1" dirty="0" smtClean="0">
                <a:latin typeface="Courier New"/>
                <a:cs typeface="Courier New"/>
              </a:rPr>
              <a:t>SE333 </a:t>
            </a:r>
            <a:br>
              <a:rPr lang="en-US" b="1" dirty="0" smtClean="0">
                <a:latin typeface="Courier New"/>
                <a:cs typeface="Courier New"/>
              </a:rPr>
            </a:br>
            <a:r>
              <a:rPr lang="en-US" b="1" dirty="0" smtClean="0">
                <a:latin typeface="Courier New"/>
                <a:cs typeface="Courier New"/>
              </a:rPr>
              <a:t>                           45</a:t>
            </a:r>
            <a:r>
              <a:rPr lang="en-US" b="1" dirty="0">
                <a:latin typeface="Courier New"/>
                <a:cs typeface="Courier New"/>
              </a:rPr>
              <a:t>% for SE433</a:t>
            </a:r>
          </a:p>
          <a:p>
            <a:pPr lvl="1"/>
            <a:r>
              <a:rPr lang="en-US" b="1" dirty="0">
                <a:latin typeface="Courier New"/>
                <a:cs typeface="Courier New"/>
              </a:rPr>
              <a:t>Mid-term exam – 20</a:t>
            </a:r>
            <a:r>
              <a:rPr lang="en-US" b="1" dirty="0" smtClean="0">
                <a:latin typeface="Courier New"/>
                <a:cs typeface="Courier New"/>
              </a:rPr>
              <a:t>%</a:t>
            </a:r>
            <a:endParaRPr lang="en-US" b="1" dirty="0">
              <a:latin typeface="Courier New"/>
              <a:cs typeface="Courier New"/>
            </a:endParaRPr>
          </a:p>
          <a:p>
            <a:pPr lvl="1"/>
            <a:r>
              <a:rPr lang="en-US" b="1" dirty="0">
                <a:latin typeface="Courier New"/>
                <a:cs typeface="Courier New"/>
              </a:rPr>
              <a:t>Final exam – 20</a:t>
            </a:r>
            <a:r>
              <a:rPr lang="en-US" b="1" dirty="0" smtClean="0">
                <a:latin typeface="Courier New"/>
                <a:cs typeface="Courier New"/>
              </a:rPr>
              <a:t>%</a:t>
            </a:r>
            <a:endParaRPr lang="en-US" b="1" dirty="0">
              <a:latin typeface="Courier New"/>
              <a:cs typeface="Courier New"/>
            </a:endParaRPr>
          </a:p>
          <a:p>
            <a:pPr lvl="1"/>
            <a:r>
              <a:rPr lang="en-US" b="1" dirty="0">
                <a:latin typeface="Courier New"/>
                <a:cs typeface="Courier New"/>
              </a:rPr>
              <a:t>Final take-home exam, a short paper – 5% SE433 only, </a:t>
            </a:r>
            <a:endParaRPr lang="en-US" sz="2000" dirty="0"/>
          </a:p>
          <a:p>
            <a:pPr lvl="1">
              <a:lnSpc>
                <a:spcPct val="70000"/>
              </a:lnSpc>
              <a:spcAft>
                <a:spcPts val="600"/>
              </a:spcAft>
            </a:pPr>
            <a:endParaRPr lang="en-US" dirty="0" smtClean="0">
              <a:solidFill>
                <a:srgbClr val="585858"/>
              </a:solidFill>
              <a:latin typeface="Arial" charset="0"/>
              <a:ea typeface="ＭＳ Ｐゴシック" charset="0"/>
            </a:endParaRPr>
          </a:p>
          <a:p>
            <a:pPr>
              <a:lnSpc>
                <a:spcPct val="70000"/>
              </a:lnSpc>
              <a:buFont typeface="Wingdings" charset="0"/>
              <a:buNone/>
            </a:pPr>
            <a:endParaRPr lang="en-US" sz="2000" dirty="0">
              <a:latin typeface="Arial" charset="0"/>
              <a:ea typeface="ＭＳ Ｐゴシック" charset="0"/>
              <a:cs typeface="ＭＳ Ｐゴシック" charset="0"/>
            </a:endParaRPr>
          </a:p>
          <a:p>
            <a:pPr>
              <a:lnSpc>
                <a:spcPct val="90000"/>
              </a:lnSpc>
              <a:buFont typeface="Wingdings" charset="0"/>
              <a:buNone/>
            </a:pPr>
            <a:r>
              <a:rPr lang="en-US" sz="2000" dirty="0">
                <a:latin typeface="Arial" charset="0"/>
                <a:ea typeface="ＭＳ Ｐゴシック" charset="0"/>
                <a:cs typeface="ＭＳ Ｐゴシック" charset="0"/>
              </a:rPr>
              <a:t>Grading will be done on the usual 60/70/80/90 bands but will be adjusted to account for clustering and banding of scores. Bands may be adjusted if there seems to be a systemic bias to the scores.</a:t>
            </a:r>
            <a:endParaRPr lang="en-US" dirty="0">
              <a:latin typeface="Arial" charset="0"/>
              <a:ea typeface="ＭＳ Ｐゴシック" charset="0"/>
              <a:cs typeface="ＭＳ Ｐゴシック" charset="0"/>
            </a:endParaRPr>
          </a:p>
        </p:txBody>
      </p:sp>
      <p:sp>
        <p:nvSpPr>
          <p:cNvPr id="41987"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March 28, 2017</a:t>
            </a:r>
            <a:endParaRPr lang="en-US" sz="1400" dirty="0"/>
          </a:p>
        </p:txBody>
      </p:sp>
      <p:sp>
        <p:nvSpPr>
          <p:cNvPr id="41988" name="Footer Placeholder 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SE 433: Lecture 1</a:t>
            </a:r>
            <a:endParaRPr lang="en-US" sz="1400"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19</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398920582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p:txBody>
          <a:bodyPr/>
          <a:lstStyle/>
          <a:p>
            <a:pPr>
              <a:defRPr/>
            </a:pPr>
            <a:r>
              <a:rPr lang="en-US" dirty="0"/>
              <a:t>SE 433/</a:t>
            </a:r>
            <a:r>
              <a:rPr lang="en-US" dirty="0" smtClean="0"/>
              <a:t>333 Software </a:t>
            </a:r>
            <a:r>
              <a:rPr lang="en-US" dirty="0"/>
              <a:t>Testing </a:t>
            </a:r>
            <a:br>
              <a:rPr lang="en-US" dirty="0"/>
            </a:br>
            <a:r>
              <a:rPr lang="en-US" dirty="0"/>
              <a:t>&amp; Quality Assurance</a:t>
            </a:r>
            <a:endParaRPr lang="en-US" dirty="0">
              <a:latin typeface="Arial" charset="0"/>
              <a:ea typeface="ＭＳ Ｐゴシック" charset="0"/>
              <a:cs typeface="ＭＳ Ｐゴシック" charset="0"/>
            </a:endParaRPr>
          </a:p>
        </p:txBody>
      </p:sp>
      <p:sp>
        <p:nvSpPr>
          <p:cNvPr id="6146" name="Rectangle 3"/>
          <p:cNvSpPr>
            <a:spLocks noGrp="1" noChangeArrowheads="1"/>
          </p:cNvSpPr>
          <p:nvPr>
            <p:ph type="subTitle" idx="1"/>
          </p:nvPr>
        </p:nvSpPr>
        <p:spPr/>
        <p:txBody>
          <a:bodyPr/>
          <a:lstStyle/>
          <a:p>
            <a:pPr algn="l">
              <a:buFont typeface="Times" charset="0"/>
              <a:buNone/>
            </a:pPr>
            <a:r>
              <a:rPr lang="en-US" dirty="0">
                <a:latin typeface="Arial" charset="0"/>
                <a:ea typeface="ＭＳ Ｐゴシック" charset="0"/>
                <a:cs typeface="ＭＳ Ｐゴシック" charset="0"/>
              </a:rPr>
              <a:t>Dennis Mumaugh, Instructor</a:t>
            </a:r>
          </a:p>
          <a:p>
            <a:pPr algn="l">
              <a:buFont typeface="Times" charset="0"/>
              <a:buNone/>
            </a:pPr>
            <a:r>
              <a:rPr lang="en-US" dirty="0">
                <a:latin typeface="Arial" charset="0"/>
                <a:ea typeface="ＭＳ Ｐゴシック" charset="0"/>
                <a:cs typeface="ＭＳ Ｐゴシック" charset="0"/>
              </a:rPr>
              <a:t>dmumaugh</a:t>
            </a:r>
            <a:r>
              <a:rPr lang="en-US" dirty="0" smtClean="0">
                <a:latin typeface="Arial" charset="0"/>
                <a:ea typeface="ＭＳ Ｐゴシック" charset="0"/>
                <a:cs typeface="ＭＳ Ｐゴシック" charset="0"/>
              </a:rPr>
              <a:t>@depaul.edu</a:t>
            </a:r>
            <a:endParaRPr lang="en-US" dirty="0">
              <a:latin typeface="Arial" charset="0"/>
              <a:ea typeface="ＭＳ Ｐゴシック" charset="0"/>
              <a:cs typeface="ＭＳ Ｐゴシック" charset="0"/>
            </a:endParaRPr>
          </a:p>
          <a:p>
            <a:pPr algn="l">
              <a:buFont typeface="Times" charset="0"/>
              <a:buNone/>
            </a:pPr>
            <a:r>
              <a:rPr lang="en-US" dirty="0">
                <a:latin typeface="Arial" charset="0"/>
                <a:ea typeface="ＭＳ Ｐゴシック" charset="0"/>
                <a:cs typeface="ＭＳ Ｐゴシック" charset="0"/>
              </a:rPr>
              <a:t>Office: CDM, Room </a:t>
            </a:r>
            <a:r>
              <a:rPr lang="en-US" dirty="0" smtClean="0">
                <a:latin typeface="Arial" charset="0"/>
                <a:ea typeface="ＭＳ Ｐゴシック" charset="0"/>
                <a:cs typeface="ＭＳ Ｐゴシック" charset="0"/>
              </a:rPr>
              <a:t>428</a:t>
            </a:r>
            <a:endParaRPr lang="en-US" dirty="0">
              <a:latin typeface="Arial" charset="0"/>
              <a:ea typeface="ＭＳ Ｐゴシック" charset="0"/>
              <a:cs typeface="ＭＳ Ｐゴシック" charset="0"/>
            </a:endParaRPr>
          </a:p>
          <a:p>
            <a:pPr algn="l">
              <a:buFont typeface="Times" charset="0"/>
              <a:buNone/>
            </a:pPr>
            <a:r>
              <a:rPr lang="en-US" dirty="0">
                <a:latin typeface="Arial" charset="0"/>
                <a:ea typeface="ＭＳ Ｐゴシック" charset="0"/>
                <a:cs typeface="ＭＳ Ｐゴシック" charset="0"/>
              </a:rPr>
              <a:t>Office Hours: </a:t>
            </a:r>
            <a:r>
              <a:rPr lang="en-US" dirty="0" smtClean="0">
                <a:latin typeface="Arial" charset="0"/>
                <a:ea typeface="ＭＳ Ｐゴシック" charset="0"/>
                <a:cs typeface="ＭＳ Ｐゴシック" charset="0"/>
              </a:rPr>
              <a:t>Tuesday, </a:t>
            </a:r>
            <a:r>
              <a:rPr lang="en-US" dirty="0">
                <a:latin typeface="Arial" charset="0"/>
                <a:ea typeface="ＭＳ Ｐゴシック" charset="0"/>
                <a:cs typeface="ＭＳ Ｐゴシック" charset="0"/>
              </a:rPr>
              <a:t>4:00 – 5:30</a:t>
            </a:r>
          </a:p>
        </p:txBody>
      </p:sp>
      <p:sp>
        <p:nvSpPr>
          <p:cNvPr id="6147" name="Date Placeholder 1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March 28, 2017</a:t>
            </a:r>
            <a:endParaRPr lang="en-US" sz="1400" dirty="0"/>
          </a:p>
        </p:txBody>
      </p:sp>
      <p:sp>
        <p:nvSpPr>
          <p:cNvPr id="6148" name="Footer Placeholder 1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SE 433: Lecture 1</a:t>
            </a:r>
            <a:endParaRPr lang="en-US" sz="1400" dirty="0"/>
          </a:p>
        </p:txBody>
      </p:sp>
      <p:sp>
        <p:nvSpPr>
          <p:cNvPr id="2" name="Slide Number Placeholder 1"/>
          <p:cNvSpPr>
            <a:spLocks noGrp="1"/>
          </p:cNvSpPr>
          <p:nvPr>
            <p:ph type="sldNum" sz="quarter" idx="12"/>
          </p:nvPr>
        </p:nvSpPr>
        <p:spPr/>
        <p:txBody>
          <a:bodyPr/>
          <a:lstStyle/>
          <a:p>
            <a:pPr>
              <a:defRPr/>
            </a:pPr>
            <a:fld id="{F683B677-C643-1541-A02D-CD84F8996590}" type="slidenum">
              <a:rPr lang="en-US" smtClean="0"/>
              <a:pPr>
                <a:defRPr/>
              </a:pPr>
              <a:t>2</a:t>
            </a:fld>
            <a:r>
              <a:rPr lang="en-US" dirty="0" smtClean="0"/>
              <a:t> of 98</a:t>
            </a:r>
            <a:endParaRPr lang="en-US" dirty="0">
              <a:solidFill>
                <a:schemeClr val="tx2"/>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Assignments   </a:t>
            </a:r>
            <a:endParaRPr lang="en-US" dirty="0"/>
          </a:p>
        </p:txBody>
      </p:sp>
      <p:sp>
        <p:nvSpPr>
          <p:cNvPr id="3" name="Content Placeholder 2"/>
          <p:cNvSpPr>
            <a:spLocks noGrp="1"/>
          </p:cNvSpPr>
          <p:nvPr>
            <p:ph idx="1"/>
          </p:nvPr>
        </p:nvSpPr>
        <p:spPr>
          <a:xfrm>
            <a:off x="381000" y="1066800"/>
            <a:ext cx="5715000" cy="5410200"/>
          </a:xfrm>
        </p:spPr>
        <p:txBody>
          <a:bodyPr/>
          <a:lstStyle/>
          <a:p>
            <a:r>
              <a:rPr lang="en-US" dirty="0" smtClean="0"/>
              <a:t>Read the relevant chapters in the textbook and the relevant reference materials.</a:t>
            </a:r>
          </a:p>
          <a:p>
            <a:r>
              <a:rPr lang="en-US" dirty="0" smtClean="0"/>
              <a:t>Understand all the materials covered in the lecture notes.</a:t>
            </a:r>
          </a:p>
          <a:p>
            <a:r>
              <a:rPr lang="en-US" dirty="0" smtClean="0"/>
              <a:t>Use the mailing list for questions and discussions. </a:t>
            </a:r>
            <a:endParaRPr lang="en-US" dirty="0"/>
          </a:p>
        </p:txBody>
      </p:sp>
      <p:pic>
        <p:nvPicPr>
          <p:cNvPr id="7" name="Content Placeholder 5"/>
          <p:cNvPicPr>
            <a:picLocks noChangeAspect="1"/>
          </p:cNvPicPr>
          <p:nvPr/>
        </p:nvPicPr>
        <p:blipFill rotWithShape="1">
          <a:blip r:embed="rId2"/>
          <a:srcRect l="-536" t="-475" r="1613" b="475"/>
          <a:stretch/>
        </p:blipFill>
        <p:spPr bwMode="auto">
          <a:xfrm>
            <a:off x="5915652" y="1676400"/>
            <a:ext cx="3245712" cy="3710525"/>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pPr>
              <a:defRPr/>
            </a:pPr>
            <a:r>
              <a:rPr lang="en-US" dirty="0" smtClean="0"/>
              <a:t>March 28, 2017</a:t>
            </a:r>
            <a:endParaRPr lang="en-US" dirty="0"/>
          </a:p>
        </p:txBody>
      </p:sp>
      <p:sp>
        <p:nvSpPr>
          <p:cNvPr id="6" name="Footer Placeholder 5"/>
          <p:cNvSpPr>
            <a:spLocks noGrp="1"/>
          </p:cNvSpPr>
          <p:nvPr>
            <p:ph type="ftr" sz="quarter" idx="11"/>
          </p:nvPr>
        </p:nvSpPr>
        <p:spPr/>
        <p:txBody>
          <a:bodyPr/>
          <a:lstStyle/>
          <a:p>
            <a:pPr>
              <a:defRPr/>
            </a:pPr>
            <a:r>
              <a:rPr lang="en-US" dirty="0" smtClean="0"/>
              <a:t>SE 433: Lecture 1</a:t>
            </a:r>
            <a:endParaRPr lang="en-US" dirty="0"/>
          </a:p>
        </p:txBody>
      </p:sp>
      <p:sp>
        <p:nvSpPr>
          <p:cNvPr id="5" name="Slide Number Placeholder 4"/>
          <p:cNvSpPr>
            <a:spLocks noGrp="1"/>
          </p:cNvSpPr>
          <p:nvPr>
            <p:ph type="sldNum" sz="quarter" idx="12"/>
          </p:nvPr>
        </p:nvSpPr>
        <p:spPr/>
        <p:txBody>
          <a:bodyPr/>
          <a:lstStyle/>
          <a:p>
            <a:pPr>
              <a:defRPr/>
            </a:pPr>
            <a:fld id="{8BDBD1F7-51C1-E94D-B9B2-8F7012A744C6}" type="slidenum">
              <a:rPr lang="en-US" smtClean="0"/>
              <a:pPr>
                <a:defRPr/>
              </a:pPr>
              <a:t>20</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105709281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Course Specific Information</a:t>
            </a:r>
            <a:endParaRPr lang="en-US" dirty="0"/>
          </a:p>
        </p:txBody>
      </p:sp>
      <p:sp>
        <p:nvSpPr>
          <p:cNvPr id="8" name="Subtitle 7"/>
          <p:cNvSpPr>
            <a:spLocks noGrp="1"/>
          </p:cNvSpPr>
          <p:nvPr>
            <p:ph type="subTitle" idx="1"/>
          </p:nvPr>
        </p:nvSpPr>
        <p:spPr/>
        <p:txBody>
          <a:bodyPr/>
          <a:lstStyle/>
          <a:p>
            <a:endParaRPr lang="en-US" dirty="0"/>
          </a:p>
        </p:txBody>
      </p:sp>
      <p:sp>
        <p:nvSpPr>
          <p:cNvPr id="4" name="Date Placeholder 3"/>
          <p:cNvSpPr>
            <a:spLocks noGrp="1"/>
          </p:cNvSpPr>
          <p:nvPr>
            <p:ph type="dt" sz="half" idx="10"/>
          </p:nvPr>
        </p:nvSpPr>
        <p:spPr/>
        <p:txBody>
          <a:bodyPr/>
          <a:lstStyle/>
          <a:p>
            <a:pPr>
              <a:defRPr/>
            </a:pPr>
            <a:r>
              <a:rPr lang="en-US" dirty="0" smtClean="0"/>
              <a:t>March 28,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1</a:t>
            </a:r>
            <a:endParaRPr lang="en-US" dirty="0"/>
          </a:p>
        </p:txBody>
      </p:sp>
      <p:sp>
        <p:nvSpPr>
          <p:cNvPr id="2" name="Slide Number Placeholder 1"/>
          <p:cNvSpPr>
            <a:spLocks noGrp="1"/>
          </p:cNvSpPr>
          <p:nvPr>
            <p:ph type="sldNum" sz="quarter" idx="12"/>
          </p:nvPr>
        </p:nvSpPr>
        <p:spPr/>
        <p:txBody>
          <a:bodyPr/>
          <a:lstStyle/>
          <a:p>
            <a:pPr>
              <a:defRPr/>
            </a:pPr>
            <a:fld id="{F683B677-C643-1541-A02D-CD84F8996590}" type="slidenum">
              <a:rPr lang="en-US" smtClean="0"/>
              <a:pPr>
                <a:defRPr/>
              </a:pPr>
              <a:t>21</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2681663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US" dirty="0"/>
              <a:t>Prerequisites</a:t>
            </a:r>
            <a:endParaRPr lang="en-US" sz="3200" dirty="0"/>
          </a:p>
        </p:txBody>
      </p:sp>
      <p:sp>
        <p:nvSpPr>
          <p:cNvPr id="11266" name="Content Placeholder 2"/>
          <p:cNvSpPr>
            <a:spLocks noGrp="1"/>
          </p:cNvSpPr>
          <p:nvPr>
            <p:ph idx="1"/>
          </p:nvPr>
        </p:nvSpPr>
        <p:spPr/>
        <p:txBody>
          <a:bodyPr/>
          <a:lstStyle/>
          <a:p>
            <a:pPr>
              <a:defRPr/>
            </a:pPr>
            <a:r>
              <a:rPr lang="en-US" dirty="0" smtClean="0"/>
              <a:t>Data Structures II (CSC 301, 403, 383, 393), or </a:t>
            </a:r>
          </a:p>
          <a:p>
            <a:pPr>
              <a:defRPr/>
            </a:pPr>
            <a:r>
              <a:rPr lang="en-US" dirty="0" smtClean="0"/>
              <a:t>Object-Oriented </a:t>
            </a:r>
            <a:r>
              <a:rPr lang="en-US" dirty="0"/>
              <a:t>Modeling (</a:t>
            </a:r>
            <a:r>
              <a:rPr lang="en-US" dirty="0" smtClean="0"/>
              <a:t>SE430) </a:t>
            </a:r>
            <a:endParaRPr lang="en-US" dirty="0"/>
          </a:p>
          <a:p>
            <a:pPr marL="0" indent="0">
              <a:buNone/>
              <a:defRPr/>
            </a:pPr>
            <a:endParaRPr lang="en-US" dirty="0"/>
          </a:p>
          <a:p>
            <a:pPr eaLnBrk="1" hangingPunct="1">
              <a:defRPr/>
            </a:pPr>
            <a:r>
              <a:rPr lang="en-US" dirty="0" smtClean="0"/>
              <a:t>Proficient </a:t>
            </a:r>
            <a:r>
              <a:rPr lang="en-US" dirty="0"/>
              <a:t>in programming </a:t>
            </a:r>
            <a:r>
              <a:rPr lang="en-US" dirty="0" smtClean="0"/>
              <a:t>and </a:t>
            </a:r>
            <a:r>
              <a:rPr lang="en-US" dirty="0"/>
              <a:t>data structures </a:t>
            </a:r>
          </a:p>
          <a:p>
            <a:pPr marL="868363" lvl="1" eaLnBrk="1" hangingPunct="1">
              <a:defRPr/>
            </a:pPr>
            <a:r>
              <a:rPr lang="en-US" sz="2400" dirty="0" smtClean="0"/>
              <a:t>Assignments will use Java </a:t>
            </a:r>
            <a:endParaRPr lang="en-US" sz="2400" dirty="0"/>
          </a:p>
          <a:p>
            <a:pPr eaLnBrk="1" hangingPunct="1">
              <a:defRPr/>
            </a:pPr>
            <a:r>
              <a:rPr lang="en-US" dirty="0" smtClean="0"/>
              <a:t>Familiar </a:t>
            </a:r>
            <a:r>
              <a:rPr lang="en-US" dirty="0"/>
              <a:t>with object-oriented modeling and principles    </a:t>
            </a:r>
          </a:p>
          <a:p>
            <a:pPr eaLnBrk="1" hangingPunct="1">
              <a:defRPr/>
            </a:pPr>
            <a:r>
              <a:rPr lang="en-US" dirty="0" smtClean="0"/>
              <a:t>Familiar with </a:t>
            </a:r>
            <a:r>
              <a:rPr lang="en-US" dirty="0"/>
              <a:t>software development </a:t>
            </a:r>
            <a:r>
              <a:rPr lang="en-US" dirty="0" smtClean="0"/>
              <a:t>processes</a:t>
            </a:r>
          </a:p>
        </p:txBody>
      </p:sp>
      <p:sp>
        <p:nvSpPr>
          <p:cNvPr id="2" name="Date Placeholder 1"/>
          <p:cNvSpPr>
            <a:spLocks noGrp="1"/>
          </p:cNvSpPr>
          <p:nvPr>
            <p:ph type="dt" sz="half" idx="10"/>
          </p:nvPr>
        </p:nvSpPr>
        <p:spPr/>
        <p:txBody>
          <a:bodyPr/>
          <a:lstStyle/>
          <a:p>
            <a:pPr>
              <a:defRPr/>
            </a:pPr>
            <a:r>
              <a:rPr lang="en-US" dirty="0" smtClean="0"/>
              <a:t>March 28,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1</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22</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72404684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eaLnBrk="1" hangingPunct="1"/>
            <a:r>
              <a:rPr lang="en-US" dirty="0" smtClean="0"/>
              <a:t>Course Objectives</a:t>
            </a:r>
            <a:endParaRPr lang="en-US" sz="3200" dirty="0"/>
          </a:p>
        </p:txBody>
      </p:sp>
      <p:sp>
        <p:nvSpPr>
          <p:cNvPr id="14338" name="Content Placeholder 2"/>
          <p:cNvSpPr>
            <a:spLocks noGrp="1"/>
          </p:cNvSpPr>
          <p:nvPr>
            <p:ph idx="1"/>
          </p:nvPr>
        </p:nvSpPr>
        <p:spPr/>
        <p:txBody>
          <a:bodyPr/>
          <a:lstStyle/>
          <a:p>
            <a:pPr marL="565150" indent="-457200">
              <a:lnSpc>
                <a:spcPct val="90000"/>
              </a:lnSpc>
            </a:pPr>
            <a:r>
              <a:rPr lang="en-US" dirty="0" smtClean="0"/>
              <a:t>Understand how to achieve </a:t>
            </a:r>
            <a:r>
              <a:rPr lang="en-US" i="1" u="sng" dirty="0"/>
              <a:t>high quality</a:t>
            </a:r>
            <a:r>
              <a:rPr lang="en-US" i="1" dirty="0"/>
              <a:t> </a:t>
            </a:r>
            <a:r>
              <a:rPr lang="en-US" dirty="0" smtClean="0"/>
              <a:t>in</a:t>
            </a:r>
            <a:r>
              <a:rPr lang="en-US" i="1" dirty="0" smtClean="0"/>
              <a:t> </a:t>
            </a:r>
            <a:r>
              <a:rPr lang="en-US" dirty="0" smtClean="0"/>
              <a:t>software development</a:t>
            </a:r>
            <a:endParaRPr lang="en-US" dirty="0"/>
          </a:p>
          <a:p>
            <a:pPr marL="565150" indent="-457200">
              <a:lnSpc>
                <a:spcPct val="90000"/>
              </a:lnSpc>
            </a:pPr>
            <a:r>
              <a:rPr lang="en-US" dirty="0" smtClean="0"/>
              <a:t>Study the processes, techniques, and tools for </a:t>
            </a:r>
            <a:r>
              <a:rPr lang="en-US" dirty="0" smtClean="0"/>
              <a:t>software testing</a:t>
            </a:r>
            <a:endParaRPr lang="en-US" dirty="0" smtClean="0"/>
          </a:p>
          <a:p>
            <a:pPr marL="565150" indent="-457200">
              <a:lnSpc>
                <a:spcPct val="90000"/>
              </a:lnSpc>
            </a:pPr>
            <a:r>
              <a:rPr lang="en-US" dirty="0" smtClean="0"/>
              <a:t>Focus on </a:t>
            </a:r>
            <a:r>
              <a:rPr lang="en-US" dirty="0"/>
              <a:t>s</a:t>
            </a:r>
            <a:r>
              <a:rPr lang="en-US" dirty="0" smtClean="0"/>
              <a:t>oftware </a:t>
            </a:r>
            <a:r>
              <a:rPr lang="en-US" i="1" u="sng" dirty="0"/>
              <a:t>testing</a:t>
            </a:r>
            <a:r>
              <a:rPr lang="en-US" dirty="0"/>
              <a:t> and </a:t>
            </a:r>
            <a:r>
              <a:rPr lang="en-US" i="1" u="sng" dirty="0"/>
              <a:t>analysis</a:t>
            </a:r>
            <a:r>
              <a:rPr lang="en-US" dirty="0"/>
              <a:t> </a:t>
            </a:r>
          </a:p>
          <a:p>
            <a:pPr marL="742950" lvl="1" indent="-285750" eaLnBrk="1" hangingPunct="1">
              <a:lnSpc>
                <a:spcPct val="90000"/>
              </a:lnSpc>
            </a:pPr>
            <a:r>
              <a:rPr lang="en-US" sz="2400" dirty="0"/>
              <a:t>basic principles and techniques </a:t>
            </a:r>
          </a:p>
          <a:p>
            <a:pPr marL="742950" lvl="1" indent="-285750" eaLnBrk="1" hangingPunct="1">
              <a:lnSpc>
                <a:spcPct val="90000"/>
              </a:lnSpc>
            </a:pPr>
            <a:r>
              <a:rPr lang="en-US" sz="2400" dirty="0"/>
              <a:t>underlying theory</a:t>
            </a:r>
          </a:p>
          <a:p>
            <a:pPr marL="742950" lvl="1" indent="-285750" eaLnBrk="1" hangingPunct="1">
              <a:lnSpc>
                <a:spcPct val="90000"/>
              </a:lnSpc>
            </a:pPr>
            <a:r>
              <a:rPr lang="en-US" sz="2400" dirty="0"/>
              <a:t>organizational and process </a:t>
            </a:r>
            <a:r>
              <a:rPr lang="en-US" sz="2400" dirty="0" smtClean="0"/>
              <a:t>issues </a:t>
            </a:r>
            <a:endParaRPr lang="en-US" sz="2400" dirty="0"/>
          </a:p>
        </p:txBody>
      </p:sp>
      <p:sp>
        <p:nvSpPr>
          <p:cNvPr id="2" name="Date Placeholder 1"/>
          <p:cNvSpPr>
            <a:spLocks noGrp="1"/>
          </p:cNvSpPr>
          <p:nvPr>
            <p:ph type="dt" sz="half" idx="10"/>
          </p:nvPr>
        </p:nvSpPr>
        <p:spPr/>
        <p:txBody>
          <a:bodyPr/>
          <a:lstStyle/>
          <a:p>
            <a:pPr>
              <a:defRPr/>
            </a:pPr>
            <a:r>
              <a:rPr lang="en-US" dirty="0" smtClean="0"/>
              <a:t>March 28,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1</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23</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93114181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eaLnBrk="1" hangingPunct="1"/>
            <a:r>
              <a:rPr lang="en-US" dirty="0" smtClean="0"/>
              <a:t>Learning Outcomes </a:t>
            </a:r>
            <a:endParaRPr lang="en-US" dirty="0"/>
          </a:p>
        </p:txBody>
      </p:sp>
      <p:sp>
        <p:nvSpPr>
          <p:cNvPr id="14338" name="Content Placeholder 2"/>
          <p:cNvSpPr>
            <a:spLocks noGrp="1"/>
          </p:cNvSpPr>
          <p:nvPr>
            <p:ph idx="1"/>
          </p:nvPr>
        </p:nvSpPr>
        <p:spPr/>
        <p:txBody>
          <a:bodyPr/>
          <a:lstStyle/>
          <a:p>
            <a:pPr eaLnBrk="1" hangingPunct="1">
              <a:lnSpc>
                <a:spcPct val="90000"/>
              </a:lnSpc>
            </a:pPr>
            <a:r>
              <a:rPr lang="en-US" dirty="0" smtClean="0"/>
              <a:t>Applications of techniques and tools at the module and system levels</a:t>
            </a:r>
          </a:p>
          <a:p>
            <a:pPr>
              <a:lnSpc>
                <a:spcPct val="90000"/>
              </a:lnSpc>
            </a:pPr>
            <a:r>
              <a:rPr lang="en-US" dirty="0" smtClean="0"/>
              <a:t>Understanding of the techniques, processes, </a:t>
            </a:r>
            <a:r>
              <a:rPr lang="en-US" dirty="0"/>
              <a:t>and tools</a:t>
            </a:r>
            <a:r>
              <a:rPr lang="en-US" dirty="0" smtClean="0"/>
              <a:t> at the project and organization levels </a:t>
            </a:r>
          </a:p>
          <a:p>
            <a:pPr eaLnBrk="1" hangingPunct="1">
              <a:lnSpc>
                <a:spcPct val="90000"/>
              </a:lnSpc>
            </a:pPr>
            <a:r>
              <a:rPr lang="en-US" dirty="0" smtClean="0"/>
              <a:t>Emphasis</a:t>
            </a:r>
            <a:endParaRPr lang="en-US" dirty="0"/>
          </a:p>
          <a:p>
            <a:pPr marL="742950" lvl="1" indent="-285750" eaLnBrk="1" hangingPunct="1">
              <a:lnSpc>
                <a:spcPct val="90000"/>
              </a:lnSpc>
            </a:pPr>
            <a:r>
              <a:rPr lang="en-US" sz="2400" dirty="0" smtClean="0"/>
              <a:t>practical </a:t>
            </a:r>
            <a:r>
              <a:rPr lang="en-US" sz="2400" dirty="0"/>
              <a:t>techniques to achieve an acceptable level of quality at an acceptable cost. </a:t>
            </a:r>
          </a:p>
          <a:p>
            <a:pPr marL="742950" lvl="1" indent="-285750" eaLnBrk="1" hangingPunct="1">
              <a:lnSpc>
                <a:spcPct val="90000"/>
              </a:lnSpc>
            </a:pPr>
            <a:r>
              <a:rPr lang="en-US" sz="2400" dirty="0"/>
              <a:t>realistic strategies for reliable and cost-effective software testing.</a:t>
            </a:r>
          </a:p>
        </p:txBody>
      </p:sp>
      <p:sp>
        <p:nvSpPr>
          <p:cNvPr id="2" name="Date Placeholder 1"/>
          <p:cNvSpPr>
            <a:spLocks noGrp="1"/>
          </p:cNvSpPr>
          <p:nvPr>
            <p:ph type="dt" sz="half" idx="10"/>
          </p:nvPr>
        </p:nvSpPr>
        <p:spPr/>
        <p:txBody>
          <a:bodyPr/>
          <a:lstStyle/>
          <a:p>
            <a:pPr>
              <a:defRPr/>
            </a:pPr>
            <a:r>
              <a:rPr lang="en-US" dirty="0" smtClean="0"/>
              <a:t>March 28,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1</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24</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197366628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Text Box 5"/>
          <p:cNvSpPr txBox="1">
            <a:spLocks noChangeArrowheads="1"/>
          </p:cNvSpPr>
          <p:nvPr/>
        </p:nvSpPr>
        <p:spPr bwMode="auto">
          <a:xfrm>
            <a:off x="1617415" y="5791200"/>
            <a:ext cx="44756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dirty="0">
                <a:latin typeface="Garamond"/>
                <a:cs typeface="Garamond"/>
              </a:rPr>
              <a:t>We will cover a subset of the above. </a:t>
            </a:r>
          </a:p>
        </p:txBody>
      </p:sp>
      <p:sp>
        <p:nvSpPr>
          <p:cNvPr id="16386" name="Rectangle 7"/>
          <p:cNvSpPr>
            <a:spLocks noGrp="1"/>
          </p:cNvSpPr>
          <p:nvPr>
            <p:ph type="title"/>
          </p:nvPr>
        </p:nvSpPr>
        <p:spPr/>
        <p:txBody>
          <a:bodyPr/>
          <a:lstStyle/>
          <a:p>
            <a:r>
              <a:rPr lang="en-US" dirty="0" smtClean="0">
                <a:effectLst>
                  <a:outerShdw blurRad="38100" dist="38100" dir="2700000" algn="tl">
                    <a:srgbClr val="000000">
                      <a:alpha val="43137"/>
                    </a:srgbClr>
                  </a:outerShdw>
                </a:effectLst>
              </a:rPr>
              <a:t>Some Topics</a:t>
            </a:r>
            <a:endParaRPr lang="en-US" dirty="0">
              <a:effectLst>
                <a:outerShdw blurRad="38100" dist="38100" dir="2700000" algn="tl">
                  <a:srgbClr val="000000">
                    <a:alpha val="43137"/>
                  </a:srgbClr>
                </a:outerShdw>
              </a:effectLst>
            </a:endParaRPr>
          </a:p>
        </p:txBody>
      </p:sp>
      <p:sp>
        <p:nvSpPr>
          <p:cNvPr id="16387" name="Rectangle 8"/>
          <p:cNvSpPr>
            <a:spLocks noGrp="1"/>
          </p:cNvSpPr>
          <p:nvPr>
            <p:ph idx="1"/>
          </p:nvPr>
        </p:nvSpPr>
        <p:spPr/>
        <p:txBody>
          <a:bodyPr/>
          <a:lstStyle/>
          <a:p>
            <a:r>
              <a:rPr lang="en-US" sz="2200" dirty="0"/>
              <a:t>Introduction to software testing</a:t>
            </a:r>
          </a:p>
          <a:p>
            <a:r>
              <a:rPr lang="en-US" sz="2200" dirty="0"/>
              <a:t>Functional testing</a:t>
            </a:r>
          </a:p>
          <a:p>
            <a:r>
              <a:rPr lang="en-US" sz="2200" dirty="0"/>
              <a:t>Structural testing</a:t>
            </a:r>
          </a:p>
          <a:p>
            <a:r>
              <a:rPr lang="en-US" sz="2200" dirty="0"/>
              <a:t>Test case selection</a:t>
            </a:r>
          </a:p>
          <a:p>
            <a:r>
              <a:rPr lang="en-US" sz="2200" dirty="0"/>
              <a:t>Inspection</a:t>
            </a:r>
          </a:p>
          <a:p>
            <a:r>
              <a:rPr lang="en-US" sz="2200" dirty="0"/>
              <a:t>Static analysis</a:t>
            </a:r>
          </a:p>
          <a:p>
            <a:r>
              <a:rPr lang="en-US" sz="2200" dirty="0"/>
              <a:t>Unit testing</a:t>
            </a:r>
          </a:p>
          <a:p>
            <a:r>
              <a:rPr lang="en-US" sz="2200" dirty="0"/>
              <a:t>Test automation and tools</a:t>
            </a:r>
          </a:p>
          <a:p>
            <a:r>
              <a:rPr lang="en-US" sz="2200" dirty="0"/>
              <a:t>Integration and system testing</a:t>
            </a:r>
          </a:p>
          <a:p>
            <a:r>
              <a:rPr lang="en-US" sz="2200" dirty="0"/>
              <a:t>Regression testing</a:t>
            </a:r>
          </a:p>
        </p:txBody>
      </p:sp>
      <p:sp>
        <p:nvSpPr>
          <p:cNvPr id="2" name="Date Placeholder 1"/>
          <p:cNvSpPr>
            <a:spLocks noGrp="1"/>
          </p:cNvSpPr>
          <p:nvPr>
            <p:ph type="dt" sz="half" idx="10"/>
          </p:nvPr>
        </p:nvSpPr>
        <p:spPr/>
        <p:txBody>
          <a:bodyPr/>
          <a:lstStyle/>
          <a:p>
            <a:r>
              <a:rPr lang="en-US" altLang="en-US" dirty="0" smtClean="0"/>
              <a:t>March 28, 2017</a:t>
            </a:r>
            <a:endParaRPr lang="en-US" altLang="en-US" dirty="0"/>
          </a:p>
        </p:txBody>
      </p:sp>
      <p:sp>
        <p:nvSpPr>
          <p:cNvPr id="4" name="Footer Placeholder 3"/>
          <p:cNvSpPr>
            <a:spLocks noGrp="1"/>
          </p:cNvSpPr>
          <p:nvPr>
            <p:ph type="ftr" sz="quarter" idx="11"/>
          </p:nvPr>
        </p:nvSpPr>
        <p:spPr/>
        <p:txBody>
          <a:bodyPr/>
          <a:lstStyle/>
          <a:p>
            <a:pPr>
              <a:defRPr/>
            </a:pPr>
            <a:r>
              <a:rPr lang="en-US" dirty="0" smtClean="0"/>
              <a:t>SE 433: Lecture 1</a:t>
            </a:r>
            <a:endParaRPr lang="en-US" dirty="0"/>
          </a:p>
        </p:txBody>
      </p:sp>
      <p:sp>
        <p:nvSpPr>
          <p:cNvPr id="16388" name="Rectangle 9"/>
          <p:cNvSpPr>
            <a:spLocks noGrp="1"/>
          </p:cNvSpPr>
          <p:nvPr>
            <p:ph sz="half" idx="4294967295"/>
          </p:nvPr>
        </p:nvSpPr>
        <p:spPr>
          <a:xfrm>
            <a:off x="5257800" y="990600"/>
            <a:ext cx="3886200" cy="5486400"/>
          </a:xfrm>
        </p:spPr>
        <p:txBody>
          <a:bodyPr/>
          <a:lstStyle/>
          <a:p>
            <a:pPr eaLnBrk="1" hangingPunct="1">
              <a:lnSpc>
                <a:spcPct val="90000"/>
              </a:lnSpc>
            </a:pPr>
            <a:r>
              <a:rPr lang="en-US" sz="2200" dirty="0"/>
              <a:t>Performance testing</a:t>
            </a:r>
          </a:p>
          <a:p>
            <a:pPr eaLnBrk="1" hangingPunct="1">
              <a:lnSpc>
                <a:spcPct val="90000"/>
              </a:lnSpc>
            </a:pPr>
            <a:r>
              <a:rPr lang="en-US" sz="2200" dirty="0"/>
              <a:t>Web application testing</a:t>
            </a:r>
          </a:p>
          <a:p>
            <a:pPr eaLnBrk="1" hangingPunct="1">
              <a:lnSpc>
                <a:spcPct val="90000"/>
              </a:lnSpc>
            </a:pPr>
            <a:r>
              <a:rPr lang="en-US" sz="2200" dirty="0"/>
              <a:t>Security testing</a:t>
            </a:r>
          </a:p>
          <a:p>
            <a:pPr eaLnBrk="1" hangingPunct="1">
              <a:lnSpc>
                <a:spcPct val="90000"/>
              </a:lnSpc>
            </a:pPr>
            <a:r>
              <a:rPr lang="en-US" sz="2200" dirty="0"/>
              <a:t>Graphical user interface (GUI) testing</a:t>
            </a:r>
          </a:p>
          <a:p>
            <a:pPr eaLnBrk="1" hangingPunct="1">
              <a:lnSpc>
                <a:spcPct val="90000"/>
              </a:lnSpc>
            </a:pPr>
            <a:r>
              <a:rPr lang="en-US" sz="2200" dirty="0"/>
              <a:t>Usability testing</a:t>
            </a:r>
          </a:p>
          <a:p>
            <a:pPr eaLnBrk="1" hangingPunct="1">
              <a:lnSpc>
                <a:spcPct val="90000"/>
              </a:lnSpc>
            </a:pPr>
            <a:r>
              <a:rPr lang="en-US" sz="2200" dirty="0"/>
              <a:t>Fault-based testing</a:t>
            </a:r>
          </a:p>
          <a:p>
            <a:pPr eaLnBrk="1" hangingPunct="1">
              <a:lnSpc>
                <a:spcPct val="90000"/>
              </a:lnSpc>
            </a:pPr>
            <a:r>
              <a:rPr lang="en-US" sz="2200" dirty="0"/>
              <a:t>Planning and monitoring the software quality process</a:t>
            </a:r>
            <a:endParaRPr lang="en-US" sz="2000" dirty="0"/>
          </a:p>
          <a:p>
            <a:r>
              <a:rPr lang="en-US" sz="2200" dirty="0"/>
              <a:t>Testing of object-oriented </a:t>
            </a:r>
            <a:r>
              <a:rPr lang="en-US" sz="2200" dirty="0" smtClean="0"/>
              <a:t>software</a:t>
            </a:r>
            <a:endParaRPr lang="en-US" sz="2200"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25</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22717373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Rectangle 2"/>
          <p:cNvSpPr>
            <a:spLocks noGrp="1" noChangeArrowheads="1"/>
          </p:cNvSpPr>
          <p:nvPr>
            <p:ph type="title"/>
          </p:nvPr>
        </p:nvSpPr>
        <p:spPr/>
        <p:txBody>
          <a:bodyPr/>
          <a:lstStyle/>
          <a:p>
            <a:pPr>
              <a:defRPr/>
            </a:pPr>
            <a:r>
              <a:rPr lang="en-US" dirty="0">
                <a:latin typeface="Arial" charset="0"/>
                <a:ea typeface="ＭＳ Ｐゴシック" charset="0"/>
                <a:cs typeface="ＭＳ Ｐゴシック" charset="0"/>
              </a:rPr>
              <a:t>Engineering Methodology</a:t>
            </a:r>
          </a:p>
        </p:txBody>
      </p:sp>
      <p:sp>
        <p:nvSpPr>
          <p:cNvPr id="56322" name="Rectangle 3"/>
          <p:cNvSpPr>
            <a:spLocks noGrp="1" noChangeArrowheads="1"/>
          </p:cNvSpPr>
          <p:nvPr>
            <p:ph idx="1"/>
          </p:nvPr>
        </p:nvSpPr>
        <p:spPr/>
        <p:txBody>
          <a:bodyPr/>
          <a:lstStyle/>
          <a:p>
            <a:pPr>
              <a:buFont typeface="Wingdings" charset="0"/>
              <a:buNone/>
            </a:pPr>
            <a:r>
              <a:rPr lang="en-US" sz="2000" dirty="0">
                <a:latin typeface="Arial" charset="0"/>
                <a:ea typeface="ＭＳ Ｐゴシック" charset="0"/>
                <a:cs typeface="ＭＳ Ｐゴシック" charset="0"/>
              </a:rPr>
              <a:t>What is engineering and how does it differ from science?</a:t>
            </a:r>
          </a:p>
          <a:p>
            <a:pPr>
              <a:buFont typeface="Wingdings" charset="0"/>
              <a:buNone/>
            </a:pPr>
            <a:r>
              <a:rPr lang="en-US" sz="2000" i="1" dirty="0">
                <a:solidFill>
                  <a:srgbClr val="0000FF"/>
                </a:solidFill>
                <a:latin typeface="Arial" charset="0"/>
                <a:ea typeface="ＭＳ Ｐゴシック" charset="0"/>
                <a:cs typeface="ＭＳ Ｐゴシック" charset="0"/>
              </a:rPr>
              <a:t>Engineering is the application of science to the needs of humanity. This is accomplished through the application of knowledge, mathematics, and practical experience to the design of useful objects or processes in a cost effective way.</a:t>
            </a:r>
            <a:r>
              <a:rPr lang="en-US" sz="2000" dirty="0">
                <a:latin typeface="Arial" charset="0"/>
                <a:ea typeface="ＭＳ Ｐゴシック" charset="0"/>
                <a:cs typeface="ＭＳ Ｐゴシック" charset="0"/>
              </a:rPr>
              <a:t> </a:t>
            </a:r>
          </a:p>
          <a:p>
            <a:r>
              <a:rPr lang="en-US" sz="2000" dirty="0">
                <a:latin typeface="Arial" charset="0"/>
                <a:ea typeface="ＭＳ Ｐゴシック" charset="0"/>
                <a:cs typeface="ＭＳ Ｐゴシック" charset="0"/>
              </a:rPr>
              <a:t>One of the objectives of this course is to teach some of the methodology of engineering</a:t>
            </a:r>
          </a:p>
          <a:p>
            <a:pPr lvl="1"/>
            <a:r>
              <a:rPr lang="en-US" dirty="0">
                <a:latin typeface="Arial" charset="0"/>
                <a:ea typeface="ＭＳ Ｐゴシック" charset="0"/>
              </a:rPr>
              <a:t>Understanding the problem</a:t>
            </a:r>
          </a:p>
          <a:p>
            <a:pPr lvl="1"/>
            <a:r>
              <a:rPr lang="en-US" dirty="0">
                <a:latin typeface="Arial" charset="0"/>
                <a:ea typeface="ＭＳ Ｐゴシック" charset="0"/>
              </a:rPr>
              <a:t>How to approach a problem</a:t>
            </a:r>
          </a:p>
          <a:p>
            <a:pPr lvl="1"/>
            <a:r>
              <a:rPr lang="en-US" dirty="0">
                <a:latin typeface="Arial" charset="0"/>
                <a:ea typeface="ＭＳ Ｐゴシック" charset="0"/>
              </a:rPr>
              <a:t>Developing and following requirements</a:t>
            </a:r>
          </a:p>
          <a:p>
            <a:pPr lvl="1"/>
            <a:r>
              <a:rPr lang="en-US" dirty="0">
                <a:latin typeface="Arial" charset="0"/>
                <a:ea typeface="ＭＳ Ｐゴシック" charset="0"/>
              </a:rPr>
              <a:t>Writing and reading specifications</a:t>
            </a:r>
          </a:p>
          <a:p>
            <a:pPr lvl="1"/>
            <a:r>
              <a:rPr lang="en-US" dirty="0">
                <a:latin typeface="Arial" charset="0"/>
                <a:ea typeface="ＭＳ Ｐゴシック" charset="0"/>
              </a:rPr>
              <a:t>Analyzing a problem</a:t>
            </a:r>
          </a:p>
          <a:p>
            <a:pPr lvl="1"/>
            <a:r>
              <a:rPr lang="en-US" dirty="0">
                <a:latin typeface="Arial" charset="0"/>
                <a:ea typeface="ＭＳ Ｐゴシック" charset="0"/>
              </a:rPr>
              <a:t>Designing a solution</a:t>
            </a:r>
          </a:p>
          <a:p>
            <a:pPr lvl="1"/>
            <a:r>
              <a:rPr lang="en-US" dirty="0">
                <a:latin typeface="Arial" charset="0"/>
                <a:ea typeface="ＭＳ Ｐゴシック" charset="0"/>
              </a:rPr>
              <a:t>Verifying each step</a:t>
            </a:r>
          </a:p>
          <a:p>
            <a:pPr lvl="1"/>
            <a:r>
              <a:rPr lang="en-US" dirty="0">
                <a:latin typeface="Arial" charset="0"/>
                <a:ea typeface="ＭＳ Ｐゴシック" charset="0"/>
              </a:rPr>
              <a:t>Testing the design against the original problem statement</a:t>
            </a:r>
            <a:endParaRPr lang="en-US" sz="1600" dirty="0">
              <a:latin typeface="Arial" charset="0"/>
              <a:ea typeface="ＭＳ Ｐゴシック" charset="0"/>
            </a:endParaRPr>
          </a:p>
        </p:txBody>
      </p:sp>
      <p:sp>
        <p:nvSpPr>
          <p:cNvPr id="56323"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March 28, 2017</a:t>
            </a:r>
            <a:endParaRPr lang="en-US" sz="1400" dirty="0"/>
          </a:p>
        </p:txBody>
      </p:sp>
      <p:sp>
        <p:nvSpPr>
          <p:cNvPr id="56324" name="Footer Placeholder 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SE 433: Lecture 1</a:t>
            </a:r>
            <a:endParaRPr lang="en-US" sz="1400"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26</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22072287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2"/>
          <p:cNvSpPr>
            <a:spLocks noGrp="1" noChangeArrowheads="1"/>
          </p:cNvSpPr>
          <p:nvPr>
            <p:ph type="title"/>
          </p:nvPr>
        </p:nvSpPr>
        <p:spPr/>
        <p:txBody>
          <a:bodyPr/>
          <a:lstStyle/>
          <a:p>
            <a:pPr>
              <a:defRPr/>
            </a:pPr>
            <a:r>
              <a:rPr lang="en-US" dirty="0">
                <a:latin typeface="Arial" charset="0"/>
                <a:ea typeface="ＭＳ Ｐゴシック" charset="0"/>
                <a:cs typeface="ＭＳ Ｐゴシック" charset="0"/>
              </a:rPr>
              <a:t>Surviving </a:t>
            </a:r>
            <a:r>
              <a:rPr lang="en-US" dirty="0" smtClean="0">
                <a:latin typeface="Arial" charset="0"/>
                <a:ea typeface="ＭＳ Ｐゴシック" charset="0"/>
                <a:cs typeface="ＭＳ Ｐゴシック" charset="0"/>
              </a:rPr>
              <a:t>SE433</a:t>
            </a:r>
            <a:endParaRPr lang="en-US" dirty="0">
              <a:latin typeface="Arial" charset="0"/>
              <a:ea typeface="ＭＳ Ｐゴシック" charset="0"/>
              <a:cs typeface="ＭＳ Ｐゴシック" charset="0"/>
            </a:endParaRPr>
          </a:p>
        </p:txBody>
      </p:sp>
      <p:sp>
        <p:nvSpPr>
          <p:cNvPr id="58370" name="Rectangle 3"/>
          <p:cNvSpPr>
            <a:spLocks noGrp="1" noChangeArrowheads="1"/>
          </p:cNvSpPr>
          <p:nvPr>
            <p:ph idx="1"/>
          </p:nvPr>
        </p:nvSpPr>
        <p:spPr/>
        <p:txBody>
          <a:bodyPr/>
          <a:lstStyle/>
          <a:p>
            <a:r>
              <a:rPr lang="en-US" sz="1800" b="1" u="sng" dirty="0">
                <a:latin typeface="Arial" charset="0"/>
                <a:ea typeface="ＭＳ Ｐゴシック" charset="0"/>
                <a:cs typeface="ＭＳ Ｐゴシック" charset="0"/>
              </a:rPr>
              <a:t>Make sure you read things, </a:t>
            </a:r>
            <a:r>
              <a:rPr lang="en-US" sz="1800" dirty="0">
                <a:latin typeface="Arial" charset="0"/>
                <a:ea typeface="ＭＳ Ｐゴシック" charset="0"/>
                <a:cs typeface="ＭＳ Ｐゴシック" charset="0"/>
              </a:rPr>
              <a:t>sometimes more than once. People do not seem to read assignments and web pages (or do not follow instructions).</a:t>
            </a:r>
          </a:p>
          <a:p>
            <a:r>
              <a:rPr lang="en-US" sz="1800" dirty="0">
                <a:latin typeface="Arial" charset="0"/>
                <a:ea typeface="ＭＳ Ｐゴシック" charset="0"/>
                <a:cs typeface="ＭＳ Ｐゴシック" charset="0"/>
              </a:rPr>
              <a:t>The pace is quick. The intent of the course is to learn by doing, not by reading; but there is a lot of information to process.</a:t>
            </a:r>
          </a:p>
          <a:p>
            <a:pPr eaLnBrk="1" hangingPunct="1"/>
            <a:r>
              <a:rPr lang="en-US" sz="1800" dirty="0">
                <a:latin typeface="Arial" charset="0"/>
                <a:ea typeface="MS PGothic" charset="0"/>
                <a:cs typeface="MS PGothic" charset="0"/>
              </a:rPr>
              <a:t>Read the assignments carefully. Note special requirements, such as formats and use of predefined templates!</a:t>
            </a:r>
          </a:p>
          <a:p>
            <a:pPr eaLnBrk="1" hangingPunct="1"/>
            <a:r>
              <a:rPr lang="en-US" sz="1800" dirty="0">
                <a:latin typeface="Arial" charset="0"/>
                <a:ea typeface="MS PGothic" charset="0"/>
                <a:cs typeface="MS PGothic" charset="0"/>
              </a:rPr>
              <a:t>Start your assignments right after they are handed out (assigned). They will take some time and starting on the night before it is due is not a good strategy.</a:t>
            </a:r>
            <a:endParaRPr lang="en-US" sz="1800" dirty="0">
              <a:latin typeface="Arial" charset="0"/>
              <a:ea typeface="ＭＳ Ｐゴシック" charset="0"/>
              <a:cs typeface="ＭＳ Ｐゴシック" charset="0"/>
            </a:endParaRPr>
          </a:p>
          <a:p>
            <a:pPr eaLnBrk="1" hangingPunct="1"/>
            <a:r>
              <a:rPr lang="en-US" sz="1800" dirty="0">
                <a:latin typeface="Arial" charset="0"/>
                <a:ea typeface="MS PGothic" charset="0"/>
                <a:cs typeface="MS PGothic" charset="0"/>
              </a:rPr>
              <a:t>Reading list:</a:t>
            </a:r>
          </a:p>
          <a:p>
            <a:pPr lvl="1" eaLnBrk="1" hangingPunct="1"/>
            <a:r>
              <a:rPr lang="en-US" sz="1800" dirty="0">
                <a:latin typeface="Arial" charset="0"/>
                <a:ea typeface="MS PGothic" charset="0"/>
                <a:cs typeface="MS PGothic" charset="0"/>
              </a:rPr>
              <a:t>Is it required? No.</a:t>
            </a:r>
          </a:p>
          <a:p>
            <a:pPr lvl="1" eaLnBrk="1" hangingPunct="1"/>
            <a:r>
              <a:rPr lang="en-US" sz="1800" dirty="0">
                <a:latin typeface="Arial" charset="0"/>
                <a:ea typeface="MS PGothic" charset="0"/>
                <a:cs typeface="MS PGothic" charset="0"/>
              </a:rPr>
              <a:t>Is it useful? Yes, especially if you are serious about a career in software development.</a:t>
            </a:r>
          </a:p>
          <a:p>
            <a:pPr lvl="1" eaLnBrk="1" hangingPunct="1"/>
            <a:r>
              <a:rPr lang="en-US" sz="1800" dirty="0">
                <a:latin typeface="Arial" charset="0"/>
                <a:ea typeface="MS PGothic" charset="0"/>
                <a:cs typeface="MS PGothic" charset="0"/>
              </a:rPr>
              <a:t>The articles are usually short but informative. Most are supplemental – useful for understanding but the notes cover the major points.</a:t>
            </a:r>
            <a:endParaRPr lang="en-US" sz="1800" dirty="0">
              <a:latin typeface="Arial" charset="0"/>
              <a:ea typeface="ＭＳ Ｐゴシック" charset="0"/>
              <a:cs typeface="ＭＳ Ｐゴシック" charset="0"/>
            </a:endParaRPr>
          </a:p>
          <a:p>
            <a:r>
              <a:rPr lang="en-US" sz="1800" dirty="0">
                <a:latin typeface="Arial" charset="0"/>
                <a:ea typeface="ＭＳ Ｐゴシック" charset="0"/>
                <a:cs typeface="ＭＳ Ｐゴシック" charset="0"/>
              </a:rPr>
              <a:t>Reading should be done in parallel with the lectures.</a:t>
            </a:r>
          </a:p>
          <a:p>
            <a:r>
              <a:rPr lang="en-US" sz="1800" dirty="0">
                <a:latin typeface="Arial" charset="0"/>
                <a:ea typeface="ＭＳ Ｐゴシック" charset="0"/>
                <a:cs typeface="ＭＳ Ｐゴシック" charset="0"/>
              </a:rPr>
              <a:t>Pace yourself. Remember: </a:t>
            </a:r>
            <a:r>
              <a:rPr lang="ja-JP" altLang="en-US" sz="1800" dirty="0">
                <a:latin typeface="Arial" charset="0"/>
                <a:ea typeface="ＭＳ Ｐゴシック" charset="0"/>
                <a:cs typeface="ＭＳ Ｐゴシック" charset="0"/>
              </a:rPr>
              <a:t>“</a:t>
            </a:r>
            <a:r>
              <a:rPr lang="en-US" altLang="ja-JP" sz="1800" dirty="0">
                <a:latin typeface="Arial" charset="0"/>
                <a:ea typeface="ＭＳ Ｐゴシック" charset="0"/>
                <a:cs typeface="ＭＳ Ｐゴシック" charset="0"/>
              </a:rPr>
              <a:t>This too shall pass.</a:t>
            </a:r>
            <a:r>
              <a:rPr lang="ja-JP" altLang="en-US" sz="1800" dirty="0">
                <a:latin typeface="Arial" charset="0"/>
                <a:ea typeface="ＭＳ Ｐゴシック" charset="0"/>
                <a:cs typeface="ＭＳ Ｐゴシック" charset="0"/>
              </a:rPr>
              <a:t>”</a:t>
            </a:r>
            <a:endParaRPr lang="en-US" sz="1800" dirty="0">
              <a:latin typeface="Arial" charset="0"/>
              <a:ea typeface="ＭＳ Ｐゴシック" charset="0"/>
              <a:cs typeface="ＭＳ Ｐゴシック" charset="0"/>
            </a:endParaRPr>
          </a:p>
        </p:txBody>
      </p:sp>
      <p:sp>
        <p:nvSpPr>
          <p:cNvPr id="58371"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March 28, 2017</a:t>
            </a:r>
            <a:endParaRPr lang="en-US" sz="1400" dirty="0"/>
          </a:p>
        </p:txBody>
      </p:sp>
      <p:sp>
        <p:nvSpPr>
          <p:cNvPr id="58372" name="Footer Placeholder 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SE 433: Lecture 1</a:t>
            </a:r>
            <a:endParaRPr lang="en-US" sz="1400"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27</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340049402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Rectangle 2"/>
          <p:cNvSpPr>
            <a:spLocks noGrp="1" noChangeArrowheads="1"/>
          </p:cNvSpPr>
          <p:nvPr>
            <p:ph type="title"/>
          </p:nvPr>
        </p:nvSpPr>
        <p:spPr/>
        <p:txBody>
          <a:bodyPr/>
          <a:lstStyle/>
          <a:p>
            <a:pPr>
              <a:defRPr/>
            </a:pPr>
            <a:r>
              <a:rPr lang="en-US" dirty="0">
                <a:latin typeface="Arial" charset="0"/>
                <a:ea typeface="ＭＳ Ｐゴシック" charset="0"/>
                <a:cs typeface="ＭＳ Ｐゴシック" charset="0"/>
              </a:rPr>
              <a:t>SE </a:t>
            </a:r>
            <a:r>
              <a:rPr lang="en-US" dirty="0" smtClean="0">
                <a:latin typeface="Arial" charset="0"/>
                <a:ea typeface="ＭＳ Ｐゴシック" charset="0"/>
                <a:cs typeface="ＭＳ Ｐゴシック" charset="0"/>
              </a:rPr>
              <a:t>433 </a:t>
            </a:r>
            <a:r>
              <a:rPr lang="en-US" dirty="0">
                <a:latin typeface="Arial" charset="0"/>
                <a:ea typeface="ＭＳ Ｐゴシック" charset="0"/>
                <a:cs typeface="ＭＳ Ｐゴシック" charset="0"/>
              </a:rPr>
              <a:t>– Class 1</a:t>
            </a:r>
          </a:p>
        </p:txBody>
      </p:sp>
      <p:sp>
        <p:nvSpPr>
          <p:cNvPr id="60418" name="Rectangle 3"/>
          <p:cNvSpPr>
            <a:spLocks noGrp="1" noChangeArrowheads="1"/>
          </p:cNvSpPr>
          <p:nvPr>
            <p:ph idx="1"/>
          </p:nvPr>
        </p:nvSpPr>
        <p:spPr/>
        <p:txBody>
          <a:bodyPr/>
          <a:lstStyle/>
          <a:p>
            <a:pPr>
              <a:buNone/>
            </a:pPr>
            <a:r>
              <a:rPr lang="en-US" b="1" dirty="0">
                <a:solidFill>
                  <a:schemeClr val="tx2"/>
                </a:solidFill>
                <a:latin typeface="Arial" charset="0"/>
                <a:ea typeface="ＭＳ Ｐゴシック" charset="0"/>
                <a:cs typeface="ＭＳ Ｐゴシック" charset="0"/>
              </a:rPr>
              <a:t>Topics: </a:t>
            </a:r>
            <a:r>
              <a:rPr lang="en-US" b="1" dirty="0"/>
              <a:t>Introduction and Overview:</a:t>
            </a:r>
            <a:r>
              <a:rPr lang="en-US" dirty="0"/>
              <a:t> </a:t>
            </a:r>
            <a:endParaRPr lang="en-US" dirty="0" smtClean="0"/>
          </a:p>
          <a:p>
            <a:pPr lvl="1"/>
            <a:r>
              <a:rPr lang="en-US" dirty="0" smtClean="0"/>
              <a:t>Class </a:t>
            </a:r>
            <a:r>
              <a:rPr lang="en-US" dirty="0"/>
              <a:t>Logistics and Administrivia;  </a:t>
            </a:r>
            <a:endParaRPr lang="en-US" dirty="0" smtClean="0"/>
          </a:p>
          <a:p>
            <a:pPr lvl="1"/>
            <a:r>
              <a:rPr lang="en-US" dirty="0" smtClean="0"/>
              <a:t>Introduction </a:t>
            </a:r>
            <a:r>
              <a:rPr lang="en-US" dirty="0"/>
              <a:t>to Software </a:t>
            </a:r>
            <a:r>
              <a:rPr lang="en-US" dirty="0" smtClean="0"/>
              <a:t>Testing</a:t>
            </a:r>
          </a:p>
          <a:p>
            <a:pPr marL="0" indent="0">
              <a:buNone/>
            </a:pPr>
            <a:r>
              <a:rPr lang="en-US" b="1" dirty="0" smtClean="0">
                <a:solidFill>
                  <a:srgbClr val="FF0000"/>
                </a:solidFill>
              </a:rPr>
              <a:t>Reading</a:t>
            </a:r>
          </a:p>
          <a:p>
            <a:pPr lvl="1"/>
            <a:r>
              <a:rPr lang="en-US" dirty="0" smtClean="0"/>
              <a:t>Pezze </a:t>
            </a:r>
            <a:r>
              <a:rPr lang="en-US" dirty="0"/>
              <a:t>and Young: Chapters 1-4</a:t>
            </a:r>
            <a:endParaRPr lang="en-US" dirty="0">
              <a:latin typeface="Arial" charset="0"/>
              <a:ea typeface="ＭＳ Ｐゴシック" charset="0"/>
            </a:endParaRPr>
          </a:p>
        </p:txBody>
      </p:sp>
      <p:sp>
        <p:nvSpPr>
          <p:cNvPr id="60419" name="Date Placeholder 6"/>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March 28, 2017</a:t>
            </a:r>
            <a:endParaRPr lang="en-US" sz="1400" dirty="0"/>
          </a:p>
        </p:txBody>
      </p:sp>
      <p:sp>
        <p:nvSpPr>
          <p:cNvPr id="60420" name="Footer Placeholder 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SE 433: Lecture 1</a:t>
            </a:r>
            <a:endParaRPr lang="en-US" sz="1400"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28</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22344513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2"/>
          <p:cNvSpPr>
            <a:spLocks noGrp="1" noChangeArrowheads="1"/>
          </p:cNvSpPr>
          <p:nvPr>
            <p:ph type="ctrTitle"/>
          </p:nvPr>
        </p:nvSpPr>
        <p:spPr/>
        <p:txBody>
          <a:bodyPr/>
          <a:lstStyle/>
          <a:p>
            <a:pPr>
              <a:defRPr/>
            </a:pPr>
            <a:r>
              <a:rPr lang="en-US" dirty="0">
                <a:latin typeface="Arial" charset="0"/>
                <a:ea typeface="ＭＳ Ｐゴシック" charset="0"/>
                <a:cs typeface="ＭＳ Ｐゴシック" charset="0"/>
              </a:rPr>
              <a:t>Thought for the Day</a:t>
            </a:r>
          </a:p>
        </p:txBody>
      </p:sp>
      <p:sp>
        <p:nvSpPr>
          <p:cNvPr id="66562" name="Rectangle 3"/>
          <p:cNvSpPr>
            <a:spLocks noGrp="1" noChangeArrowheads="1"/>
          </p:cNvSpPr>
          <p:nvPr>
            <p:ph type="subTitle" idx="1"/>
          </p:nvPr>
        </p:nvSpPr>
        <p:spPr>
          <a:xfrm>
            <a:off x="1219200" y="3429000"/>
            <a:ext cx="6400800" cy="2286000"/>
          </a:xfrm>
        </p:spPr>
        <p:txBody>
          <a:bodyPr/>
          <a:lstStyle/>
          <a:p>
            <a:pPr>
              <a:buFont typeface="Wingdings" charset="0"/>
              <a:buNone/>
            </a:pPr>
            <a:r>
              <a:rPr lang="en-US" dirty="0" smtClean="0">
                <a:latin typeface="Arial" charset="0"/>
                <a:ea typeface="ＭＳ Ｐゴシック" charset="0"/>
                <a:cs typeface="ＭＳ Ｐゴシック" charset="0"/>
              </a:rPr>
              <a:t>Software Testing takes at least twice as long as estimated.</a:t>
            </a:r>
            <a:endParaRPr lang="en-US" dirty="0">
              <a:latin typeface="Arial" charset="0"/>
              <a:ea typeface="ＭＳ Ｐゴシック" charset="0"/>
              <a:cs typeface="ＭＳ Ｐゴシック" charset="0"/>
            </a:endParaRPr>
          </a:p>
        </p:txBody>
      </p:sp>
      <p:sp>
        <p:nvSpPr>
          <p:cNvPr id="66563"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March 28, 2017</a:t>
            </a:r>
            <a:endParaRPr lang="en-US" sz="1400" dirty="0"/>
          </a:p>
        </p:txBody>
      </p:sp>
      <p:sp>
        <p:nvSpPr>
          <p:cNvPr id="66564" name="Footer Placeholder 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SE 433: Lecture 1</a:t>
            </a:r>
            <a:endParaRPr lang="en-US" sz="1400" dirty="0"/>
          </a:p>
        </p:txBody>
      </p:sp>
      <p:sp>
        <p:nvSpPr>
          <p:cNvPr id="2" name="Slide Number Placeholder 1"/>
          <p:cNvSpPr>
            <a:spLocks noGrp="1"/>
          </p:cNvSpPr>
          <p:nvPr>
            <p:ph type="sldNum" sz="quarter" idx="12"/>
          </p:nvPr>
        </p:nvSpPr>
        <p:spPr/>
        <p:txBody>
          <a:bodyPr/>
          <a:lstStyle/>
          <a:p>
            <a:pPr>
              <a:defRPr/>
            </a:pPr>
            <a:fld id="{F683B677-C643-1541-A02D-CD84F8996590}" type="slidenum">
              <a:rPr lang="en-US" smtClean="0"/>
              <a:pPr>
                <a:defRPr/>
              </a:pPr>
              <a:t>29</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369089226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defRPr/>
            </a:pPr>
            <a:r>
              <a:rPr lang="en-US" dirty="0">
                <a:latin typeface="Arial" charset="0"/>
                <a:ea typeface="ＭＳ Ｐゴシック" charset="0"/>
                <a:cs typeface="ＭＳ Ｐゴシック" charset="0"/>
              </a:rPr>
              <a:t>Administrivia: Introduction</a:t>
            </a:r>
          </a:p>
        </p:txBody>
      </p:sp>
      <p:sp>
        <p:nvSpPr>
          <p:cNvPr id="13314" name="Rectangle 3"/>
          <p:cNvSpPr>
            <a:spLocks noGrp="1" noChangeArrowheads="1"/>
          </p:cNvSpPr>
          <p:nvPr>
            <p:ph idx="1"/>
          </p:nvPr>
        </p:nvSpPr>
        <p:spPr/>
        <p:txBody>
          <a:bodyPr/>
          <a:lstStyle/>
          <a:p>
            <a:pPr eaLnBrk="1" hangingPunct="1">
              <a:lnSpc>
                <a:spcPct val="90000"/>
              </a:lnSpc>
              <a:buFont typeface="Wingdings" charset="0"/>
              <a:buNone/>
            </a:pPr>
            <a:r>
              <a:rPr lang="en-US" sz="2000" dirty="0">
                <a:latin typeface="Comic Sans MS" charset="0"/>
                <a:ea typeface="ＭＳ Ｐゴシック" charset="0"/>
                <a:cs typeface="ＭＳ Ｐゴシック" charset="0"/>
              </a:rPr>
              <a:t>Dennis Mumaugh</a:t>
            </a:r>
          </a:p>
          <a:p>
            <a:pPr lvl="1" eaLnBrk="1" hangingPunct="1">
              <a:lnSpc>
                <a:spcPct val="90000"/>
              </a:lnSpc>
              <a:buFont typeface="Wingdings" charset="0"/>
              <a:buNone/>
            </a:pPr>
            <a:r>
              <a:rPr lang="en-US" sz="1800" dirty="0">
                <a:latin typeface="Comic Sans MS" charset="0"/>
                <a:ea typeface="ＭＳ Ｐゴシック" charset="0"/>
              </a:rPr>
              <a:t>Undergraduate: BSEE – University of California, Berkeley</a:t>
            </a:r>
          </a:p>
          <a:p>
            <a:pPr lvl="1" eaLnBrk="1" hangingPunct="1">
              <a:lnSpc>
                <a:spcPct val="90000"/>
              </a:lnSpc>
              <a:buFont typeface="Wingdings" charset="0"/>
              <a:buNone/>
            </a:pPr>
            <a:r>
              <a:rPr lang="en-US" sz="1800" dirty="0">
                <a:latin typeface="Comic Sans MS" charset="0"/>
                <a:ea typeface="ＭＳ Ｐゴシック" charset="0"/>
              </a:rPr>
              <a:t>MS Computer Science – University of Maryland</a:t>
            </a:r>
          </a:p>
          <a:p>
            <a:pPr lvl="1" eaLnBrk="1" hangingPunct="1">
              <a:lnSpc>
                <a:spcPct val="90000"/>
              </a:lnSpc>
              <a:buFont typeface="Wingdings" charset="0"/>
              <a:buNone/>
            </a:pPr>
            <a:r>
              <a:rPr lang="en-US" sz="1800" dirty="0">
                <a:latin typeface="Comic Sans MS" charset="0"/>
                <a:ea typeface="ＭＳ Ｐゴシック" charset="0"/>
              </a:rPr>
              <a:t>Ph.D. Studies – University of Maryland</a:t>
            </a:r>
          </a:p>
          <a:p>
            <a:pPr lvl="1" eaLnBrk="1" hangingPunct="1">
              <a:lnSpc>
                <a:spcPct val="90000"/>
              </a:lnSpc>
              <a:buFont typeface="Wingdings" charset="0"/>
              <a:buNone/>
            </a:pPr>
            <a:r>
              <a:rPr lang="en-US" sz="1800" dirty="0">
                <a:latin typeface="Comic Sans MS" charset="0"/>
                <a:ea typeface="ＭＳ Ｐゴシック" charset="0"/>
              </a:rPr>
              <a:t>Teaching at DePaul since September 2000</a:t>
            </a:r>
          </a:p>
          <a:p>
            <a:pPr eaLnBrk="1" hangingPunct="1">
              <a:lnSpc>
                <a:spcPct val="90000"/>
              </a:lnSpc>
              <a:buFont typeface="Wingdings" charset="0"/>
              <a:buNone/>
            </a:pPr>
            <a:r>
              <a:rPr lang="en-US" sz="2000" dirty="0">
                <a:latin typeface="Comic Sans MS" charset="0"/>
                <a:ea typeface="ＭＳ Ｐゴシック" charset="0"/>
                <a:cs typeface="ＭＳ Ｐゴシック" charset="0"/>
              </a:rPr>
              <a:t>Work</a:t>
            </a:r>
          </a:p>
          <a:p>
            <a:pPr lvl="1" eaLnBrk="1" hangingPunct="1">
              <a:lnSpc>
                <a:spcPct val="90000"/>
              </a:lnSpc>
              <a:buFont typeface="Wingdings" charset="0"/>
              <a:buNone/>
            </a:pPr>
            <a:r>
              <a:rPr lang="en-US" sz="1800" dirty="0">
                <a:latin typeface="Comic Sans MS" charset="0"/>
                <a:ea typeface="ＭＳ Ｐゴシック" charset="0"/>
              </a:rPr>
              <a:t>Senior Engineer – National Security Agency</a:t>
            </a:r>
          </a:p>
          <a:p>
            <a:pPr lvl="2" eaLnBrk="1" hangingPunct="1">
              <a:lnSpc>
                <a:spcPct val="90000"/>
              </a:lnSpc>
              <a:buFont typeface="Wingdings" charset="0"/>
              <a:buNone/>
            </a:pPr>
            <a:r>
              <a:rPr lang="en-US" sz="1800" dirty="0">
                <a:latin typeface="Comic Sans MS" charset="0"/>
                <a:ea typeface="ＭＳ Ｐゴシック" charset="0"/>
              </a:rPr>
              <a:t>ARPANet Pioneer, Unix™ Technology Transfer</a:t>
            </a:r>
          </a:p>
          <a:p>
            <a:pPr lvl="1" eaLnBrk="1" hangingPunct="1">
              <a:lnSpc>
                <a:spcPct val="90000"/>
              </a:lnSpc>
              <a:buFont typeface="Wingdings" charset="0"/>
              <a:buNone/>
            </a:pPr>
            <a:r>
              <a:rPr lang="en-US" sz="1800" dirty="0">
                <a:latin typeface="Comic Sans MS" charset="0"/>
                <a:ea typeface="ＭＳ Ｐゴシック" charset="0"/>
              </a:rPr>
              <a:t>Member of the Technical Staff – Bell Labs/Lucent Technologies</a:t>
            </a:r>
          </a:p>
          <a:p>
            <a:pPr lvl="2" eaLnBrk="1" hangingPunct="1">
              <a:lnSpc>
                <a:spcPct val="90000"/>
              </a:lnSpc>
              <a:buFont typeface="Wingdings" charset="0"/>
              <a:buNone/>
            </a:pPr>
            <a:r>
              <a:rPr lang="en-US" sz="1800" dirty="0">
                <a:latin typeface="Comic Sans MS" charset="0"/>
                <a:ea typeface="ＭＳ Ｐゴシック" charset="0"/>
              </a:rPr>
              <a:t>Unix Development – Current Engineering</a:t>
            </a:r>
          </a:p>
          <a:p>
            <a:pPr lvl="2" eaLnBrk="1" hangingPunct="1">
              <a:lnSpc>
                <a:spcPct val="90000"/>
              </a:lnSpc>
              <a:buFont typeface="Wingdings" charset="0"/>
              <a:buNone/>
            </a:pPr>
            <a:r>
              <a:rPr lang="en-US" sz="1800" dirty="0">
                <a:latin typeface="Comic Sans MS" charset="0"/>
                <a:ea typeface="ＭＳ Ｐゴシック" charset="0"/>
              </a:rPr>
              <a:t>IS&amp;R Systems – Knowledge Based Systems</a:t>
            </a:r>
          </a:p>
          <a:p>
            <a:pPr lvl="2" eaLnBrk="1" hangingPunct="1">
              <a:lnSpc>
                <a:spcPct val="90000"/>
              </a:lnSpc>
              <a:buFont typeface="Wingdings" charset="0"/>
              <a:buNone/>
            </a:pPr>
            <a:r>
              <a:rPr lang="en-US" sz="1800" dirty="0">
                <a:latin typeface="Comic Sans MS" charset="0"/>
                <a:ea typeface="ＭＳ Ｐゴシック" charset="0"/>
              </a:rPr>
              <a:t>Software Tools and OO Technology</a:t>
            </a:r>
          </a:p>
          <a:p>
            <a:pPr eaLnBrk="1" hangingPunct="1">
              <a:lnSpc>
                <a:spcPct val="90000"/>
              </a:lnSpc>
              <a:buFont typeface="Wingdings" charset="0"/>
              <a:buNone/>
            </a:pPr>
            <a:r>
              <a:rPr lang="en-US" sz="2000" dirty="0">
                <a:latin typeface="Comic Sans MS" charset="0"/>
                <a:ea typeface="ＭＳ Ｐゴシック" charset="0"/>
                <a:cs typeface="ＭＳ Ｐゴシック" charset="0"/>
              </a:rPr>
              <a:t>Interests</a:t>
            </a:r>
          </a:p>
          <a:p>
            <a:pPr lvl="1" eaLnBrk="1" hangingPunct="1">
              <a:lnSpc>
                <a:spcPct val="90000"/>
              </a:lnSpc>
              <a:buFont typeface="Wingdings" charset="0"/>
              <a:buNone/>
            </a:pPr>
            <a:r>
              <a:rPr lang="en-US" sz="1800" dirty="0">
                <a:latin typeface="Comic Sans MS" charset="0"/>
                <a:ea typeface="ＭＳ Ｐゴシック" charset="0"/>
                <a:cs typeface="Comic Sans MS" charset="0"/>
              </a:rPr>
              <a:t>Operating Systems and System Programming</a:t>
            </a:r>
          </a:p>
          <a:p>
            <a:pPr lvl="1" eaLnBrk="1" hangingPunct="1">
              <a:lnSpc>
                <a:spcPct val="90000"/>
              </a:lnSpc>
              <a:buFont typeface="Wingdings" charset="0"/>
              <a:buNone/>
            </a:pPr>
            <a:r>
              <a:rPr lang="en-US" sz="1800" dirty="0">
                <a:latin typeface="Comic Sans MS" charset="0"/>
                <a:ea typeface="ＭＳ Ｐゴシック" charset="0"/>
                <a:cs typeface="Comic Sans MS" charset="0"/>
              </a:rPr>
              <a:t>Software Productivity, Compilers and Software Metrics</a:t>
            </a:r>
          </a:p>
          <a:p>
            <a:pPr lvl="1" eaLnBrk="1" hangingPunct="1">
              <a:lnSpc>
                <a:spcPct val="90000"/>
              </a:lnSpc>
              <a:buFont typeface="Wingdings" charset="0"/>
              <a:buNone/>
            </a:pPr>
            <a:r>
              <a:rPr lang="en-US" sz="1800" dirty="0">
                <a:latin typeface="Comic Sans MS" charset="0"/>
                <a:ea typeface="ＭＳ Ｐゴシック" charset="0"/>
                <a:cs typeface="Comic Sans MS" charset="0"/>
              </a:rPr>
              <a:t>Software Engineering</a:t>
            </a:r>
            <a:endParaRPr lang="en-US" dirty="0">
              <a:latin typeface="Comic Sans MS" charset="0"/>
              <a:ea typeface="ＭＳ Ｐゴシック" charset="0"/>
              <a:cs typeface="Comic Sans MS" charset="0"/>
            </a:endParaRPr>
          </a:p>
        </p:txBody>
      </p:sp>
      <p:sp>
        <p:nvSpPr>
          <p:cNvPr id="13315"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March 28, 2017</a:t>
            </a:r>
            <a:endParaRPr lang="en-US" sz="1400" dirty="0"/>
          </a:p>
        </p:txBody>
      </p:sp>
      <p:sp>
        <p:nvSpPr>
          <p:cNvPr id="13316" name="Footer Placeholder 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SE 433: Lecture 1</a:t>
            </a:r>
            <a:endParaRPr lang="en-US" sz="1400"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3</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287906758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On Testing</a:t>
            </a:r>
            <a:endParaRPr lang="en-US" dirty="0"/>
          </a:p>
        </p:txBody>
      </p:sp>
      <p:sp>
        <p:nvSpPr>
          <p:cNvPr id="3" name="Content Placeholder 2"/>
          <p:cNvSpPr>
            <a:spLocks noGrp="1"/>
          </p:cNvSpPr>
          <p:nvPr>
            <p:ph type="subTitle" idx="1"/>
          </p:nvPr>
        </p:nvSpPr>
        <p:spPr>
          <a:xfrm>
            <a:off x="762000" y="3200400"/>
            <a:ext cx="7696200" cy="3048000"/>
          </a:xfrm>
        </p:spPr>
        <p:txBody>
          <a:bodyPr/>
          <a:lstStyle/>
          <a:p>
            <a:pPr marL="0" indent="0">
              <a:buNone/>
            </a:pPr>
            <a:r>
              <a:rPr lang="en-US" dirty="0"/>
              <a:t>For the Snark’s a peculiar creature, that won’t </a:t>
            </a:r>
          </a:p>
          <a:p>
            <a:pPr marL="0" indent="0">
              <a:buNone/>
            </a:pPr>
            <a:r>
              <a:rPr lang="en-US" dirty="0" smtClean="0"/>
              <a:t>Be </a:t>
            </a:r>
            <a:r>
              <a:rPr lang="en-US" dirty="0"/>
              <a:t>caught in a commonplace </a:t>
            </a:r>
            <a:r>
              <a:rPr lang="en-US" dirty="0" smtClean="0"/>
              <a:t>way.</a:t>
            </a:r>
          </a:p>
          <a:p>
            <a:pPr marL="0" indent="0">
              <a:buNone/>
            </a:pPr>
            <a:r>
              <a:rPr lang="en-US" dirty="0" smtClean="0"/>
              <a:t>Do </a:t>
            </a:r>
            <a:r>
              <a:rPr lang="en-US" dirty="0"/>
              <a:t>all that you know, and try all that you don’t: </a:t>
            </a:r>
          </a:p>
          <a:p>
            <a:pPr marL="0" indent="0">
              <a:buNone/>
            </a:pPr>
            <a:r>
              <a:rPr lang="en-US" dirty="0" smtClean="0"/>
              <a:t>Not </a:t>
            </a:r>
            <a:r>
              <a:rPr lang="en-US" dirty="0"/>
              <a:t>a chance must be wasted to-day! </a:t>
            </a:r>
          </a:p>
          <a:p>
            <a:pPr marL="0" indent="0" algn="r">
              <a:buNone/>
            </a:pPr>
            <a:r>
              <a:rPr lang="en-US" dirty="0"/>
              <a:t>— </a:t>
            </a:r>
            <a:r>
              <a:rPr lang="en-US" dirty="0" smtClean="0"/>
              <a:t>Lewis Carroll</a:t>
            </a:r>
          </a:p>
          <a:p>
            <a:pPr marL="0" indent="0" algn="r">
              <a:buNone/>
            </a:pPr>
            <a:r>
              <a:rPr lang="en-US" dirty="0" smtClean="0"/>
              <a:t> </a:t>
            </a:r>
            <a:r>
              <a:rPr lang="en-US" i="1" dirty="0"/>
              <a:t>The Hunting of the </a:t>
            </a:r>
            <a:r>
              <a:rPr lang="en-US" i="1" dirty="0" smtClean="0"/>
              <a:t>Snark, </a:t>
            </a:r>
          </a:p>
          <a:p>
            <a:pPr marL="0" indent="0" algn="r">
              <a:buNone/>
            </a:pPr>
            <a:r>
              <a:rPr lang="en-US" i="1" dirty="0" smtClean="0"/>
              <a:t>an Agony in Eight Fits </a:t>
            </a:r>
            <a:r>
              <a:rPr lang="en-US" dirty="0" smtClean="0"/>
              <a:t>(</a:t>
            </a:r>
            <a:r>
              <a:rPr lang="en-US" dirty="0"/>
              <a:t>1876) </a:t>
            </a:r>
          </a:p>
          <a:p>
            <a:endParaRPr lang="en-US" dirty="0"/>
          </a:p>
        </p:txBody>
      </p:sp>
      <p:sp>
        <p:nvSpPr>
          <p:cNvPr id="4" name="Date Placeholder 3"/>
          <p:cNvSpPr>
            <a:spLocks noGrp="1"/>
          </p:cNvSpPr>
          <p:nvPr>
            <p:ph type="dt" sz="half" idx="10"/>
          </p:nvPr>
        </p:nvSpPr>
        <p:spPr/>
        <p:txBody>
          <a:bodyPr/>
          <a:lstStyle/>
          <a:p>
            <a:pPr>
              <a:defRPr/>
            </a:pPr>
            <a:r>
              <a:rPr lang="en-US" dirty="0" smtClean="0"/>
              <a:t>March 28,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1</a:t>
            </a:r>
            <a:endParaRPr lang="en-US" dirty="0"/>
          </a:p>
        </p:txBody>
      </p:sp>
      <p:sp>
        <p:nvSpPr>
          <p:cNvPr id="2" name="Slide Number Placeholder 1"/>
          <p:cNvSpPr>
            <a:spLocks noGrp="1"/>
          </p:cNvSpPr>
          <p:nvPr>
            <p:ph type="sldNum" sz="quarter" idx="12"/>
          </p:nvPr>
        </p:nvSpPr>
        <p:spPr/>
        <p:txBody>
          <a:bodyPr/>
          <a:lstStyle/>
          <a:p>
            <a:pPr>
              <a:defRPr/>
            </a:pPr>
            <a:fld id="{F683B677-C643-1541-A02D-CD84F8996590}" type="slidenum">
              <a:rPr lang="en-US" smtClean="0"/>
              <a:pPr>
                <a:defRPr/>
              </a:pPr>
              <a:t>30</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22567724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Why Programs fail</a:t>
            </a:r>
            <a:endParaRPr lang="en-US" dirty="0"/>
          </a:p>
        </p:txBody>
      </p:sp>
      <p:sp>
        <p:nvSpPr>
          <p:cNvPr id="3" name="Content Placeholder 2"/>
          <p:cNvSpPr>
            <a:spLocks noGrp="1"/>
          </p:cNvSpPr>
          <p:nvPr>
            <p:ph idx="1"/>
          </p:nvPr>
        </p:nvSpPr>
        <p:spPr/>
        <p:txBody>
          <a:bodyPr/>
          <a:lstStyle/>
          <a:p>
            <a:r>
              <a:rPr lang="en-US" dirty="0"/>
              <a:t>In </a:t>
            </a:r>
            <a:r>
              <a:rPr lang="en-US" i="1" dirty="0"/>
              <a:t>Federalist 51</a:t>
            </a:r>
            <a:r>
              <a:rPr lang="en-US" dirty="0"/>
              <a:t>, James Madison wrote: “If men were angels, no government would be necessary.” </a:t>
            </a:r>
          </a:p>
          <a:p>
            <a:r>
              <a:rPr lang="en-US" dirty="0"/>
              <a:t>If he lived today, Madison might have written: “If software developers were angels, debugging would be unnecessary.” </a:t>
            </a:r>
          </a:p>
          <a:p>
            <a:endParaRPr lang="en-US" dirty="0"/>
          </a:p>
        </p:txBody>
      </p:sp>
      <p:sp>
        <p:nvSpPr>
          <p:cNvPr id="4" name="Date Placeholder 3"/>
          <p:cNvSpPr>
            <a:spLocks noGrp="1"/>
          </p:cNvSpPr>
          <p:nvPr>
            <p:ph type="dt" sz="half" idx="10"/>
          </p:nvPr>
        </p:nvSpPr>
        <p:spPr/>
        <p:txBody>
          <a:bodyPr/>
          <a:lstStyle/>
          <a:p>
            <a:pPr>
              <a:defRPr/>
            </a:pPr>
            <a:r>
              <a:rPr lang="en-US" dirty="0" smtClean="0"/>
              <a:t>March 28,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1</a:t>
            </a:r>
            <a:endParaRPr lang="en-US" dirty="0"/>
          </a:p>
        </p:txBody>
      </p:sp>
      <p:sp>
        <p:nvSpPr>
          <p:cNvPr id="6" name="Slide Number Placeholder 5"/>
          <p:cNvSpPr>
            <a:spLocks noGrp="1"/>
          </p:cNvSpPr>
          <p:nvPr>
            <p:ph type="sldNum" sz="quarter" idx="12"/>
          </p:nvPr>
        </p:nvSpPr>
        <p:spPr/>
        <p:txBody>
          <a:bodyPr/>
          <a:lstStyle/>
          <a:p>
            <a:pPr>
              <a:defRPr/>
            </a:pPr>
            <a:fld id="{8BDBD1F7-51C1-E94D-B9B2-8F7012A744C6}" type="slidenum">
              <a:rPr lang="en-US" smtClean="0"/>
              <a:pPr>
                <a:defRPr/>
              </a:pPr>
              <a:t>31</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244307487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Why Programs fail</a:t>
            </a:r>
            <a:endParaRPr lang="en-US" dirty="0"/>
          </a:p>
        </p:txBody>
      </p:sp>
      <p:sp>
        <p:nvSpPr>
          <p:cNvPr id="3" name="Content Placeholder 2"/>
          <p:cNvSpPr>
            <a:spLocks noGrp="1"/>
          </p:cNvSpPr>
          <p:nvPr>
            <p:ph idx="1"/>
          </p:nvPr>
        </p:nvSpPr>
        <p:spPr/>
        <p:txBody>
          <a:bodyPr/>
          <a:lstStyle/>
          <a:p>
            <a:pPr marL="0" indent="0">
              <a:buNone/>
            </a:pPr>
            <a:r>
              <a:rPr lang="en-US" dirty="0" smtClean="0"/>
              <a:t>Congratulations!</a:t>
            </a:r>
          </a:p>
          <a:p>
            <a:r>
              <a:rPr lang="en-US" sz="2000" dirty="0" smtClean="0"/>
              <a:t>Your code is complete. It compiles. It runs </a:t>
            </a:r>
            <a:r>
              <a:rPr lang="is-IS" sz="2000" dirty="0" smtClean="0"/>
              <a:t>…</a:t>
            </a:r>
          </a:p>
          <a:p>
            <a:r>
              <a:rPr lang="en-US" sz="2000" dirty="0"/>
              <a:t>Your program fails. How can this be? </a:t>
            </a:r>
            <a:endParaRPr lang="en-US" sz="2000" dirty="0" smtClean="0"/>
          </a:p>
          <a:p>
            <a:r>
              <a:rPr lang="en-US" sz="2000" dirty="0" smtClean="0"/>
              <a:t>There is a </a:t>
            </a:r>
            <a:r>
              <a:rPr lang="en-US" sz="2000" dirty="0"/>
              <a:t>defect in the code. When the code is executed, the defect causes </a:t>
            </a:r>
            <a:r>
              <a:rPr lang="en-US" sz="2000" dirty="0" smtClean="0"/>
              <a:t>bad behavior, </a:t>
            </a:r>
            <a:r>
              <a:rPr lang="en-US" sz="2000" dirty="0"/>
              <a:t>which later becomes visible as a failure. </a:t>
            </a:r>
            <a:endParaRPr lang="en-US" sz="2000" dirty="0" smtClean="0"/>
          </a:p>
          <a:p>
            <a:r>
              <a:rPr lang="en-US" sz="2000" dirty="0"/>
              <a:t>Before a program can be debugged, we must set it up such that it can be </a:t>
            </a:r>
            <a:r>
              <a:rPr lang="en-US" sz="2000" i="1" dirty="0"/>
              <a:t>tested </a:t>
            </a:r>
            <a:r>
              <a:rPr lang="en-US" sz="2000" dirty="0"/>
              <a:t>— that is, executed with the intent to make it fail. </a:t>
            </a:r>
            <a:endParaRPr lang="en-US" sz="2000" dirty="0" smtClean="0"/>
          </a:p>
          <a:p>
            <a:r>
              <a:rPr lang="en-US" sz="2000" dirty="0"/>
              <a:t>The first step in debugging is to </a:t>
            </a:r>
            <a:r>
              <a:rPr lang="en-US" sz="2000" i="1" dirty="0"/>
              <a:t>reproduce </a:t>
            </a:r>
            <a:r>
              <a:rPr lang="en-US" sz="2000" dirty="0"/>
              <a:t>the problem in question — that is, to create a test case that causes the program to fail in the specified way. </a:t>
            </a:r>
            <a:endParaRPr lang="en-US" sz="2000" dirty="0" smtClean="0"/>
          </a:p>
          <a:p>
            <a:pPr lvl="1"/>
            <a:r>
              <a:rPr lang="en-US" dirty="0" smtClean="0"/>
              <a:t>The </a:t>
            </a:r>
            <a:r>
              <a:rPr lang="en-US" dirty="0"/>
              <a:t>first reason is to bring it under control, such that it can be observed. </a:t>
            </a:r>
            <a:endParaRPr lang="en-US" dirty="0" smtClean="0"/>
          </a:p>
          <a:p>
            <a:pPr lvl="1"/>
            <a:r>
              <a:rPr lang="en-US" dirty="0" smtClean="0"/>
              <a:t>The second reason </a:t>
            </a:r>
            <a:r>
              <a:rPr lang="en-US" dirty="0"/>
              <a:t>is to verify the success of the fix. </a:t>
            </a:r>
            <a:endParaRPr lang="en-US" dirty="0" smtClean="0"/>
          </a:p>
          <a:p>
            <a:r>
              <a:rPr lang="en-US" sz="2000" dirty="0" smtClean="0"/>
              <a:t>Now you will have the fun of testing and debugging!</a:t>
            </a:r>
            <a:endParaRPr lang="en-US" sz="2000" dirty="0"/>
          </a:p>
          <a:p>
            <a:endParaRPr lang="en-US" dirty="0"/>
          </a:p>
          <a:p>
            <a:endParaRPr lang="en-US" dirty="0"/>
          </a:p>
          <a:p>
            <a:endParaRPr lang="en-US" dirty="0"/>
          </a:p>
        </p:txBody>
      </p:sp>
      <p:sp>
        <p:nvSpPr>
          <p:cNvPr id="4" name="Date Placeholder 3"/>
          <p:cNvSpPr>
            <a:spLocks noGrp="1"/>
          </p:cNvSpPr>
          <p:nvPr>
            <p:ph type="dt" sz="half" idx="10"/>
          </p:nvPr>
        </p:nvSpPr>
        <p:spPr/>
        <p:txBody>
          <a:bodyPr/>
          <a:lstStyle/>
          <a:p>
            <a:pPr>
              <a:defRPr/>
            </a:pPr>
            <a:r>
              <a:rPr lang="en-US" dirty="0" smtClean="0"/>
              <a:t>March 28,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1</a:t>
            </a:r>
            <a:endParaRPr lang="en-US" dirty="0"/>
          </a:p>
        </p:txBody>
      </p:sp>
      <p:sp>
        <p:nvSpPr>
          <p:cNvPr id="6" name="Slide Number Placeholder 5"/>
          <p:cNvSpPr>
            <a:spLocks noGrp="1"/>
          </p:cNvSpPr>
          <p:nvPr>
            <p:ph type="sldNum" sz="quarter" idx="12"/>
          </p:nvPr>
        </p:nvSpPr>
        <p:spPr/>
        <p:txBody>
          <a:bodyPr/>
          <a:lstStyle/>
          <a:p>
            <a:pPr>
              <a:defRPr/>
            </a:pPr>
            <a:fld id="{8BDBD1F7-51C1-E94D-B9B2-8F7012A744C6}" type="slidenum">
              <a:rPr lang="en-US" smtClean="0"/>
              <a:pPr>
                <a:defRPr/>
              </a:pPr>
              <a:t>32</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41980758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ctrTitle"/>
          </p:nvPr>
        </p:nvSpPr>
        <p:spPr>
          <a:xfrm>
            <a:off x="-76200" y="914400"/>
            <a:ext cx="9220200" cy="1470025"/>
          </a:xfrm>
        </p:spPr>
        <p:txBody>
          <a:bodyPr/>
          <a:lstStyle/>
          <a:p>
            <a:pPr algn="ctr"/>
            <a:r>
              <a:rPr lang="en-US" sz="4400" dirty="0"/>
              <a:t>Myth Busters</a:t>
            </a:r>
            <a:br>
              <a:rPr lang="en-US" sz="4400" dirty="0"/>
            </a:br>
            <a:r>
              <a:rPr lang="en-US" dirty="0"/>
              <a:t>Software </a:t>
            </a:r>
            <a:r>
              <a:rPr lang="en-US" dirty="0" smtClean="0"/>
              <a:t>Testing</a:t>
            </a:r>
            <a:endParaRPr lang="en-US" sz="4400" dirty="0"/>
          </a:p>
        </p:txBody>
      </p:sp>
      <p:sp>
        <p:nvSpPr>
          <p:cNvPr id="8" name="Subtitle 7"/>
          <p:cNvSpPr>
            <a:spLocks noGrp="1"/>
          </p:cNvSpPr>
          <p:nvPr>
            <p:ph type="subTitle" idx="1"/>
          </p:nvPr>
        </p:nvSpPr>
        <p:spPr/>
        <p:txBody>
          <a:bodyPr/>
          <a:lstStyle/>
          <a:p>
            <a:endParaRPr lang="en-US" dirty="0"/>
          </a:p>
        </p:txBody>
      </p:sp>
      <p:sp>
        <p:nvSpPr>
          <p:cNvPr id="2" name="Date Placeholder 1"/>
          <p:cNvSpPr>
            <a:spLocks noGrp="1"/>
          </p:cNvSpPr>
          <p:nvPr>
            <p:ph type="dt" sz="half" idx="10"/>
          </p:nvPr>
        </p:nvSpPr>
        <p:spPr/>
        <p:txBody>
          <a:bodyPr/>
          <a:lstStyle/>
          <a:p>
            <a:pPr>
              <a:defRPr/>
            </a:pPr>
            <a:r>
              <a:rPr lang="en-US" dirty="0" smtClean="0"/>
              <a:t>March 28,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1</a:t>
            </a:r>
            <a:endParaRPr lang="en-US" dirty="0"/>
          </a:p>
        </p:txBody>
      </p:sp>
      <p:pic>
        <p:nvPicPr>
          <p:cNvPr id="186376" name="Picture 8" descr="http://activerain.com/image_store/uploads/4/8/0/5/6/ar1169830960650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000375"/>
            <a:ext cx="65532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F683B677-C643-1541-A02D-CD84F8996590}" type="slidenum">
              <a:rPr lang="en-US" smtClean="0"/>
              <a:pPr>
                <a:defRPr/>
              </a:pPr>
              <a:t>33</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20249649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86376"/>
                                        </p:tgtEl>
                                        <p:attrNameLst>
                                          <p:attrName>style.visibility</p:attrName>
                                        </p:attrNameLst>
                                      </p:cBhvr>
                                      <p:to>
                                        <p:strVal val="visible"/>
                                      </p:to>
                                    </p:set>
                                    <p:anim calcmode="lin" valueType="num">
                                      <p:cBhvr>
                                        <p:cTn id="7" dur="500" fill="hold"/>
                                        <p:tgtEl>
                                          <p:spTgt spid="186376"/>
                                        </p:tgtEl>
                                        <p:attrNameLst>
                                          <p:attrName>ppt_w</p:attrName>
                                        </p:attrNameLst>
                                      </p:cBhvr>
                                      <p:tavLst>
                                        <p:tav tm="0">
                                          <p:val>
                                            <p:strVal val="#ppt_w*0.05"/>
                                          </p:val>
                                        </p:tav>
                                        <p:tav tm="100000">
                                          <p:val>
                                            <p:strVal val="#ppt_w"/>
                                          </p:val>
                                        </p:tav>
                                      </p:tavLst>
                                    </p:anim>
                                    <p:anim calcmode="lin" valueType="num">
                                      <p:cBhvr>
                                        <p:cTn id="8" dur="500" fill="hold"/>
                                        <p:tgtEl>
                                          <p:spTgt spid="186376"/>
                                        </p:tgtEl>
                                        <p:attrNameLst>
                                          <p:attrName>ppt_h</p:attrName>
                                        </p:attrNameLst>
                                      </p:cBhvr>
                                      <p:tavLst>
                                        <p:tav tm="0">
                                          <p:val>
                                            <p:strVal val="#ppt_h"/>
                                          </p:val>
                                        </p:tav>
                                        <p:tav tm="100000">
                                          <p:val>
                                            <p:strVal val="#ppt_h"/>
                                          </p:val>
                                        </p:tav>
                                      </p:tavLst>
                                    </p:anim>
                                    <p:anim calcmode="lin" valueType="num">
                                      <p:cBhvr>
                                        <p:cTn id="9" dur="500" fill="hold"/>
                                        <p:tgtEl>
                                          <p:spTgt spid="186376"/>
                                        </p:tgtEl>
                                        <p:attrNameLst>
                                          <p:attrName>ppt_x</p:attrName>
                                        </p:attrNameLst>
                                      </p:cBhvr>
                                      <p:tavLst>
                                        <p:tav tm="0">
                                          <p:val>
                                            <p:strVal val="#ppt_x-.2"/>
                                          </p:val>
                                        </p:tav>
                                        <p:tav tm="100000">
                                          <p:val>
                                            <p:strVal val="#ppt_x"/>
                                          </p:val>
                                        </p:tav>
                                      </p:tavLst>
                                    </p:anim>
                                    <p:anim calcmode="lin" valueType="num">
                                      <p:cBhvr>
                                        <p:cTn id="10" dur="500" fill="hold"/>
                                        <p:tgtEl>
                                          <p:spTgt spid="186376"/>
                                        </p:tgtEl>
                                        <p:attrNameLst>
                                          <p:attrName>ppt_y</p:attrName>
                                        </p:attrNameLst>
                                      </p:cBhvr>
                                      <p:tavLst>
                                        <p:tav tm="0">
                                          <p:val>
                                            <p:strVal val="#ppt_y"/>
                                          </p:val>
                                        </p:tav>
                                        <p:tav tm="100000">
                                          <p:val>
                                            <p:strVal val="#ppt_y"/>
                                          </p:val>
                                        </p:tav>
                                      </p:tavLst>
                                    </p:anim>
                                    <p:animEffect transition="in" filter="fade">
                                      <p:cBhvr>
                                        <p:cTn id="11" dur="500"/>
                                        <p:tgtEl>
                                          <p:spTgt spid="186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7" name="Rectangle 2"/>
          <p:cNvSpPr>
            <a:spLocks noGrp="1"/>
          </p:cNvSpPr>
          <p:nvPr>
            <p:ph type="title"/>
          </p:nvPr>
        </p:nvSpPr>
        <p:spPr/>
        <p:txBody>
          <a:bodyPr/>
          <a:lstStyle/>
          <a:p>
            <a:r>
              <a:rPr lang="en-US" dirty="0"/>
              <a:t>Myth #1 in Software Testing</a:t>
            </a:r>
          </a:p>
        </p:txBody>
      </p:sp>
      <p:sp>
        <p:nvSpPr>
          <p:cNvPr id="24578" name="Rectangle 3"/>
          <p:cNvSpPr>
            <a:spLocks noGrp="1"/>
          </p:cNvSpPr>
          <p:nvPr>
            <p:ph idx="1"/>
          </p:nvPr>
        </p:nvSpPr>
        <p:spPr/>
        <p:txBody>
          <a:bodyPr/>
          <a:lstStyle/>
          <a:p>
            <a:pPr marL="0" indent="0">
              <a:buNone/>
            </a:pPr>
            <a:r>
              <a:rPr lang="en-US" sz="3400" dirty="0" smtClean="0"/>
              <a:t>Q: What is the objective of software testing?</a:t>
            </a:r>
          </a:p>
          <a:p>
            <a:pPr marL="0" indent="0">
              <a:buNone/>
            </a:pPr>
            <a:r>
              <a:rPr lang="en-US" sz="3400" dirty="0" smtClean="0"/>
              <a:t>A: Testing </a:t>
            </a:r>
            <a:r>
              <a:rPr lang="en-US" sz="3400" dirty="0"/>
              <a:t>is </a:t>
            </a:r>
            <a:r>
              <a:rPr lang="en-US" sz="3400" dirty="0" smtClean="0"/>
              <a:t>to </a:t>
            </a:r>
            <a:r>
              <a:rPr lang="en-US" sz="3400" dirty="0"/>
              <a:t>show that there are no </a:t>
            </a:r>
            <a:endParaRPr lang="en-US" sz="3400" dirty="0" smtClean="0"/>
          </a:p>
          <a:p>
            <a:pPr marL="0" indent="0">
              <a:buNone/>
            </a:pPr>
            <a:r>
              <a:rPr lang="en-US" sz="3400" dirty="0"/>
              <a:t> </a:t>
            </a:r>
            <a:r>
              <a:rPr lang="en-US" sz="3400" dirty="0" smtClean="0"/>
              <a:t>    errors/bugs</a:t>
            </a:r>
            <a:r>
              <a:rPr lang="en-US" sz="3400" dirty="0"/>
              <a:t>/defects in the </a:t>
            </a:r>
            <a:r>
              <a:rPr lang="en-US" sz="3400" dirty="0" smtClean="0"/>
              <a:t>software.</a:t>
            </a:r>
            <a:endParaRPr lang="en-US" sz="3400" dirty="0"/>
          </a:p>
        </p:txBody>
      </p:sp>
      <p:sp>
        <p:nvSpPr>
          <p:cNvPr id="2" name="Date Placeholder 1"/>
          <p:cNvSpPr>
            <a:spLocks noGrp="1"/>
          </p:cNvSpPr>
          <p:nvPr>
            <p:ph type="dt" sz="half" idx="10"/>
          </p:nvPr>
        </p:nvSpPr>
        <p:spPr/>
        <p:txBody>
          <a:bodyPr/>
          <a:lstStyle/>
          <a:p>
            <a:pPr>
              <a:defRPr/>
            </a:pPr>
            <a:r>
              <a:rPr lang="en-US" dirty="0" smtClean="0"/>
              <a:t>March 28,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1</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34</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2267155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7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p:nvPr>
        </p:nvSpPr>
        <p:spPr/>
        <p:txBody>
          <a:bodyPr/>
          <a:lstStyle/>
          <a:p>
            <a:r>
              <a:rPr lang="en-US" dirty="0"/>
              <a:t>Myth #1 in Software Testing</a:t>
            </a:r>
          </a:p>
        </p:txBody>
      </p:sp>
      <p:sp>
        <p:nvSpPr>
          <p:cNvPr id="24578" name="Rectangle 3"/>
          <p:cNvSpPr>
            <a:spLocks noGrp="1"/>
          </p:cNvSpPr>
          <p:nvPr>
            <p:ph idx="1"/>
          </p:nvPr>
        </p:nvSpPr>
        <p:spPr/>
        <p:txBody>
          <a:bodyPr/>
          <a:lstStyle/>
          <a:p>
            <a:pPr marL="0" indent="0">
              <a:buNone/>
            </a:pPr>
            <a:r>
              <a:rPr lang="en-US" sz="3400" dirty="0" smtClean="0"/>
              <a:t>Q: What is the objective of software testing?</a:t>
            </a:r>
          </a:p>
          <a:p>
            <a:pPr marL="0" indent="0">
              <a:buNone/>
            </a:pPr>
            <a:r>
              <a:rPr lang="en-US" sz="3400" dirty="0" smtClean="0"/>
              <a:t>A: Testing </a:t>
            </a:r>
            <a:r>
              <a:rPr lang="en-US" sz="3400" dirty="0"/>
              <a:t>is </a:t>
            </a:r>
            <a:r>
              <a:rPr lang="en-US" sz="3400" dirty="0" smtClean="0"/>
              <a:t>to </a:t>
            </a:r>
            <a:r>
              <a:rPr lang="en-US" sz="3400" dirty="0"/>
              <a:t>show that there are no </a:t>
            </a:r>
            <a:endParaRPr lang="en-US" sz="3400" dirty="0" smtClean="0"/>
          </a:p>
          <a:p>
            <a:pPr marL="0" indent="0">
              <a:buNone/>
            </a:pPr>
            <a:r>
              <a:rPr lang="en-US" sz="3400" dirty="0"/>
              <a:t> </a:t>
            </a:r>
            <a:r>
              <a:rPr lang="en-US" sz="3400" dirty="0" smtClean="0"/>
              <a:t>    errors/bugs</a:t>
            </a:r>
            <a:r>
              <a:rPr lang="en-US" sz="3400" dirty="0"/>
              <a:t>/defects in the </a:t>
            </a:r>
            <a:r>
              <a:rPr lang="en-US" sz="3400" dirty="0" smtClean="0"/>
              <a:t>software.</a:t>
            </a:r>
            <a:endParaRPr lang="en-US" sz="3400" dirty="0"/>
          </a:p>
        </p:txBody>
      </p:sp>
      <p:pic>
        <p:nvPicPr>
          <p:cNvPr id="187397" name="Picture 5" descr="buste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505200"/>
            <a:ext cx="3048000" cy="150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3892" name="Rectangle 4"/>
          <p:cNvSpPr>
            <a:spLocks/>
          </p:cNvSpPr>
          <p:nvPr/>
        </p:nvSpPr>
        <p:spPr bwMode="auto">
          <a:xfrm>
            <a:off x="533400" y="4343400"/>
            <a:ext cx="8305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73050" algn="l" eaLnBrk="0" hangingPunct="0">
              <a:spcBef>
                <a:spcPts val="600"/>
              </a:spcBef>
              <a:buClr>
                <a:schemeClr val="accent1"/>
              </a:buClr>
              <a:buSzPct val="76000"/>
              <a:buFont typeface="Wingdings 3" charset="0"/>
              <a:buChar char=""/>
            </a:pPr>
            <a:r>
              <a:rPr lang="en-US" sz="3400" dirty="0">
                <a:latin typeface="Garamond"/>
                <a:cs typeface="Garamond"/>
              </a:rPr>
              <a:t>Fact: </a:t>
            </a:r>
          </a:p>
          <a:p>
            <a:pPr marL="547688" lvl="1" indent="-273050" algn="l" eaLnBrk="0" hangingPunct="0">
              <a:spcBef>
                <a:spcPts val="500"/>
              </a:spcBef>
              <a:buClr>
                <a:schemeClr val="accent2"/>
              </a:buClr>
              <a:buSzPct val="76000"/>
              <a:buFont typeface="Wingdings 3" charset="0"/>
              <a:buChar char=""/>
            </a:pPr>
            <a:r>
              <a:rPr lang="en-US" sz="2800" dirty="0">
                <a:solidFill>
                  <a:schemeClr val="tx2"/>
                </a:solidFill>
                <a:latin typeface="Garamond"/>
                <a:cs typeface="Garamond"/>
              </a:rPr>
              <a:t>No!! The main objective of testing is to </a:t>
            </a:r>
            <a:r>
              <a:rPr lang="en-US" sz="2800" i="1" dirty="0">
                <a:solidFill>
                  <a:schemeClr val="tx2"/>
                </a:solidFill>
                <a:latin typeface="Garamond"/>
                <a:cs typeface="Garamond"/>
              </a:rPr>
              <a:t>discover</a:t>
            </a:r>
            <a:r>
              <a:rPr lang="en-US" sz="2800" dirty="0">
                <a:solidFill>
                  <a:schemeClr val="tx2"/>
                </a:solidFill>
                <a:latin typeface="Garamond"/>
                <a:cs typeface="Garamond"/>
              </a:rPr>
              <a:t> defects.</a:t>
            </a:r>
          </a:p>
          <a:p>
            <a:pPr marL="547688" lvl="1" indent="-273050" algn="l" eaLnBrk="0" hangingPunct="0">
              <a:spcBef>
                <a:spcPts val="500"/>
              </a:spcBef>
              <a:buClr>
                <a:schemeClr val="accent2"/>
              </a:buClr>
              <a:buSzPct val="76000"/>
              <a:buFont typeface="Wingdings 3" charset="0"/>
              <a:buChar char=""/>
            </a:pPr>
            <a:r>
              <a:rPr lang="en-US" sz="2800" dirty="0">
                <a:solidFill>
                  <a:schemeClr val="tx2"/>
                </a:solidFill>
                <a:latin typeface="Garamond"/>
                <a:cs typeface="Garamond"/>
              </a:rPr>
              <a:t>Testing is a </a:t>
            </a:r>
            <a:r>
              <a:rPr lang="en-US" sz="2800" i="1" dirty="0">
                <a:solidFill>
                  <a:schemeClr val="tx2"/>
                </a:solidFill>
                <a:latin typeface="Garamond"/>
                <a:cs typeface="Garamond"/>
              </a:rPr>
              <a:t>destructive</a:t>
            </a:r>
            <a:r>
              <a:rPr lang="en-US" sz="2800" dirty="0">
                <a:solidFill>
                  <a:schemeClr val="tx2"/>
                </a:solidFill>
                <a:latin typeface="Garamond"/>
                <a:cs typeface="Garamond"/>
              </a:rPr>
              <a:t> activity.</a:t>
            </a:r>
          </a:p>
        </p:txBody>
      </p:sp>
      <p:sp>
        <p:nvSpPr>
          <p:cNvPr id="2" name="Date Placeholder 1"/>
          <p:cNvSpPr>
            <a:spLocks noGrp="1"/>
          </p:cNvSpPr>
          <p:nvPr>
            <p:ph type="dt" sz="half" idx="10"/>
          </p:nvPr>
        </p:nvSpPr>
        <p:spPr/>
        <p:txBody>
          <a:bodyPr/>
          <a:lstStyle/>
          <a:p>
            <a:pPr>
              <a:defRPr/>
            </a:pPr>
            <a:r>
              <a:rPr lang="en-US" dirty="0" smtClean="0"/>
              <a:t>March 28,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1</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35</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3840195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7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nodeType="clickEffect">
                                  <p:stCondLst>
                                    <p:cond delay="0"/>
                                  </p:stCondLst>
                                  <p:childTnLst>
                                    <p:set>
                                      <p:cBhvr>
                                        <p:cTn id="16" dur="1" fill="hold">
                                          <p:stCondLst>
                                            <p:cond delay="0"/>
                                          </p:stCondLst>
                                        </p:cTn>
                                        <p:tgtEl>
                                          <p:spTgt spid="187397"/>
                                        </p:tgtEl>
                                        <p:attrNameLst>
                                          <p:attrName>style.visibility</p:attrName>
                                        </p:attrNameLst>
                                      </p:cBhvr>
                                      <p:to>
                                        <p:strVal val="visible"/>
                                      </p:to>
                                    </p:set>
                                    <p:anim calcmode="lin" valueType="num">
                                      <p:cBhvr>
                                        <p:cTn id="17" dur="500" decel="50000" fill="hold">
                                          <p:stCondLst>
                                            <p:cond delay="0"/>
                                          </p:stCondLst>
                                        </p:cTn>
                                        <p:tgtEl>
                                          <p:spTgt spid="18739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8739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87397"/>
                                        </p:tgtEl>
                                        <p:attrNameLst>
                                          <p:attrName>ppt_w</p:attrName>
                                        </p:attrNameLst>
                                      </p:cBhvr>
                                      <p:tavLst>
                                        <p:tav tm="0">
                                          <p:val>
                                            <p:strVal val="#ppt_w*.05"/>
                                          </p:val>
                                        </p:tav>
                                        <p:tav tm="100000">
                                          <p:val>
                                            <p:strVal val="#ppt_w"/>
                                          </p:val>
                                        </p:tav>
                                      </p:tavLst>
                                    </p:anim>
                                    <p:anim calcmode="lin" valueType="num">
                                      <p:cBhvr>
                                        <p:cTn id="20" dur="1000" fill="hold"/>
                                        <p:tgtEl>
                                          <p:spTgt spid="18739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8739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8739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8739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8739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93892">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3892">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389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5" name="Rectangle 2"/>
          <p:cNvSpPr>
            <a:spLocks noGrp="1"/>
          </p:cNvSpPr>
          <p:nvPr>
            <p:ph type="title"/>
          </p:nvPr>
        </p:nvSpPr>
        <p:spPr/>
        <p:txBody>
          <a:bodyPr/>
          <a:lstStyle/>
          <a:p>
            <a:r>
              <a:rPr lang="en-US" dirty="0"/>
              <a:t>Myth #2 in Software Testing</a:t>
            </a:r>
          </a:p>
        </p:txBody>
      </p:sp>
      <p:sp>
        <p:nvSpPr>
          <p:cNvPr id="26626" name="Rectangle 3"/>
          <p:cNvSpPr>
            <a:spLocks noGrp="1"/>
          </p:cNvSpPr>
          <p:nvPr>
            <p:ph idx="1"/>
          </p:nvPr>
        </p:nvSpPr>
        <p:spPr/>
        <p:txBody>
          <a:bodyPr/>
          <a:lstStyle/>
          <a:p>
            <a:pPr marL="0" indent="0">
              <a:buNone/>
            </a:pPr>
            <a:r>
              <a:rPr lang="en-US" sz="3400" dirty="0" smtClean="0"/>
              <a:t>Q: What </a:t>
            </a:r>
            <a:r>
              <a:rPr lang="en-US" sz="3400" dirty="0"/>
              <a:t>is the objective of software testing?</a:t>
            </a:r>
          </a:p>
          <a:p>
            <a:pPr marL="0" indent="0">
              <a:buNone/>
            </a:pPr>
            <a:r>
              <a:rPr lang="en-US" sz="3400" dirty="0" smtClean="0"/>
              <a:t>A: Testing is </a:t>
            </a:r>
            <a:r>
              <a:rPr lang="en-US" sz="3400" dirty="0"/>
              <a:t>to ensure that the software does </a:t>
            </a:r>
            <a:r>
              <a:rPr lang="en-US" sz="3400" dirty="0" smtClean="0"/>
              <a:t>what </a:t>
            </a:r>
            <a:r>
              <a:rPr lang="en-US" sz="3400" dirty="0"/>
              <a:t>it is supposed to </a:t>
            </a:r>
            <a:r>
              <a:rPr lang="en-US" sz="3400" dirty="0" smtClean="0"/>
              <a:t>do.  </a:t>
            </a:r>
            <a:endParaRPr lang="en-US" sz="3400" dirty="0"/>
          </a:p>
        </p:txBody>
      </p:sp>
      <p:sp>
        <p:nvSpPr>
          <p:cNvPr id="2" name="Date Placeholder 1"/>
          <p:cNvSpPr>
            <a:spLocks noGrp="1"/>
          </p:cNvSpPr>
          <p:nvPr>
            <p:ph type="dt" sz="half" idx="10"/>
          </p:nvPr>
        </p:nvSpPr>
        <p:spPr/>
        <p:txBody>
          <a:bodyPr/>
          <a:lstStyle/>
          <a:p>
            <a:pPr>
              <a:defRPr/>
            </a:pPr>
            <a:r>
              <a:rPr lang="en-US" dirty="0" smtClean="0"/>
              <a:t>March 28,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1</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36</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38464121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p:txBody>
          <a:bodyPr/>
          <a:lstStyle/>
          <a:p>
            <a:r>
              <a:rPr lang="en-US" dirty="0"/>
              <a:t>Myth #2 in Software Testing</a:t>
            </a:r>
          </a:p>
        </p:txBody>
      </p:sp>
      <p:sp>
        <p:nvSpPr>
          <p:cNvPr id="26626" name="Rectangle 3"/>
          <p:cNvSpPr>
            <a:spLocks noGrp="1"/>
          </p:cNvSpPr>
          <p:nvPr>
            <p:ph idx="1"/>
          </p:nvPr>
        </p:nvSpPr>
        <p:spPr/>
        <p:txBody>
          <a:bodyPr/>
          <a:lstStyle/>
          <a:p>
            <a:pPr marL="0" indent="0">
              <a:buNone/>
            </a:pPr>
            <a:r>
              <a:rPr lang="en-US" sz="3400" dirty="0" smtClean="0"/>
              <a:t>Q: What </a:t>
            </a:r>
            <a:r>
              <a:rPr lang="en-US" sz="3400" dirty="0"/>
              <a:t>is the objective of software testing?</a:t>
            </a:r>
          </a:p>
          <a:p>
            <a:pPr marL="0" indent="0">
              <a:buNone/>
            </a:pPr>
            <a:r>
              <a:rPr lang="en-US" sz="3400" dirty="0" smtClean="0"/>
              <a:t>A: Testing is </a:t>
            </a:r>
            <a:r>
              <a:rPr lang="en-US" sz="3400" dirty="0"/>
              <a:t>to ensure that the software does </a:t>
            </a:r>
            <a:r>
              <a:rPr lang="en-US" sz="3400" dirty="0" smtClean="0"/>
              <a:t>what </a:t>
            </a:r>
            <a:r>
              <a:rPr lang="en-US" sz="3400" dirty="0"/>
              <a:t>it is supposed to </a:t>
            </a:r>
            <a:r>
              <a:rPr lang="en-US" sz="3400" dirty="0" smtClean="0"/>
              <a:t>do.  </a:t>
            </a:r>
            <a:endParaRPr lang="en-US" sz="3400" dirty="0"/>
          </a:p>
        </p:txBody>
      </p:sp>
      <p:pic>
        <p:nvPicPr>
          <p:cNvPr id="225285" name="Picture 5" descr="buste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535470"/>
            <a:ext cx="2743200" cy="135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6" name="Rectangle 6"/>
          <p:cNvSpPr>
            <a:spLocks/>
          </p:cNvSpPr>
          <p:nvPr/>
        </p:nvSpPr>
        <p:spPr bwMode="auto">
          <a:xfrm>
            <a:off x="533400" y="4343400"/>
            <a:ext cx="8305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73050" algn="l" eaLnBrk="0" hangingPunct="0">
              <a:spcBef>
                <a:spcPts val="600"/>
              </a:spcBef>
              <a:buClr>
                <a:schemeClr val="accent1"/>
              </a:buClr>
              <a:buSzPct val="76000"/>
              <a:buFont typeface="Wingdings 3" charset="0"/>
              <a:buChar char=""/>
            </a:pPr>
            <a:r>
              <a:rPr lang="en-US" sz="3400" dirty="0">
                <a:latin typeface="Garamond"/>
                <a:cs typeface="Garamond"/>
              </a:rPr>
              <a:t>Fact: </a:t>
            </a:r>
          </a:p>
          <a:p>
            <a:pPr marL="547688" lvl="1" indent="-273050" algn="l" eaLnBrk="0" hangingPunct="0">
              <a:spcBef>
                <a:spcPts val="500"/>
              </a:spcBef>
              <a:buClr>
                <a:schemeClr val="accent2"/>
              </a:buClr>
              <a:buSzPct val="76000"/>
              <a:buFont typeface="Wingdings 3" charset="0"/>
              <a:buChar char=""/>
            </a:pPr>
            <a:r>
              <a:rPr lang="en-US" sz="2800" dirty="0">
                <a:solidFill>
                  <a:schemeClr val="tx2"/>
                </a:solidFill>
                <a:latin typeface="Garamond"/>
                <a:cs typeface="Garamond"/>
              </a:rPr>
              <a:t>Only partly true.</a:t>
            </a:r>
          </a:p>
          <a:p>
            <a:pPr marL="547688" lvl="1" indent="-273050" algn="l" eaLnBrk="0" hangingPunct="0">
              <a:spcBef>
                <a:spcPts val="500"/>
              </a:spcBef>
              <a:buClr>
                <a:schemeClr val="accent2"/>
              </a:buClr>
              <a:buSzPct val="76000"/>
              <a:buFont typeface="Wingdings 3" charset="0"/>
              <a:buChar char=""/>
            </a:pPr>
            <a:r>
              <a:rPr lang="en-US" sz="2800" dirty="0">
                <a:solidFill>
                  <a:schemeClr val="tx2"/>
                </a:solidFill>
                <a:latin typeface="Garamond"/>
                <a:cs typeface="Garamond"/>
              </a:rPr>
              <a:t>Testing is also to ensure the software </a:t>
            </a:r>
            <a:r>
              <a:rPr lang="en-US" sz="2800" i="1" dirty="0">
                <a:solidFill>
                  <a:schemeClr val="tx2"/>
                </a:solidFill>
                <a:latin typeface="Garamond"/>
                <a:cs typeface="Garamond"/>
              </a:rPr>
              <a:t>does not</a:t>
            </a:r>
            <a:r>
              <a:rPr lang="en-US" sz="2800" dirty="0">
                <a:solidFill>
                  <a:schemeClr val="tx2"/>
                </a:solidFill>
                <a:latin typeface="Garamond"/>
                <a:cs typeface="Garamond"/>
              </a:rPr>
              <a:t> do what it is </a:t>
            </a:r>
            <a:r>
              <a:rPr lang="en-US" sz="2800" i="1" dirty="0">
                <a:solidFill>
                  <a:schemeClr val="tx2"/>
                </a:solidFill>
                <a:latin typeface="Garamond"/>
                <a:cs typeface="Garamond"/>
              </a:rPr>
              <a:t>not supposed</a:t>
            </a:r>
            <a:r>
              <a:rPr lang="en-US" sz="2800" dirty="0">
                <a:solidFill>
                  <a:schemeClr val="tx2"/>
                </a:solidFill>
                <a:latin typeface="Garamond"/>
                <a:cs typeface="Garamond"/>
              </a:rPr>
              <a:t> to do.</a:t>
            </a:r>
          </a:p>
        </p:txBody>
      </p:sp>
      <p:sp>
        <p:nvSpPr>
          <p:cNvPr id="2" name="Date Placeholder 1"/>
          <p:cNvSpPr>
            <a:spLocks noGrp="1"/>
          </p:cNvSpPr>
          <p:nvPr>
            <p:ph type="dt" sz="half" idx="10"/>
          </p:nvPr>
        </p:nvSpPr>
        <p:spPr/>
        <p:txBody>
          <a:bodyPr/>
          <a:lstStyle/>
          <a:p>
            <a:pPr>
              <a:defRPr/>
            </a:pPr>
            <a:r>
              <a:rPr lang="en-US" dirty="0" smtClean="0"/>
              <a:t>March 28,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1</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37</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1108682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225285"/>
                                        </p:tgtEl>
                                        <p:attrNameLst>
                                          <p:attrName>style.visibility</p:attrName>
                                        </p:attrNameLst>
                                      </p:cBhvr>
                                      <p:to>
                                        <p:strVal val="visible"/>
                                      </p:to>
                                    </p:set>
                                    <p:anim calcmode="lin" valueType="num">
                                      <p:cBhvr>
                                        <p:cTn id="15" dur="500" decel="50000" fill="hold">
                                          <p:stCondLst>
                                            <p:cond delay="0"/>
                                          </p:stCondLst>
                                        </p:cTn>
                                        <p:tgtEl>
                                          <p:spTgt spid="225285"/>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225285"/>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225285"/>
                                        </p:tgtEl>
                                        <p:attrNameLst>
                                          <p:attrName>ppt_w</p:attrName>
                                        </p:attrNameLst>
                                      </p:cBhvr>
                                      <p:tavLst>
                                        <p:tav tm="0">
                                          <p:val>
                                            <p:strVal val="#ppt_w*.05"/>
                                          </p:val>
                                        </p:tav>
                                        <p:tav tm="100000">
                                          <p:val>
                                            <p:strVal val="#ppt_w"/>
                                          </p:val>
                                        </p:tav>
                                      </p:tavLst>
                                    </p:anim>
                                    <p:anim calcmode="lin" valueType="num">
                                      <p:cBhvr>
                                        <p:cTn id="18" dur="1000" fill="hold"/>
                                        <p:tgtEl>
                                          <p:spTgt spid="225285"/>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225285"/>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225285"/>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225285"/>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22528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286">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5286">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52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3" name="Rectangle 2"/>
          <p:cNvSpPr>
            <a:spLocks noGrp="1"/>
          </p:cNvSpPr>
          <p:nvPr>
            <p:ph type="title"/>
          </p:nvPr>
        </p:nvSpPr>
        <p:spPr/>
        <p:txBody>
          <a:bodyPr/>
          <a:lstStyle/>
          <a:p>
            <a:r>
              <a:rPr lang="en-US" dirty="0"/>
              <a:t>Myth #3 in Software Testing</a:t>
            </a:r>
          </a:p>
        </p:txBody>
      </p:sp>
      <p:sp>
        <p:nvSpPr>
          <p:cNvPr id="28674" name="Rectangle 3"/>
          <p:cNvSpPr>
            <a:spLocks noGrp="1"/>
          </p:cNvSpPr>
          <p:nvPr>
            <p:ph idx="1"/>
          </p:nvPr>
        </p:nvSpPr>
        <p:spPr/>
        <p:txBody>
          <a:bodyPr/>
          <a:lstStyle/>
          <a:p>
            <a:pPr marL="0" indent="0">
              <a:buNone/>
            </a:pPr>
            <a:r>
              <a:rPr lang="en-US" sz="3400" dirty="0" smtClean="0"/>
              <a:t>Q: How challenging is software testing?</a:t>
            </a:r>
          </a:p>
          <a:p>
            <a:pPr marL="0" indent="0">
              <a:buNone/>
            </a:pPr>
            <a:r>
              <a:rPr lang="en-US" sz="3400" dirty="0" smtClean="0"/>
              <a:t>A: Testing </a:t>
            </a:r>
            <a:r>
              <a:rPr lang="en-US" sz="3400" dirty="0"/>
              <a:t>is </a:t>
            </a:r>
            <a:r>
              <a:rPr lang="en-US" sz="3400" dirty="0" smtClean="0"/>
              <a:t>easier than design and </a:t>
            </a:r>
          </a:p>
          <a:p>
            <a:pPr marL="0" indent="0">
              <a:buNone/>
            </a:pPr>
            <a:r>
              <a:rPr lang="en-US" sz="3400" dirty="0"/>
              <a:t> </a:t>
            </a:r>
            <a:r>
              <a:rPr lang="en-US" sz="3400" dirty="0" smtClean="0"/>
              <a:t>    implementation. </a:t>
            </a:r>
            <a:endParaRPr lang="en-US" sz="3400" dirty="0"/>
          </a:p>
        </p:txBody>
      </p:sp>
      <p:sp>
        <p:nvSpPr>
          <p:cNvPr id="2" name="Date Placeholder 1"/>
          <p:cNvSpPr>
            <a:spLocks noGrp="1"/>
          </p:cNvSpPr>
          <p:nvPr>
            <p:ph type="dt" sz="half" idx="10"/>
          </p:nvPr>
        </p:nvSpPr>
        <p:spPr/>
        <p:txBody>
          <a:bodyPr/>
          <a:lstStyle/>
          <a:p>
            <a:pPr>
              <a:defRPr/>
            </a:pPr>
            <a:r>
              <a:rPr lang="en-US" dirty="0" smtClean="0"/>
              <a:t>March 28,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1</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38</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23140911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p:txBody>
          <a:bodyPr/>
          <a:lstStyle/>
          <a:p>
            <a:r>
              <a:rPr lang="en-US" dirty="0"/>
              <a:t>Myth #3 in Software Testing</a:t>
            </a:r>
          </a:p>
        </p:txBody>
      </p:sp>
      <p:sp>
        <p:nvSpPr>
          <p:cNvPr id="28674" name="Rectangle 3"/>
          <p:cNvSpPr>
            <a:spLocks noGrp="1"/>
          </p:cNvSpPr>
          <p:nvPr>
            <p:ph idx="1"/>
          </p:nvPr>
        </p:nvSpPr>
        <p:spPr/>
        <p:txBody>
          <a:bodyPr/>
          <a:lstStyle/>
          <a:p>
            <a:pPr marL="0" indent="0">
              <a:buNone/>
            </a:pPr>
            <a:r>
              <a:rPr lang="en-US" sz="3400" dirty="0" smtClean="0"/>
              <a:t>Q: How challenging is software testing?</a:t>
            </a:r>
          </a:p>
          <a:p>
            <a:pPr marL="0" indent="0">
              <a:buNone/>
            </a:pPr>
            <a:r>
              <a:rPr lang="en-US" sz="3400" dirty="0" smtClean="0"/>
              <a:t>A: Testing </a:t>
            </a:r>
            <a:r>
              <a:rPr lang="en-US" sz="3400" dirty="0"/>
              <a:t>is </a:t>
            </a:r>
            <a:r>
              <a:rPr lang="en-US" sz="3400" dirty="0" smtClean="0"/>
              <a:t>easier than design and </a:t>
            </a:r>
          </a:p>
          <a:p>
            <a:pPr marL="0" indent="0">
              <a:buNone/>
            </a:pPr>
            <a:r>
              <a:rPr lang="en-US" sz="3400" dirty="0"/>
              <a:t> </a:t>
            </a:r>
            <a:r>
              <a:rPr lang="en-US" sz="3400" dirty="0" smtClean="0"/>
              <a:t>    implementation. </a:t>
            </a:r>
            <a:endParaRPr lang="en-US" sz="3400" dirty="0"/>
          </a:p>
        </p:txBody>
      </p:sp>
      <p:pic>
        <p:nvPicPr>
          <p:cNvPr id="227333" name="Picture 5" descr="buste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124200"/>
            <a:ext cx="2819400" cy="132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334" name="Rectangle 6"/>
          <p:cNvSpPr>
            <a:spLocks/>
          </p:cNvSpPr>
          <p:nvPr/>
        </p:nvSpPr>
        <p:spPr bwMode="auto">
          <a:xfrm>
            <a:off x="533400" y="4038600"/>
            <a:ext cx="8305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73050" algn="l" eaLnBrk="0" hangingPunct="0">
              <a:spcBef>
                <a:spcPts val="600"/>
              </a:spcBef>
              <a:buClr>
                <a:schemeClr val="accent1"/>
              </a:buClr>
              <a:buSzPct val="76000"/>
              <a:buFont typeface="Wingdings 3" charset="0"/>
              <a:buChar char=""/>
            </a:pPr>
            <a:r>
              <a:rPr lang="en-US" sz="3400" dirty="0">
                <a:latin typeface="Garamond"/>
                <a:cs typeface="Garamond"/>
              </a:rPr>
              <a:t>Fact: </a:t>
            </a:r>
          </a:p>
          <a:p>
            <a:pPr marL="547688" lvl="1" indent="-273050" algn="l" eaLnBrk="0" hangingPunct="0">
              <a:spcBef>
                <a:spcPts val="500"/>
              </a:spcBef>
              <a:buClr>
                <a:schemeClr val="accent2"/>
              </a:buClr>
              <a:buSzPct val="76000"/>
              <a:buFont typeface="Wingdings 3" charset="0"/>
              <a:buChar char=""/>
            </a:pPr>
            <a:r>
              <a:rPr lang="en-US" sz="2800" dirty="0">
                <a:solidFill>
                  <a:schemeClr val="tx2"/>
                </a:solidFill>
                <a:latin typeface="Garamond"/>
                <a:cs typeface="Garamond"/>
              </a:rPr>
              <a:t>Must consider all possible scenarios.</a:t>
            </a:r>
          </a:p>
          <a:p>
            <a:pPr marL="547688" lvl="1" indent="-273050" algn="l" eaLnBrk="0" hangingPunct="0">
              <a:spcBef>
                <a:spcPts val="500"/>
              </a:spcBef>
              <a:buClr>
                <a:schemeClr val="accent2"/>
              </a:buClr>
              <a:buSzPct val="76000"/>
              <a:buFont typeface="Wingdings 3" charset="0"/>
              <a:buChar char=""/>
            </a:pPr>
            <a:r>
              <a:rPr lang="en-US" sz="2800" dirty="0">
                <a:solidFill>
                  <a:schemeClr val="tx2"/>
                </a:solidFill>
                <a:latin typeface="Garamond"/>
                <a:cs typeface="Garamond"/>
              </a:rPr>
              <a:t>Implied and unstated requirements and threats.</a:t>
            </a:r>
          </a:p>
          <a:p>
            <a:pPr marL="547688" lvl="1" indent="-273050" algn="l" eaLnBrk="0" hangingPunct="0">
              <a:spcBef>
                <a:spcPts val="500"/>
              </a:spcBef>
              <a:buClr>
                <a:schemeClr val="accent2"/>
              </a:buClr>
              <a:buSzPct val="76000"/>
              <a:buFont typeface="Wingdings 3" charset="0"/>
              <a:buChar char=""/>
            </a:pPr>
            <a:r>
              <a:rPr lang="en-US" sz="2800" dirty="0">
                <a:solidFill>
                  <a:schemeClr val="tx2"/>
                </a:solidFill>
                <a:latin typeface="Garamond"/>
                <a:cs typeface="Garamond"/>
              </a:rPr>
              <a:t>Must be imaginative and creative.</a:t>
            </a:r>
          </a:p>
        </p:txBody>
      </p:sp>
      <p:sp>
        <p:nvSpPr>
          <p:cNvPr id="2" name="Date Placeholder 1"/>
          <p:cNvSpPr>
            <a:spLocks noGrp="1"/>
          </p:cNvSpPr>
          <p:nvPr>
            <p:ph type="dt" sz="half" idx="10"/>
          </p:nvPr>
        </p:nvSpPr>
        <p:spPr/>
        <p:txBody>
          <a:bodyPr/>
          <a:lstStyle/>
          <a:p>
            <a:pPr>
              <a:defRPr/>
            </a:pPr>
            <a:r>
              <a:rPr lang="en-US" dirty="0" smtClean="0"/>
              <a:t>March 28,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1</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39</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3455413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nodeType="clickEffect">
                                  <p:stCondLst>
                                    <p:cond delay="0"/>
                                  </p:stCondLst>
                                  <p:childTnLst>
                                    <p:set>
                                      <p:cBhvr>
                                        <p:cTn id="16" dur="1" fill="hold">
                                          <p:stCondLst>
                                            <p:cond delay="0"/>
                                          </p:stCondLst>
                                        </p:cTn>
                                        <p:tgtEl>
                                          <p:spTgt spid="227333"/>
                                        </p:tgtEl>
                                        <p:attrNameLst>
                                          <p:attrName>style.visibility</p:attrName>
                                        </p:attrNameLst>
                                      </p:cBhvr>
                                      <p:to>
                                        <p:strVal val="visible"/>
                                      </p:to>
                                    </p:set>
                                    <p:anim calcmode="lin" valueType="num">
                                      <p:cBhvr>
                                        <p:cTn id="17" dur="500" decel="50000" fill="hold">
                                          <p:stCondLst>
                                            <p:cond delay="0"/>
                                          </p:stCondLst>
                                        </p:cTn>
                                        <p:tgtEl>
                                          <p:spTgt spid="227333"/>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27333"/>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27333"/>
                                        </p:tgtEl>
                                        <p:attrNameLst>
                                          <p:attrName>ppt_w</p:attrName>
                                        </p:attrNameLst>
                                      </p:cBhvr>
                                      <p:tavLst>
                                        <p:tav tm="0">
                                          <p:val>
                                            <p:strVal val="#ppt_w*.05"/>
                                          </p:val>
                                        </p:tav>
                                        <p:tav tm="100000">
                                          <p:val>
                                            <p:strVal val="#ppt_w"/>
                                          </p:val>
                                        </p:tav>
                                      </p:tavLst>
                                    </p:anim>
                                    <p:anim calcmode="lin" valueType="num">
                                      <p:cBhvr>
                                        <p:cTn id="20" dur="1000" fill="hold"/>
                                        <p:tgtEl>
                                          <p:spTgt spid="227333"/>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27333"/>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27333"/>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27333"/>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2733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7334">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7334">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7334">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73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2"/>
          <p:cNvSpPr>
            <a:spLocks noGrp="1" noChangeArrowheads="1"/>
          </p:cNvSpPr>
          <p:nvPr>
            <p:ph type="title"/>
          </p:nvPr>
        </p:nvSpPr>
        <p:spPr/>
        <p:txBody>
          <a:bodyPr/>
          <a:lstStyle/>
          <a:p>
            <a:pPr>
              <a:defRPr/>
            </a:pPr>
            <a:r>
              <a:rPr lang="en-US" dirty="0">
                <a:latin typeface="Arial" charset="0"/>
                <a:ea typeface="ＭＳ Ｐゴシック" charset="0"/>
                <a:cs typeface="ＭＳ Ｐゴシック" charset="0"/>
              </a:rPr>
              <a:t>Administrivia: Basic Information</a:t>
            </a:r>
          </a:p>
        </p:txBody>
      </p:sp>
      <p:sp>
        <p:nvSpPr>
          <p:cNvPr id="16386" name="Rectangle 3"/>
          <p:cNvSpPr>
            <a:spLocks noGrp="1" noChangeArrowheads="1"/>
          </p:cNvSpPr>
          <p:nvPr>
            <p:ph idx="1"/>
          </p:nvPr>
        </p:nvSpPr>
        <p:spPr>
          <a:xfrm>
            <a:off x="304800" y="990600"/>
            <a:ext cx="8458200" cy="5486400"/>
          </a:xfrm>
        </p:spPr>
        <p:txBody>
          <a:bodyPr/>
          <a:lstStyle/>
          <a:p>
            <a:pPr>
              <a:defRPr/>
            </a:pPr>
            <a:r>
              <a:rPr lang="en-US" sz="2000" dirty="0">
                <a:latin typeface="Arial" charset="0"/>
                <a:ea typeface="ＭＳ Ｐゴシック" charset="0"/>
                <a:cs typeface="ＭＳ Ｐゴシック" charset="0"/>
              </a:rPr>
              <a:t>Contact Information: </a:t>
            </a:r>
          </a:p>
          <a:p>
            <a:pPr lvl="1">
              <a:defRPr/>
            </a:pPr>
            <a:r>
              <a:rPr lang="en-US" dirty="0">
                <a:latin typeface="Arial" charset="0"/>
                <a:ea typeface="ＭＳ Ｐゴシック" charset="0"/>
              </a:rPr>
              <a:t>Email: dmumaugh</a:t>
            </a:r>
            <a:r>
              <a:rPr lang="en-US" dirty="0" smtClean="0">
                <a:latin typeface="Arial" charset="0"/>
                <a:ea typeface="ＭＳ Ｐゴシック" charset="0"/>
              </a:rPr>
              <a:t>@depaul.edu</a:t>
            </a:r>
            <a:endParaRPr lang="en-US" dirty="0">
              <a:latin typeface="Arial" charset="0"/>
              <a:ea typeface="ＭＳ Ｐゴシック" charset="0"/>
            </a:endParaRPr>
          </a:p>
          <a:p>
            <a:pPr lvl="1">
              <a:defRPr/>
            </a:pPr>
            <a:r>
              <a:rPr lang="en-US" dirty="0">
                <a:latin typeface="Arial" charset="0"/>
                <a:ea typeface="ＭＳ Ｐゴシック" charset="0"/>
              </a:rPr>
              <a:t>Phone: 630-983-1221 (10:00 am - 11:00 pm) except just before class (After 3pm)</a:t>
            </a:r>
          </a:p>
          <a:p>
            <a:pPr>
              <a:defRPr/>
            </a:pPr>
            <a:r>
              <a:rPr lang="en-US" sz="2000" dirty="0">
                <a:latin typeface="Arial" charset="0"/>
                <a:ea typeface="ＭＳ Ｐゴシック" charset="0"/>
                <a:cs typeface="ＭＳ Ｐゴシック" charset="0"/>
              </a:rPr>
              <a:t>Office Hours</a:t>
            </a:r>
          </a:p>
          <a:p>
            <a:pPr lvl="1">
              <a:defRPr/>
            </a:pPr>
            <a:r>
              <a:rPr lang="en-US" dirty="0" smtClean="0">
                <a:latin typeface="Arial" charset="0"/>
                <a:ea typeface="ＭＳ Ｐゴシック" charset="0"/>
              </a:rPr>
              <a:t>Tuesday: </a:t>
            </a:r>
            <a:r>
              <a:rPr lang="en-US" dirty="0">
                <a:latin typeface="Arial" charset="0"/>
                <a:ea typeface="ＭＳ Ｐゴシック" charset="0"/>
              </a:rPr>
              <a:t>4:00 pm to 5:30 pm, Loop, </a:t>
            </a:r>
            <a:r>
              <a:rPr lang="en-US" dirty="0" smtClean="0">
                <a:latin typeface="Arial" charset="0"/>
                <a:ea typeface="ＭＳ Ｐゴシック" charset="0"/>
              </a:rPr>
              <a:t>CDM, </a:t>
            </a:r>
            <a:r>
              <a:rPr lang="en-US" dirty="0">
                <a:latin typeface="Arial" charset="0"/>
                <a:ea typeface="ＭＳ Ｐゴシック" charset="0"/>
              </a:rPr>
              <a:t>Room </a:t>
            </a:r>
            <a:r>
              <a:rPr lang="en-US" dirty="0" smtClean="0">
                <a:latin typeface="Arial" charset="0"/>
                <a:ea typeface="ＭＳ Ｐゴシック" charset="0"/>
              </a:rPr>
              <a:t>428</a:t>
            </a:r>
            <a:endParaRPr lang="en-US" dirty="0">
              <a:latin typeface="Arial" charset="0"/>
              <a:ea typeface="ＭＳ Ｐゴシック" charset="0"/>
            </a:endParaRPr>
          </a:p>
          <a:p>
            <a:pPr lvl="1">
              <a:defRPr/>
            </a:pPr>
            <a:r>
              <a:rPr lang="en-US" dirty="0">
                <a:latin typeface="Arial" charset="0"/>
                <a:ea typeface="ＭＳ Ｐゴシック" charset="0"/>
              </a:rPr>
              <a:t>By arrangement</a:t>
            </a:r>
          </a:p>
          <a:p>
            <a:pPr marL="0" indent="0">
              <a:buFont typeface="Wingdings" charset="0"/>
              <a:buNone/>
              <a:defRPr/>
            </a:pPr>
            <a:endParaRPr lang="en-US" sz="2000" dirty="0">
              <a:latin typeface="Arial" charset="0"/>
              <a:ea typeface="ＭＳ Ｐゴシック" charset="0"/>
              <a:cs typeface="ＭＳ Ｐゴシック" charset="0"/>
            </a:endParaRPr>
          </a:p>
        </p:txBody>
      </p:sp>
      <p:sp>
        <p:nvSpPr>
          <p:cNvPr id="15363"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March 28, 2017</a:t>
            </a:r>
            <a:endParaRPr lang="en-US" sz="1400" dirty="0"/>
          </a:p>
        </p:txBody>
      </p:sp>
      <p:sp>
        <p:nvSpPr>
          <p:cNvPr id="15364" name="Footer Placeholder 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SE 433: Lecture 1</a:t>
            </a:r>
            <a:endParaRPr lang="en-US" sz="1400"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4</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189995348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1" name="Rectangle 2"/>
          <p:cNvSpPr>
            <a:spLocks noGrp="1"/>
          </p:cNvSpPr>
          <p:nvPr>
            <p:ph type="title"/>
          </p:nvPr>
        </p:nvSpPr>
        <p:spPr/>
        <p:txBody>
          <a:bodyPr/>
          <a:lstStyle/>
          <a:p>
            <a:r>
              <a:rPr lang="en-US" dirty="0"/>
              <a:t>Myth #4 in Software Testing</a:t>
            </a:r>
          </a:p>
        </p:txBody>
      </p:sp>
      <p:sp>
        <p:nvSpPr>
          <p:cNvPr id="30722" name="Rectangle 3"/>
          <p:cNvSpPr>
            <a:spLocks noGrp="1"/>
          </p:cNvSpPr>
          <p:nvPr>
            <p:ph idx="1"/>
          </p:nvPr>
        </p:nvSpPr>
        <p:spPr/>
        <p:txBody>
          <a:bodyPr/>
          <a:lstStyle/>
          <a:p>
            <a:pPr marL="0" indent="0">
              <a:buNone/>
            </a:pPr>
            <a:r>
              <a:rPr lang="en-US" sz="3600" dirty="0" smtClean="0"/>
              <a:t>Q: How </a:t>
            </a:r>
            <a:r>
              <a:rPr lang="en-US" sz="3600" dirty="0"/>
              <a:t>challenging is software testing</a:t>
            </a:r>
            <a:r>
              <a:rPr lang="en-US" sz="3600" dirty="0" smtClean="0"/>
              <a:t>?</a:t>
            </a:r>
          </a:p>
          <a:p>
            <a:pPr marL="0" indent="0">
              <a:buNone/>
            </a:pPr>
            <a:r>
              <a:rPr lang="en-US" sz="3600" dirty="0" smtClean="0"/>
              <a:t>A: Testing </a:t>
            </a:r>
            <a:r>
              <a:rPr lang="en-US" sz="3600" dirty="0"/>
              <a:t>is an extremely creative and </a:t>
            </a:r>
            <a:endParaRPr lang="en-US" sz="3600" dirty="0" smtClean="0"/>
          </a:p>
          <a:p>
            <a:pPr marL="0" indent="0">
              <a:buNone/>
            </a:pPr>
            <a:r>
              <a:rPr lang="en-US" sz="3600" dirty="0"/>
              <a:t> </a:t>
            </a:r>
            <a:r>
              <a:rPr lang="en-US" sz="3600" dirty="0" smtClean="0"/>
              <a:t>    intellectually </a:t>
            </a:r>
            <a:r>
              <a:rPr lang="en-US" sz="3600" dirty="0"/>
              <a:t>challenging task.</a:t>
            </a:r>
          </a:p>
        </p:txBody>
      </p:sp>
      <p:sp>
        <p:nvSpPr>
          <p:cNvPr id="2" name="Date Placeholder 1"/>
          <p:cNvSpPr>
            <a:spLocks noGrp="1"/>
          </p:cNvSpPr>
          <p:nvPr>
            <p:ph type="dt" sz="half" idx="10"/>
          </p:nvPr>
        </p:nvSpPr>
        <p:spPr/>
        <p:txBody>
          <a:bodyPr/>
          <a:lstStyle/>
          <a:p>
            <a:pPr>
              <a:defRPr/>
            </a:pPr>
            <a:r>
              <a:rPr lang="en-US" dirty="0" smtClean="0"/>
              <a:t>March 28,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1</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40</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24212200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p:txBody>
          <a:bodyPr/>
          <a:lstStyle/>
          <a:p>
            <a:r>
              <a:rPr lang="en-US" dirty="0"/>
              <a:t>Myth #4 in Software Testing</a:t>
            </a:r>
          </a:p>
        </p:txBody>
      </p:sp>
      <p:sp>
        <p:nvSpPr>
          <p:cNvPr id="30722" name="Rectangle 3"/>
          <p:cNvSpPr>
            <a:spLocks noGrp="1"/>
          </p:cNvSpPr>
          <p:nvPr>
            <p:ph idx="1"/>
          </p:nvPr>
        </p:nvSpPr>
        <p:spPr/>
        <p:txBody>
          <a:bodyPr/>
          <a:lstStyle/>
          <a:p>
            <a:pPr marL="0" indent="0">
              <a:buNone/>
            </a:pPr>
            <a:r>
              <a:rPr lang="en-US" sz="3600" dirty="0" smtClean="0"/>
              <a:t>Q: How </a:t>
            </a:r>
            <a:r>
              <a:rPr lang="en-US" sz="3600" dirty="0"/>
              <a:t>challenging is software testing</a:t>
            </a:r>
            <a:r>
              <a:rPr lang="en-US" sz="3600" dirty="0" smtClean="0"/>
              <a:t>?</a:t>
            </a:r>
          </a:p>
          <a:p>
            <a:pPr marL="0" indent="0">
              <a:buNone/>
            </a:pPr>
            <a:r>
              <a:rPr lang="en-US" sz="3600" dirty="0" smtClean="0"/>
              <a:t>A: Testing </a:t>
            </a:r>
            <a:r>
              <a:rPr lang="en-US" sz="3600" dirty="0"/>
              <a:t>is an extremely creative and </a:t>
            </a:r>
            <a:endParaRPr lang="en-US" sz="3600" dirty="0" smtClean="0"/>
          </a:p>
          <a:p>
            <a:pPr marL="0" indent="0">
              <a:buNone/>
            </a:pPr>
            <a:r>
              <a:rPr lang="en-US" sz="3600" dirty="0"/>
              <a:t> </a:t>
            </a:r>
            <a:r>
              <a:rPr lang="en-US" sz="3600" dirty="0" smtClean="0"/>
              <a:t>    intellectually </a:t>
            </a:r>
            <a:r>
              <a:rPr lang="en-US" sz="3600" dirty="0"/>
              <a:t>challenging task.</a:t>
            </a:r>
          </a:p>
        </p:txBody>
      </p:sp>
      <p:pic>
        <p:nvPicPr>
          <p:cNvPr id="279556" name="Picture 4" descr="confirme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886200"/>
            <a:ext cx="582771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dirty="0" smtClean="0"/>
              <a:t>March 28,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1</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41</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70541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2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nodeType="clickEffect">
                                  <p:stCondLst>
                                    <p:cond delay="0"/>
                                  </p:stCondLst>
                                  <p:childTnLst>
                                    <p:set>
                                      <p:cBhvr>
                                        <p:cTn id="16" dur="1" fill="hold">
                                          <p:stCondLst>
                                            <p:cond delay="0"/>
                                          </p:stCondLst>
                                        </p:cTn>
                                        <p:tgtEl>
                                          <p:spTgt spid="279556"/>
                                        </p:tgtEl>
                                        <p:attrNameLst>
                                          <p:attrName>style.visibility</p:attrName>
                                        </p:attrNameLst>
                                      </p:cBhvr>
                                      <p:to>
                                        <p:strVal val="visible"/>
                                      </p:to>
                                    </p:set>
                                    <p:anim calcmode="lin" valueType="num">
                                      <p:cBhvr>
                                        <p:cTn id="17" dur="500" decel="50000" fill="hold">
                                          <p:stCondLst>
                                            <p:cond delay="0"/>
                                          </p:stCondLst>
                                        </p:cTn>
                                        <p:tgtEl>
                                          <p:spTgt spid="27955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7955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79556"/>
                                        </p:tgtEl>
                                        <p:attrNameLst>
                                          <p:attrName>ppt_w</p:attrName>
                                        </p:attrNameLst>
                                      </p:cBhvr>
                                      <p:tavLst>
                                        <p:tav tm="0">
                                          <p:val>
                                            <p:strVal val="#ppt_w*.05"/>
                                          </p:val>
                                        </p:tav>
                                        <p:tav tm="100000">
                                          <p:val>
                                            <p:strVal val="#ppt_w"/>
                                          </p:val>
                                        </p:tav>
                                      </p:tavLst>
                                    </p:anim>
                                    <p:anim calcmode="lin" valueType="num">
                                      <p:cBhvr>
                                        <p:cTn id="20" dur="1000" fill="hold"/>
                                        <p:tgtEl>
                                          <p:spTgt spid="27955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7955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7955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7955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79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t>What is Software Testing ? </a:t>
            </a:r>
            <a:endParaRPr lang="en-US" sz="4400" dirty="0"/>
          </a:p>
        </p:txBody>
      </p:sp>
      <p:sp>
        <p:nvSpPr>
          <p:cNvPr id="3" name="Subtitle 2"/>
          <p:cNvSpPr>
            <a:spLocks noGrp="1"/>
          </p:cNvSpPr>
          <p:nvPr>
            <p:ph type="subTitle" idx="1"/>
          </p:nvPr>
        </p:nvSpPr>
        <p:spPr/>
        <p:txBody>
          <a:bodyPr/>
          <a:lstStyle/>
          <a:p>
            <a:pPr algn="l"/>
            <a:r>
              <a:rPr lang="en-US" sz="3200" dirty="0" smtClean="0"/>
              <a:t>Software testing </a:t>
            </a:r>
            <a:r>
              <a:rPr lang="en-US" sz="3200" dirty="0"/>
              <a:t>is the process of executing a program with the intent of finding bugs.</a:t>
            </a:r>
          </a:p>
          <a:p>
            <a:pPr algn="l"/>
            <a:endParaRPr lang="en-US" sz="3200" dirty="0"/>
          </a:p>
        </p:txBody>
      </p:sp>
      <p:sp>
        <p:nvSpPr>
          <p:cNvPr id="4" name="Date Placeholder 3"/>
          <p:cNvSpPr>
            <a:spLocks noGrp="1"/>
          </p:cNvSpPr>
          <p:nvPr>
            <p:ph type="dt" sz="half" idx="10"/>
          </p:nvPr>
        </p:nvSpPr>
        <p:spPr/>
        <p:txBody>
          <a:bodyPr/>
          <a:lstStyle/>
          <a:p>
            <a:pPr>
              <a:defRPr/>
            </a:pPr>
            <a:r>
              <a:rPr lang="en-US" dirty="0" smtClean="0"/>
              <a:t>March 28,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1</a:t>
            </a:r>
            <a:endParaRPr lang="en-US" dirty="0"/>
          </a:p>
        </p:txBody>
      </p:sp>
      <p:sp>
        <p:nvSpPr>
          <p:cNvPr id="6" name="Slide Number Placeholder 5"/>
          <p:cNvSpPr>
            <a:spLocks noGrp="1"/>
          </p:cNvSpPr>
          <p:nvPr>
            <p:ph type="sldNum" sz="quarter" idx="12"/>
          </p:nvPr>
        </p:nvSpPr>
        <p:spPr/>
        <p:txBody>
          <a:bodyPr/>
          <a:lstStyle/>
          <a:p>
            <a:pPr>
              <a:defRPr/>
            </a:pPr>
            <a:fld id="{F683B677-C643-1541-A02D-CD84F8996590}" type="slidenum">
              <a:rPr lang="en-US" smtClean="0"/>
              <a:pPr>
                <a:defRPr/>
              </a:pPr>
              <a:t>42</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39031807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Cost of Software Errors </a:t>
            </a:r>
            <a:endParaRPr lang="en-US" dirty="0"/>
          </a:p>
        </p:txBody>
      </p:sp>
      <p:sp>
        <p:nvSpPr>
          <p:cNvPr id="3" name="Content Placeholder 2"/>
          <p:cNvSpPr>
            <a:spLocks noGrp="1"/>
          </p:cNvSpPr>
          <p:nvPr>
            <p:ph idx="1"/>
          </p:nvPr>
        </p:nvSpPr>
        <p:spPr/>
        <p:txBody>
          <a:bodyPr/>
          <a:lstStyle/>
          <a:p>
            <a:r>
              <a:rPr lang="en-US" dirty="0" smtClean="0"/>
              <a:t>Estimated 50</a:t>
            </a:r>
            <a:r>
              <a:rPr lang="en-US" dirty="0"/>
              <a:t>% </a:t>
            </a:r>
            <a:r>
              <a:rPr lang="en-US" dirty="0" smtClean="0"/>
              <a:t>of </a:t>
            </a:r>
            <a:r>
              <a:rPr lang="en-US" dirty="0"/>
              <a:t>each software project spent on testing (spans from 30% to 80%) </a:t>
            </a:r>
            <a:endParaRPr lang="en-US" dirty="0" smtClean="0"/>
          </a:p>
          <a:p>
            <a:r>
              <a:rPr lang="en-US" dirty="0" smtClean="0"/>
              <a:t>Very </a:t>
            </a:r>
            <a:r>
              <a:rPr lang="en-US" dirty="0"/>
              <a:t>rough approximation </a:t>
            </a:r>
          </a:p>
          <a:p>
            <a:pPr lvl="1"/>
            <a:r>
              <a:rPr lang="en-US" dirty="0"/>
              <a:t>money spent on testing </a:t>
            </a:r>
            <a:r>
              <a:rPr lang="en-US" dirty="0" smtClean="0"/>
              <a:t>+ cost </a:t>
            </a:r>
            <a:r>
              <a:rPr lang="en-US" dirty="0"/>
              <a:t>of </a:t>
            </a:r>
            <a:r>
              <a:rPr lang="en-US" dirty="0" smtClean="0"/>
              <a:t>remaining errors = 66</a:t>
            </a:r>
            <a:r>
              <a:rPr lang="en-US" dirty="0"/>
              <a:t>% of size of software industry </a:t>
            </a:r>
          </a:p>
          <a:p>
            <a:r>
              <a:rPr lang="en-US" dirty="0"/>
              <a:t>Remark: At Ericsson: 35% of code is test cases! </a:t>
            </a:r>
          </a:p>
          <a:p>
            <a:endParaRPr lang="en-US" dirty="0">
              <a:effectLst/>
            </a:endParaRPr>
          </a:p>
        </p:txBody>
      </p:sp>
      <p:sp>
        <p:nvSpPr>
          <p:cNvPr id="4" name="Date Placeholder 3"/>
          <p:cNvSpPr>
            <a:spLocks noGrp="1"/>
          </p:cNvSpPr>
          <p:nvPr>
            <p:ph type="dt" sz="half" idx="10"/>
          </p:nvPr>
        </p:nvSpPr>
        <p:spPr/>
        <p:txBody>
          <a:bodyPr/>
          <a:lstStyle/>
          <a:p>
            <a:pPr>
              <a:defRPr/>
            </a:pPr>
            <a:r>
              <a:rPr lang="en-US" dirty="0" smtClean="0"/>
              <a:t>March 28,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1</a:t>
            </a:r>
            <a:endParaRPr lang="en-US" dirty="0"/>
          </a:p>
        </p:txBody>
      </p:sp>
      <p:sp>
        <p:nvSpPr>
          <p:cNvPr id="6" name="Slide Number Placeholder 5"/>
          <p:cNvSpPr>
            <a:spLocks noGrp="1"/>
          </p:cNvSpPr>
          <p:nvPr>
            <p:ph type="sldNum" sz="quarter" idx="12"/>
          </p:nvPr>
        </p:nvSpPr>
        <p:spPr/>
        <p:txBody>
          <a:bodyPr/>
          <a:lstStyle/>
          <a:p>
            <a:pPr>
              <a:defRPr/>
            </a:pPr>
            <a:fld id="{8BDBD1F7-51C1-E94D-B9B2-8F7012A744C6}" type="slidenum">
              <a:rPr lang="en-US" smtClean="0"/>
              <a:pPr>
                <a:defRPr/>
              </a:pPr>
              <a:t>43</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107917880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Failure and Specification </a:t>
            </a:r>
          </a:p>
        </p:txBody>
      </p:sp>
      <p:sp>
        <p:nvSpPr>
          <p:cNvPr id="3" name="Content Placeholder 2"/>
          <p:cNvSpPr>
            <a:spLocks noGrp="1"/>
          </p:cNvSpPr>
          <p:nvPr>
            <p:ph idx="1"/>
          </p:nvPr>
        </p:nvSpPr>
        <p:spPr/>
        <p:txBody>
          <a:bodyPr/>
          <a:lstStyle/>
          <a:p>
            <a:r>
              <a:rPr lang="en-US" dirty="0"/>
              <a:t>Some failures are obvious </a:t>
            </a:r>
          </a:p>
          <a:p>
            <a:pPr lvl="1"/>
            <a:r>
              <a:rPr lang="en-US" dirty="0"/>
              <a:t>obviously wrong output</a:t>
            </a:r>
            <a:r>
              <a:rPr lang="en-US" dirty="0" smtClean="0"/>
              <a:t>/behavior </a:t>
            </a:r>
          </a:p>
          <a:p>
            <a:pPr lvl="1"/>
            <a:r>
              <a:rPr lang="en-US" dirty="0" smtClean="0"/>
              <a:t>non</a:t>
            </a:r>
            <a:r>
              <a:rPr lang="en-US" dirty="0"/>
              <a:t>-</a:t>
            </a:r>
            <a:r>
              <a:rPr lang="en-US" dirty="0" smtClean="0"/>
              <a:t>termination</a:t>
            </a:r>
          </a:p>
          <a:p>
            <a:pPr lvl="1"/>
            <a:r>
              <a:rPr lang="en-US" dirty="0" smtClean="0"/>
              <a:t>Crash</a:t>
            </a:r>
          </a:p>
          <a:p>
            <a:pPr lvl="1"/>
            <a:r>
              <a:rPr lang="en-US" dirty="0" smtClean="0"/>
              <a:t>freeze </a:t>
            </a:r>
            <a:endParaRPr lang="en-US" dirty="0"/>
          </a:p>
          <a:p>
            <a:r>
              <a:rPr lang="en-US" dirty="0"/>
              <a:t>...but most are not</a:t>
            </a:r>
            <a:r>
              <a:rPr lang="en-US" dirty="0" smtClean="0"/>
              <a:t>!</a:t>
            </a:r>
          </a:p>
          <a:p>
            <a:r>
              <a:rPr lang="en-US" dirty="0"/>
              <a:t>In general, what constitutes a failure, is defined by a </a:t>
            </a:r>
            <a:r>
              <a:rPr lang="en-US" b="1" dirty="0">
                <a:solidFill>
                  <a:srgbClr val="FF0000"/>
                </a:solidFill>
              </a:rPr>
              <a:t>specification</a:t>
            </a:r>
            <a:r>
              <a:rPr lang="en-US" dirty="0"/>
              <a:t>! </a:t>
            </a:r>
          </a:p>
          <a:p>
            <a:r>
              <a:rPr lang="en-US" dirty="0"/>
              <a:t>Correctness is a relative notion </a:t>
            </a:r>
          </a:p>
          <a:p>
            <a:pPr marL="0" indent="0" algn="r">
              <a:buNone/>
            </a:pPr>
            <a:r>
              <a:rPr lang="en-US" dirty="0"/>
              <a:t>— B. Meyer, 1997 </a:t>
            </a:r>
          </a:p>
          <a:p>
            <a:pPr marL="0" indent="0">
              <a:buNone/>
            </a:pPr>
            <a:endParaRPr lang="en-US" dirty="0">
              <a:effectLst/>
            </a:endParaRPr>
          </a:p>
        </p:txBody>
      </p:sp>
      <p:sp>
        <p:nvSpPr>
          <p:cNvPr id="4" name="Date Placeholder 3"/>
          <p:cNvSpPr>
            <a:spLocks noGrp="1"/>
          </p:cNvSpPr>
          <p:nvPr>
            <p:ph type="dt" sz="half" idx="10"/>
          </p:nvPr>
        </p:nvSpPr>
        <p:spPr/>
        <p:txBody>
          <a:bodyPr/>
          <a:lstStyle/>
          <a:p>
            <a:pPr>
              <a:defRPr/>
            </a:pPr>
            <a:r>
              <a:rPr lang="en-US" dirty="0" smtClean="0"/>
              <a:t>March 28,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1</a:t>
            </a:r>
            <a:endParaRPr lang="en-US" dirty="0"/>
          </a:p>
        </p:txBody>
      </p:sp>
      <p:sp>
        <p:nvSpPr>
          <p:cNvPr id="6" name="Slide Number Placeholder 5"/>
          <p:cNvSpPr>
            <a:spLocks noGrp="1"/>
          </p:cNvSpPr>
          <p:nvPr>
            <p:ph type="sldNum" sz="quarter" idx="12"/>
          </p:nvPr>
        </p:nvSpPr>
        <p:spPr/>
        <p:txBody>
          <a:bodyPr/>
          <a:lstStyle/>
          <a:p>
            <a:pPr>
              <a:defRPr/>
            </a:pPr>
            <a:fld id="{8BDBD1F7-51C1-E94D-B9B2-8F7012A744C6}" type="slidenum">
              <a:rPr lang="en-US" smtClean="0"/>
              <a:pPr>
                <a:defRPr/>
              </a:pPr>
              <a:t>44</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17525113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ctrTitle"/>
          </p:nvPr>
        </p:nvSpPr>
        <p:spPr>
          <a:xfrm>
            <a:off x="0" y="0"/>
            <a:ext cx="9144000" cy="2971800"/>
          </a:xfrm>
        </p:spPr>
        <p:txBody>
          <a:bodyPr/>
          <a:lstStyle/>
          <a:p>
            <a:pPr algn="ctr"/>
            <a:r>
              <a:rPr lang="en-US" sz="4400" dirty="0"/>
              <a:t>Why Does </a:t>
            </a:r>
            <a:r>
              <a:rPr lang="en-US" sz="4400" dirty="0" smtClean="0"/>
              <a:t/>
            </a:r>
            <a:br>
              <a:rPr lang="en-US" sz="4400" dirty="0" smtClean="0"/>
            </a:br>
            <a:r>
              <a:rPr lang="en-US" sz="4400" dirty="0" smtClean="0"/>
              <a:t>Software Testing </a:t>
            </a:r>
            <a:r>
              <a:rPr lang="en-US" sz="4400" dirty="0"/>
              <a:t>Matter?</a:t>
            </a:r>
            <a:endParaRPr lang="en-US" sz="4400" b="1" dirty="0"/>
          </a:p>
        </p:txBody>
      </p:sp>
      <p:sp>
        <p:nvSpPr>
          <p:cNvPr id="7" name="Subtitle 6"/>
          <p:cNvSpPr>
            <a:spLocks noGrp="1"/>
          </p:cNvSpPr>
          <p:nvPr>
            <p:ph type="subTitle" idx="1"/>
          </p:nvPr>
        </p:nvSpPr>
        <p:spPr/>
        <p:txBody>
          <a:bodyPr/>
          <a:lstStyle/>
          <a:p>
            <a:endParaRPr lang="en-US" dirty="0"/>
          </a:p>
        </p:txBody>
      </p:sp>
      <p:sp>
        <p:nvSpPr>
          <p:cNvPr id="2" name="Date Placeholder 1"/>
          <p:cNvSpPr>
            <a:spLocks noGrp="1"/>
          </p:cNvSpPr>
          <p:nvPr>
            <p:ph type="dt" sz="half" idx="10"/>
          </p:nvPr>
        </p:nvSpPr>
        <p:spPr/>
        <p:txBody>
          <a:bodyPr/>
          <a:lstStyle/>
          <a:p>
            <a:pPr>
              <a:defRPr/>
            </a:pPr>
            <a:r>
              <a:rPr lang="en-US" dirty="0" smtClean="0"/>
              <a:t>March 28,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1</a:t>
            </a:r>
            <a:endParaRPr lang="en-US" dirty="0"/>
          </a:p>
        </p:txBody>
      </p:sp>
      <p:sp>
        <p:nvSpPr>
          <p:cNvPr id="4" name="Slide Number Placeholder 3"/>
          <p:cNvSpPr>
            <a:spLocks noGrp="1"/>
          </p:cNvSpPr>
          <p:nvPr>
            <p:ph type="sldNum" sz="quarter" idx="12"/>
          </p:nvPr>
        </p:nvSpPr>
        <p:spPr/>
        <p:txBody>
          <a:bodyPr/>
          <a:lstStyle/>
          <a:p>
            <a:pPr>
              <a:defRPr/>
            </a:pPr>
            <a:fld id="{F683B677-C643-1541-A02D-CD84F8996590}" type="slidenum">
              <a:rPr lang="en-US" smtClean="0"/>
              <a:pPr>
                <a:defRPr/>
              </a:pPr>
              <a:t>45</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341891624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1698" name="Rectangle 2"/>
          <p:cNvSpPr>
            <a:spLocks noGrp="1" noChangeArrowheads="1"/>
          </p:cNvSpPr>
          <p:nvPr>
            <p:ph type="title"/>
          </p:nvPr>
        </p:nvSpPr>
        <p:spPr/>
        <p:txBody>
          <a:bodyPr/>
          <a:lstStyle/>
          <a:p>
            <a:r>
              <a:rPr lang="en-US" dirty="0" smtClean="0"/>
              <a:t>Economic Impact </a:t>
            </a:r>
            <a:endParaRPr lang="en-US" dirty="0"/>
          </a:p>
        </p:txBody>
      </p:sp>
      <p:sp>
        <p:nvSpPr>
          <p:cNvPr id="1181699" name="Rectangle 3"/>
          <p:cNvSpPr>
            <a:spLocks noGrp="1" noChangeArrowheads="1"/>
          </p:cNvSpPr>
          <p:nvPr>
            <p:ph idx="1"/>
          </p:nvPr>
        </p:nvSpPr>
        <p:spPr>
          <a:noFill/>
          <a:ln/>
        </p:spPr>
        <p:txBody>
          <a:bodyPr/>
          <a:lstStyle/>
          <a:p>
            <a:r>
              <a:rPr lang="en-US" b="0" dirty="0" smtClean="0"/>
              <a:t>NIST, </a:t>
            </a:r>
            <a:r>
              <a:rPr lang="ja-JP" altLang="en-US" b="0" dirty="0"/>
              <a:t>“</a:t>
            </a:r>
            <a:r>
              <a:rPr lang="en-US" b="0" dirty="0"/>
              <a:t>The Economic Impacts of Inadequate Infrastructure for Software Testing</a:t>
            </a:r>
            <a:r>
              <a:rPr lang="ja-JP" altLang="en-US" b="0" dirty="0"/>
              <a:t>”</a:t>
            </a:r>
            <a:r>
              <a:rPr lang="en-US" b="0" dirty="0"/>
              <a:t> </a:t>
            </a:r>
            <a:endParaRPr lang="en-US" b="0" dirty="0" smtClean="0"/>
          </a:p>
          <a:p>
            <a:pPr lvl="1"/>
            <a:r>
              <a:rPr lang="en-US" sz="2400" b="0" dirty="0" smtClean="0"/>
              <a:t>Inadequate software testing costs the US alone </a:t>
            </a:r>
            <a:r>
              <a:rPr lang="en-US" sz="2400" dirty="0" smtClean="0"/>
              <a:t>around</a:t>
            </a:r>
            <a:r>
              <a:rPr lang="en-US" sz="2400" b="0" dirty="0" smtClean="0"/>
              <a:t> $59.5 billion annually</a:t>
            </a:r>
          </a:p>
          <a:p>
            <a:pPr lvl="1"/>
            <a:r>
              <a:rPr lang="en-US" sz="2400" b="0" dirty="0" smtClean="0"/>
              <a:t>Better </a:t>
            </a:r>
            <a:r>
              <a:rPr lang="en-US" sz="2400" b="0" dirty="0"/>
              <a:t>approaches could cut this amount </a:t>
            </a:r>
            <a:r>
              <a:rPr lang="en-US" sz="2400" b="0" dirty="0" smtClean="0"/>
              <a:t>by $22.2 billion</a:t>
            </a:r>
          </a:p>
          <a:p>
            <a:pPr>
              <a:lnSpc>
                <a:spcPct val="83000"/>
              </a:lnSpc>
              <a:spcAft>
                <a:spcPts val="600"/>
              </a:spcAft>
            </a:pPr>
            <a:r>
              <a:rPr lang="en-US" b="0" dirty="0" smtClean="0"/>
              <a:t>We </a:t>
            </a:r>
            <a:r>
              <a:rPr lang="en-US" b="0" dirty="0"/>
              <a:t>want </a:t>
            </a:r>
            <a:r>
              <a:rPr lang="en-US" dirty="0"/>
              <a:t>our</a:t>
            </a:r>
            <a:r>
              <a:rPr lang="en-US" b="0" dirty="0"/>
              <a:t> programs to be </a:t>
            </a:r>
            <a:r>
              <a:rPr lang="en-US" dirty="0"/>
              <a:t>reliable</a:t>
            </a:r>
          </a:p>
          <a:p>
            <a:pPr lvl="1">
              <a:lnSpc>
                <a:spcPct val="83000"/>
              </a:lnSpc>
              <a:spcAft>
                <a:spcPts val="600"/>
              </a:spcAft>
            </a:pPr>
            <a:r>
              <a:rPr lang="en-US" sz="2400" b="0" dirty="0"/>
              <a:t>Testing is how, in most cases, we find out if they are</a:t>
            </a:r>
          </a:p>
        </p:txBody>
      </p:sp>
      <p:sp>
        <p:nvSpPr>
          <p:cNvPr id="2" name="Date Placeholder 1"/>
          <p:cNvSpPr>
            <a:spLocks noGrp="1"/>
          </p:cNvSpPr>
          <p:nvPr>
            <p:ph type="dt" sz="half" idx="10"/>
          </p:nvPr>
        </p:nvSpPr>
        <p:spPr/>
        <p:txBody>
          <a:bodyPr/>
          <a:lstStyle/>
          <a:p>
            <a:pPr>
              <a:defRPr/>
            </a:pPr>
            <a:r>
              <a:rPr lang="en-US" dirty="0" smtClean="0"/>
              <a:t>March 28,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1</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46</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970615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16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8169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816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8169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81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en-US" dirty="0" smtClean="0"/>
              <a:t>Launch of MS Windows 98</a:t>
            </a:r>
            <a:endParaRPr lang="en-US" sz="3200" dirty="0"/>
          </a:p>
        </p:txBody>
      </p:sp>
      <p:sp>
        <p:nvSpPr>
          <p:cNvPr id="34818" name="Rectangle 3"/>
          <p:cNvSpPr>
            <a:spLocks noGrp="1" noChangeArrowheads="1"/>
          </p:cNvSpPr>
          <p:nvPr>
            <p:ph idx="1"/>
          </p:nvPr>
        </p:nvSpPr>
        <p:spPr/>
        <p:txBody>
          <a:bodyPr/>
          <a:lstStyle/>
          <a:p>
            <a:pPr eaLnBrk="1" hangingPunct="1"/>
            <a:r>
              <a:rPr lang="en-US" dirty="0">
                <a:hlinkClick r:id="rId3"/>
              </a:rPr>
              <a:t>Bill Gates and Blue Screen of Death</a:t>
            </a:r>
            <a:endParaRPr lang="en-US" dirty="0"/>
          </a:p>
        </p:txBody>
      </p:sp>
      <p:pic>
        <p:nvPicPr>
          <p:cNvPr id="34820" name="Picture 7" descr="vide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438400"/>
            <a:ext cx="23622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dirty="0" smtClean="0"/>
              <a:t>March 28,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1</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47</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24492350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en-US" dirty="0" smtClean="0"/>
              <a:t>Launch of MS Windows 98</a:t>
            </a:r>
            <a:endParaRPr lang="en-US" sz="3200" dirty="0"/>
          </a:p>
        </p:txBody>
      </p:sp>
      <p:sp>
        <p:nvSpPr>
          <p:cNvPr id="34818" name="Rectangle 3"/>
          <p:cNvSpPr>
            <a:spLocks noGrp="1" noChangeArrowheads="1"/>
          </p:cNvSpPr>
          <p:nvPr>
            <p:ph idx="1"/>
          </p:nvPr>
        </p:nvSpPr>
        <p:spPr/>
        <p:txBody>
          <a:bodyPr/>
          <a:lstStyle/>
          <a:p>
            <a:pPr eaLnBrk="1" hangingPunct="1"/>
            <a:r>
              <a:rPr lang="en-US" dirty="0">
                <a:hlinkClick r:id="rId3"/>
              </a:rPr>
              <a:t>Bill Gates and Blue Screen of Death</a:t>
            </a:r>
            <a:endParaRPr lang="en-US" dirty="0"/>
          </a:p>
        </p:txBody>
      </p:sp>
      <p:pic>
        <p:nvPicPr>
          <p:cNvPr id="34819" name="Picture 5" descr="Image:Windows XP BSOD.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2362200"/>
            <a:ext cx="51054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7" descr="video">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2438400"/>
            <a:ext cx="23622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dirty="0" smtClean="0"/>
              <a:t>March 28,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1</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48</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3282613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dissolve">
                                      <p:cBhvr>
                                        <p:cTn id="7" dur="5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en-US" dirty="0"/>
              <a:t>Why </a:t>
            </a:r>
            <a:r>
              <a:rPr lang="en-US" dirty="0" smtClean="0"/>
              <a:t>Do We Test? </a:t>
            </a:r>
            <a:endParaRPr lang="en-US" sz="3200" dirty="0"/>
          </a:p>
        </p:txBody>
      </p:sp>
      <p:sp>
        <p:nvSpPr>
          <p:cNvPr id="36866" name="Rectangle 3"/>
          <p:cNvSpPr>
            <a:spLocks noGrp="1" noChangeArrowheads="1"/>
          </p:cNvSpPr>
          <p:nvPr>
            <p:ph idx="1"/>
          </p:nvPr>
        </p:nvSpPr>
        <p:spPr/>
        <p:txBody>
          <a:bodyPr/>
          <a:lstStyle/>
          <a:p>
            <a:pPr eaLnBrk="1" hangingPunct="1"/>
            <a:r>
              <a:rPr lang="en-US" sz="3200" dirty="0"/>
              <a:t>Testing is expensive.</a:t>
            </a:r>
          </a:p>
          <a:p>
            <a:pPr marL="742950" lvl="1" indent="-285750" eaLnBrk="1" hangingPunct="1"/>
            <a:r>
              <a:rPr lang="en-US" sz="2800" dirty="0" smtClean="0"/>
              <a:t>So are failures!</a:t>
            </a:r>
            <a:endParaRPr lang="en-US" sz="2800" dirty="0"/>
          </a:p>
          <a:p>
            <a:pPr eaLnBrk="1" hangingPunct="1"/>
            <a:r>
              <a:rPr lang="en-US" sz="3200" dirty="0"/>
              <a:t>What do we gain from that cost?</a:t>
            </a:r>
          </a:p>
          <a:p>
            <a:pPr marL="742950" lvl="1" indent="-285750" eaLnBrk="1" hangingPunct="1"/>
            <a:r>
              <a:rPr lang="en-US" sz="2800" dirty="0"/>
              <a:t>Finding </a:t>
            </a:r>
            <a:r>
              <a:rPr lang="en-US" sz="2800" dirty="0" smtClean="0"/>
              <a:t>bugs</a:t>
            </a:r>
            <a:endParaRPr lang="en-US" sz="2800" dirty="0"/>
          </a:p>
          <a:p>
            <a:pPr marL="742950" lvl="1" indent="-285750" eaLnBrk="1" hangingPunct="1"/>
            <a:r>
              <a:rPr lang="en-US" sz="2800" dirty="0" smtClean="0"/>
              <a:t>Leading to</a:t>
            </a:r>
          </a:p>
          <a:p>
            <a:pPr marL="1038225" lvl="2" indent="-285750"/>
            <a:r>
              <a:rPr lang="en-US" sz="2800" dirty="0" smtClean="0"/>
              <a:t>Fixing bugs</a:t>
            </a:r>
            <a:endParaRPr lang="en-US" sz="2800" dirty="0"/>
          </a:p>
          <a:p>
            <a:pPr marL="1038225" lvl="2" indent="-285750"/>
            <a:r>
              <a:rPr lang="en-US" sz="2800" dirty="0" smtClean="0"/>
              <a:t>Raising </a:t>
            </a:r>
            <a:r>
              <a:rPr lang="en-US" sz="2800" dirty="0"/>
              <a:t>the quality of the program or system we are </a:t>
            </a:r>
            <a:r>
              <a:rPr lang="en-US" sz="2800" dirty="0" smtClean="0"/>
              <a:t>testing</a:t>
            </a:r>
            <a:endParaRPr lang="en-US" sz="2800" dirty="0"/>
          </a:p>
        </p:txBody>
      </p:sp>
      <p:sp>
        <p:nvSpPr>
          <p:cNvPr id="2" name="Date Placeholder 1"/>
          <p:cNvSpPr>
            <a:spLocks noGrp="1"/>
          </p:cNvSpPr>
          <p:nvPr>
            <p:ph type="dt" sz="half" idx="10"/>
          </p:nvPr>
        </p:nvSpPr>
        <p:spPr/>
        <p:txBody>
          <a:bodyPr/>
          <a:lstStyle/>
          <a:p>
            <a:pPr>
              <a:defRPr/>
            </a:pPr>
            <a:r>
              <a:rPr lang="en-US" dirty="0" smtClean="0"/>
              <a:t>March 28,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1</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49</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41599261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6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866">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866">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86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2"/>
          <p:cNvSpPr>
            <a:spLocks noGrp="1" noChangeArrowheads="1"/>
          </p:cNvSpPr>
          <p:nvPr>
            <p:ph type="title"/>
          </p:nvPr>
        </p:nvSpPr>
        <p:spPr/>
        <p:txBody>
          <a:bodyPr/>
          <a:lstStyle/>
          <a:p>
            <a:pPr>
              <a:defRPr/>
            </a:pPr>
            <a:r>
              <a:rPr lang="en-US" dirty="0">
                <a:latin typeface="Arial" charset="0"/>
                <a:ea typeface="ＭＳ Ｐゴシック" charset="0"/>
                <a:cs typeface="ＭＳ Ｐゴシック" charset="0"/>
              </a:rPr>
              <a:t>Administrivia: Basic Information</a:t>
            </a:r>
          </a:p>
        </p:txBody>
      </p:sp>
      <p:sp>
        <p:nvSpPr>
          <p:cNvPr id="17410" name="Rectangle 3"/>
          <p:cNvSpPr>
            <a:spLocks noGrp="1" noChangeArrowheads="1"/>
          </p:cNvSpPr>
          <p:nvPr>
            <p:ph idx="1"/>
          </p:nvPr>
        </p:nvSpPr>
        <p:spPr>
          <a:xfrm>
            <a:off x="304800" y="990600"/>
            <a:ext cx="8458200" cy="5486400"/>
          </a:xfrm>
        </p:spPr>
        <p:txBody>
          <a:bodyPr/>
          <a:lstStyle/>
          <a:p>
            <a:r>
              <a:rPr lang="en-US" sz="2000" dirty="0">
                <a:latin typeface="Arial" charset="0"/>
                <a:ea typeface="ＭＳ Ｐゴシック" charset="0"/>
                <a:cs typeface="ＭＳ Ｐゴシック" charset="0"/>
              </a:rPr>
              <a:t>Class home page</a:t>
            </a:r>
            <a:br>
              <a:rPr lang="en-US" sz="2000" dirty="0">
                <a:latin typeface="Arial" charset="0"/>
                <a:ea typeface="ＭＳ Ｐゴシック" charset="0"/>
                <a:cs typeface="ＭＳ Ｐゴシック" charset="0"/>
              </a:rPr>
            </a:br>
            <a:r>
              <a:rPr lang="en-US" sz="2000" dirty="0">
                <a:latin typeface="Arial" charset="0"/>
                <a:ea typeface="ＭＳ Ｐゴシック" charset="0"/>
                <a:cs typeface="ＭＳ Ｐゴシック" charset="0"/>
                <a:hlinkClick r:id="rId3"/>
              </a:rPr>
              <a:t>http://condor.depaul.edu/dmumaugh/classes/</a:t>
            </a:r>
            <a:r>
              <a:rPr lang="en-US" sz="2000" dirty="0" smtClean="0">
                <a:latin typeface="Arial" charset="0"/>
                <a:ea typeface="ＭＳ Ｐゴシック" charset="0"/>
                <a:cs typeface="ＭＳ Ｐゴシック" charset="0"/>
                <a:hlinkClick r:id="rId3"/>
              </a:rPr>
              <a:t>SE433S17</a:t>
            </a:r>
            <a:r>
              <a:rPr lang="en-US" sz="2000" dirty="0" smtClean="0">
                <a:latin typeface="Arial" charset="0"/>
                <a:ea typeface="ＭＳ Ｐゴシック" charset="0"/>
                <a:cs typeface="ＭＳ Ｐゴシック" charset="0"/>
              </a:rPr>
              <a:t>, </a:t>
            </a:r>
            <a:r>
              <a:rPr lang="en-US" sz="2000" dirty="0">
                <a:latin typeface="Arial" charset="0"/>
                <a:ea typeface="ＭＳ Ｐゴシック" charset="0"/>
                <a:cs typeface="ＭＳ Ｐゴシック" charset="0"/>
              </a:rPr>
              <a:t>contains syllabus and schedule, lecture notes, homework, more reading material </a:t>
            </a:r>
          </a:p>
          <a:p>
            <a:r>
              <a:rPr lang="en-US" sz="2000" dirty="0">
                <a:latin typeface="Arial" charset="0"/>
                <a:ea typeface="ＭＳ Ｐゴシック" charset="0"/>
                <a:cs typeface="ＭＳ Ｐゴシック" charset="0"/>
              </a:rPr>
              <a:t>About the Lecture Notes – look at </a:t>
            </a:r>
            <a:r>
              <a:rPr lang="ja-JP" altLang="en-US" sz="2000" dirty="0">
                <a:latin typeface="Arial" charset="0"/>
                <a:ea typeface="ＭＳ Ｐゴシック" charset="0"/>
                <a:cs typeface="ＭＳ Ｐゴシック" charset="0"/>
              </a:rPr>
              <a:t>“</a:t>
            </a:r>
            <a:r>
              <a:rPr lang="en-US" altLang="ja-JP" sz="2000" dirty="0">
                <a:latin typeface="Arial" charset="0"/>
                <a:ea typeface="ＭＳ Ｐゴシック" charset="0"/>
                <a:cs typeface="ＭＳ Ｐゴシック" charset="0"/>
              </a:rPr>
              <a:t>notes</a:t>
            </a:r>
            <a:r>
              <a:rPr lang="ja-JP" altLang="en-US" sz="2000" dirty="0">
                <a:latin typeface="Arial" charset="0"/>
                <a:ea typeface="ＭＳ Ｐゴシック" charset="0"/>
                <a:cs typeface="ＭＳ Ｐゴシック" charset="0"/>
              </a:rPr>
              <a:t>”</a:t>
            </a:r>
            <a:r>
              <a:rPr lang="en-US" altLang="ja-JP" sz="2000" dirty="0">
                <a:latin typeface="Arial" charset="0"/>
                <a:ea typeface="ＭＳ Ｐゴシック" charset="0"/>
                <a:cs typeface="ＭＳ Ｐゴシック" charset="0"/>
              </a:rPr>
              <a:t> section of the slides</a:t>
            </a:r>
          </a:p>
          <a:p>
            <a:r>
              <a:rPr lang="en-US" sz="2000" dirty="0">
                <a:latin typeface="Arial" charset="0"/>
                <a:ea typeface="ＭＳ Ｐゴシック" charset="0"/>
                <a:cs typeface="ＭＳ Ｐゴシック" charset="0"/>
              </a:rPr>
              <a:t>Also look at the expanded readings page:</a:t>
            </a:r>
            <a:br>
              <a:rPr lang="en-US" sz="2000" dirty="0">
                <a:latin typeface="Arial" charset="0"/>
                <a:ea typeface="ＭＳ Ｐゴシック" charset="0"/>
                <a:cs typeface="ＭＳ Ｐゴシック" charset="0"/>
              </a:rPr>
            </a:br>
            <a:r>
              <a:rPr lang="en-US" sz="2000" dirty="0">
                <a:latin typeface="Arial" charset="0"/>
                <a:ea typeface="ＭＳ Ｐゴシック" charset="0"/>
                <a:cs typeface="ＭＳ Ｐゴシック" charset="0"/>
                <a:hlinkClick r:id="rId4"/>
              </a:rPr>
              <a:t>http://condor.depaul.edu/dmumaugh/readings/</a:t>
            </a:r>
            <a:r>
              <a:rPr lang="en-US" sz="2000" dirty="0" smtClean="0">
                <a:latin typeface="Arial" charset="0"/>
                <a:ea typeface="ＭＳ Ｐゴシック" charset="0"/>
                <a:cs typeface="ＭＳ Ｐゴシック" charset="0"/>
                <a:hlinkClick r:id="rId4"/>
              </a:rPr>
              <a:t>SE433readings.html</a:t>
            </a:r>
            <a:endParaRPr lang="en-US" sz="2000" dirty="0">
              <a:latin typeface="Arial" charset="0"/>
              <a:ea typeface="ＭＳ Ｐゴシック" charset="0"/>
              <a:cs typeface="ＭＳ Ｐゴシック" charset="0"/>
            </a:endParaRPr>
          </a:p>
          <a:p>
            <a:pPr eaLnBrk="1" hangingPunct="1">
              <a:lnSpc>
                <a:spcPct val="110000"/>
              </a:lnSpc>
            </a:pPr>
            <a:r>
              <a:rPr lang="en-US" sz="2000" dirty="0">
                <a:latin typeface="Arial" charset="0"/>
                <a:ea typeface="MS PGothic" charset="0"/>
                <a:cs typeface="MS PGothic" charset="0"/>
              </a:rPr>
              <a:t>Desire2Learn:</a:t>
            </a:r>
          </a:p>
          <a:p>
            <a:pPr lvl="1" eaLnBrk="1" hangingPunct="1">
              <a:lnSpc>
                <a:spcPct val="110000"/>
              </a:lnSpc>
            </a:pPr>
            <a:r>
              <a:rPr lang="en-US" dirty="0">
                <a:latin typeface="Arial" charset="0"/>
                <a:ea typeface="MS PGothic" charset="0"/>
                <a:cs typeface="MS PGothic" charset="0"/>
              </a:rPr>
              <a:t>Course materials, assignments, assignment submissions, assignment solutions, examinations and quizzes  and grades will be available on the </a:t>
            </a:r>
            <a:r>
              <a:rPr lang="en-US" dirty="0">
                <a:latin typeface="Arial" charset="0"/>
                <a:ea typeface="MS PGothic" charset="0"/>
                <a:cs typeface="MS PGothic" charset="0"/>
                <a:hlinkClick r:id="rId5"/>
              </a:rPr>
              <a:t>Desire2learn</a:t>
            </a:r>
            <a:r>
              <a:rPr lang="en-US" dirty="0">
                <a:latin typeface="Arial" charset="0"/>
                <a:ea typeface="MS PGothic" charset="0"/>
                <a:cs typeface="MS PGothic" charset="0"/>
              </a:rPr>
              <a:t> – </a:t>
            </a:r>
            <a:r>
              <a:rPr lang="en-US" dirty="0">
                <a:solidFill>
                  <a:srgbClr val="000000"/>
                </a:solidFill>
                <a:latin typeface="Arial" charset="0"/>
                <a:ea typeface="MS PGothic" charset="0"/>
                <a:cs typeface="MS PGothic" charset="0"/>
                <a:hlinkClick r:id="rId5"/>
              </a:rPr>
              <a:t>https://d2l.depaul.edu</a:t>
            </a:r>
            <a:r>
              <a:rPr lang="en-US" dirty="0" smtClean="0">
                <a:solidFill>
                  <a:srgbClr val="000000"/>
                </a:solidFill>
                <a:latin typeface="Arial" charset="0"/>
                <a:ea typeface="MS PGothic" charset="0"/>
                <a:cs typeface="MS PGothic" charset="0"/>
                <a:hlinkClick r:id="rId5"/>
              </a:rPr>
              <a:t>/</a:t>
            </a:r>
            <a:endParaRPr lang="en-US" dirty="0">
              <a:solidFill>
                <a:srgbClr val="000000"/>
              </a:solidFill>
              <a:latin typeface="Arial" charset="0"/>
              <a:ea typeface="MS PGothic" charset="0"/>
              <a:cs typeface="MS PGothic" charset="0"/>
            </a:endParaRPr>
          </a:p>
          <a:p>
            <a:r>
              <a:rPr lang="en-US" sz="2000" dirty="0">
                <a:latin typeface="Arial" charset="0"/>
                <a:ea typeface="ＭＳ Ｐゴシック" charset="0"/>
                <a:cs typeface="ＭＳ Ｐゴシック" charset="0"/>
              </a:rPr>
              <a:t>Email</a:t>
            </a:r>
          </a:p>
          <a:p>
            <a:pPr lvl="1"/>
            <a:r>
              <a:rPr lang="en-US" dirty="0">
                <a:latin typeface="Arial" charset="0"/>
                <a:ea typeface="ＭＳ Ｐゴシック" charset="0"/>
              </a:rPr>
              <a:t>All students are expected to have </a:t>
            </a:r>
            <a:r>
              <a:rPr lang="en-US" dirty="0" smtClean="0">
                <a:latin typeface="Arial" charset="0"/>
                <a:ea typeface="ＭＳ Ｐゴシック" charset="0"/>
              </a:rPr>
              <a:t>an </a:t>
            </a:r>
            <a:r>
              <a:rPr lang="en-US" dirty="0">
                <a:latin typeface="Arial" charset="0"/>
                <a:ea typeface="ＭＳ Ｐゴシック" charset="0"/>
              </a:rPr>
              <a:t>email address. </a:t>
            </a:r>
          </a:p>
          <a:p>
            <a:pPr lvl="1"/>
            <a:r>
              <a:rPr lang="en-US" dirty="0">
                <a:latin typeface="Arial" charset="0"/>
                <a:ea typeface="ＭＳ Ｐゴシック" charset="0"/>
              </a:rPr>
              <a:t>Please make sure it is valid and make sure Campus Connection has the current email address.</a:t>
            </a:r>
          </a:p>
          <a:p>
            <a:endParaRPr lang="en-US" dirty="0">
              <a:latin typeface="Arial" charset="0"/>
              <a:ea typeface="ＭＳ Ｐゴシック" charset="0"/>
            </a:endParaRPr>
          </a:p>
          <a:p>
            <a:pPr eaLnBrk="1" hangingPunct="1">
              <a:lnSpc>
                <a:spcPct val="110000"/>
              </a:lnSpc>
            </a:pPr>
            <a:endParaRPr lang="en-US" dirty="0" smtClean="0">
              <a:solidFill>
                <a:srgbClr val="000000"/>
              </a:solidFill>
              <a:latin typeface="Arial" charset="0"/>
              <a:ea typeface="MS PGothic" charset="0"/>
              <a:cs typeface="MS PGothic" charset="0"/>
            </a:endParaRPr>
          </a:p>
        </p:txBody>
      </p:sp>
      <p:sp>
        <p:nvSpPr>
          <p:cNvPr id="17411"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March 28, 2017</a:t>
            </a:r>
            <a:endParaRPr lang="en-US" sz="1400" dirty="0"/>
          </a:p>
        </p:txBody>
      </p:sp>
      <p:sp>
        <p:nvSpPr>
          <p:cNvPr id="17412" name="Footer Placeholder 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SE 433: Lecture 1</a:t>
            </a:r>
            <a:endParaRPr lang="en-US" sz="1400"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5</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326910370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en-US" dirty="0"/>
              <a:t>Why </a:t>
            </a:r>
            <a:r>
              <a:rPr lang="en-US" dirty="0" smtClean="0"/>
              <a:t>Do We Test? </a:t>
            </a:r>
            <a:endParaRPr lang="en-US" sz="3200" dirty="0"/>
          </a:p>
        </p:txBody>
      </p:sp>
      <p:sp>
        <p:nvSpPr>
          <p:cNvPr id="36866" name="Rectangle 3"/>
          <p:cNvSpPr>
            <a:spLocks noGrp="1" noChangeArrowheads="1"/>
          </p:cNvSpPr>
          <p:nvPr>
            <p:ph idx="1"/>
          </p:nvPr>
        </p:nvSpPr>
        <p:spPr/>
        <p:txBody>
          <a:bodyPr/>
          <a:lstStyle/>
          <a:p>
            <a:pPr eaLnBrk="1" hangingPunct="1"/>
            <a:r>
              <a:rPr lang="en-US" sz="2800" dirty="0" smtClean="0"/>
              <a:t>Kinds of testing</a:t>
            </a:r>
            <a:endParaRPr lang="en-US" sz="2800" dirty="0"/>
          </a:p>
          <a:p>
            <a:pPr marL="742950" lvl="1" indent="-285750" eaLnBrk="1" hangingPunct="1"/>
            <a:r>
              <a:rPr lang="en-US" sz="2400" dirty="0" smtClean="0"/>
              <a:t>“Smoke test.”, aka “Hello World!”</a:t>
            </a:r>
          </a:p>
          <a:p>
            <a:pPr marL="742950" lvl="1" indent="-285750" eaLnBrk="1" hangingPunct="1"/>
            <a:r>
              <a:rPr lang="en-US" sz="2400" dirty="0" smtClean="0"/>
              <a:t>Check handling of inputs</a:t>
            </a:r>
            <a:endParaRPr lang="en-US" sz="2400" dirty="0"/>
          </a:p>
          <a:p>
            <a:pPr lvl="2" eaLnBrk="1" hangingPunct="1"/>
            <a:r>
              <a:rPr lang="en-US" sz="2400" dirty="0" smtClean="0"/>
              <a:t>Illegal inputs – text instead of integers</a:t>
            </a:r>
            <a:endParaRPr lang="en-US" sz="2400" dirty="0"/>
          </a:p>
          <a:p>
            <a:pPr lvl="2" indent="-285750" eaLnBrk="1" hangingPunct="1"/>
            <a:r>
              <a:rPr lang="en-US" sz="2400" dirty="0" smtClean="0"/>
              <a:t>Impossible inputs – floating vs. integer</a:t>
            </a:r>
          </a:p>
          <a:p>
            <a:pPr lvl="2" indent="-285750" eaLnBrk="1" hangingPunct="1"/>
            <a:r>
              <a:rPr lang="en-US" sz="2400" dirty="0" smtClean="0"/>
              <a:t>Outrageous values – infinities, max and min values</a:t>
            </a:r>
            <a:endParaRPr lang="en-US" sz="2400" dirty="0"/>
          </a:p>
          <a:p>
            <a:pPr lvl="2" indent="-285750" eaLnBrk="1" hangingPunct="1"/>
            <a:r>
              <a:rPr lang="en-US" sz="2400" dirty="0" smtClean="0"/>
              <a:t>Not in domain – negative numbers, </a:t>
            </a:r>
            <a:br>
              <a:rPr lang="en-US" sz="2400" dirty="0" smtClean="0"/>
            </a:br>
            <a:r>
              <a:rPr lang="en-US" sz="2400" dirty="0" smtClean="0"/>
              <a:t>                           values outside specifications</a:t>
            </a:r>
          </a:p>
          <a:p>
            <a:pPr lvl="2" indent="-285750" eaLnBrk="1" hangingPunct="1"/>
            <a:r>
              <a:rPr lang="en-US" sz="2400" dirty="0" smtClean="0"/>
              <a:t>Input errors – wrong input, e.g. mis-spellings</a:t>
            </a:r>
          </a:p>
          <a:p>
            <a:pPr lvl="1" eaLnBrk="1" hangingPunct="1"/>
            <a:r>
              <a:rPr lang="en-US" sz="2400" dirty="0" smtClean="0"/>
              <a:t>Stress test </a:t>
            </a:r>
          </a:p>
          <a:p>
            <a:pPr lvl="2" eaLnBrk="1" hangingPunct="1"/>
            <a:r>
              <a:rPr lang="en-US" sz="2400" dirty="0" smtClean="0"/>
              <a:t>multiple inputs without restart</a:t>
            </a:r>
          </a:p>
          <a:p>
            <a:pPr lvl="2" eaLnBrk="1" hangingPunct="1"/>
            <a:r>
              <a:rPr lang="en-US" sz="2400" dirty="0" smtClean="0"/>
              <a:t>run program for long periods of time</a:t>
            </a:r>
            <a:endParaRPr lang="en-US" sz="2400" dirty="0"/>
          </a:p>
        </p:txBody>
      </p:sp>
      <p:sp>
        <p:nvSpPr>
          <p:cNvPr id="2" name="Date Placeholder 1"/>
          <p:cNvSpPr>
            <a:spLocks noGrp="1"/>
          </p:cNvSpPr>
          <p:nvPr>
            <p:ph type="dt" sz="half" idx="10"/>
          </p:nvPr>
        </p:nvSpPr>
        <p:spPr/>
        <p:txBody>
          <a:bodyPr/>
          <a:lstStyle/>
          <a:p>
            <a:pPr>
              <a:defRPr/>
            </a:pPr>
            <a:r>
              <a:rPr lang="en-US" dirty="0" smtClean="0"/>
              <a:t>March 28,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1</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50</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42531628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86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86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86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86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866">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866">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866">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86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bldLvl="2"/>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p:nvPr>
        </p:nvSpPr>
        <p:spPr/>
        <p:txBody>
          <a:bodyPr/>
          <a:lstStyle/>
          <a:p>
            <a:r>
              <a:rPr lang="en-US" sz="3600" dirty="0" smtClean="0"/>
              <a:t>A Case Study:</a:t>
            </a:r>
            <a:r>
              <a:rPr lang="en-US" sz="3600" dirty="0"/>
              <a:t> </a:t>
            </a:r>
            <a:r>
              <a:rPr lang="en-US" sz="3600" dirty="0" smtClean="0"/>
              <a:t>Ariane 5 Launch Vehicle </a:t>
            </a:r>
            <a:endParaRPr lang="en-US" sz="3600" dirty="0"/>
          </a:p>
        </p:txBody>
      </p:sp>
      <p:sp>
        <p:nvSpPr>
          <p:cNvPr id="38914" name="Rectangle 3"/>
          <p:cNvSpPr>
            <a:spLocks noGrp="1"/>
          </p:cNvSpPr>
          <p:nvPr>
            <p:ph idx="1"/>
          </p:nvPr>
        </p:nvSpPr>
        <p:spPr>
          <a:xfrm>
            <a:off x="457200" y="990600"/>
            <a:ext cx="6019800" cy="5486400"/>
          </a:xfrm>
        </p:spPr>
        <p:txBody>
          <a:bodyPr/>
          <a:lstStyle/>
          <a:p>
            <a:r>
              <a:rPr lang="en-US" sz="3200" dirty="0" smtClean="0"/>
              <a:t>European </a:t>
            </a:r>
            <a:r>
              <a:rPr lang="en-US" sz="3200" dirty="0"/>
              <a:t>expendable launch system</a:t>
            </a:r>
          </a:p>
          <a:p>
            <a:r>
              <a:rPr lang="en-US" sz="3200" dirty="0"/>
              <a:t>Double the payload capacity of its predecessor Ariane 4</a:t>
            </a:r>
          </a:p>
          <a:p>
            <a:pPr lvl="1"/>
            <a:r>
              <a:rPr lang="en-US" sz="2700" dirty="0"/>
              <a:t>113 successful launches, 3 failures</a:t>
            </a:r>
          </a:p>
          <a:p>
            <a:r>
              <a:rPr lang="en-US" sz="3200" dirty="0"/>
              <a:t>Flight 501, maiden launch, </a:t>
            </a:r>
          </a:p>
          <a:p>
            <a:pPr>
              <a:buFont typeface="Wingdings 3" charset="0"/>
              <a:buNone/>
            </a:pPr>
            <a:r>
              <a:rPr lang="en-US" sz="3200" i="1" dirty="0"/>
              <a:t>	</a:t>
            </a:r>
            <a:r>
              <a:rPr lang="en-US" sz="3200" i="1" dirty="0" smtClean="0"/>
              <a:t>June 4, </a:t>
            </a:r>
            <a:r>
              <a:rPr lang="en-US" sz="3200" i="1" dirty="0"/>
              <a:t>1996,12:34pm</a:t>
            </a:r>
          </a:p>
          <a:p>
            <a:endParaRPr lang="en-US" i="1" dirty="0">
              <a:latin typeface="Gill Sans MT" charset="0"/>
            </a:endParaRPr>
          </a:p>
        </p:txBody>
      </p:sp>
      <p:pic>
        <p:nvPicPr>
          <p:cNvPr id="38915" name="Picture 7" descr="Ariane 5 mock-up">
            <a:hlinkClick r:id="rId3" tooltip="Ariane 5 mock-u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981200"/>
            <a:ext cx="2667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dirty="0" smtClean="0"/>
              <a:t>March 28,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1</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51</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11939893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8915"/>
                                        </p:tgtEl>
                                        <p:attrNameLst>
                                          <p:attrName>style.visibility</p:attrName>
                                        </p:attrNameLst>
                                      </p:cBhvr>
                                      <p:to>
                                        <p:strVal val="visible"/>
                                      </p:to>
                                    </p:set>
                                    <p:animEffect transition="in" filter="dissolve">
                                      <p:cBhvr>
                                        <p:cTn id="11" dur="500"/>
                                        <p:tgtEl>
                                          <p:spTgt spid="3891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8914">
                                            <p:txEl>
                                              <p:pRg st="1" end="1"/>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8914">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8914">
                                            <p:txEl>
                                              <p:pRg st="3" end="3"/>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89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p:cNvSpPr>
          <p:nvPr>
            <p:ph type="title"/>
          </p:nvPr>
        </p:nvSpPr>
        <p:spPr/>
        <p:txBody>
          <a:bodyPr/>
          <a:lstStyle/>
          <a:p>
            <a:r>
              <a:rPr lang="en-US" sz="3200" dirty="0" smtClean="0"/>
              <a:t>Case </a:t>
            </a:r>
            <a:r>
              <a:rPr lang="en-US" sz="3200" dirty="0"/>
              <a:t>Study </a:t>
            </a:r>
            <a:r>
              <a:rPr lang="en-US" sz="3200" dirty="0">
                <a:sym typeface="Symbol" charset="0"/>
              </a:rPr>
              <a:t></a:t>
            </a:r>
            <a:r>
              <a:rPr lang="en-US" sz="3200" dirty="0"/>
              <a:t> Ariane </a:t>
            </a:r>
            <a:r>
              <a:rPr lang="en-US" sz="3200" dirty="0" smtClean="0"/>
              <a:t>5: What </a:t>
            </a:r>
            <a:r>
              <a:rPr lang="en-US" sz="3200" dirty="0"/>
              <a:t>Happened?</a:t>
            </a:r>
          </a:p>
        </p:txBody>
      </p:sp>
      <p:sp>
        <p:nvSpPr>
          <p:cNvPr id="40962" name="Rectangle 3"/>
          <p:cNvSpPr>
            <a:spLocks noGrp="1"/>
          </p:cNvSpPr>
          <p:nvPr>
            <p:ph idx="1"/>
          </p:nvPr>
        </p:nvSpPr>
        <p:spPr/>
        <p:txBody>
          <a:bodyPr/>
          <a:lstStyle/>
          <a:p>
            <a:pPr eaLnBrk="1" hangingPunct="1"/>
            <a:r>
              <a:rPr lang="en-US" sz="2800" dirty="0"/>
              <a:t>T</a:t>
            </a:r>
            <a:r>
              <a:rPr lang="en-US" sz="2800" dirty="0" smtClean="0"/>
              <a:t>0 - T0 </a:t>
            </a:r>
            <a:r>
              <a:rPr lang="en-US" sz="2800" dirty="0"/>
              <a:t>+ 36s : </a:t>
            </a:r>
            <a:r>
              <a:rPr lang="en-US" sz="2800" dirty="0" smtClean="0"/>
              <a:t>normal </a:t>
            </a:r>
            <a:endParaRPr lang="en-US" sz="2800" dirty="0"/>
          </a:p>
          <a:p>
            <a:pPr eaLnBrk="1" hangingPunct="1"/>
            <a:r>
              <a:rPr lang="en-US" sz="2800" dirty="0"/>
              <a:t>Within SRI 2:</a:t>
            </a:r>
          </a:p>
          <a:p>
            <a:pPr lvl="1" eaLnBrk="1" hangingPunct="1"/>
            <a:r>
              <a:rPr lang="en-US" sz="2400" dirty="0"/>
              <a:t>BH (Bias Horizontal) &gt; </a:t>
            </a:r>
            <a:r>
              <a:rPr lang="en-US" sz="2400" dirty="0" smtClean="0"/>
              <a:t>2</a:t>
            </a:r>
            <a:r>
              <a:rPr lang="en-US" sz="2400" baseline="30000" dirty="0" smtClean="0"/>
              <a:t>15</a:t>
            </a:r>
          </a:p>
          <a:p>
            <a:pPr lvl="1" eaLnBrk="1" hangingPunct="1"/>
            <a:r>
              <a:rPr lang="en-US" sz="2400" dirty="0" smtClean="0"/>
              <a:t>convert_double_to_int</a:t>
            </a:r>
            <a:r>
              <a:rPr lang="en-US" sz="2400" dirty="0"/>
              <a:t>(BH) fails!</a:t>
            </a:r>
          </a:p>
          <a:p>
            <a:pPr lvl="1" eaLnBrk="1" hangingPunct="1"/>
            <a:r>
              <a:rPr lang="en-US" sz="2400" dirty="0"/>
              <a:t>exception SRI </a:t>
            </a:r>
            <a:r>
              <a:rPr lang="en-US" sz="2400" dirty="0" smtClean="0"/>
              <a:t>-&gt; </a:t>
            </a:r>
            <a:r>
              <a:rPr lang="en-US" sz="2400" dirty="0"/>
              <a:t>crash SRI 2 &amp; </a:t>
            </a:r>
            <a:r>
              <a:rPr lang="en-US" sz="2400" dirty="0" smtClean="0"/>
              <a:t>1 </a:t>
            </a:r>
            <a:endParaRPr lang="en-US" sz="2400" dirty="0"/>
          </a:p>
          <a:p>
            <a:pPr eaLnBrk="1" hangingPunct="1"/>
            <a:r>
              <a:rPr lang="en-US" sz="2800" dirty="0"/>
              <a:t>OBC disoriented</a:t>
            </a:r>
          </a:p>
          <a:p>
            <a:pPr lvl="1" eaLnBrk="1" hangingPunct="1"/>
            <a:r>
              <a:rPr lang="en-US" sz="2400" dirty="0"/>
              <a:t>angle &gt; 20°, huge aerodynamics constraints</a:t>
            </a:r>
          </a:p>
          <a:p>
            <a:pPr lvl="1" eaLnBrk="1" hangingPunct="1"/>
            <a:r>
              <a:rPr lang="en-US" sz="2400" dirty="0"/>
              <a:t>boosters separating...</a:t>
            </a:r>
          </a:p>
          <a:p>
            <a:pPr eaLnBrk="1" hangingPunct="1"/>
            <a:r>
              <a:rPr lang="en-US" sz="2800" dirty="0"/>
              <a:t>T</a:t>
            </a:r>
            <a:r>
              <a:rPr lang="en-US" sz="2800" dirty="0" smtClean="0"/>
              <a:t>0 </a:t>
            </a:r>
            <a:r>
              <a:rPr lang="en-US" sz="2800" dirty="0"/>
              <a:t>+ 39s: self destruction </a:t>
            </a:r>
          </a:p>
          <a:p>
            <a:pPr lvl="1" eaLnBrk="1" hangingPunct="1"/>
            <a:r>
              <a:rPr lang="en-US" sz="2400" dirty="0"/>
              <a:t>cost: € 500M</a:t>
            </a:r>
          </a:p>
        </p:txBody>
      </p:sp>
      <p:sp>
        <p:nvSpPr>
          <p:cNvPr id="2" name="Date Placeholder 1"/>
          <p:cNvSpPr>
            <a:spLocks noGrp="1"/>
          </p:cNvSpPr>
          <p:nvPr>
            <p:ph type="dt" sz="half" idx="10"/>
          </p:nvPr>
        </p:nvSpPr>
        <p:spPr/>
        <p:txBody>
          <a:bodyPr/>
          <a:lstStyle/>
          <a:p>
            <a:pPr>
              <a:defRPr/>
            </a:pPr>
            <a:r>
              <a:rPr lang="en-US" dirty="0" smtClean="0"/>
              <a:t>March 28,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1</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52</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10261401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6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6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6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96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96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96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96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bldLvl="2"/>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p:nvPr>
        </p:nvSpPr>
        <p:spPr/>
        <p:txBody>
          <a:bodyPr/>
          <a:lstStyle/>
          <a:p>
            <a:r>
              <a:rPr lang="en-US" sz="3600" dirty="0" smtClean="0"/>
              <a:t>Case </a:t>
            </a:r>
            <a:r>
              <a:rPr lang="en-US" sz="3600" dirty="0"/>
              <a:t>Study </a:t>
            </a:r>
            <a:r>
              <a:rPr lang="en-US" sz="3600" dirty="0">
                <a:sym typeface="Symbol" charset="0"/>
              </a:rPr>
              <a:t></a:t>
            </a:r>
            <a:r>
              <a:rPr lang="en-US" sz="3600" dirty="0"/>
              <a:t> Ariane </a:t>
            </a:r>
            <a:r>
              <a:rPr lang="en-US" sz="3600" dirty="0" smtClean="0"/>
              <a:t>5: Why Did It Happen? </a:t>
            </a:r>
            <a:endParaRPr lang="en-US" sz="2800" dirty="0"/>
          </a:p>
        </p:txBody>
      </p:sp>
      <p:sp>
        <p:nvSpPr>
          <p:cNvPr id="43010" name="Rectangle 3"/>
          <p:cNvSpPr>
            <a:spLocks noGrp="1"/>
          </p:cNvSpPr>
          <p:nvPr>
            <p:ph idx="1"/>
          </p:nvPr>
        </p:nvSpPr>
        <p:spPr>
          <a:xfrm>
            <a:off x="457200" y="990600"/>
            <a:ext cx="8229600" cy="5486400"/>
          </a:xfrm>
        </p:spPr>
        <p:txBody>
          <a:bodyPr/>
          <a:lstStyle/>
          <a:p>
            <a:pPr eaLnBrk="1" hangingPunct="1">
              <a:lnSpc>
                <a:spcPct val="90000"/>
              </a:lnSpc>
            </a:pPr>
            <a:r>
              <a:rPr lang="en-US" sz="2400" dirty="0"/>
              <a:t>Not a programming error</a:t>
            </a:r>
          </a:p>
          <a:p>
            <a:pPr lvl="1" eaLnBrk="1" hangingPunct="1">
              <a:lnSpc>
                <a:spcPct val="90000"/>
              </a:lnSpc>
            </a:pPr>
            <a:r>
              <a:rPr lang="en-US" sz="2400" dirty="0"/>
              <a:t>unprotected conversion = design decision (~1980)</a:t>
            </a:r>
          </a:p>
          <a:p>
            <a:pPr eaLnBrk="1" hangingPunct="1">
              <a:lnSpc>
                <a:spcPct val="90000"/>
              </a:lnSpc>
            </a:pPr>
            <a:r>
              <a:rPr lang="en-US" sz="2400" dirty="0"/>
              <a:t>Not a design error</a:t>
            </a:r>
          </a:p>
          <a:p>
            <a:pPr lvl="1" eaLnBrk="1" hangingPunct="1">
              <a:lnSpc>
                <a:spcPct val="90000"/>
              </a:lnSpc>
            </a:pPr>
            <a:r>
              <a:rPr lang="en-US" sz="2400" dirty="0"/>
              <a:t>Justified against Ariane 4 trajectory &amp; RT constraints</a:t>
            </a:r>
          </a:p>
          <a:p>
            <a:pPr eaLnBrk="1" hangingPunct="1">
              <a:lnSpc>
                <a:spcPct val="90000"/>
              </a:lnSpc>
            </a:pPr>
            <a:r>
              <a:rPr lang="en-US" sz="2400" dirty="0"/>
              <a:t>Problem with integration testing</a:t>
            </a:r>
          </a:p>
          <a:p>
            <a:pPr lvl="1" eaLnBrk="1" hangingPunct="1">
              <a:lnSpc>
                <a:spcPct val="90000"/>
              </a:lnSpc>
            </a:pPr>
            <a:r>
              <a:rPr lang="en-US" sz="2400" dirty="0"/>
              <a:t>T</a:t>
            </a:r>
            <a:r>
              <a:rPr lang="en-US" sz="2400" dirty="0" smtClean="0"/>
              <a:t>heoretically detectable.  </a:t>
            </a:r>
          </a:p>
          <a:p>
            <a:pPr lvl="1" eaLnBrk="1" hangingPunct="1">
              <a:lnSpc>
                <a:spcPct val="90000"/>
              </a:lnSpc>
            </a:pPr>
            <a:r>
              <a:rPr lang="en-US" sz="2400" dirty="0" smtClean="0"/>
              <a:t>But </a:t>
            </a:r>
            <a:r>
              <a:rPr lang="en-US" sz="2400" dirty="0"/>
              <a:t>huge test space vs. limited resources</a:t>
            </a:r>
          </a:p>
          <a:p>
            <a:pPr lvl="1" eaLnBrk="1" hangingPunct="1">
              <a:lnSpc>
                <a:spcPct val="90000"/>
              </a:lnSpc>
            </a:pPr>
            <a:r>
              <a:rPr lang="en-US" sz="2400" dirty="0"/>
              <a:t>Furthermore, SRI useless at this stage of the flight!</a:t>
            </a:r>
          </a:p>
          <a:p>
            <a:pPr eaLnBrk="1" hangingPunct="1">
              <a:lnSpc>
                <a:spcPct val="90000"/>
              </a:lnSpc>
            </a:pPr>
            <a:r>
              <a:rPr lang="en-US" sz="2400" dirty="0"/>
              <a:t>Reuse of a component with a hidden </a:t>
            </a:r>
            <a:r>
              <a:rPr lang="en-US" sz="2400" dirty="0" smtClean="0"/>
              <a:t>constraint</a:t>
            </a:r>
            <a:endParaRPr lang="en-US" sz="2400" dirty="0"/>
          </a:p>
          <a:p>
            <a:pPr lvl="1" eaLnBrk="1" hangingPunct="1">
              <a:lnSpc>
                <a:spcPct val="90000"/>
              </a:lnSpc>
            </a:pPr>
            <a:r>
              <a:rPr lang="en-US" sz="2400" dirty="0"/>
              <a:t>Precondition : abs(BH) &lt; 32768.0</a:t>
            </a:r>
          </a:p>
          <a:p>
            <a:pPr lvl="1" eaLnBrk="1" hangingPunct="1">
              <a:lnSpc>
                <a:spcPct val="90000"/>
              </a:lnSpc>
            </a:pPr>
            <a:r>
              <a:rPr lang="en-US" sz="2400" dirty="0"/>
              <a:t>Valid for Ariane 4, but no longer for Ariane 5</a:t>
            </a:r>
          </a:p>
          <a:p>
            <a:pPr lvl="2" eaLnBrk="1" hangingPunct="1">
              <a:lnSpc>
                <a:spcPct val="90000"/>
              </a:lnSpc>
            </a:pPr>
            <a:r>
              <a:rPr lang="en-US" i="1" dirty="0"/>
              <a:t>More powerful rocket</a:t>
            </a:r>
            <a:endParaRPr lang="en-US" sz="2400" dirty="0"/>
          </a:p>
        </p:txBody>
      </p:sp>
      <p:sp>
        <p:nvSpPr>
          <p:cNvPr id="2" name="Date Placeholder 1"/>
          <p:cNvSpPr>
            <a:spLocks noGrp="1"/>
          </p:cNvSpPr>
          <p:nvPr>
            <p:ph type="dt" sz="half" idx="10"/>
          </p:nvPr>
        </p:nvSpPr>
        <p:spPr/>
        <p:txBody>
          <a:bodyPr/>
          <a:lstStyle/>
          <a:p>
            <a:pPr>
              <a:defRPr/>
            </a:pPr>
            <a:r>
              <a:rPr lang="en-US" dirty="0" smtClean="0"/>
              <a:t>March 28,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1</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53</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1149411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0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010">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010">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010">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3010">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010">
                                            <p:txEl>
                                              <p:pRg st="9" end="9"/>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010">
                                            <p:txEl>
                                              <p:pRg st="10" end="1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01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bldLvl="2"/>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Case </a:t>
            </a:r>
            <a:r>
              <a:rPr lang="en-US" sz="3200" dirty="0"/>
              <a:t>Study </a:t>
            </a:r>
            <a:r>
              <a:rPr lang="en-US" sz="3200" dirty="0">
                <a:sym typeface="Symbol" charset="0"/>
              </a:rPr>
              <a:t></a:t>
            </a:r>
            <a:r>
              <a:rPr lang="en-US" sz="3200" dirty="0"/>
              <a:t> Ariane </a:t>
            </a:r>
            <a:r>
              <a:rPr lang="en-US" sz="3200" dirty="0" smtClean="0"/>
              <a:t>5:</a:t>
            </a:r>
            <a:r>
              <a:rPr lang="en-US" sz="3200" dirty="0"/>
              <a:t/>
            </a:r>
            <a:br>
              <a:rPr lang="en-US" sz="3200" dirty="0"/>
            </a:br>
            <a:r>
              <a:rPr lang="en-US" sz="3200" dirty="0" smtClean="0"/>
              <a:t>Lessons Learned in Software Eng. </a:t>
            </a:r>
            <a:endParaRPr lang="en-US" sz="3200" dirty="0"/>
          </a:p>
        </p:txBody>
      </p:sp>
      <p:sp>
        <p:nvSpPr>
          <p:cNvPr id="3" name="Content Placeholder 2"/>
          <p:cNvSpPr>
            <a:spLocks noGrp="1"/>
          </p:cNvSpPr>
          <p:nvPr>
            <p:ph idx="1"/>
          </p:nvPr>
        </p:nvSpPr>
        <p:spPr/>
        <p:txBody>
          <a:bodyPr/>
          <a:lstStyle/>
          <a:p>
            <a:r>
              <a:rPr lang="en-US" dirty="0" smtClean="0"/>
              <a:t>Test! Test! Test!</a:t>
            </a:r>
          </a:p>
          <a:p>
            <a:r>
              <a:rPr lang="en-US" dirty="0" smtClean="0"/>
              <a:t>Test! Even when the code is reused.</a:t>
            </a:r>
          </a:p>
          <a:p>
            <a:r>
              <a:rPr lang="en-US" dirty="0" smtClean="0"/>
              <a:t>When reuse, ensure the assumptions are still valid. </a:t>
            </a:r>
          </a:p>
          <a:p>
            <a:r>
              <a:rPr lang="en-US" dirty="0" smtClean="0"/>
              <a:t>When write reusable code, document the assumptions. </a:t>
            </a:r>
          </a:p>
          <a:p>
            <a:r>
              <a:rPr lang="en-US" dirty="0" smtClean="0"/>
              <a:t>Write fail-safe code.</a:t>
            </a:r>
          </a:p>
          <a:p>
            <a:r>
              <a:rPr lang="en-US" dirty="0" smtClean="0"/>
              <a:t>Do not propagate errors.</a:t>
            </a:r>
            <a:endParaRPr lang="en-US" dirty="0"/>
          </a:p>
          <a:p>
            <a:endParaRPr lang="en-US" dirty="0"/>
          </a:p>
        </p:txBody>
      </p:sp>
      <p:sp>
        <p:nvSpPr>
          <p:cNvPr id="4" name="Date Placeholder 3"/>
          <p:cNvSpPr>
            <a:spLocks noGrp="1"/>
          </p:cNvSpPr>
          <p:nvPr>
            <p:ph type="dt" sz="half" idx="10"/>
          </p:nvPr>
        </p:nvSpPr>
        <p:spPr/>
        <p:txBody>
          <a:bodyPr/>
          <a:lstStyle/>
          <a:p>
            <a:pPr>
              <a:defRPr/>
            </a:pPr>
            <a:r>
              <a:rPr lang="en-US" dirty="0" smtClean="0"/>
              <a:t>March 28, 2017</a:t>
            </a:r>
            <a:endParaRPr lang="en-US" dirty="0"/>
          </a:p>
        </p:txBody>
      </p:sp>
      <p:sp>
        <p:nvSpPr>
          <p:cNvPr id="6" name="Footer Placeholder 5"/>
          <p:cNvSpPr>
            <a:spLocks noGrp="1"/>
          </p:cNvSpPr>
          <p:nvPr>
            <p:ph type="ftr" sz="quarter" idx="11"/>
          </p:nvPr>
        </p:nvSpPr>
        <p:spPr/>
        <p:txBody>
          <a:bodyPr/>
          <a:lstStyle/>
          <a:p>
            <a:pPr>
              <a:defRPr/>
            </a:pPr>
            <a:r>
              <a:rPr lang="en-US" dirty="0" smtClean="0"/>
              <a:t>SE 433: Lecture 1</a:t>
            </a:r>
            <a:endParaRPr lang="en-US" dirty="0"/>
          </a:p>
        </p:txBody>
      </p:sp>
      <p:sp>
        <p:nvSpPr>
          <p:cNvPr id="5" name="Slide Number Placeholder 4"/>
          <p:cNvSpPr>
            <a:spLocks noGrp="1"/>
          </p:cNvSpPr>
          <p:nvPr>
            <p:ph type="sldNum" sz="quarter" idx="12"/>
          </p:nvPr>
        </p:nvSpPr>
        <p:spPr/>
        <p:txBody>
          <a:bodyPr/>
          <a:lstStyle/>
          <a:p>
            <a:pPr>
              <a:defRPr/>
            </a:pPr>
            <a:fld id="{8BDBD1F7-51C1-E94D-B9B2-8F7012A744C6}" type="slidenum">
              <a:rPr lang="en-US" smtClean="0"/>
              <a:pPr>
                <a:defRPr/>
              </a:pPr>
              <a:t>54</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37253800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Trade-Offs of Cost and Failures</a:t>
            </a:r>
            <a:endParaRPr lang="en-US" dirty="0"/>
          </a:p>
        </p:txBody>
      </p:sp>
      <p:sp>
        <p:nvSpPr>
          <p:cNvPr id="3" name="Content Placeholder 2"/>
          <p:cNvSpPr>
            <a:spLocks noGrp="1"/>
          </p:cNvSpPr>
          <p:nvPr>
            <p:ph idx="1"/>
          </p:nvPr>
        </p:nvSpPr>
        <p:spPr/>
        <p:txBody>
          <a:bodyPr/>
          <a:lstStyle/>
          <a:p>
            <a:pPr marL="0" indent="0">
              <a:buNone/>
            </a:pPr>
            <a:r>
              <a:rPr lang="en-AU" dirty="0" smtClean="0"/>
              <a:t>Total Cost </a:t>
            </a:r>
            <a:r>
              <a:rPr lang="en-AU" dirty="0"/>
              <a:t>of </a:t>
            </a:r>
            <a:r>
              <a:rPr lang="en-AU" dirty="0" smtClean="0"/>
              <a:t>Quality (CoQ) </a:t>
            </a:r>
            <a:r>
              <a:rPr lang="en-AU" dirty="0"/>
              <a:t>=</a:t>
            </a:r>
            <a:br>
              <a:rPr lang="en-AU" dirty="0"/>
            </a:br>
            <a:r>
              <a:rPr lang="en-AU" sz="2400" dirty="0"/>
              <a:t>	</a:t>
            </a:r>
            <a:r>
              <a:rPr lang="en-AU" sz="2400" dirty="0" smtClean="0"/>
              <a:t>Cost </a:t>
            </a:r>
            <a:r>
              <a:rPr lang="en-AU" sz="2400" dirty="0"/>
              <a:t>of </a:t>
            </a:r>
            <a:r>
              <a:rPr lang="en-AU" sz="2400" dirty="0" smtClean="0"/>
              <a:t>Conformance (CoC) </a:t>
            </a:r>
            <a:r>
              <a:rPr lang="en-AU" sz="2400" dirty="0"/>
              <a:t>+</a:t>
            </a:r>
            <a:br>
              <a:rPr lang="en-AU" sz="2400" dirty="0"/>
            </a:br>
            <a:r>
              <a:rPr lang="en-AU" sz="2400" dirty="0"/>
              <a:t>	</a:t>
            </a:r>
            <a:r>
              <a:rPr lang="en-AU" sz="2400" dirty="0" smtClean="0"/>
              <a:t>Cost </a:t>
            </a:r>
            <a:r>
              <a:rPr lang="en-AU" sz="2400" dirty="0"/>
              <a:t>of Non-</a:t>
            </a:r>
            <a:r>
              <a:rPr lang="en-AU" sz="2400" dirty="0" smtClean="0"/>
              <a:t>Conformance (CoNC)</a:t>
            </a:r>
            <a:endParaRPr lang="en-AU" sz="2400" dirty="0"/>
          </a:p>
          <a:p>
            <a:r>
              <a:rPr lang="en-AU" dirty="0" smtClean="0"/>
              <a:t>Cost </a:t>
            </a:r>
            <a:r>
              <a:rPr lang="en-AU" dirty="0"/>
              <a:t>of </a:t>
            </a:r>
            <a:r>
              <a:rPr lang="en-AU" dirty="0" smtClean="0"/>
              <a:t>Conformance</a:t>
            </a:r>
          </a:p>
          <a:p>
            <a:pPr marL="731838" lvl="1" indent="-457200"/>
            <a:r>
              <a:rPr lang="en-AU" dirty="0" smtClean="0"/>
              <a:t>Prevention: </a:t>
            </a:r>
            <a:r>
              <a:rPr lang="en-US" dirty="0"/>
              <a:t>q</a:t>
            </a:r>
            <a:r>
              <a:rPr lang="en-US" dirty="0" smtClean="0"/>
              <a:t>uality planning, investment </a:t>
            </a:r>
            <a:r>
              <a:rPr lang="en-US" dirty="0"/>
              <a:t>in </a:t>
            </a:r>
            <a:r>
              <a:rPr lang="en-US" dirty="0" smtClean="0"/>
              <a:t>tools, quality training</a:t>
            </a:r>
            <a:endParaRPr lang="en-AU" dirty="0" smtClean="0"/>
          </a:p>
          <a:p>
            <a:pPr marL="731838" lvl="1" indent="-457200"/>
            <a:r>
              <a:rPr lang="en-AU" dirty="0" smtClean="0"/>
              <a:t>Appraisal: testing, inspection </a:t>
            </a:r>
            <a:endParaRPr lang="en-AU" dirty="0"/>
          </a:p>
          <a:p>
            <a:r>
              <a:rPr lang="en-AU" dirty="0" smtClean="0"/>
              <a:t>Cost </a:t>
            </a:r>
            <a:r>
              <a:rPr lang="en-AU" dirty="0"/>
              <a:t>of Non-</a:t>
            </a:r>
            <a:r>
              <a:rPr lang="en-AU" dirty="0" smtClean="0"/>
              <a:t>Conformance</a:t>
            </a:r>
          </a:p>
          <a:p>
            <a:pPr marL="731838" lvl="1" indent="-457200"/>
            <a:r>
              <a:rPr lang="en-AU" dirty="0" smtClean="0"/>
              <a:t>Internal failures: rework</a:t>
            </a:r>
            <a:endParaRPr lang="en-AU" dirty="0"/>
          </a:p>
          <a:p>
            <a:pPr marL="731838" lvl="1" indent="-457200"/>
            <a:r>
              <a:rPr lang="en-AU" dirty="0" smtClean="0"/>
              <a:t>External failure: liability, loss of properties, loss of lives</a:t>
            </a:r>
            <a:endParaRPr lang="en-US" dirty="0"/>
          </a:p>
        </p:txBody>
      </p:sp>
      <p:sp>
        <p:nvSpPr>
          <p:cNvPr id="4" name="Date Placeholder 3"/>
          <p:cNvSpPr>
            <a:spLocks noGrp="1"/>
          </p:cNvSpPr>
          <p:nvPr>
            <p:ph type="dt" sz="half" idx="10"/>
          </p:nvPr>
        </p:nvSpPr>
        <p:spPr/>
        <p:txBody>
          <a:bodyPr/>
          <a:lstStyle/>
          <a:p>
            <a:pPr>
              <a:defRPr/>
            </a:pPr>
            <a:r>
              <a:rPr lang="en-US" dirty="0" smtClean="0"/>
              <a:t>March 28,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1</a:t>
            </a:r>
            <a:endParaRPr lang="en-US" dirty="0"/>
          </a:p>
        </p:txBody>
      </p:sp>
      <p:sp>
        <p:nvSpPr>
          <p:cNvPr id="6" name="Slide Number Placeholder 5"/>
          <p:cNvSpPr>
            <a:spLocks noGrp="1"/>
          </p:cNvSpPr>
          <p:nvPr>
            <p:ph type="sldNum" sz="quarter" idx="12"/>
          </p:nvPr>
        </p:nvSpPr>
        <p:spPr/>
        <p:txBody>
          <a:bodyPr/>
          <a:lstStyle/>
          <a:p>
            <a:pPr>
              <a:defRPr/>
            </a:pPr>
            <a:fld id="{8BDBD1F7-51C1-E94D-B9B2-8F7012A744C6}" type="slidenum">
              <a:rPr lang="en-US" smtClean="0"/>
              <a:pPr>
                <a:defRPr/>
              </a:pPr>
              <a:t>55</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1433671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Trade-Offs of Cost and Failures</a:t>
            </a:r>
            <a:endParaRPr lang="en-US" dirty="0"/>
          </a:p>
        </p:txBody>
      </p:sp>
      <p:sp>
        <p:nvSpPr>
          <p:cNvPr id="3" name="Content Placeholder 2"/>
          <p:cNvSpPr>
            <a:spLocks noGrp="1"/>
          </p:cNvSpPr>
          <p:nvPr>
            <p:ph idx="1"/>
          </p:nvPr>
        </p:nvSpPr>
        <p:spPr/>
        <p:txBody>
          <a:bodyPr/>
          <a:lstStyle/>
          <a:p>
            <a:r>
              <a:rPr lang="en-AU" dirty="0" smtClean="0"/>
              <a:t>Testing </a:t>
            </a:r>
            <a:r>
              <a:rPr lang="en-AU" dirty="0"/>
              <a:t>adds to Cost of Conformance</a:t>
            </a:r>
          </a:p>
          <a:p>
            <a:r>
              <a:rPr lang="en-AU" dirty="0"/>
              <a:t>It must directly reduce Cost of Non-</a:t>
            </a:r>
            <a:r>
              <a:rPr lang="en-AU" dirty="0" smtClean="0"/>
              <a:t>Conformance</a:t>
            </a:r>
            <a:endParaRPr lang="en-US" dirty="0"/>
          </a:p>
        </p:txBody>
      </p:sp>
      <p:pic>
        <p:nvPicPr>
          <p:cNvPr id="6" name="Picture 5"/>
          <p:cNvPicPr>
            <a:picLocks noChangeAspect="1"/>
          </p:cNvPicPr>
          <p:nvPr/>
        </p:nvPicPr>
        <p:blipFill>
          <a:blip r:embed="rId2"/>
          <a:stretch>
            <a:fillRect/>
          </a:stretch>
        </p:blipFill>
        <p:spPr>
          <a:xfrm>
            <a:off x="1905000" y="3048000"/>
            <a:ext cx="5320573" cy="3340100"/>
          </a:xfrm>
          <a:prstGeom prst="rect">
            <a:avLst/>
          </a:prstGeom>
        </p:spPr>
      </p:pic>
      <p:sp>
        <p:nvSpPr>
          <p:cNvPr id="4" name="Date Placeholder 3"/>
          <p:cNvSpPr>
            <a:spLocks noGrp="1"/>
          </p:cNvSpPr>
          <p:nvPr>
            <p:ph type="dt" sz="half" idx="10"/>
          </p:nvPr>
        </p:nvSpPr>
        <p:spPr/>
        <p:txBody>
          <a:bodyPr/>
          <a:lstStyle/>
          <a:p>
            <a:pPr>
              <a:defRPr/>
            </a:pPr>
            <a:r>
              <a:rPr lang="en-US" dirty="0" smtClean="0"/>
              <a:t>March 28,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1</a:t>
            </a:r>
            <a:endParaRPr lang="en-US" dirty="0"/>
          </a:p>
        </p:txBody>
      </p:sp>
      <p:sp>
        <p:nvSpPr>
          <p:cNvPr id="7" name="Slide Number Placeholder 6"/>
          <p:cNvSpPr>
            <a:spLocks noGrp="1"/>
          </p:cNvSpPr>
          <p:nvPr>
            <p:ph type="sldNum" sz="quarter" idx="12"/>
          </p:nvPr>
        </p:nvSpPr>
        <p:spPr/>
        <p:txBody>
          <a:bodyPr/>
          <a:lstStyle/>
          <a:p>
            <a:pPr>
              <a:defRPr/>
            </a:pPr>
            <a:fld id="{8BDBD1F7-51C1-E94D-B9B2-8F7012A744C6}" type="slidenum">
              <a:rPr lang="en-US" smtClean="0"/>
              <a:pPr>
                <a:defRPr/>
              </a:pPr>
              <a:t>56</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283471146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400" dirty="0"/>
              <a:t>A </a:t>
            </a:r>
            <a:r>
              <a:rPr lang="en-US" sz="4400" dirty="0" smtClean="0"/>
              <a:t>Self </a:t>
            </a:r>
            <a:r>
              <a:rPr lang="en-US" sz="4400" dirty="0"/>
              <a:t>Assessment Test</a:t>
            </a:r>
          </a:p>
        </p:txBody>
      </p:sp>
      <p:sp>
        <p:nvSpPr>
          <p:cNvPr id="6" name="Subtitle 5"/>
          <p:cNvSpPr>
            <a:spLocks noGrp="1"/>
          </p:cNvSpPr>
          <p:nvPr>
            <p:ph type="subTitle" idx="1"/>
          </p:nvPr>
        </p:nvSpPr>
        <p:spPr/>
        <p:txBody>
          <a:bodyPr/>
          <a:lstStyle/>
          <a:p>
            <a:endParaRPr lang="en-US" dirty="0"/>
          </a:p>
        </p:txBody>
      </p:sp>
      <p:sp>
        <p:nvSpPr>
          <p:cNvPr id="3" name="Date Placeholder 2"/>
          <p:cNvSpPr>
            <a:spLocks noGrp="1"/>
          </p:cNvSpPr>
          <p:nvPr>
            <p:ph type="dt" sz="half" idx="10"/>
          </p:nvPr>
        </p:nvSpPr>
        <p:spPr/>
        <p:txBody>
          <a:bodyPr/>
          <a:lstStyle/>
          <a:p>
            <a:pPr>
              <a:defRPr/>
            </a:pPr>
            <a:r>
              <a:rPr lang="en-US" dirty="0" smtClean="0"/>
              <a:t>March 28,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1</a:t>
            </a:r>
            <a:endParaRPr lang="en-US" dirty="0"/>
          </a:p>
        </p:txBody>
      </p:sp>
      <p:sp>
        <p:nvSpPr>
          <p:cNvPr id="5" name="Slide Number Placeholder 4"/>
          <p:cNvSpPr>
            <a:spLocks noGrp="1"/>
          </p:cNvSpPr>
          <p:nvPr>
            <p:ph type="sldNum" sz="quarter" idx="12"/>
          </p:nvPr>
        </p:nvSpPr>
        <p:spPr/>
        <p:txBody>
          <a:bodyPr/>
          <a:lstStyle/>
          <a:p>
            <a:pPr>
              <a:defRPr/>
            </a:pPr>
            <a:fld id="{F683B677-C643-1541-A02D-CD84F8996590}" type="slidenum">
              <a:rPr lang="en-US" smtClean="0"/>
              <a:pPr>
                <a:defRPr/>
              </a:pPr>
              <a:t>57</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3475683753"/>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pPr eaLnBrk="1" hangingPunct="1">
              <a:lnSpc>
                <a:spcPct val="90000"/>
              </a:lnSpc>
            </a:pPr>
            <a:r>
              <a:rPr lang="en-US" dirty="0"/>
              <a:t>Test the </a:t>
            </a:r>
            <a:r>
              <a:rPr lang="en-US" dirty="0" smtClean="0"/>
              <a:t>Following </a:t>
            </a:r>
            <a:r>
              <a:rPr lang="en-US" dirty="0"/>
              <a:t>P</a:t>
            </a:r>
            <a:r>
              <a:rPr lang="en-US" dirty="0" smtClean="0"/>
              <a:t>rogram</a:t>
            </a:r>
            <a:endParaRPr lang="en-US" dirty="0"/>
          </a:p>
        </p:txBody>
      </p:sp>
      <p:sp>
        <p:nvSpPr>
          <p:cNvPr id="61442" name="Rectangle 3"/>
          <p:cNvSpPr>
            <a:spLocks noGrp="1" noChangeArrowheads="1"/>
          </p:cNvSpPr>
          <p:nvPr>
            <p:ph idx="1"/>
          </p:nvPr>
        </p:nvSpPr>
        <p:spPr/>
        <p:txBody>
          <a:bodyPr/>
          <a:lstStyle/>
          <a:p>
            <a:pPr eaLnBrk="1" hangingPunct="1">
              <a:lnSpc>
                <a:spcPct val="90000"/>
              </a:lnSpc>
            </a:pPr>
            <a:r>
              <a:rPr lang="en-US" sz="2800" dirty="0" smtClean="0"/>
              <a:t>The </a:t>
            </a:r>
            <a:r>
              <a:rPr lang="en-US" sz="2800" dirty="0"/>
              <a:t>program reads in 3 integer values that represent the lengths of the sides of a triangle.</a:t>
            </a:r>
          </a:p>
          <a:p>
            <a:pPr eaLnBrk="1" hangingPunct="1">
              <a:lnSpc>
                <a:spcPct val="90000"/>
              </a:lnSpc>
            </a:pPr>
            <a:r>
              <a:rPr lang="en-US" sz="2800" dirty="0"/>
              <a:t>The program prints a message that states whether the triangle is</a:t>
            </a:r>
          </a:p>
          <a:p>
            <a:pPr lvl="1" eaLnBrk="1" hangingPunct="1">
              <a:lnSpc>
                <a:spcPct val="90000"/>
              </a:lnSpc>
            </a:pPr>
            <a:r>
              <a:rPr lang="en-US" sz="2800" u="sng" dirty="0">
                <a:solidFill>
                  <a:schemeClr val="tx2"/>
                </a:solidFill>
              </a:rPr>
              <a:t>Equilateral</a:t>
            </a:r>
            <a:r>
              <a:rPr lang="en-US" sz="2800" dirty="0">
                <a:solidFill>
                  <a:schemeClr val="tx2"/>
                </a:solidFill>
              </a:rPr>
              <a:t> (all 3 sides </a:t>
            </a:r>
            <a:r>
              <a:rPr lang="en-US" sz="2800" dirty="0" smtClean="0">
                <a:solidFill>
                  <a:schemeClr val="tx2"/>
                </a:solidFill>
              </a:rPr>
              <a:t>are equal</a:t>
            </a:r>
            <a:r>
              <a:rPr lang="en-US" sz="2800" dirty="0">
                <a:solidFill>
                  <a:schemeClr val="tx2"/>
                </a:solidFill>
              </a:rPr>
              <a:t>)</a:t>
            </a:r>
          </a:p>
          <a:p>
            <a:pPr lvl="1" eaLnBrk="1" hangingPunct="1">
              <a:lnSpc>
                <a:spcPct val="90000"/>
              </a:lnSpc>
            </a:pPr>
            <a:r>
              <a:rPr lang="en-US" sz="2800" u="sng" dirty="0">
                <a:solidFill>
                  <a:schemeClr val="tx2"/>
                </a:solidFill>
              </a:rPr>
              <a:t>Isosceles</a:t>
            </a:r>
            <a:r>
              <a:rPr lang="en-US" sz="2800" dirty="0">
                <a:solidFill>
                  <a:schemeClr val="tx2"/>
                </a:solidFill>
              </a:rPr>
              <a:t> (exactly 2 of the 3 sides are equal)</a:t>
            </a:r>
          </a:p>
          <a:p>
            <a:pPr lvl="1" eaLnBrk="1" hangingPunct="1">
              <a:lnSpc>
                <a:spcPct val="90000"/>
              </a:lnSpc>
            </a:pPr>
            <a:r>
              <a:rPr lang="en-US" sz="2800" u="sng" dirty="0">
                <a:solidFill>
                  <a:schemeClr val="tx2"/>
                </a:solidFill>
              </a:rPr>
              <a:t>Scalene</a:t>
            </a:r>
            <a:r>
              <a:rPr lang="en-US" sz="2800" dirty="0">
                <a:solidFill>
                  <a:schemeClr val="tx2"/>
                </a:solidFill>
              </a:rPr>
              <a:t> (all 3 sides are of a different length)</a:t>
            </a:r>
          </a:p>
          <a:p>
            <a:pPr lvl="1" eaLnBrk="1" hangingPunct="1">
              <a:lnSpc>
                <a:spcPct val="90000"/>
              </a:lnSpc>
              <a:buFontTx/>
              <a:buNone/>
            </a:pPr>
            <a:endParaRPr lang="en-US" sz="2000" dirty="0"/>
          </a:p>
          <a:p>
            <a:pPr eaLnBrk="1" hangingPunct="1">
              <a:lnSpc>
                <a:spcPct val="90000"/>
              </a:lnSpc>
              <a:buFontTx/>
              <a:buNone/>
            </a:pPr>
            <a:r>
              <a:rPr lang="en-US" sz="3200" dirty="0"/>
              <a:t>W</a:t>
            </a:r>
            <a:r>
              <a:rPr lang="en-US" sz="2800" dirty="0"/>
              <a:t>rite a set of test cases that you feel would adequately test this program.</a:t>
            </a:r>
          </a:p>
        </p:txBody>
      </p:sp>
      <p:sp>
        <p:nvSpPr>
          <p:cNvPr id="2" name="Date Placeholder 1"/>
          <p:cNvSpPr>
            <a:spLocks noGrp="1"/>
          </p:cNvSpPr>
          <p:nvPr>
            <p:ph type="dt" sz="half" idx="10"/>
          </p:nvPr>
        </p:nvSpPr>
        <p:spPr/>
        <p:txBody>
          <a:bodyPr/>
          <a:lstStyle/>
          <a:p>
            <a:pPr>
              <a:defRPr/>
            </a:pPr>
            <a:r>
              <a:rPr lang="en-US" dirty="0" smtClean="0"/>
              <a:t>March 28,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1</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58</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3801177094"/>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idx="4294967295"/>
          </p:nvPr>
        </p:nvSpPr>
        <p:spPr>
          <a:xfrm>
            <a:off x="609600" y="2819400"/>
            <a:ext cx="8001000" cy="990600"/>
          </a:xfrm>
        </p:spPr>
        <p:txBody>
          <a:bodyPr/>
          <a:lstStyle/>
          <a:p>
            <a:pPr algn="ctr"/>
            <a:r>
              <a:rPr lang="en-US" sz="4400" dirty="0"/>
              <a:t>How Did You Do?</a:t>
            </a:r>
            <a:r>
              <a:rPr lang="en-US" dirty="0"/>
              <a:t> </a:t>
            </a:r>
          </a:p>
        </p:txBody>
      </p:sp>
    </p:spTree>
    <p:extLst>
      <p:ext uri="{BB962C8B-B14F-4D97-AF65-F5344CB8AC3E}">
        <p14:creationId xmlns:p14="http://schemas.microsoft.com/office/powerpoint/2010/main" val="107854585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Rectangle 2"/>
          <p:cNvSpPr>
            <a:spLocks noGrp="1" noChangeArrowheads="1"/>
          </p:cNvSpPr>
          <p:nvPr>
            <p:ph type="title"/>
          </p:nvPr>
        </p:nvSpPr>
        <p:spPr/>
        <p:txBody>
          <a:bodyPr/>
          <a:lstStyle/>
          <a:p>
            <a:pPr>
              <a:defRPr/>
            </a:pPr>
            <a:r>
              <a:rPr lang="en-US" dirty="0">
                <a:latin typeface="Arial" charset="0"/>
                <a:ea typeface="ＭＳ Ｐゴシック" charset="0"/>
                <a:cs typeface="ＭＳ Ｐゴシック" charset="0"/>
              </a:rPr>
              <a:t>Administrivia: Basic Information </a:t>
            </a:r>
          </a:p>
        </p:txBody>
      </p:sp>
      <p:sp>
        <p:nvSpPr>
          <p:cNvPr id="19458" name="Rectangle 3"/>
          <p:cNvSpPr>
            <a:spLocks noGrp="1" noChangeArrowheads="1"/>
          </p:cNvSpPr>
          <p:nvPr>
            <p:ph idx="1"/>
          </p:nvPr>
        </p:nvSpPr>
        <p:spPr>
          <a:xfrm>
            <a:off x="304800" y="990600"/>
            <a:ext cx="8458200" cy="5486400"/>
          </a:xfrm>
        </p:spPr>
        <p:txBody>
          <a:bodyPr/>
          <a:lstStyle/>
          <a:p>
            <a:r>
              <a:rPr lang="en-US" sz="2000" dirty="0" smtClean="0">
                <a:latin typeface="Arial" charset="0"/>
                <a:ea typeface="ＭＳ Ｐゴシック" charset="0"/>
                <a:cs typeface="ＭＳ Ｐゴシック" charset="0"/>
              </a:rPr>
              <a:t>Course </a:t>
            </a:r>
            <a:r>
              <a:rPr lang="en-US" sz="2000" dirty="0">
                <a:latin typeface="Arial" charset="0"/>
                <a:ea typeface="ＭＳ Ｐゴシック" charset="0"/>
                <a:cs typeface="ＭＳ Ｐゴシック" charset="0"/>
              </a:rPr>
              <a:t>mailing list: </a:t>
            </a:r>
          </a:p>
          <a:p>
            <a:pPr lvl="1"/>
            <a:r>
              <a:rPr lang="en-US" dirty="0" smtClean="0">
                <a:latin typeface="Arial" charset="0"/>
                <a:ea typeface="ＭＳ Ｐゴシック" charset="0"/>
                <a:hlinkClick r:id="rId3"/>
              </a:rPr>
              <a:t>se433@</a:t>
            </a:r>
            <a:r>
              <a:rPr lang="en-US" dirty="0">
                <a:latin typeface="Arial" charset="0"/>
                <a:ea typeface="ＭＳ Ｐゴシック" charset="0"/>
                <a:hlinkClick r:id="rId3"/>
              </a:rPr>
              <a:t>mailman.depaul.edu</a:t>
            </a:r>
            <a:endParaRPr lang="en-US" dirty="0">
              <a:latin typeface="Arial" charset="0"/>
              <a:ea typeface="ＭＳ Ｐゴシック" charset="0"/>
            </a:endParaRPr>
          </a:p>
          <a:p>
            <a:pPr lvl="1"/>
            <a:r>
              <a:rPr lang="en-US" dirty="0">
                <a:latin typeface="Arial" charset="0"/>
                <a:ea typeface="ＭＳ Ｐゴシック" charset="0"/>
              </a:rPr>
              <a:t>To subscribe to the list or unsubscribe from it, go to </a:t>
            </a:r>
            <a:r>
              <a:rPr lang="en-US" dirty="0">
                <a:latin typeface="Arial" charset="0"/>
                <a:ea typeface="ＭＳ Ｐゴシック" charset="0"/>
                <a:hlinkClick r:id="rId4"/>
              </a:rPr>
              <a:t>http://mailman.depaul.edu/mailman/listinfo/</a:t>
            </a:r>
            <a:r>
              <a:rPr lang="en-US" dirty="0" smtClean="0">
                <a:latin typeface="Arial" charset="0"/>
                <a:ea typeface="ＭＳ Ｐゴシック" charset="0"/>
                <a:hlinkClick r:id="rId4"/>
              </a:rPr>
              <a:t>se433</a:t>
            </a:r>
            <a:r>
              <a:rPr lang="en-US" dirty="0" smtClean="0">
                <a:latin typeface="Arial" charset="0"/>
                <a:ea typeface="ＭＳ Ｐゴシック" charset="0"/>
              </a:rPr>
              <a:t>.</a:t>
            </a:r>
            <a:endParaRPr lang="en-US" dirty="0">
              <a:latin typeface="Arial" charset="0"/>
              <a:ea typeface="ＭＳ Ｐゴシック" charset="0"/>
            </a:endParaRPr>
          </a:p>
          <a:p>
            <a:pPr lvl="2"/>
            <a:r>
              <a:rPr lang="en-US" dirty="0">
                <a:latin typeface="Arial" charset="0"/>
                <a:ea typeface="MS PGothic" charset="0"/>
                <a:cs typeface="MS PGothic" charset="0"/>
              </a:rPr>
              <a:t>I’</a:t>
            </a:r>
            <a:r>
              <a:rPr lang="en-US" altLang="ja-JP" dirty="0">
                <a:latin typeface="Arial" charset="0"/>
                <a:ea typeface="MS PGothic" charset="0"/>
                <a:cs typeface="MS PGothic" charset="0"/>
              </a:rPr>
              <a:t>ll bulk subscribe on </a:t>
            </a:r>
            <a:r>
              <a:rPr lang="en-US" altLang="ja-JP" dirty="0" smtClean="0">
                <a:latin typeface="Arial" charset="0"/>
                <a:ea typeface="MS PGothic" charset="0"/>
                <a:cs typeface="MS PGothic" charset="0"/>
              </a:rPr>
              <a:t>Saturday.</a:t>
            </a:r>
            <a:endParaRPr lang="en-US" altLang="ja-JP" dirty="0">
              <a:latin typeface="Arial" charset="0"/>
              <a:ea typeface="ＭＳ Ｐゴシック" charset="0"/>
            </a:endParaRPr>
          </a:p>
          <a:p>
            <a:pPr lvl="1"/>
            <a:r>
              <a:rPr lang="en-US" dirty="0">
                <a:latin typeface="Arial" charset="0"/>
                <a:ea typeface="ＭＳ Ｐゴシック" charset="0"/>
              </a:rPr>
              <a:t>If necessary, update your spam filter to accept messages from the mailing list.</a:t>
            </a:r>
          </a:p>
          <a:p>
            <a:pPr lvl="1"/>
            <a:r>
              <a:rPr lang="en-US" dirty="0">
                <a:latin typeface="Arial" charset="0"/>
                <a:ea typeface="ＭＳ Ｐゴシック" charset="0"/>
              </a:rPr>
              <a:t>Unless your message is personal, send it to the course mailing list</a:t>
            </a:r>
            <a:r>
              <a:rPr lang="en-US" dirty="0" smtClean="0">
                <a:latin typeface="Arial" charset="0"/>
                <a:ea typeface="ＭＳ Ｐゴシック" charset="0"/>
              </a:rPr>
              <a:t>!</a:t>
            </a:r>
          </a:p>
          <a:p>
            <a:r>
              <a:rPr lang="en-US" sz="2000" dirty="0"/>
              <a:t>I will respond to questions related to the lectures and assignments.</a:t>
            </a:r>
          </a:p>
          <a:p>
            <a:r>
              <a:rPr lang="en-US" sz="2000" dirty="0"/>
              <a:t>You are also encouraged to respond to other students’ questions. </a:t>
            </a:r>
          </a:p>
          <a:p>
            <a:r>
              <a:rPr lang="en-US" sz="2000" dirty="0" smtClean="0"/>
              <a:t>The </a:t>
            </a:r>
            <a:r>
              <a:rPr lang="en-US" sz="2000" dirty="0"/>
              <a:t>mailing list is archived. You may subscribe to a digest</a:t>
            </a:r>
            <a:r>
              <a:rPr lang="en-US" sz="2000" dirty="0" smtClean="0"/>
              <a:t>.</a:t>
            </a:r>
          </a:p>
          <a:p>
            <a:r>
              <a:rPr lang="en-US" sz="2000" dirty="0" smtClean="0">
                <a:latin typeface="Arial" charset="0"/>
                <a:ea typeface="MS PGothic" charset="0"/>
                <a:cs typeface="MS PGothic" charset="0"/>
              </a:rPr>
              <a:t>Last minute information will go to the mailing list</a:t>
            </a:r>
          </a:p>
        </p:txBody>
      </p:sp>
      <p:sp>
        <p:nvSpPr>
          <p:cNvPr id="19459"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March 28, 2017</a:t>
            </a:r>
            <a:endParaRPr lang="en-US" sz="1400" dirty="0"/>
          </a:p>
        </p:txBody>
      </p:sp>
      <p:sp>
        <p:nvSpPr>
          <p:cNvPr id="19460" name="Footer Placeholder 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SE 433: Lecture 1</a:t>
            </a:r>
            <a:endParaRPr lang="en-US" sz="1400"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6</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3327758493"/>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pPr eaLnBrk="1" hangingPunct="1">
              <a:lnSpc>
                <a:spcPct val="90000"/>
              </a:lnSpc>
            </a:pPr>
            <a:r>
              <a:rPr lang="en-US" dirty="0"/>
              <a:t>Test the </a:t>
            </a:r>
            <a:r>
              <a:rPr lang="en-US" dirty="0" smtClean="0"/>
              <a:t>Following </a:t>
            </a:r>
            <a:r>
              <a:rPr lang="en-US" dirty="0"/>
              <a:t>P</a:t>
            </a:r>
            <a:r>
              <a:rPr lang="en-US" dirty="0" smtClean="0"/>
              <a:t>rogram</a:t>
            </a:r>
            <a:endParaRPr lang="en-US" dirty="0"/>
          </a:p>
        </p:txBody>
      </p:sp>
      <p:sp>
        <p:nvSpPr>
          <p:cNvPr id="61442" name="Rectangle 3"/>
          <p:cNvSpPr>
            <a:spLocks noGrp="1" noChangeArrowheads="1"/>
          </p:cNvSpPr>
          <p:nvPr>
            <p:ph idx="1"/>
          </p:nvPr>
        </p:nvSpPr>
        <p:spPr/>
        <p:txBody>
          <a:bodyPr/>
          <a:lstStyle/>
          <a:p>
            <a:pPr eaLnBrk="1" hangingPunct="1">
              <a:lnSpc>
                <a:spcPct val="90000"/>
              </a:lnSpc>
              <a:buFontTx/>
              <a:buNone/>
            </a:pPr>
            <a:r>
              <a:rPr lang="en-US" dirty="0" smtClean="0"/>
              <a:t>Write </a:t>
            </a:r>
            <a:r>
              <a:rPr lang="en-US" dirty="0"/>
              <a:t>a set of test cases that you feel would adequately test this program</a:t>
            </a:r>
            <a:r>
              <a:rPr lang="en-US" dirty="0" smtClean="0"/>
              <a:t>.</a:t>
            </a:r>
          </a:p>
          <a:p>
            <a:pPr eaLnBrk="1" hangingPunct="1">
              <a:lnSpc>
                <a:spcPct val="90000"/>
              </a:lnSpc>
              <a:spcAft>
                <a:spcPts val="600"/>
              </a:spcAft>
            </a:pPr>
            <a:r>
              <a:rPr lang="en-US" dirty="0" smtClean="0"/>
              <a:t>How many cases are needed (look back at slide 50)?</a:t>
            </a:r>
          </a:p>
          <a:p>
            <a:pPr eaLnBrk="1" hangingPunct="1">
              <a:lnSpc>
                <a:spcPct val="90000"/>
              </a:lnSpc>
              <a:spcAft>
                <a:spcPts val="600"/>
              </a:spcAft>
            </a:pPr>
            <a:r>
              <a:rPr lang="en-US" dirty="0" smtClean="0"/>
              <a:t>How do you plan to test the program. </a:t>
            </a:r>
          </a:p>
          <a:p>
            <a:pPr lvl="1" eaLnBrk="1" hangingPunct="1">
              <a:lnSpc>
                <a:spcPct val="90000"/>
              </a:lnSpc>
            </a:pPr>
            <a:r>
              <a:rPr lang="en-US" sz="2400" dirty="0" smtClean="0"/>
              <a:t>Run it many times with different inputs.</a:t>
            </a:r>
          </a:p>
          <a:p>
            <a:pPr lvl="1" eaLnBrk="1" hangingPunct="1">
              <a:lnSpc>
                <a:spcPct val="90000"/>
              </a:lnSpc>
            </a:pPr>
            <a:r>
              <a:rPr lang="en-US" sz="2400" dirty="0" smtClean="0"/>
              <a:t>Once and manually enter the values.</a:t>
            </a:r>
          </a:p>
          <a:p>
            <a:pPr lvl="1" eaLnBrk="1" hangingPunct="1">
              <a:lnSpc>
                <a:spcPct val="90000"/>
              </a:lnSpc>
            </a:pPr>
            <a:r>
              <a:rPr lang="en-US" sz="2400" dirty="0" smtClean="0"/>
              <a:t>A file with a set of lines with test values.</a:t>
            </a:r>
            <a:endParaRPr lang="en-US" sz="2400" dirty="0"/>
          </a:p>
        </p:txBody>
      </p:sp>
      <p:sp>
        <p:nvSpPr>
          <p:cNvPr id="2" name="Date Placeholder 1"/>
          <p:cNvSpPr>
            <a:spLocks noGrp="1"/>
          </p:cNvSpPr>
          <p:nvPr>
            <p:ph type="dt" sz="half" idx="10"/>
          </p:nvPr>
        </p:nvSpPr>
        <p:spPr/>
        <p:txBody>
          <a:bodyPr/>
          <a:lstStyle/>
          <a:p>
            <a:pPr>
              <a:defRPr/>
            </a:pPr>
            <a:r>
              <a:rPr lang="en-US" dirty="0" smtClean="0"/>
              <a:t>March 28,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1</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60</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1906174414"/>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latin typeface="Arial" charset="0"/>
                <a:ea typeface="MS PGothic" charset="0"/>
              </a:rPr>
              <a:t>Assignment</a:t>
            </a:r>
            <a:endParaRPr lang="en-US" dirty="0">
              <a:latin typeface="Arial" charset="0"/>
              <a:ea typeface="MS PGothic" charset="0"/>
            </a:endParaRPr>
          </a:p>
        </p:txBody>
      </p:sp>
      <p:sp>
        <p:nvSpPr>
          <p:cNvPr id="62466" name="Content Placeholder 5"/>
          <p:cNvSpPr>
            <a:spLocks noGrp="1"/>
          </p:cNvSpPr>
          <p:nvPr>
            <p:ph idx="1"/>
          </p:nvPr>
        </p:nvSpPr>
        <p:spPr/>
        <p:txBody>
          <a:bodyPr/>
          <a:lstStyle/>
          <a:p>
            <a:pPr>
              <a:buFont typeface="Wingdings" charset="0"/>
              <a:buNone/>
            </a:pPr>
            <a:r>
              <a:rPr lang="en-US" sz="1900" b="1" dirty="0">
                <a:latin typeface="Arial" charset="0"/>
                <a:ea typeface="MS PGothic" charset="0"/>
              </a:rPr>
              <a:t>Assignment </a:t>
            </a:r>
            <a:r>
              <a:rPr lang="en-US" sz="1900" b="1" dirty="0" smtClean="0">
                <a:latin typeface="Arial" charset="0"/>
                <a:ea typeface="MS PGothic" charset="0"/>
              </a:rPr>
              <a:t>1 Part I </a:t>
            </a:r>
            <a:r>
              <a:rPr lang="en-US" sz="1900" b="1" dirty="0">
                <a:latin typeface="Arial" charset="0"/>
                <a:ea typeface="MS PGothic" charset="0"/>
              </a:rPr>
              <a:t>due </a:t>
            </a:r>
            <a:r>
              <a:rPr lang="en-US" sz="1900" b="1" dirty="0" smtClean="0">
                <a:latin typeface="Arial" charset="0"/>
                <a:ea typeface="MS PGothic" charset="0"/>
              </a:rPr>
              <a:t>April 4, 2017</a:t>
            </a:r>
            <a:endParaRPr lang="en-US" sz="1900" b="1" dirty="0">
              <a:latin typeface="Arial" charset="0"/>
              <a:ea typeface="MS PGothic" charset="0"/>
            </a:endParaRPr>
          </a:p>
          <a:p>
            <a:pPr marL="0" lvl="0" indent="0">
              <a:buNone/>
            </a:pPr>
            <a:r>
              <a:rPr lang="en-US" sz="1900" b="1" dirty="0">
                <a:latin typeface="Arial" charset="0"/>
                <a:ea typeface="MS PGothic" charset="0"/>
              </a:rPr>
              <a:t>Part </a:t>
            </a:r>
            <a:r>
              <a:rPr lang="en-US" sz="1900" b="1" dirty="0" smtClean="0">
                <a:latin typeface="Arial" charset="0"/>
                <a:ea typeface="MS PGothic" charset="0"/>
              </a:rPr>
              <a:t>I: </a:t>
            </a:r>
            <a:r>
              <a:rPr lang="en-US" sz="1900" dirty="0" smtClean="0"/>
              <a:t>Write </a:t>
            </a:r>
            <a:r>
              <a:rPr lang="en-US" sz="1900" dirty="0"/>
              <a:t>a Java program to determine types of triangles. </a:t>
            </a:r>
          </a:p>
          <a:p>
            <a:r>
              <a:rPr lang="en-US" sz="1900" dirty="0" smtClean="0"/>
              <a:t>The </a:t>
            </a:r>
            <a:r>
              <a:rPr lang="en-US" sz="1900" dirty="0"/>
              <a:t>program reads 3 integer numbers from the </a:t>
            </a:r>
            <a:r>
              <a:rPr lang="en-US" sz="1900" u="sng" dirty="0"/>
              <a:t>standard input</a:t>
            </a:r>
            <a:r>
              <a:rPr lang="en-US" sz="1900" dirty="0"/>
              <a:t>. The numbers represent the lengths of the sides of a triangle. The program prints a message to the standard output that indicates whether the triangle represented by the input is  </a:t>
            </a:r>
          </a:p>
          <a:p>
            <a:pPr lvl="1"/>
            <a:r>
              <a:rPr lang="en-US" sz="1900" dirty="0"/>
              <a:t>an equilateral (all 3 sides are equal), or</a:t>
            </a:r>
          </a:p>
          <a:p>
            <a:pPr lvl="1"/>
            <a:r>
              <a:rPr lang="en-US" sz="1900" dirty="0"/>
              <a:t>an isosceles (exactly 2 of the 3 sides are equal), or</a:t>
            </a:r>
          </a:p>
          <a:p>
            <a:pPr lvl="1"/>
            <a:r>
              <a:rPr lang="en-US" sz="1900" dirty="0"/>
              <a:t>a scalene (all 3 sides are of different lengths)</a:t>
            </a:r>
          </a:p>
          <a:p>
            <a:r>
              <a:rPr lang="en-US" sz="1900" dirty="0"/>
              <a:t>The program should print out appropriate messages when an erroneous input or condition is encountered. </a:t>
            </a:r>
          </a:p>
          <a:p>
            <a:r>
              <a:rPr lang="en-US" sz="1900" dirty="0"/>
              <a:t>Submission: </a:t>
            </a:r>
            <a:r>
              <a:rPr lang="en-US" sz="1900" dirty="0" smtClean="0"/>
              <a:t>The </a:t>
            </a:r>
            <a:r>
              <a:rPr lang="en-US" sz="1900" dirty="0"/>
              <a:t>source code (i.e., the .java file) of your program. </a:t>
            </a:r>
          </a:p>
          <a:p>
            <a:r>
              <a:rPr lang="en-US" sz="1900" b="1" dirty="0"/>
              <a:t>Hint:</a:t>
            </a:r>
            <a:r>
              <a:rPr lang="en-US" sz="1900" dirty="0"/>
              <a:t> Your program must read the numbers from the standard </a:t>
            </a:r>
            <a:r>
              <a:rPr lang="en-US" sz="1900" dirty="0" smtClean="0"/>
              <a:t>input, or a file fed to the standard input. One </a:t>
            </a:r>
            <a:r>
              <a:rPr lang="en-US" sz="1900" dirty="0"/>
              <a:t>way to do this is to use the java.util.Scanner class.  </a:t>
            </a:r>
            <a:endParaRPr lang="en-US" sz="1900" dirty="0" smtClean="0"/>
          </a:p>
          <a:p>
            <a:pPr marL="0" indent="0">
              <a:buNone/>
            </a:pPr>
            <a:r>
              <a:rPr lang="en-US" sz="1900" b="1" dirty="0"/>
              <a:t>Part II</a:t>
            </a:r>
            <a:r>
              <a:rPr lang="en-US" sz="1900" dirty="0"/>
              <a:t>: Due date: </a:t>
            </a:r>
            <a:r>
              <a:rPr lang="en-US" sz="1900" b="1" dirty="0" smtClean="0"/>
              <a:t>April 11, 2017</a:t>
            </a:r>
            <a:r>
              <a:rPr lang="en-US" sz="1900" dirty="0" smtClean="0"/>
              <a:t>, Design </a:t>
            </a:r>
            <a:r>
              <a:rPr lang="en-US" sz="1900" dirty="0"/>
              <a:t>a test suite to thoroughly test your program. </a:t>
            </a:r>
            <a:r>
              <a:rPr lang="en-US" sz="1900" dirty="0" smtClean="0"/>
              <a:t>And, Test it.</a:t>
            </a:r>
            <a:endParaRPr lang="en-US" sz="1900" dirty="0"/>
          </a:p>
          <a:p>
            <a:endParaRPr lang="en-US" sz="1800" dirty="0">
              <a:latin typeface="Arial" charset="0"/>
              <a:ea typeface="MS PGothic" charset="0"/>
            </a:endParaRPr>
          </a:p>
          <a:p>
            <a:pPr>
              <a:buFont typeface="Wingdings" charset="0"/>
              <a:buNone/>
            </a:pPr>
            <a:endParaRPr lang="en-US" sz="2000" dirty="0">
              <a:latin typeface="Arial" charset="0"/>
              <a:ea typeface="MS PGothic" charset="0"/>
            </a:endParaRPr>
          </a:p>
        </p:txBody>
      </p:sp>
      <p:sp>
        <p:nvSpPr>
          <p:cNvPr id="62467"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400" dirty="0" smtClean="0"/>
              <a:t>March 28, 2017</a:t>
            </a:r>
            <a:endParaRPr lang="en-US" sz="1400" dirty="0"/>
          </a:p>
        </p:txBody>
      </p:sp>
      <p:sp>
        <p:nvSpPr>
          <p:cNvPr id="62468" name="Footer Placeholder 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400" dirty="0" smtClean="0"/>
              <a:t>SE 433: Lecture 1</a:t>
            </a:r>
            <a:endParaRPr lang="en-US" sz="1400"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61</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2605185121"/>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b="1" dirty="0" smtClean="0"/>
              <a:t> </a:t>
            </a:r>
            <a:r>
              <a:rPr lang="en-US" sz="4400" dirty="0" smtClean="0"/>
              <a:t>Software Testing</a:t>
            </a:r>
            <a:br>
              <a:rPr lang="en-US" sz="4400" dirty="0" smtClean="0"/>
            </a:br>
            <a:r>
              <a:rPr lang="en-US" sz="4400" dirty="0" smtClean="0"/>
              <a:t>Terminologies</a:t>
            </a:r>
            <a:endParaRPr lang="en-US" sz="4400" b="1" dirty="0"/>
          </a:p>
        </p:txBody>
      </p:sp>
      <p:sp>
        <p:nvSpPr>
          <p:cNvPr id="6" name="Subtitle 5"/>
          <p:cNvSpPr>
            <a:spLocks noGrp="1"/>
          </p:cNvSpPr>
          <p:nvPr>
            <p:ph type="subTitle" idx="1"/>
          </p:nvPr>
        </p:nvSpPr>
        <p:spPr/>
        <p:txBody>
          <a:bodyPr/>
          <a:lstStyle/>
          <a:p>
            <a:endParaRPr lang="en-US" dirty="0"/>
          </a:p>
        </p:txBody>
      </p:sp>
      <p:sp>
        <p:nvSpPr>
          <p:cNvPr id="3" name="Date Placeholder 2"/>
          <p:cNvSpPr>
            <a:spLocks noGrp="1"/>
          </p:cNvSpPr>
          <p:nvPr>
            <p:ph type="dt" sz="half" idx="10"/>
          </p:nvPr>
        </p:nvSpPr>
        <p:spPr/>
        <p:txBody>
          <a:bodyPr/>
          <a:lstStyle/>
          <a:p>
            <a:pPr>
              <a:defRPr/>
            </a:pPr>
            <a:r>
              <a:rPr lang="en-US" dirty="0" smtClean="0"/>
              <a:t>March 28,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1</a:t>
            </a:r>
            <a:endParaRPr lang="en-US" dirty="0"/>
          </a:p>
        </p:txBody>
      </p:sp>
      <p:sp>
        <p:nvSpPr>
          <p:cNvPr id="5" name="Slide Number Placeholder 4"/>
          <p:cNvSpPr>
            <a:spLocks noGrp="1"/>
          </p:cNvSpPr>
          <p:nvPr>
            <p:ph type="sldNum" sz="quarter" idx="12"/>
          </p:nvPr>
        </p:nvSpPr>
        <p:spPr/>
        <p:txBody>
          <a:bodyPr/>
          <a:lstStyle/>
          <a:p>
            <a:pPr>
              <a:defRPr/>
            </a:pPr>
            <a:fld id="{F683B677-C643-1541-A02D-CD84F8996590}" type="slidenum">
              <a:rPr lang="en-US" smtClean="0"/>
              <a:pPr>
                <a:defRPr/>
              </a:pPr>
              <a:t>62</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3682819711"/>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8"/>
          <p:cNvSpPr>
            <a:spLocks noGrp="1"/>
          </p:cNvSpPr>
          <p:nvPr>
            <p:ph type="title"/>
          </p:nvPr>
        </p:nvSpPr>
        <p:spPr/>
        <p:txBody>
          <a:bodyPr/>
          <a:lstStyle/>
          <a:p>
            <a:r>
              <a:rPr lang="en-US" dirty="0"/>
              <a:t>The </a:t>
            </a:r>
            <a:r>
              <a:rPr lang="en-US" dirty="0" smtClean="0"/>
              <a:t>Very First </a:t>
            </a:r>
            <a:r>
              <a:rPr lang="en-US" dirty="0"/>
              <a:t>Software Bug</a:t>
            </a:r>
            <a:endParaRPr lang="en-US" sz="4400" dirty="0"/>
          </a:p>
        </p:txBody>
      </p:sp>
      <p:sp>
        <p:nvSpPr>
          <p:cNvPr id="20482" name="Rectangle 9"/>
          <p:cNvSpPr>
            <a:spLocks noGrp="1"/>
          </p:cNvSpPr>
          <p:nvPr>
            <p:ph idx="1"/>
          </p:nvPr>
        </p:nvSpPr>
        <p:spPr>
          <a:xfrm>
            <a:off x="457200" y="1066800"/>
            <a:ext cx="3733800" cy="5410200"/>
          </a:xfrm>
        </p:spPr>
        <p:txBody>
          <a:bodyPr/>
          <a:lstStyle/>
          <a:p>
            <a:r>
              <a:rPr lang="en-US" sz="3200" dirty="0" smtClean="0"/>
              <a:t>A moth </a:t>
            </a:r>
            <a:r>
              <a:rPr lang="en-US" sz="3200" dirty="0"/>
              <a:t>found trapped between points at Relay # 70, Panel F</a:t>
            </a:r>
          </a:p>
          <a:p>
            <a:pPr lvl="1"/>
            <a:r>
              <a:rPr lang="en-US" sz="2800" dirty="0"/>
              <a:t>Mark II Aiken Relay Calculator </a:t>
            </a:r>
          </a:p>
          <a:p>
            <a:pPr lvl="1"/>
            <a:r>
              <a:rPr lang="en-US" sz="2800" dirty="0"/>
              <a:t>Harvard University </a:t>
            </a:r>
          </a:p>
          <a:p>
            <a:pPr lvl="1"/>
            <a:r>
              <a:rPr lang="en-US" sz="2800" dirty="0"/>
              <a:t>September 9, 1945.</a:t>
            </a:r>
          </a:p>
        </p:txBody>
      </p:sp>
      <p:pic>
        <p:nvPicPr>
          <p:cNvPr id="20486" name="Picture 3" descr="h96566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828800"/>
            <a:ext cx="5105400"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453" name="Rectangle 5"/>
          <p:cNvSpPr>
            <a:spLocks noChangeArrowheads="1"/>
          </p:cNvSpPr>
          <p:nvPr/>
        </p:nvSpPr>
        <p:spPr bwMode="auto">
          <a:xfrm>
            <a:off x="4724400" y="5791200"/>
            <a:ext cx="3657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400" dirty="0">
                <a:latin typeface="Garamond"/>
                <a:cs typeface="Garamond"/>
              </a:rPr>
              <a:t>On display in Smithsonian</a:t>
            </a:r>
          </a:p>
        </p:txBody>
      </p:sp>
      <p:sp>
        <p:nvSpPr>
          <p:cNvPr id="2" name="Date Placeholder 1"/>
          <p:cNvSpPr>
            <a:spLocks noGrp="1"/>
          </p:cNvSpPr>
          <p:nvPr>
            <p:ph type="dt" sz="half" idx="10"/>
          </p:nvPr>
        </p:nvSpPr>
        <p:spPr/>
        <p:txBody>
          <a:bodyPr/>
          <a:lstStyle/>
          <a:p>
            <a:pPr>
              <a:defRPr/>
            </a:pPr>
            <a:r>
              <a:rPr lang="en-US" dirty="0" smtClean="0"/>
              <a:t>March 28,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1</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63</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25213522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blinds(horizontal)">
                                      <p:cBhvr>
                                        <p:cTn id="7" dur="500"/>
                                        <p:tgtEl>
                                          <p:spTgt spid="204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482">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0482">
                                            <p:txEl>
                                              <p:pRg st="1" end="1"/>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0482">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0482">
                                            <p:txEl>
                                              <p:pRg st="3" end="3"/>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164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P spid="61645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p:nvPr>
        </p:nvSpPr>
        <p:spPr/>
        <p:txBody>
          <a:bodyPr/>
          <a:lstStyle/>
          <a:p>
            <a:r>
              <a:rPr lang="en-US" dirty="0" smtClean="0"/>
              <a:t>Failures </a:t>
            </a:r>
            <a:endParaRPr lang="en-US" dirty="0"/>
          </a:p>
        </p:txBody>
      </p:sp>
      <p:sp>
        <p:nvSpPr>
          <p:cNvPr id="55298" name="Rectangle 3"/>
          <p:cNvSpPr>
            <a:spLocks noGrp="1"/>
          </p:cNvSpPr>
          <p:nvPr>
            <p:ph idx="1"/>
          </p:nvPr>
        </p:nvSpPr>
        <p:spPr>
          <a:xfrm>
            <a:off x="457200" y="1066800"/>
            <a:ext cx="7086600" cy="5410200"/>
          </a:xfrm>
        </p:spPr>
        <p:txBody>
          <a:bodyPr/>
          <a:lstStyle/>
          <a:p>
            <a:r>
              <a:rPr lang="en-US" sz="3200" i="1" u="sng" dirty="0" smtClean="0"/>
              <a:t>Failures</a:t>
            </a:r>
            <a:r>
              <a:rPr lang="en-US" sz="3200" dirty="0" smtClean="0"/>
              <a:t> are</a:t>
            </a:r>
          </a:p>
          <a:p>
            <a:pPr lvl="1"/>
            <a:r>
              <a:rPr lang="en-US" sz="2800" dirty="0"/>
              <a:t>d</a:t>
            </a:r>
            <a:r>
              <a:rPr lang="en-US" sz="2800" dirty="0" smtClean="0"/>
              <a:t>eviation of the observed behavior of a system from its specification, i.e., its expected behavior. </a:t>
            </a:r>
          </a:p>
          <a:p>
            <a:r>
              <a:rPr lang="en-US" sz="3200" dirty="0" smtClean="0"/>
              <a:t>Failures can only be determined with respect to the specifications.</a:t>
            </a:r>
          </a:p>
          <a:p>
            <a:r>
              <a:rPr lang="en-US" sz="3200" dirty="0" smtClean="0"/>
              <a:t>Failures are concerned with the observed behavior and outcome of the system. </a:t>
            </a:r>
          </a:p>
        </p:txBody>
      </p:sp>
      <p:pic>
        <p:nvPicPr>
          <p:cNvPr id="5" name="Picture 5" descr="bug_anim_cod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a:xfrm>
            <a:off x="7696200" y="1676400"/>
            <a:ext cx="1308100" cy="1308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 name="Date Placeholder 1"/>
          <p:cNvSpPr>
            <a:spLocks noGrp="1"/>
          </p:cNvSpPr>
          <p:nvPr>
            <p:ph type="dt" sz="half" idx="10"/>
          </p:nvPr>
        </p:nvSpPr>
        <p:spPr/>
        <p:txBody>
          <a:bodyPr/>
          <a:lstStyle/>
          <a:p>
            <a:pPr>
              <a:defRPr/>
            </a:pPr>
            <a:r>
              <a:rPr lang="en-US" dirty="0" smtClean="0"/>
              <a:t>March 28,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1</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64</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36394350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29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29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build="p" bldLvl="2"/>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p:nvPr>
        </p:nvSpPr>
        <p:spPr/>
        <p:txBody>
          <a:bodyPr/>
          <a:lstStyle/>
          <a:p>
            <a:r>
              <a:rPr lang="en-US" dirty="0" smtClean="0"/>
              <a:t>Defects</a:t>
            </a:r>
            <a:endParaRPr lang="en-US" sz="4400" dirty="0"/>
          </a:p>
        </p:txBody>
      </p:sp>
      <p:sp>
        <p:nvSpPr>
          <p:cNvPr id="55298" name="Rectangle 3"/>
          <p:cNvSpPr>
            <a:spLocks noGrp="1"/>
          </p:cNvSpPr>
          <p:nvPr>
            <p:ph idx="1"/>
          </p:nvPr>
        </p:nvSpPr>
        <p:spPr>
          <a:xfrm>
            <a:off x="228600" y="990600"/>
            <a:ext cx="7467600" cy="5486400"/>
          </a:xfrm>
        </p:spPr>
        <p:txBody>
          <a:bodyPr/>
          <a:lstStyle/>
          <a:p>
            <a:r>
              <a:rPr lang="en-US" sz="3200" i="1" u="sng" dirty="0" smtClean="0">
                <a:solidFill>
                  <a:schemeClr val="tx1"/>
                </a:solidFill>
              </a:rPr>
              <a:t>Defects</a:t>
            </a:r>
            <a:r>
              <a:rPr lang="en-US" sz="3200" dirty="0" smtClean="0">
                <a:solidFill>
                  <a:schemeClr val="tx1"/>
                </a:solidFill>
              </a:rPr>
              <a:t> </a:t>
            </a:r>
            <a:r>
              <a:rPr lang="en-US" sz="2800" dirty="0" smtClean="0"/>
              <a:t>are</a:t>
            </a:r>
            <a:endParaRPr lang="en-US" sz="2800" dirty="0"/>
          </a:p>
          <a:p>
            <a:pPr lvl="1"/>
            <a:r>
              <a:rPr lang="en-US" sz="2800" dirty="0" smtClean="0"/>
              <a:t>flaws in a system that can cause the system to fail to perform its required function</a:t>
            </a:r>
          </a:p>
          <a:p>
            <a:pPr lvl="2"/>
            <a:r>
              <a:rPr lang="en-US" sz="2800" dirty="0" smtClean="0"/>
              <a:t>e.g. an incorrect condition or statement.</a:t>
            </a:r>
            <a:endParaRPr lang="en-US" sz="2400" dirty="0" smtClean="0"/>
          </a:p>
          <a:p>
            <a:r>
              <a:rPr lang="en-US" sz="3200" dirty="0" smtClean="0"/>
              <a:t>Defects are concerned with specific parts or components of the system.</a:t>
            </a:r>
          </a:p>
          <a:p>
            <a:r>
              <a:rPr lang="en-US" sz="3200" dirty="0" smtClean="0"/>
              <a:t>Defects are </a:t>
            </a:r>
            <a:r>
              <a:rPr lang="en-US" sz="3200" dirty="0"/>
              <a:t>synonymous </a:t>
            </a:r>
            <a:r>
              <a:rPr lang="en-US" sz="3200" dirty="0" smtClean="0"/>
              <a:t>with </a:t>
            </a:r>
            <a:r>
              <a:rPr lang="en-US" sz="3200" i="1" dirty="0" smtClean="0"/>
              <a:t>faults, bugs</a:t>
            </a:r>
            <a:r>
              <a:rPr lang="en-US" sz="3200" dirty="0" smtClean="0"/>
              <a:t>.</a:t>
            </a:r>
            <a:endParaRPr lang="en-US" sz="3200" dirty="0"/>
          </a:p>
        </p:txBody>
      </p:sp>
      <p:sp>
        <p:nvSpPr>
          <p:cNvPr id="2" name="Date Placeholder 1"/>
          <p:cNvSpPr>
            <a:spLocks noGrp="1"/>
          </p:cNvSpPr>
          <p:nvPr>
            <p:ph type="dt" sz="half" idx="10"/>
          </p:nvPr>
        </p:nvSpPr>
        <p:spPr/>
        <p:txBody>
          <a:bodyPr/>
          <a:lstStyle/>
          <a:p>
            <a:pPr>
              <a:defRPr/>
            </a:pPr>
            <a:r>
              <a:rPr lang="en-US" dirty="0" smtClean="0"/>
              <a:t>March 28,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1</a:t>
            </a:r>
            <a:endParaRPr lang="en-US" dirty="0"/>
          </a:p>
        </p:txBody>
      </p:sp>
      <p:pic>
        <p:nvPicPr>
          <p:cNvPr id="5" name="Picture 5" descr="bug_anim_cod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a:xfrm>
            <a:off x="7696200" y="1676400"/>
            <a:ext cx="1308100" cy="1308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65</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40768087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29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529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5298">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build="p" bldLvl="2"/>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p:nvPr>
        </p:nvSpPr>
        <p:spPr/>
        <p:txBody>
          <a:bodyPr/>
          <a:lstStyle/>
          <a:p>
            <a:r>
              <a:rPr lang="en-US" dirty="0" smtClean="0"/>
              <a:t>Errors</a:t>
            </a:r>
            <a:endParaRPr lang="en-US" sz="4400" dirty="0"/>
          </a:p>
        </p:txBody>
      </p:sp>
      <p:sp>
        <p:nvSpPr>
          <p:cNvPr id="55298" name="Rectangle 3"/>
          <p:cNvSpPr>
            <a:spLocks noGrp="1"/>
          </p:cNvSpPr>
          <p:nvPr>
            <p:ph idx="1"/>
          </p:nvPr>
        </p:nvSpPr>
        <p:spPr>
          <a:xfrm>
            <a:off x="457200" y="990600"/>
            <a:ext cx="7162800" cy="5486400"/>
          </a:xfrm>
        </p:spPr>
        <p:txBody>
          <a:bodyPr/>
          <a:lstStyle/>
          <a:p>
            <a:r>
              <a:rPr lang="en-US" sz="3200" i="1" u="sng" dirty="0" smtClean="0"/>
              <a:t>Errors</a:t>
            </a:r>
            <a:r>
              <a:rPr lang="en-US" sz="3200" dirty="0" smtClean="0"/>
              <a:t> are</a:t>
            </a:r>
            <a:endParaRPr lang="en-US" sz="3200" dirty="0"/>
          </a:p>
          <a:p>
            <a:pPr lvl="1"/>
            <a:r>
              <a:rPr lang="en-US" sz="2800" dirty="0" smtClean="0"/>
              <a:t>human actions </a:t>
            </a:r>
            <a:r>
              <a:rPr lang="en-US" sz="2800" dirty="0"/>
              <a:t>that </a:t>
            </a:r>
            <a:r>
              <a:rPr lang="en-US" sz="2800" dirty="0" smtClean="0"/>
              <a:t>result in </a:t>
            </a:r>
            <a:r>
              <a:rPr lang="en-US" sz="2800" dirty="0"/>
              <a:t>a fault or </a:t>
            </a:r>
            <a:r>
              <a:rPr lang="en-US" sz="2800" dirty="0" smtClean="0"/>
              <a:t>defect in the system.</a:t>
            </a:r>
            <a:endParaRPr lang="en-US" sz="2400" dirty="0" smtClean="0"/>
          </a:p>
          <a:p>
            <a:r>
              <a:rPr lang="en-US" sz="3200" dirty="0" smtClean="0"/>
              <a:t>Errors are concerned with the underlying causes of the defects.  </a:t>
            </a:r>
          </a:p>
          <a:p>
            <a:r>
              <a:rPr lang="en-US" sz="3200" dirty="0" smtClean="0"/>
              <a:t>Errors are synonymous with </a:t>
            </a:r>
            <a:r>
              <a:rPr lang="en-US" sz="3200" i="1" dirty="0" smtClean="0"/>
              <a:t>mistakes.</a:t>
            </a:r>
            <a:endParaRPr lang="en-US" sz="3200" i="1" dirty="0"/>
          </a:p>
        </p:txBody>
      </p:sp>
      <p:pic>
        <p:nvPicPr>
          <p:cNvPr id="5" name="Picture 5" descr="bug_anim_cod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a:xfrm>
            <a:off x="7696200" y="1676400"/>
            <a:ext cx="1308100" cy="1308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 name="Date Placeholder 1"/>
          <p:cNvSpPr>
            <a:spLocks noGrp="1"/>
          </p:cNvSpPr>
          <p:nvPr>
            <p:ph type="dt" sz="half" idx="10"/>
          </p:nvPr>
        </p:nvSpPr>
        <p:spPr/>
        <p:txBody>
          <a:bodyPr/>
          <a:lstStyle/>
          <a:p>
            <a:pPr>
              <a:defRPr/>
            </a:pPr>
            <a:r>
              <a:rPr lang="en-US" dirty="0" smtClean="0"/>
              <a:t>March 28,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1</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66</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4026655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29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29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build="p" bldLvl="2"/>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p:nvPr>
        </p:nvSpPr>
        <p:spPr/>
        <p:txBody>
          <a:bodyPr/>
          <a:lstStyle/>
          <a:p>
            <a:r>
              <a:rPr lang="en-US" sz="2800" dirty="0" smtClean="0"/>
              <a:t>The Relations among Failures, Defects, and Errors</a:t>
            </a:r>
            <a:endParaRPr lang="en-US" sz="2800" dirty="0"/>
          </a:p>
        </p:txBody>
      </p:sp>
      <p:sp>
        <p:nvSpPr>
          <p:cNvPr id="55298" name="Rectangle 3"/>
          <p:cNvSpPr>
            <a:spLocks noGrp="1"/>
          </p:cNvSpPr>
          <p:nvPr>
            <p:ph idx="1"/>
          </p:nvPr>
        </p:nvSpPr>
        <p:spPr/>
        <p:txBody>
          <a:bodyPr/>
          <a:lstStyle/>
          <a:p>
            <a:r>
              <a:rPr lang="en-US" sz="2800" dirty="0" smtClean="0"/>
              <a:t>A human being makes an </a:t>
            </a:r>
            <a:r>
              <a:rPr lang="en-US" sz="2800" i="1" u="sng" dirty="0" smtClean="0"/>
              <a:t>error</a:t>
            </a:r>
            <a:r>
              <a:rPr lang="en-US" sz="2800" dirty="0" smtClean="0"/>
              <a:t> (</a:t>
            </a:r>
            <a:r>
              <a:rPr lang="en-US" sz="2800" i="1" dirty="0" smtClean="0"/>
              <a:t>mistake</a:t>
            </a:r>
            <a:r>
              <a:rPr lang="en-US" sz="2800" dirty="0" smtClean="0"/>
              <a:t>) </a:t>
            </a:r>
          </a:p>
          <a:p>
            <a:pPr lvl="1"/>
            <a:r>
              <a:rPr lang="en-US" sz="2400" dirty="0" smtClean="0"/>
              <a:t> can </a:t>
            </a:r>
            <a:r>
              <a:rPr lang="en-US" sz="2400" dirty="0"/>
              <a:t>occur in design, coding, requirements, even testing</a:t>
            </a:r>
            <a:r>
              <a:rPr lang="en-US" sz="2400" b="1" i="1" dirty="0"/>
              <a:t>.</a:t>
            </a:r>
            <a:r>
              <a:rPr lang="en-US" sz="2400" dirty="0"/>
              <a:t> </a:t>
            </a:r>
            <a:endParaRPr lang="en-US" sz="2400" dirty="0" smtClean="0"/>
          </a:p>
          <a:p>
            <a:r>
              <a:rPr lang="en-US" sz="2800" dirty="0" smtClean="0"/>
              <a:t>An </a:t>
            </a:r>
            <a:r>
              <a:rPr lang="en-US" sz="2800" i="1" dirty="0" smtClean="0"/>
              <a:t>error</a:t>
            </a:r>
            <a:r>
              <a:rPr lang="en-US" sz="2800" dirty="0" smtClean="0"/>
              <a:t> can lead to a </a:t>
            </a:r>
            <a:r>
              <a:rPr lang="en-US" sz="2800" i="1" u="sng" dirty="0" smtClean="0"/>
              <a:t>defect</a:t>
            </a:r>
            <a:r>
              <a:rPr lang="en-US" sz="2800" dirty="0" smtClean="0"/>
              <a:t> (</a:t>
            </a:r>
            <a:r>
              <a:rPr lang="en-US" sz="2800" i="1" dirty="0" smtClean="0"/>
              <a:t>fault</a:t>
            </a:r>
            <a:r>
              <a:rPr lang="en-US" sz="2800" dirty="0" smtClean="0"/>
              <a:t>)</a:t>
            </a:r>
          </a:p>
          <a:p>
            <a:pPr lvl="1"/>
            <a:r>
              <a:rPr lang="en-US" sz="2400" dirty="0" smtClean="0"/>
              <a:t>can </a:t>
            </a:r>
            <a:r>
              <a:rPr lang="en-US" sz="2400" dirty="0"/>
              <a:t>occur in requirements, design, or program code</a:t>
            </a:r>
            <a:r>
              <a:rPr lang="en-US" sz="2400" dirty="0" smtClean="0"/>
              <a:t>.</a:t>
            </a:r>
          </a:p>
          <a:p>
            <a:r>
              <a:rPr lang="en-US" sz="2800" dirty="0" smtClean="0"/>
              <a:t>If a </a:t>
            </a:r>
            <a:r>
              <a:rPr lang="en-US" sz="2800" i="1" dirty="0" smtClean="0"/>
              <a:t>defect</a:t>
            </a:r>
            <a:r>
              <a:rPr lang="en-US" sz="2800" dirty="0" smtClean="0"/>
              <a:t> in code is executed, </a:t>
            </a:r>
            <a:r>
              <a:rPr lang="en-US" sz="2800" dirty="0"/>
              <a:t>a</a:t>
            </a:r>
            <a:r>
              <a:rPr lang="en-US" sz="2800" dirty="0" smtClean="0"/>
              <a:t> </a:t>
            </a:r>
            <a:r>
              <a:rPr lang="en-US" sz="2800" i="1" u="sng" dirty="0" smtClean="0"/>
              <a:t>failure</a:t>
            </a:r>
            <a:r>
              <a:rPr lang="en-US" sz="2800" dirty="0" smtClean="0"/>
              <a:t> may occur. </a:t>
            </a:r>
            <a:endParaRPr lang="en-US" sz="2800" dirty="0"/>
          </a:p>
          <a:p>
            <a:pPr lvl="1"/>
            <a:r>
              <a:rPr lang="en-US" sz="2400" dirty="0" smtClean="0"/>
              <a:t>Failures </a:t>
            </a:r>
            <a:r>
              <a:rPr lang="en-US" sz="2400" dirty="0"/>
              <a:t>only occur when a </a:t>
            </a:r>
            <a:r>
              <a:rPr lang="en-US" sz="2400" i="1" dirty="0" smtClean="0"/>
              <a:t>defect</a:t>
            </a:r>
            <a:r>
              <a:rPr lang="en-US" sz="2400" dirty="0" smtClean="0"/>
              <a:t> in </a:t>
            </a:r>
            <a:r>
              <a:rPr lang="en-US" sz="2400" dirty="0"/>
              <a:t>the </a:t>
            </a:r>
            <a:r>
              <a:rPr lang="en-US" sz="2400" dirty="0" smtClean="0"/>
              <a:t>code </a:t>
            </a:r>
            <a:r>
              <a:rPr lang="en-US" sz="2400" dirty="0"/>
              <a:t>is </a:t>
            </a:r>
            <a:r>
              <a:rPr lang="en-US" sz="2400" dirty="0" smtClean="0"/>
              <a:t>executed. </a:t>
            </a:r>
          </a:p>
          <a:p>
            <a:pPr lvl="1"/>
            <a:r>
              <a:rPr lang="en-US" sz="2400" dirty="0" smtClean="0"/>
              <a:t>Not all defects cause failures all the time. </a:t>
            </a:r>
          </a:p>
          <a:p>
            <a:r>
              <a:rPr lang="en-US" sz="2800" dirty="0"/>
              <a:t>Defects occur because human beings are </a:t>
            </a:r>
            <a:r>
              <a:rPr lang="en-US" sz="2800" dirty="0" smtClean="0"/>
              <a:t>fallible</a:t>
            </a:r>
          </a:p>
          <a:p>
            <a:r>
              <a:rPr lang="en-US" sz="2800" dirty="0" smtClean="0"/>
              <a:t>Failures </a:t>
            </a:r>
            <a:r>
              <a:rPr lang="en-US" sz="2800" dirty="0"/>
              <a:t>can be caused by environmental conditions as well. </a:t>
            </a:r>
          </a:p>
        </p:txBody>
      </p:sp>
      <p:sp>
        <p:nvSpPr>
          <p:cNvPr id="2" name="Date Placeholder 1"/>
          <p:cNvSpPr>
            <a:spLocks noGrp="1"/>
          </p:cNvSpPr>
          <p:nvPr>
            <p:ph type="dt" sz="half" idx="10"/>
          </p:nvPr>
        </p:nvSpPr>
        <p:spPr/>
        <p:txBody>
          <a:bodyPr/>
          <a:lstStyle/>
          <a:p>
            <a:pPr>
              <a:defRPr/>
            </a:pPr>
            <a:r>
              <a:rPr lang="en-US" dirty="0" smtClean="0"/>
              <a:t>March 28,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1</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67</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3351058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29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29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29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29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298">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29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29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529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build="p" bldLvl="2"/>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p:nvPr>
        </p:nvSpPr>
        <p:spPr/>
        <p:txBody>
          <a:bodyPr/>
          <a:lstStyle/>
          <a:p>
            <a:r>
              <a:rPr lang="en-US" sz="2800" dirty="0" smtClean="0"/>
              <a:t>The Relations among Failures, Defects, and Errors</a:t>
            </a:r>
            <a:endParaRPr lang="en-US" sz="2800" dirty="0"/>
          </a:p>
        </p:txBody>
      </p:sp>
      <p:sp>
        <p:nvSpPr>
          <p:cNvPr id="55298" name="Rectangle 3"/>
          <p:cNvSpPr>
            <a:spLocks noGrp="1"/>
          </p:cNvSpPr>
          <p:nvPr>
            <p:ph idx="1"/>
          </p:nvPr>
        </p:nvSpPr>
        <p:spPr/>
        <p:txBody>
          <a:bodyPr/>
          <a:lstStyle/>
          <a:p>
            <a:r>
              <a:rPr lang="en-US" sz="2000" dirty="0" smtClean="0"/>
              <a:t>The terms error, failure</a:t>
            </a:r>
            <a:r>
              <a:rPr lang="en-US" sz="2000" dirty="0"/>
              <a:t> </a:t>
            </a:r>
            <a:r>
              <a:rPr lang="en-US" sz="2000" dirty="0" smtClean="0"/>
              <a:t>and defect</a:t>
            </a:r>
            <a:r>
              <a:rPr lang="en-US" sz="2000" dirty="0"/>
              <a:t> </a:t>
            </a:r>
            <a:r>
              <a:rPr lang="en-US" sz="2000" dirty="0" smtClean="0"/>
              <a:t>have different meaning when testing. Especially in using JUnit. In this case:</a:t>
            </a:r>
          </a:p>
          <a:p>
            <a:r>
              <a:rPr lang="en-US" sz="2000" dirty="0"/>
              <a:t>Test Case Verdicts</a:t>
            </a:r>
          </a:p>
          <a:p>
            <a:pPr lvl="1"/>
            <a:r>
              <a:rPr lang="en-US" dirty="0"/>
              <a:t>Pass</a:t>
            </a:r>
          </a:p>
          <a:p>
            <a:pPr lvl="2"/>
            <a:r>
              <a:rPr lang="en-US" dirty="0"/>
              <a:t>The test case execution was completed</a:t>
            </a:r>
          </a:p>
          <a:p>
            <a:pPr lvl="2"/>
            <a:r>
              <a:rPr lang="en-US" dirty="0"/>
              <a:t>The function being tested performed as expected</a:t>
            </a:r>
          </a:p>
          <a:p>
            <a:pPr lvl="1"/>
            <a:r>
              <a:rPr lang="en-US" dirty="0"/>
              <a:t>Fail</a:t>
            </a:r>
          </a:p>
          <a:p>
            <a:pPr lvl="2"/>
            <a:r>
              <a:rPr lang="en-US" dirty="0"/>
              <a:t>The test case execution was completed</a:t>
            </a:r>
          </a:p>
          <a:p>
            <a:pPr lvl="2"/>
            <a:r>
              <a:rPr lang="en-US" dirty="0"/>
              <a:t>The function being tested did not perform as expected</a:t>
            </a:r>
          </a:p>
          <a:p>
            <a:pPr lvl="1"/>
            <a:r>
              <a:rPr lang="en-US" dirty="0"/>
              <a:t>Error</a:t>
            </a:r>
          </a:p>
          <a:p>
            <a:pPr lvl="2"/>
            <a:r>
              <a:rPr lang="en-US" dirty="0"/>
              <a:t>The test case execution was not completed, due to an unexpected event, exceptions, </a:t>
            </a:r>
            <a:r>
              <a:rPr lang="en-US" dirty="0" smtClean="0"/>
              <a:t>or improper </a:t>
            </a:r>
            <a:r>
              <a:rPr lang="en-US" dirty="0"/>
              <a:t>set up of the test case, etc. </a:t>
            </a:r>
          </a:p>
          <a:p>
            <a:endParaRPr lang="en-US" sz="2800" dirty="0"/>
          </a:p>
        </p:txBody>
      </p:sp>
      <p:sp>
        <p:nvSpPr>
          <p:cNvPr id="2" name="Date Placeholder 1"/>
          <p:cNvSpPr>
            <a:spLocks noGrp="1"/>
          </p:cNvSpPr>
          <p:nvPr>
            <p:ph type="dt" sz="half" idx="10"/>
          </p:nvPr>
        </p:nvSpPr>
        <p:spPr/>
        <p:txBody>
          <a:bodyPr/>
          <a:lstStyle/>
          <a:p>
            <a:pPr>
              <a:defRPr/>
            </a:pPr>
            <a:r>
              <a:rPr lang="en-US" dirty="0" smtClean="0"/>
              <a:t>March 28,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1</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68</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18155320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29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29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529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298">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298">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29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5298">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529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build="p" bldLvl="2"/>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5" name="Rectangle 7"/>
          <p:cNvSpPr>
            <a:spLocks noChangeArrowheads="1"/>
          </p:cNvSpPr>
          <p:nvPr/>
        </p:nvSpPr>
        <p:spPr bwMode="auto">
          <a:xfrm>
            <a:off x="1447800" y="3581400"/>
            <a:ext cx="1828800" cy="533400"/>
          </a:xfrm>
          <a:prstGeom prst="rect">
            <a:avLst/>
          </a:prstGeom>
          <a:solidFill>
            <a:srgbClr val="FFFF00"/>
          </a:solidFill>
          <a:ln w="9525">
            <a:solidFill>
              <a:schemeClr val="tx1"/>
            </a:solidFill>
            <a:miter lim="800000"/>
            <a:headEnd/>
            <a:tailEnd/>
          </a:ln>
        </p:spPr>
        <p:txBody>
          <a:bodyPr wrap="none" anchor="ctr"/>
          <a:lstStyle/>
          <a:p>
            <a:pPr algn="ctr"/>
            <a:endParaRPr lang="en-US" dirty="0"/>
          </a:p>
        </p:txBody>
      </p:sp>
      <p:sp>
        <p:nvSpPr>
          <p:cNvPr id="48130" name="Rectangle 2"/>
          <p:cNvSpPr>
            <a:spLocks noGrp="1" noChangeArrowheads="1"/>
          </p:cNvSpPr>
          <p:nvPr>
            <p:ph type="title"/>
          </p:nvPr>
        </p:nvSpPr>
        <p:spPr/>
        <p:txBody>
          <a:bodyPr/>
          <a:lstStyle/>
          <a:p>
            <a:r>
              <a:rPr lang="en-US" sz="3600" dirty="0" smtClean="0"/>
              <a:t>Failures vs. Defects: A Simple </a:t>
            </a:r>
            <a:r>
              <a:rPr lang="en-US" sz="3600" dirty="0"/>
              <a:t>Example</a:t>
            </a:r>
          </a:p>
        </p:txBody>
      </p:sp>
      <p:sp>
        <p:nvSpPr>
          <p:cNvPr id="48131" name="Rectangle 3"/>
          <p:cNvSpPr>
            <a:spLocks noGrp="1" noChangeArrowheads="1"/>
          </p:cNvSpPr>
          <p:nvPr>
            <p:ph idx="1"/>
          </p:nvPr>
        </p:nvSpPr>
        <p:spPr>
          <a:xfrm>
            <a:off x="457200" y="1600200"/>
            <a:ext cx="8229600" cy="4411662"/>
          </a:xfrm>
        </p:spPr>
        <p:txBody>
          <a:bodyPr/>
          <a:lstStyle/>
          <a:p>
            <a:r>
              <a:rPr lang="en-US" sz="3200" dirty="0"/>
              <a:t>For any integer n, square (n) = n*n.</a:t>
            </a:r>
          </a:p>
          <a:p>
            <a:pPr>
              <a:buFont typeface="Wingdings" charset="0"/>
              <a:buNone/>
            </a:pPr>
            <a:endParaRPr lang="en-US" sz="3200" dirty="0"/>
          </a:p>
          <a:p>
            <a:pPr lvl="2">
              <a:buFont typeface="Wingdings" charset="0"/>
              <a:buNone/>
            </a:pPr>
            <a:r>
              <a:rPr lang="en-US" sz="2400" dirty="0">
                <a:solidFill>
                  <a:srgbClr val="000090"/>
                </a:solidFill>
                <a:latin typeface="+mn-lt"/>
                <a:cs typeface="Courier New"/>
              </a:rPr>
              <a:t>int square (int x)</a:t>
            </a:r>
          </a:p>
          <a:p>
            <a:pPr lvl="2">
              <a:buFont typeface="Wingdings" charset="0"/>
              <a:buNone/>
            </a:pPr>
            <a:r>
              <a:rPr lang="en-US" sz="2400" dirty="0">
                <a:solidFill>
                  <a:srgbClr val="000090"/>
                </a:solidFill>
                <a:latin typeface="+mn-lt"/>
                <a:cs typeface="Courier New"/>
              </a:rPr>
              <a:t>{</a:t>
            </a:r>
          </a:p>
          <a:p>
            <a:pPr lvl="2">
              <a:buFont typeface="Wingdings" charset="0"/>
              <a:buNone/>
            </a:pPr>
            <a:r>
              <a:rPr lang="en-US" sz="2400" dirty="0">
                <a:solidFill>
                  <a:srgbClr val="000090"/>
                </a:solidFill>
                <a:latin typeface="+mn-lt"/>
                <a:cs typeface="Courier New"/>
              </a:rPr>
              <a:t>	</a:t>
            </a:r>
            <a:r>
              <a:rPr lang="en-US" sz="2400" dirty="0" smtClean="0">
                <a:solidFill>
                  <a:srgbClr val="000090"/>
                </a:solidFill>
                <a:latin typeface="+mn-lt"/>
                <a:cs typeface="Courier New"/>
              </a:rPr>
              <a:t> return </a:t>
            </a:r>
            <a:r>
              <a:rPr lang="en-US" sz="2400" dirty="0">
                <a:solidFill>
                  <a:srgbClr val="000090"/>
                </a:solidFill>
                <a:latin typeface="+mn-lt"/>
                <a:cs typeface="Courier New"/>
              </a:rPr>
              <a:t>x*2;</a:t>
            </a:r>
          </a:p>
          <a:p>
            <a:pPr lvl="2">
              <a:buFont typeface="Wingdings" charset="0"/>
              <a:buNone/>
            </a:pPr>
            <a:r>
              <a:rPr lang="en-US" sz="2400" dirty="0">
                <a:solidFill>
                  <a:srgbClr val="000090"/>
                </a:solidFill>
                <a:latin typeface="+mn-lt"/>
                <a:cs typeface="Courier New"/>
              </a:rPr>
              <a:t>}</a:t>
            </a:r>
            <a:endParaRPr lang="ar-sa" sz="2400" dirty="0">
              <a:solidFill>
                <a:srgbClr val="000090"/>
              </a:solidFill>
              <a:latin typeface="+mn-lt"/>
              <a:cs typeface="Courier New"/>
            </a:endParaRPr>
          </a:p>
        </p:txBody>
      </p:sp>
      <p:sp>
        <p:nvSpPr>
          <p:cNvPr id="48132" name="Rectangle 4"/>
          <p:cNvSpPr>
            <a:spLocks noChangeArrowheads="1"/>
          </p:cNvSpPr>
          <p:nvPr/>
        </p:nvSpPr>
        <p:spPr bwMode="auto">
          <a:xfrm>
            <a:off x="5791200" y="2819400"/>
            <a:ext cx="2286000" cy="685800"/>
          </a:xfrm>
          <a:prstGeom prst="rect">
            <a:avLst/>
          </a:prstGeom>
          <a:solidFill>
            <a:srgbClr val="FF6600"/>
          </a:solidFill>
          <a:ln w="9525">
            <a:solidFill>
              <a:schemeClr val="tx1"/>
            </a:solidFill>
            <a:miter lim="800000"/>
            <a:headEnd/>
            <a:tailEnd/>
          </a:ln>
        </p:spPr>
        <p:txBody>
          <a:bodyPr wrap="none" anchor="ctr"/>
          <a:lstStyle/>
          <a:p>
            <a:pPr algn="ctr"/>
            <a:r>
              <a:rPr lang="en-US" sz="2400" dirty="0" smtClean="0">
                <a:solidFill>
                  <a:srgbClr val="000090"/>
                </a:solidFill>
                <a:latin typeface="+mn-lt"/>
                <a:cs typeface="Courier New"/>
              </a:rPr>
              <a:t>square </a:t>
            </a:r>
            <a:r>
              <a:rPr lang="en-US" sz="2400" dirty="0">
                <a:solidFill>
                  <a:srgbClr val="000090"/>
                </a:solidFill>
                <a:latin typeface="+mn-lt"/>
                <a:cs typeface="Courier New"/>
              </a:rPr>
              <a:t>(3) = 6</a:t>
            </a:r>
          </a:p>
        </p:txBody>
      </p:sp>
      <p:sp>
        <p:nvSpPr>
          <p:cNvPr id="48133" name="Text Box 5"/>
          <p:cNvSpPr txBox="1">
            <a:spLocks noChangeArrowheads="1"/>
          </p:cNvSpPr>
          <p:nvPr/>
        </p:nvSpPr>
        <p:spPr bwMode="auto">
          <a:xfrm>
            <a:off x="6158659" y="5105400"/>
            <a:ext cx="1561044" cy="584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3200" dirty="0" smtClean="0">
                <a:latin typeface="Garamond"/>
                <a:cs typeface="Garamond"/>
              </a:rPr>
              <a:t>A failure</a:t>
            </a:r>
            <a:endParaRPr lang="en-US" sz="3200" dirty="0">
              <a:latin typeface="Garamond"/>
              <a:cs typeface="Garamond"/>
            </a:endParaRPr>
          </a:p>
        </p:txBody>
      </p:sp>
      <p:sp>
        <p:nvSpPr>
          <p:cNvPr id="48134" name="Line 6"/>
          <p:cNvSpPr>
            <a:spLocks noChangeShapeType="1"/>
          </p:cNvSpPr>
          <p:nvPr/>
        </p:nvSpPr>
        <p:spPr bwMode="auto">
          <a:xfrm flipH="1">
            <a:off x="6934200" y="3581400"/>
            <a:ext cx="0" cy="16764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48136" name="Text Box 8"/>
          <p:cNvSpPr txBox="1">
            <a:spLocks noChangeArrowheads="1"/>
          </p:cNvSpPr>
          <p:nvPr/>
        </p:nvSpPr>
        <p:spPr bwMode="auto">
          <a:xfrm>
            <a:off x="1524000" y="5181600"/>
            <a:ext cx="1535196" cy="584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3200" dirty="0" smtClean="0">
                <a:solidFill>
                  <a:schemeClr val="tx1"/>
                </a:solidFill>
                <a:latin typeface="Garamond"/>
                <a:cs typeface="Garamond"/>
              </a:rPr>
              <a:t>A defect</a:t>
            </a:r>
            <a:endParaRPr lang="en-US" sz="3200" dirty="0">
              <a:solidFill>
                <a:schemeClr val="tx1"/>
              </a:solidFill>
              <a:latin typeface="Garamond"/>
              <a:cs typeface="Garamond"/>
            </a:endParaRPr>
          </a:p>
        </p:txBody>
      </p:sp>
      <p:sp>
        <p:nvSpPr>
          <p:cNvPr id="48137" name="Line 9"/>
          <p:cNvSpPr>
            <a:spLocks noChangeShapeType="1"/>
          </p:cNvSpPr>
          <p:nvPr/>
        </p:nvSpPr>
        <p:spPr bwMode="auto">
          <a:xfrm>
            <a:off x="2362200" y="4114800"/>
            <a:ext cx="0" cy="9906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2" name="Date Placeholder 1"/>
          <p:cNvSpPr>
            <a:spLocks noGrp="1"/>
          </p:cNvSpPr>
          <p:nvPr>
            <p:ph type="dt" sz="half" idx="10"/>
          </p:nvPr>
        </p:nvSpPr>
        <p:spPr/>
        <p:txBody>
          <a:bodyPr/>
          <a:lstStyle/>
          <a:p>
            <a:pPr>
              <a:defRPr/>
            </a:pPr>
            <a:r>
              <a:rPr lang="en-US" dirty="0" smtClean="0"/>
              <a:t>March 28,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1</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69</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33407515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blinds(horizontal)">
                                      <p:cBhvr>
                                        <p:cTn id="7" dur="500"/>
                                        <p:tgtEl>
                                          <p:spTgt spid="4813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8134"/>
                                        </p:tgtEl>
                                        <p:attrNameLst>
                                          <p:attrName>style.visibility</p:attrName>
                                        </p:attrNameLst>
                                      </p:cBhvr>
                                      <p:to>
                                        <p:strVal val="visible"/>
                                      </p:to>
                                    </p:set>
                                    <p:animEffect transition="in" filter="blinds(horizontal)">
                                      <p:cBhvr>
                                        <p:cTn id="12" dur="500"/>
                                        <p:tgtEl>
                                          <p:spTgt spid="4813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8133"/>
                                        </p:tgtEl>
                                        <p:attrNameLst>
                                          <p:attrName>style.visibility</p:attrName>
                                        </p:attrNameLst>
                                      </p:cBhvr>
                                      <p:to>
                                        <p:strVal val="visible"/>
                                      </p:to>
                                    </p:set>
                                    <p:animEffect transition="in" filter="blinds(horizontal)">
                                      <p:cBhvr>
                                        <p:cTn id="15" dur="500"/>
                                        <p:tgtEl>
                                          <p:spTgt spid="4813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8135"/>
                                        </p:tgtEl>
                                        <p:attrNameLst>
                                          <p:attrName>style.visibility</p:attrName>
                                        </p:attrNameLst>
                                      </p:cBhvr>
                                      <p:to>
                                        <p:strVal val="visible"/>
                                      </p:to>
                                    </p:set>
                                    <p:animEffect transition="in" filter="blinds(horizontal)">
                                      <p:cBhvr>
                                        <p:cTn id="20" dur="500"/>
                                        <p:tgtEl>
                                          <p:spTgt spid="4813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48137"/>
                                        </p:tgtEl>
                                        <p:attrNameLst>
                                          <p:attrName>style.visibility</p:attrName>
                                        </p:attrNameLst>
                                      </p:cBhvr>
                                      <p:to>
                                        <p:strVal val="visible"/>
                                      </p:to>
                                    </p:set>
                                    <p:animEffect transition="in" filter="blinds(horizontal)">
                                      <p:cBhvr>
                                        <p:cTn id="25" dur="500"/>
                                        <p:tgtEl>
                                          <p:spTgt spid="48137"/>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48136"/>
                                        </p:tgtEl>
                                        <p:attrNameLst>
                                          <p:attrName>style.visibility</p:attrName>
                                        </p:attrNameLst>
                                      </p:cBhvr>
                                      <p:to>
                                        <p:strVal val="visible"/>
                                      </p:to>
                                    </p:set>
                                    <p:animEffect transition="in" filter="blinds(horizontal)">
                                      <p:cBhvr>
                                        <p:cTn id="28" dur="500"/>
                                        <p:tgtEl>
                                          <p:spTgt spid="48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5" grpId="0" animBg="1"/>
      <p:bldP spid="48132" grpId="0" animBg="1"/>
      <p:bldP spid="48133" grpId="0"/>
      <p:bldP spid="48134" grpId="0" animBg="1"/>
      <p:bldP spid="48136" grpId="0"/>
      <p:bldP spid="48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2"/>
          <p:cNvSpPr>
            <a:spLocks noGrp="1" noChangeArrowheads="1"/>
          </p:cNvSpPr>
          <p:nvPr>
            <p:ph type="title"/>
          </p:nvPr>
        </p:nvSpPr>
        <p:spPr/>
        <p:txBody>
          <a:bodyPr/>
          <a:lstStyle/>
          <a:p>
            <a:pPr>
              <a:defRPr/>
            </a:pPr>
            <a:r>
              <a:rPr lang="en-US" dirty="0">
                <a:latin typeface="Arial" charset="0"/>
                <a:ea typeface="ＭＳ Ｐゴシック" charset="0"/>
                <a:cs typeface="ＭＳ Ｐゴシック" charset="0"/>
              </a:rPr>
              <a:t>Administrivia: reading materials</a:t>
            </a:r>
          </a:p>
        </p:txBody>
      </p:sp>
      <p:sp>
        <p:nvSpPr>
          <p:cNvPr id="20482" name="Rectangle 3"/>
          <p:cNvSpPr>
            <a:spLocks noGrp="1" noChangeArrowheads="1"/>
          </p:cNvSpPr>
          <p:nvPr>
            <p:ph idx="1"/>
          </p:nvPr>
        </p:nvSpPr>
        <p:spPr/>
        <p:txBody>
          <a:bodyPr/>
          <a:lstStyle/>
          <a:p>
            <a:pPr eaLnBrk="1" hangingPunct="1">
              <a:lnSpc>
                <a:spcPct val="90000"/>
              </a:lnSpc>
            </a:pPr>
            <a:r>
              <a:rPr lang="en-US" dirty="0" smtClean="0"/>
              <a:t>Primary </a:t>
            </a:r>
            <a:r>
              <a:rPr lang="en-US" dirty="0"/>
              <a:t>Textbook</a:t>
            </a:r>
          </a:p>
          <a:p>
            <a:pPr lvl="1" eaLnBrk="1" hangingPunct="1">
              <a:lnSpc>
                <a:spcPct val="90000"/>
              </a:lnSpc>
            </a:pPr>
            <a:r>
              <a:rPr lang="en-US" sz="2400" i="1" dirty="0">
                <a:hlinkClick r:id="rId3"/>
              </a:rPr>
              <a:t>Software Testing and Analysis: Process, Principles and Techniques</a:t>
            </a:r>
            <a:r>
              <a:rPr lang="en-US" sz="2400" dirty="0"/>
              <a:t>, by Mauro Pezze and Michal Young</a:t>
            </a:r>
          </a:p>
          <a:p>
            <a:pPr eaLnBrk="1" hangingPunct="1">
              <a:lnSpc>
                <a:spcPct val="90000"/>
              </a:lnSpc>
            </a:pPr>
            <a:r>
              <a:rPr lang="en-US" dirty="0">
                <a:solidFill>
                  <a:srgbClr val="000000"/>
                </a:solidFill>
              </a:rPr>
              <a:t>References</a:t>
            </a:r>
            <a:endParaRPr lang="en-US" b="1" dirty="0">
              <a:solidFill>
                <a:srgbClr val="000000"/>
              </a:solidFill>
            </a:endParaRPr>
          </a:p>
          <a:p>
            <a:pPr lvl="1" eaLnBrk="1" hangingPunct="1">
              <a:lnSpc>
                <a:spcPct val="90000"/>
              </a:lnSpc>
            </a:pPr>
            <a:r>
              <a:rPr lang="en-US" sz="2400" i="1" dirty="0">
                <a:hlinkClick r:id="rId4"/>
              </a:rPr>
              <a:t>The Art of Software Testing, Second Edition</a:t>
            </a:r>
            <a:r>
              <a:rPr lang="en-US" sz="2400" dirty="0"/>
              <a:t> </a:t>
            </a:r>
          </a:p>
          <a:p>
            <a:pPr lvl="1" eaLnBrk="1" hangingPunct="1">
              <a:lnSpc>
                <a:spcPct val="90000"/>
              </a:lnSpc>
              <a:buFont typeface="Wingdings 3" charset="0"/>
              <a:buNone/>
            </a:pPr>
            <a:r>
              <a:rPr lang="en-US" sz="2400" dirty="0"/>
              <a:t>	by Glenford J. Myers </a:t>
            </a:r>
            <a:r>
              <a:rPr lang="en-US" sz="2400" i="1" dirty="0"/>
              <a:t>et al</a:t>
            </a:r>
          </a:p>
          <a:p>
            <a:pPr marL="1143000" lvl="2" eaLnBrk="1" hangingPunct="1">
              <a:lnSpc>
                <a:spcPct val="90000"/>
              </a:lnSpc>
            </a:pPr>
            <a:r>
              <a:rPr lang="en-US" sz="2400" dirty="0"/>
              <a:t>Available in e-book through library </a:t>
            </a:r>
          </a:p>
          <a:p>
            <a:pPr lvl="1">
              <a:lnSpc>
                <a:spcPct val="90000"/>
              </a:lnSpc>
            </a:pPr>
            <a:r>
              <a:rPr lang="en-US" sz="2400" i="1" u="sng" dirty="0">
                <a:solidFill>
                  <a:schemeClr val="hlink"/>
                </a:solidFill>
              </a:rPr>
              <a:t>Software Engineering: A Practitioner's Approach, 6th ed</a:t>
            </a:r>
          </a:p>
          <a:p>
            <a:pPr lvl="1">
              <a:lnSpc>
                <a:spcPct val="90000"/>
              </a:lnSpc>
              <a:buFont typeface="Wingdings 3" charset="0"/>
              <a:buNone/>
            </a:pPr>
            <a:r>
              <a:rPr lang="en-US" sz="2400" dirty="0"/>
              <a:t>	by Roger S Pressman (Chapters 13 and 14)</a:t>
            </a:r>
          </a:p>
          <a:p>
            <a:pPr lvl="1">
              <a:lnSpc>
                <a:spcPct val="90000"/>
              </a:lnSpc>
            </a:pPr>
            <a:r>
              <a:rPr lang="en-US" sz="2400" dirty="0"/>
              <a:t>Lecture notes and supplementary materials</a:t>
            </a:r>
          </a:p>
          <a:p>
            <a:pPr marL="1143000" lvl="2">
              <a:lnSpc>
                <a:spcPct val="90000"/>
              </a:lnSpc>
            </a:pPr>
            <a:r>
              <a:rPr lang="en-US" sz="2400" dirty="0"/>
              <a:t>Available </a:t>
            </a:r>
            <a:r>
              <a:rPr lang="en-US" sz="2400" dirty="0" smtClean="0"/>
              <a:t>on </a:t>
            </a:r>
            <a:r>
              <a:rPr lang="en-US" sz="2400" dirty="0"/>
              <a:t>D2L</a:t>
            </a:r>
            <a:endParaRPr lang="en-US" sz="2400" b="1" dirty="0">
              <a:latin typeface="Arial" charset="0"/>
              <a:ea typeface="ＭＳ Ｐゴシック" charset="0"/>
              <a:cs typeface="ＭＳ Ｐゴシック" charset="0"/>
            </a:endParaRPr>
          </a:p>
        </p:txBody>
      </p:sp>
      <p:sp>
        <p:nvSpPr>
          <p:cNvPr id="21507"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March 28, 2017</a:t>
            </a:r>
            <a:endParaRPr lang="en-US" sz="1400" dirty="0"/>
          </a:p>
        </p:txBody>
      </p:sp>
      <p:sp>
        <p:nvSpPr>
          <p:cNvPr id="21508" name="Footer Placeholder 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SE 433: Lecture 1</a:t>
            </a:r>
            <a:endParaRPr lang="en-US" sz="1400"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7</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2930438762"/>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5" name="Rectangle 7"/>
          <p:cNvSpPr>
            <a:spLocks noChangeArrowheads="1"/>
          </p:cNvSpPr>
          <p:nvPr/>
        </p:nvSpPr>
        <p:spPr bwMode="auto">
          <a:xfrm>
            <a:off x="1447800" y="3581400"/>
            <a:ext cx="1828800" cy="533400"/>
          </a:xfrm>
          <a:prstGeom prst="rect">
            <a:avLst/>
          </a:prstGeom>
          <a:solidFill>
            <a:srgbClr val="FFFF00"/>
          </a:solidFill>
          <a:ln w="9525">
            <a:solidFill>
              <a:schemeClr val="tx1"/>
            </a:solidFill>
            <a:miter lim="800000"/>
            <a:headEnd/>
            <a:tailEnd/>
          </a:ln>
        </p:spPr>
        <p:txBody>
          <a:bodyPr wrap="none" anchor="ctr"/>
          <a:lstStyle/>
          <a:p>
            <a:pPr algn="ctr"/>
            <a:endParaRPr lang="en-US" dirty="0"/>
          </a:p>
        </p:txBody>
      </p:sp>
      <p:sp>
        <p:nvSpPr>
          <p:cNvPr id="48130" name="Rectangle 2"/>
          <p:cNvSpPr>
            <a:spLocks noGrp="1" noChangeArrowheads="1"/>
          </p:cNvSpPr>
          <p:nvPr>
            <p:ph type="title"/>
          </p:nvPr>
        </p:nvSpPr>
        <p:spPr/>
        <p:txBody>
          <a:bodyPr/>
          <a:lstStyle/>
          <a:p>
            <a:r>
              <a:rPr lang="en-US" sz="4000" dirty="0"/>
              <a:t>Failures vs. </a:t>
            </a:r>
            <a:r>
              <a:rPr lang="en-US" sz="4000" dirty="0" smtClean="0"/>
              <a:t>Defects: A Simple </a:t>
            </a:r>
            <a:r>
              <a:rPr lang="en-US" sz="4000" dirty="0"/>
              <a:t>Example</a:t>
            </a:r>
          </a:p>
        </p:txBody>
      </p:sp>
      <p:sp>
        <p:nvSpPr>
          <p:cNvPr id="48131" name="Rectangle 3"/>
          <p:cNvSpPr>
            <a:spLocks noGrp="1" noChangeArrowheads="1"/>
          </p:cNvSpPr>
          <p:nvPr>
            <p:ph idx="1"/>
          </p:nvPr>
        </p:nvSpPr>
        <p:spPr>
          <a:xfrm>
            <a:off x="457200" y="1600200"/>
            <a:ext cx="8229600" cy="4411662"/>
          </a:xfrm>
        </p:spPr>
        <p:txBody>
          <a:bodyPr/>
          <a:lstStyle/>
          <a:p>
            <a:r>
              <a:rPr lang="en-US" sz="3200" dirty="0"/>
              <a:t>For any integer n, square (n) = n*n.</a:t>
            </a:r>
          </a:p>
          <a:p>
            <a:pPr>
              <a:buFont typeface="Wingdings" charset="0"/>
              <a:buNone/>
            </a:pPr>
            <a:endParaRPr lang="en-US" sz="3200" dirty="0"/>
          </a:p>
          <a:p>
            <a:pPr lvl="2">
              <a:buFont typeface="Wingdings" charset="0"/>
              <a:buNone/>
            </a:pPr>
            <a:r>
              <a:rPr lang="en-US" sz="2400" dirty="0">
                <a:solidFill>
                  <a:srgbClr val="000090"/>
                </a:solidFill>
                <a:latin typeface="+mn-lt"/>
                <a:cs typeface="Menlo Regular"/>
              </a:rPr>
              <a:t>int square (int x)</a:t>
            </a:r>
          </a:p>
          <a:p>
            <a:pPr lvl="2">
              <a:buFont typeface="Wingdings" charset="0"/>
              <a:buNone/>
            </a:pPr>
            <a:r>
              <a:rPr lang="en-US" sz="2400" dirty="0">
                <a:solidFill>
                  <a:srgbClr val="000090"/>
                </a:solidFill>
                <a:latin typeface="+mn-lt"/>
                <a:cs typeface="Menlo Regular"/>
              </a:rPr>
              <a:t>{</a:t>
            </a:r>
          </a:p>
          <a:p>
            <a:pPr lvl="2">
              <a:buFont typeface="Wingdings" charset="0"/>
              <a:buNone/>
            </a:pPr>
            <a:r>
              <a:rPr lang="en-US" sz="2400" dirty="0">
                <a:solidFill>
                  <a:srgbClr val="000090"/>
                </a:solidFill>
                <a:latin typeface="+mn-lt"/>
                <a:cs typeface="Menlo Regular"/>
              </a:rPr>
              <a:t>	</a:t>
            </a:r>
            <a:r>
              <a:rPr lang="en-US" sz="2400" dirty="0" smtClean="0">
                <a:solidFill>
                  <a:srgbClr val="000090"/>
                </a:solidFill>
                <a:latin typeface="+mn-lt"/>
                <a:cs typeface="Menlo Regular"/>
              </a:rPr>
              <a:t> return </a:t>
            </a:r>
            <a:r>
              <a:rPr lang="en-US" sz="2400" dirty="0">
                <a:solidFill>
                  <a:srgbClr val="000090"/>
                </a:solidFill>
                <a:latin typeface="+mn-lt"/>
                <a:cs typeface="Menlo Regular"/>
              </a:rPr>
              <a:t>x*2;</a:t>
            </a:r>
          </a:p>
          <a:p>
            <a:pPr lvl="2">
              <a:buFont typeface="Wingdings" charset="0"/>
              <a:buNone/>
            </a:pPr>
            <a:r>
              <a:rPr lang="en-US" sz="2400" dirty="0">
                <a:solidFill>
                  <a:srgbClr val="000090"/>
                </a:solidFill>
                <a:latin typeface="+mn-lt"/>
                <a:cs typeface="Menlo Regular"/>
              </a:rPr>
              <a:t>}</a:t>
            </a:r>
            <a:endParaRPr lang="ar-sa" sz="2400" dirty="0">
              <a:solidFill>
                <a:srgbClr val="000090"/>
              </a:solidFill>
              <a:latin typeface="+mn-lt"/>
              <a:cs typeface="Menlo Regular"/>
            </a:endParaRPr>
          </a:p>
        </p:txBody>
      </p:sp>
      <p:sp>
        <p:nvSpPr>
          <p:cNvPr id="48133" name="Text Box 5"/>
          <p:cNvSpPr txBox="1">
            <a:spLocks noChangeArrowheads="1"/>
          </p:cNvSpPr>
          <p:nvPr/>
        </p:nvSpPr>
        <p:spPr bwMode="auto">
          <a:xfrm>
            <a:off x="5751796" y="5105400"/>
            <a:ext cx="2374769" cy="1077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3200" dirty="0">
                <a:latin typeface="Garamond"/>
                <a:cs typeface="Garamond"/>
              </a:rPr>
              <a:t>Correct result </a:t>
            </a:r>
          </a:p>
          <a:p>
            <a:r>
              <a:rPr lang="en-US" sz="3200" dirty="0">
                <a:latin typeface="Garamond"/>
                <a:cs typeface="Garamond"/>
              </a:rPr>
              <a:t>Not a failure</a:t>
            </a:r>
          </a:p>
        </p:txBody>
      </p:sp>
      <p:sp>
        <p:nvSpPr>
          <p:cNvPr id="48134" name="Line 6"/>
          <p:cNvSpPr>
            <a:spLocks noChangeShapeType="1"/>
          </p:cNvSpPr>
          <p:nvPr/>
        </p:nvSpPr>
        <p:spPr bwMode="auto">
          <a:xfrm flipH="1">
            <a:off x="6934200" y="3429000"/>
            <a:ext cx="0" cy="16764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48136" name="Text Box 8"/>
          <p:cNvSpPr txBox="1">
            <a:spLocks noChangeArrowheads="1"/>
          </p:cNvSpPr>
          <p:nvPr/>
        </p:nvSpPr>
        <p:spPr bwMode="auto">
          <a:xfrm>
            <a:off x="1600200" y="5105400"/>
            <a:ext cx="1535196" cy="584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3200" dirty="0" smtClean="0">
                <a:solidFill>
                  <a:schemeClr val="tx1"/>
                </a:solidFill>
                <a:latin typeface="Garamond"/>
                <a:cs typeface="Garamond"/>
              </a:rPr>
              <a:t>A defect</a:t>
            </a:r>
            <a:endParaRPr lang="en-US" sz="3200" dirty="0">
              <a:solidFill>
                <a:schemeClr val="tx1"/>
              </a:solidFill>
              <a:latin typeface="Garamond"/>
              <a:cs typeface="Garamond"/>
            </a:endParaRPr>
          </a:p>
        </p:txBody>
      </p:sp>
      <p:sp>
        <p:nvSpPr>
          <p:cNvPr id="48137" name="Line 9"/>
          <p:cNvSpPr>
            <a:spLocks noChangeShapeType="1"/>
          </p:cNvSpPr>
          <p:nvPr/>
        </p:nvSpPr>
        <p:spPr bwMode="auto">
          <a:xfrm>
            <a:off x="2362200" y="4114800"/>
            <a:ext cx="0" cy="9906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2" name="Rectangle 4"/>
          <p:cNvSpPr>
            <a:spLocks noChangeArrowheads="1"/>
          </p:cNvSpPr>
          <p:nvPr/>
        </p:nvSpPr>
        <p:spPr bwMode="auto">
          <a:xfrm>
            <a:off x="5791200" y="2743200"/>
            <a:ext cx="2286000" cy="685800"/>
          </a:xfrm>
          <a:prstGeom prst="rect">
            <a:avLst/>
          </a:prstGeom>
          <a:solidFill>
            <a:srgbClr val="CCFFCC"/>
          </a:solidFill>
          <a:ln w="9525">
            <a:solidFill>
              <a:schemeClr val="tx1"/>
            </a:solidFill>
            <a:miter lim="800000"/>
            <a:headEnd/>
            <a:tailEnd/>
          </a:ln>
        </p:spPr>
        <p:txBody>
          <a:bodyPr wrap="none" anchor="ctr"/>
          <a:lstStyle/>
          <a:p>
            <a:pPr algn="ctr"/>
            <a:r>
              <a:rPr lang="en-US" sz="2400" dirty="0" smtClean="0">
                <a:solidFill>
                  <a:srgbClr val="000090"/>
                </a:solidFill>
                <a:latin typeface="+mn-lt"/>
                <a:cs typeface="Menlo Regular"/>
              </a:rPr>
              <a:t>square </a:t>
            </a:r>
            <a:r>
              <a:rPr lang="en-US" sz="2400" dirty="0">
                <a:solidFill>
                  <a:srgbClr val="000090"/>
                </a:solidFill>
                <a:latin typeface="+mn-lt"/>
                <a:cs typeface="Menlo Regular"/>
              </a:rPr>
              <a:t>(2) = 4</a:t>
            </a:r>
          </a:p>
        </p:txBody>
      </p:sp>
      <p:sp>
        <p:nvSpPr>
          <p:cNvPr id="2" name="Date Placeholder 1"/>
          <p:cNvSpPr>
            <a:spLocks noGrp="1"/>
          </p:cNvSpPr>
          <p:nvPr>
            <p:ph type="dt" sz="half" idx="10"/>
          </p:nvPr>
        </p:nvSpPr>
        <p:spPr/>
        <p:txBody>
          <a:bodyPr/>
          <a:lstStyle/>
          <a:p>
            <a:pPr>
              <a:defRPr/>
            </a:pPr>
            <a:r>
              <a:rPr lang="en-US" dirty="0" smtClean="0"/>
              <a:t>March 28,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1</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70</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36690444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8135"/>
                                        </p:tgtEl>
                                        <p:attrNameLst>
                                          <p:attrName>style.visibility</p:attrName>
                                        </p:attrNameLst>
                                      </p:cBhvr>
                                      <p:to>
                                        <p:strVal val="visible"/>
                                      </p:to>
                                    </p:set>
                                    <p:animEffect transition="in" filter="blinds(horizontal)">
                                      <p:cBhvr>
                                        <p:cTn id="7" dur="500"/>
                                        <p:tgtEl>
                                          <p:spTgt spid="4813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8137"/>
                                        </p:tgtEl>
                                        <p:attrNameLst>
                                          <p:attrName>style.visibility</p:attrName>
                                        </p:attrNameLst>
                                      </p:cBhvr>
                                      <p:to>
                                        <p:strVal val="visible"/>
                                      </p:to>
                                    </p:set>
                                    <p:animEffect transition="in" filter="blinds(horizontal)">
                                      <p:cBhvr>
                                        <p:cTn id="12" dur="500"/>
                                        <p:tgtEl>
                                          <p:spTgt spid="4813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8136"/>
                                        </p:tgtEl>
                                        <p:attrNameLst>
                                          <p:attrName>style.visibility</p:attrName>
                                        </p:attrNameLst>
                                      </p:cBhvr>
                                      <p:to>
                                        <p:strVal val="visible"/>
                                      </p:to>
                                    </p:set>
                                    <p:animEffect transition="in" filter="blinds(horizontal)">
                                      <p:cBhvr>
                                        <p:cTn id="15" dur="500"/>
                                        <p:tgtEl>
                                          <p:spTgt spid="4813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48134"/>
                                        </p:tgtEl>
                                        <p:attrNameLst>
                                          <p:attrName>style.visibility</p:attrName>
                                        </p:attrNameLst>
                                      </p:cBhvr>
                                      <p:to>
                                        <p:strVal val="visible"/>
                                      </p:to>
                                    </p:set>
                                    <p:animEffect transition="in" filter="blinds(horizontal)">
                                      <p:cBhvr>
                                        <p:cTn id="25" dur="500"/>
                                        <p:tgtEl>
                                          <p:spTgt spid="48134"/>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48133"/>
                                        </p:tgtEl>
                                        <p:attrNameLst>
                                          <p:attrName>style.visibility</p:attrName>
                                        </p:attrNameLst>
                                      </p:cBhvr>
                                      <p:to>
                                        <p:strVal val="visible"/>
                                      </p:to>
                                    </p:set>
                                    <p:animEffect transition="in" filter="blinds(horizontal)">
                                      <p:cBhvr>
                                        <p:cTn id="28" dur="500"/>
                                        <p:tgtEl>
                                          <p:spTgt spid="48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5" grpId="0" animBg="1"/>
      <p:bldP spid="48133" grpId="0"/>
      <p:bldP spid="48134" grpId="0" animBg="1"/>
      <p:bldP spid="48136" grpId="0"/>
      <p:bldP spid="48137" grpId="0" animBg="1"/>
      <p:bldP spid="1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noFill/>
        </p:spPr>
        <p:txBody>
          <a:bodyPr lIns="92075" tIns="46038" rIns="92075" bIns="46038"/>
          <a:lstStyle/>
          <a:p>
            <a:r>
              <a:rPr lang="en-US" dirty="0" smtClean="0"/>
              <a:t>Software </a:t>
            </a:r>
            <a:r>
              <a:rPr lang="en-US" dirty="0"/>
              <a:t>Testing</a:t>
            </a:r>
            <a:endParaRPr lang="en-US" sz="4400" dirty="0"/>
          </a:p>
        </p:txBody>
      </p:sp>
      <p:sp>
        <p:nvSpPr>
          <p:cNvPr id="65538" name="Rectangle 3"/>
          <p:cNvSpPr>
            <a:spLocks noGrp="1" noChangeArrowheads="1"/>
          </p:cNvSpPr>
          <p:nvPr>
            <p:ph idx="1"/>
          </p:nvPr>
        </p:nvSpPr>
        <p:spPr>
          <a:noFill/>
        </p:spPr>
        <p:txBody>
          <a:bodyPr lIns="92075" tIns="46038" rIns="92075" bIns="46038"/>
          <a:lstStyle/>
          <a:p>
            <a:pPr>
              <a:lnSpc>
                <a:spcPct val="90000"/>
              </a:lnSpc>
            </a:pPr>
            <a:r>
              <a:rPr lang="en-US" sz="3000" b="1" i="1" dirty="0"/>
              <a:t>Software testing</a:t>
            </a:r>
            <a:r>
              <a:rPr lang="en-US" sz="3000" b="1" dirty="0"/>
              <a:t> </a:t>
            </a:r>
            <a:r>
              <a:rPr lang="en-US" sz="3000" dirty="0"/>
              <a:t>is</a:t>
            </a:r>
          </a:p>
          <a:p>
            <a:pPr marL="742950" lvl="1" indent="-285750">
              <a:lnSpc>
                <a:spcPct val="90000"/>
              </a:lnSpc>
            </a:pPr>
            <a:r>
              <a:rPr lang="en-US" sz="2800" dirty="0"/>
              <a:t>the process of </a:t>
            </a:r>
            <a:r>
              <a:rPr lang="en-US" sz="2800" i="1" u="sng" dirty="0"/>
              <a:t>executing a program </a:t>
            </a:r>
            <a:r>
              <a:rPr lang="en-US" sz="2800" dirty="0"/>
              <a:t>(or parts of a program) with the intention of finding defects</a:t>
            </a:r>
          </a:p>
          <a:p>
            <a:pPr>
              <a:lnSpc>
                <a:spcPct val="90000"/>
              </a:lnSpc>
            </a:pPr>
            <a:r>
              <a:rPr lang="en-US" sz="3000" dirty="0"/>
              <a:t>The purpose of testing</a:t>
            </a:r>
          </a:p>
          <a:p>
            <a:pPr marL="742950" lvl="1" indent="-285750">
              <a:lnSpc>
                <a:spcPct val="90000"/>
              </a:lnSpc>
            </a:pPr>
            <a:r>
              <a:rPr lang="en-US" sz="2800" dirty="0"/>
              <a:t>to find defects.  </a:t>
            </a:r>
          </a:p>
          <a:p>
            <a:pPr marL="742950" lvl="1" indent="-285750">
              <a:lnSpc>
                <a:spcPct val="90000"/>
              </a:lnSpc>
            </a:pPr>
            <a:r>
              <a:rPr lang="en-US" sz="2800" dirty="0"/>
              <a:t>to discover every conceivable weakness in a software product.</a:t>
            </a:r>
          </a:p>
        </p:txBody>
      </p:sp>
      <p:sp>
        <p:nvSpPr>
          <p:cNvPr id="7" name="Rectangle 4"/>
          <p:cNvSpPr>
            <a:spLocks noChangeArrowheads="1"/>
          </p:cNvSpPr>
          <p:nvPr/>
        </p:nvSpPr>
        <p:spPr bwMode="auto">
          <a:xfrm>
            <a:off x="990600" y="5181600"/>
            <a:ext cx="7086600" cy="1143000"/>
          </a:xfrm>
          <a:prstGeom prst="rect">
            <a:avLst/>
          </a:prstGeom>
          <a:solidFill>
            <a:srgbClr val="FFFF00"/>
          </a:solidFill>
          <a:ln w="9525">
            <a:solidFill>
              <a:schemeClr val="tx1"/>
            </a:solidFill>
            <a:miter lim="800000"/>
            <a:headEnd/>
            <a:tailEnd/>
          </a:ln>
        </p:spPr>
        <p:txBody>
          <a:bodyPr wrap="none" anchor="ctr"/>
          <a:lstStyle/>
          <a:p>
            <a:pPr marL="457200" indent="-457200" algn="l">
              <a:buFont typeface="Arial" charset="0"/>
              <a:buAutoNum type="arabicPeriod"/>
            </a:pPr>
            <a:r>
              <a:rPr lang="en-US" sz="3200" dirty="0">
                <a:latin typeface="Garamond"/>
                <a:cs typeface="Garamond"/>
              </a:rPr>
              <a:t>Software testing </a:t>
            </a:r>
            <a:r>
              <a:rPr lang="en-US" sz="3200" dirty="0" smtClean="0">
                <a:latin typeface="Garamond"/>
                <a:cs typeface="Garamond"/>
              </a:rPr>
              <a:t>≠ </a:t>
            </a:r>
            <a:r>
              <a:rPr lang="en-US" sz="3200" dirty="0">
                <a:latin typeface="Garamond"/>
                <a:cs typeface="Garamond"/>
              </a:rPr>
              <a:t>D</a:t>
            </a:r>
            <a:r>
              <a:rPr lang="en-US" sz="3200" dirty="0" smtClean="0">
                <a:latin typeface="Garamond"/>
                <a:cs typeface="Garamond"/>
              </a:rPr>
              <a:t>ebugging</a:t>
            </a:r>
            <a:r>
              <a:rPr lang="en-US" sz="3200" dirty="0">
                <a:latin typeface="Garamond"/>
                <a:cs typeface="Garamond"/>
              </a:rPr>
              <a:t>.</a:t>
            </a:r>
          </a:p>
          <a:p>
            <a:pPr marL="457200" indent="-457200" algn="l">
              <a:buFont typeface="Arial" charset="0"/>
              <a:buAutoNum type="arabicPeriod"/>
            </a:pPr>
            <a:r>
              <a:rPr lang="en-US" sz="3200" dirty="0">
                <a:latin typeface="Garamond"/>
                <a:cs typeface="Garamond"/>
              </a:rPr>
              <a:t>Software testing </a:t>
            </a:r>
            <a:r>
              <a:rPr lang="en-US" sz="3200" dirty="0" smtClean="0">
                <a:latin typeface="Garamond"/>
                <a:cs typeface="Garamond"/>
              </a:rPr>
              <a:t>≠ </a:t>
            </a:r>
            <a:r>
              <a:rPr lang="en-US" sz="3200" dirty="0">
                <a:latin typeface="Garamond"/>
                <a:cs typeface="Garamond"/>
              </a:rPr>
              <a:t>Q</a:t>
            </a:r>
            <a:r>
              <a:rPr lang="en-US" sz="3200" dirty="0" smtClean="0">
                <a:latin typeface="Garamond"/>
                <a:cs typeface="Garamond"/>
              </a:rPr>
              <a:t>uality </a:t>
            </a:r>
            <a:r>
              <a:rPr lang="en-US" sz="3200" dirty="0">
                <a:latin typeface="Garamond"/>
                <a:cs typeface="Garamond"/>
              </a:rPr>
              <a:t>assurance</a:t>
            </a:r>
          </a:p>
        </p:txBody>
      </p:sp>
      <p:sp>
        <p:nvSpPr>
          <p:cNvPr id="2" name="Date Placeholder 1"/>
          <p:cNvSpPr>
            <a:spLocks noGrp="1"/>
          </p:cNvSpPr>
          <p:nvPr>
            <p:ph type="dt" sz="half" idx="10"/>
          </p:nvPr>
        </p:nvSpPr>
        <p:spPr/>
        <p:txBody>
          <a:bodyPr/>
          <a:lstStyle/>
          <a:p>
            <a:pPr>
              <a:defRPr/>
            </a:pPr>
            <a:r>
              <a:rPr lang="en-US" dirty="0" smtClean="0"/>
              <a:t>March 28,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1</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71</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6094001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53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553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53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553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z="3200" dirty="0"/>
              <a:t>Software Testing </a:t>
            </a:r>
            <a:r>
              <a:rPr lang="en-US" sz="3200" dirty="0" smtClean="0"/>
              <a:t>vs. Quality </a:t>
            </a:r>
            <a:r>
              <a:rPr lang="en-US" sz="3200" dirty="0"/>
              <a:t>Assurance (QA)</a:t>
            </a:r>
          </a:p>
        </p:txBody>
      </p:sp>
      <p:sp>
        <p:nvSpPr>
          <p:cNvPr id="46083" name="Rectangle 3"/>
          <p:cNvSpPr>
            <a:spLocks noGrp="1" noChangeArrowheads="1"/>
          </p:cNvSpPr>
          <p:nvPr>
            <p:ph idx="1"/>
          </p:nvPr>
        </p:nvSpPr>
        <p:spPr/>
        <p:txBody>
          <a:bodyPr/>
          <a:lstStyle/>
          <a:p>
            <a:r>
              <a:rPr lang="en-US" sz="3200" dirty="0"/>
              <a:t>Testing is </a:t>
            </a:r>
            <a:r>
              <a:rPr lang="en-US" sz="3200" dirty="0" smtClean="0"/>
              <a:t>necessary, </a:t>
            </a:r>
            <a:r>
              <a:rPr lang="en-US" sz="3200" dirty="0"/>
              <a:t>but not </a:t>
            </a:r>
            <a:r>
              <a:rPr lang="en-US" sz="3200" dirty="0" smtClean="0"/>
              <a:t>sufficient </a:t>
            </a:r>
            <a:r>
              <a:rPr lang="en-US" sz="3200" dirty="0"/>
              <a:t>for </a:t>
            </a:r>
            <a:r>
              <a:rPr lang="en-US" sz="3200" dirty="0" smtClean="0"/>
              <a:t>quality assurance</a:t>
            </a:r>
            <a:endParaRPr lang="en-US" sz="3200" dirty="0"/>
          </a:p>
          <a:p>
            <a:pPr lvl="1"/>
            <a:r>
              <a:rPr lang="en-US" sz="2800" dirty="0"/>
              <a:t>Testing contributes to improve quality </a:t>
            </a:r>
            <a:r>
              <a:rPr lang="en-US" sz="2800" dirty="0" smtClean="0"/>
              <a:t>by identifying </a:t>
            </a:r>
            <a:r>
              <a:rPr lang="en-US" sz="2800" dirty="0"/>
              <a:t>problems.</a:t>
            </a:r>
          </a:p>
          <a:p>
            <a:r>
              <a:rPr lang="en-US" sz="3200" dirty="0" smtClean="0"/>
              <a:t>Quality assurance </a:t>
            </a:r>
            <a:r>
              <a:rPr lang="en-US" sz="3200" dirty="0"/>
              <a:t>sets </a:t>
            </a:r>
            <a:r>
              <a:rPr lang="en-US" sz="3200" dirty="0" smtClean="0"/>
              <a:t>the standards for the team/organization to build </a:t>
            </a:r>
            <a:r>
              <a:rPr lang="en-US" sz="3200" dirty="0"/>
              <a:t>better software.</a:t>
            </a:r>
          </a:p>
        </p:txBody>
      </p:sp>
      <p:sp>
        <p:nvSpPr>
          <p:cNvPr id="2" name="Date Placeholder 1"/>
          <p:cNvSpPr>
            <a:spLocks noGrp="1"/>
          </p:cNvSpPr>
          <p:nvPr>
            <p:ph type="dt" sz="half" idx="10"/>
          </p:nvPr>
        </p:nvSpPr>
        <p:spPr/>
        <p:txBody>
          <a:bodyPr/>
          <a:lstStyle/>
          <a:p>
            <a:pPr>
              <a:defRPr/>
            </a:pPr>
            <a:r>
              <a:rPr lang="en-US" dirty="0" smtClean="0"/>
              <a:t>March 28,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1</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72</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30691833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noFill/>
        </p:spPr>
        <p:txBody>
          <a:bodyPr lIns="92075" tIns="46038" rIns="92075" bIns="46038"/>
          <a:lstStyle/>
          <a:p>
            <a:pPr eaLnBrk="1" hangingPunct="1"/>
            <a:r>
              <a:rPr lang="en-US" dirty="0" smtClean="0"/>
              <a:t>Test Cases and Test Suites</a:t>
            </a:r>
            <a:endParaRPr lang="en-US" dirty="0"/>
          </a:p>
        </p:txBody>
      </p:sp>
      <p:sp>
        <p:nvSpPr>
          <p:cNvPr id="59394" name="Rectangle 3"/>
          <p:cNvSpPr>
            <a:spLocks noGrp="1" noChangeArrowheads="1"/>
          </p:cNvSpPr>
          <p:nvPr>
            <p:ph idx="1"/>
          </p:nvPr>
        </p:nvSpPr>
        <p:spPr/>
        <p:txBody>
          <a:bodyPr lIns="92075" tIns="46038" rIns="92075" bIns="46038"/>
          <a:lstStyle/>
          <a:p>
            <a:pPr eaLnBrk="1" hangingPunct="1"/>
            <a:r>
              <a:rPr lang="en-US" sz="3200" b="1" i="1" dirty="0" smtClean="0"/>
              <a:t>Test case</a:t>
            </a:r>
            <a:r>
              <a:rPr lang="en-US" sz="3200" b="1" dirty="0" smtClean="0"/>
              <a:t> </a:t>
            </a:r>
          </a:p>
          <a:p>
            <a:pPr lvl="1" eaLnBrk="1" hangingPunct="1"/>
            <a:r>
              <a:rPr lang="en-US" sz="2800" dirty="0" smtClean="0"/>
              <a:t>A </a:t>
            </a:r>
            <a:r>
              <a:rPr lang="en-US" sz="2800" dirty="0"/>
              <a:t>test case consists of inputs, steps/actions, and expected </a:t>
            </a:r>
            <a:r>
              <a:rPr lang="en-US" sz="2800" dirty="0" smtClean="0"/>
              <a:t>results, i.e., pass-fail criterion  </a:t>
            </a:r>
          </a:p>
          <a:p>
            <a:pPr eaLnBrk="1" hangingPunct="1"/>
            <a:r>
              <a:rPr lang="en-GB" sz="3200" b="1" i="1" dirty="0" smtClean="0"/>
              <a:t>Test suite</a:t>
            </a:r>
            <a:endParaRPr lang="en-GB" sz="3200" b="1" dirty="0" smtClean="0"/>
          </a:p>
          <a:p>
            <a:pPr lvl="1" eaLnBrk="1" hangingPunct="1"/>
            <a:r>
              <a:rPr lang="en-GB" sz="2800" dirty="0"/>
              <a:t>A</a:t>
            </a:r>
            <a:r>
              <a:rPr lang="en-GB" sz="2800" dirty="0" smtClean="0"/>
              <a:t> </a:t>
            </a:r>
            <a:r>
              <a:rPr lang="en-GB" sz="2800" dirty="0"/>
              <a:t>group of test cases (usually organized around </a:t>
            </a:r>
            <a:r>
              <a:rPr lang="en-GB" sz="2800" dirty="0" smtClean="0"/>
              <a:t>some principles)</a:t>
            </a:r>
          </a:p>
        </p:txBody>
      </p:sp>
      <p:sp>
        <p:nvSpPr>
          <p:cNvPr id="2" name="Date Placeholder 1"/>
          <p:cNvSpPr>
            <a:spLocks noGrp="1"/>
          </p:cNvSpPr>
          <p:nvPr>
            <p:ph type="dt" sz="half" idx="10"/>
          </p:nvPr>
        </p:nvSpPr>
        <p:spPr/>
        <p:txBody>
          <a:bodyPr/>
          <a:lstStyle/>
          <a:p>
            <a:pPr>
              <a:defRPr/>
            </a:pPr>
            <a:r>
              <a:rPr lang="en-US" dirty="0" smtClean="0"/>
              <a:t>March 28,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1</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73</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1658512422"/>
      </p:ext>
    </p:extLst>
  </p:cSld>
  <p:clrMapOvr>
    <a:masterClrMapping/>
  </p:clrMapOvr>
  <p:transition xmlns:p14="http://schemas.microsoft.com/office/powerpoint/2010/main">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39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939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39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noFill/>
        </p:spPr>
        <p:txBody>
          <a:bodyPr lIns="92075" tIns="46038" rIns="92075" bIns="46038"/>
          <a:lstStyle/>
          <a:p>
            <a:pPr eaLnBrk="1" hangingPunct="1"/>
            <a:r>
              <a:rPr lang="en-US" dirty="0" smtClean="0"/>
              <a:t>Test Plan and Testing Process </a:t>
            </a:r>
            <a:endParaRPr lang="en-US" dirty="0"/>
          </a:p>
        </p:txBody>
      </p:sp>
      <p:sp>
        <p:nvSpPr>
          <p:cNvPr id="59394" name="Rectangle 3"/>
          <p:cNvSpPr>
            <a:spLocks noGrp="1" noChangeArrowheads="1"/>
          </p:cNvSpPr>
          <p:nvPr>
            <p:ph idx="1"/>
          </p:nvPr>
        </p:nvSpPr>
        <p:spPr/>
        <p:txBody>
          <a:bodyPr lIns="92075" tIns="46038" rIns="92075" bIns="46038"/>
          <a:lstStyle/>
          <a:p>
            <a:pPr eaLnBrk="1" hangingPunct="1"/>
            <a:r>
              <a:rPr lang="en-GB" sz="3200" b="1" i="1" dirty="0" smtClean="0"/>
              <a:t>Test plan</a:t>
            </a:r>
          </a:p>
          <a:p>
            <a:pPr lvl="1" eaLnBrk="1" hangingPunct="1"/>
            <a:r>
              <a:rPr lang="en-GB" sz="2800" dirty="0"/>
              <a:t>A</a:t>
            </a:r>
            <a:r>
              <a:rPr lang="en-GB" sz="2800" dirty="0" smtClean="0"/>
              <a:t> </a:t>
            </a:r>
            <a:r>
              <a:rPr lang="en-GB" sz="2800" dirty="0"/>
              <a:t>document that specifies how a system will be tested, including criteria for </a:t>
            </a:r>
            <a:r>
              <a:rPr lang="en-GB" sz="2800" dirty="0" smtClean="0"/>
              <a:t>success, i.e., the exit criteria. </a:t>
            </a:r>
          </a:p>
          <a:p>
            <a:pPr eaLnBrk="1" hangingPunct="1"/>
            <a:r>
              <a:rPr lang="en-US" sz="3200" b="1" i="1" dirty="0" smtClean="0"/>
              <a:t>Testing </a:t>
            </a:r>
            <a:r>
              <a:rPr lang="en-US" sz="3200" b="1" i="1" dirty="0"/>
              <a:t>p</a:t>
            </a:r>
            <a:r>
              <a:rPr lang="en-US" sz="3200" b="1" i="1" dirty="0" smtClean="0"/>
              <a:t>rocess</a:t>
            </a:r>
          </a:p>
          <a:p>
            <a:pPr lvl="1" eaLnBrk="1" hangingPunct="1"/>
            <a:r>
              <a:rPr lang="en-US" sz="2800" dirty="0" smtClean="0"/>
              <a:t>The </a:t>
            </a:r>
            <a:r>
              <a:rPr lang="en-US" sz="2800" dirty="0"/>
              <a:t>testing process involves developing test plans, designing test cases, running the test cases, and evaluating the results </a:t>
            </a:r>
          </a:p>
        </p:txBody>
      </p:sp>
      <p:sp>
        <p:nvSpPr>
          <p:cNvPr id="2" name="Date Placeholder 1"/>
          <p:cNvSpPr>
            <a:spLocks noGrp="1"/>
          </p:cNvSpPr>
          <p:nvPr>
            <p:ph type="dt" sz="half" idx="10"/>
          </p:nvPr>
        </p:nvSpPr>
        <p:spPr/>
        <p:txBody>
          <a:bodyPr/>
          <a:lstStyle/>
          <a:p>
            <a:pPr>
              <a:defRPr/>
            </a:pPr>
            <a:r>
              <a:rPr lang="en-US" dirty="0" smtClean="0"/>
              <a:t>March 28,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1</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74</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3394195936"/>
      </p:ext>
    </p:extLst>
  </p:cSld>
  <p:clrMapOvr>
    <a:masterClrMapping/>
  </p:clrMapOvr>
  <p:transition xmlns:p14="http://schemas.microsoft.com/office/powerpoint/2010/main">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39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939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39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400" dirty="0"/>
              <a:t>Techniques for </a:t>
            </a:r>
            <a:r>
              <a:rPr lang="en-US" sz="4400" dirty="0" smtClean="0"/>
              <a:t/>
            </a:r>
            <a:br>
              <a:rPr lang="en-US" sz="4400" dirty="0" smtClean="0"/>
            </a:br>
            <a:r>
              <a:rPr lang="en-US" sz="4400" dirty="0" smtClean="0"/>
              <a:t>Software Testing </a:t>
            </a:r>
            <a:endParaRPr lang="en-US" sz="4400" dirty="0"/>
          </a:p>
        </p:txBody>
      </p:sp>
      <p:sp>
        <p:nvSpPr>
          <p:cNvPr id="8" name="Subtitle 7"/>
          <p:cNvSpPr>
            <a:spLocks noGrp="1"/>
          </p:cNvSpPr>
          <p:nvPr>
            <p:ph type="subTitle" idx="1"/>
          </p:nvPr>
        </p:nvSpPr>
        <p:spPr/>
        <p:txBody>
          <a:bodyPr/>
          <a:lstStyle/>
          <a:p>
            <a:endParaRPr lang="en-US" dirty="0"/>
          </a:p>
        </p:txBody>
      </p:sp>
      <p:sp>
        <p:nvSpPr>
          <p:cNvPr id="4" name="Date Placeholder 3"/>
          <p:cNvSpPr>
            <a:spLocks noGrp="1"/>
          </p:cNvSpPr>
          <p:nvPr>
            <p:ph type="dt" sz="half" idx="10"/>
          </p:nvPr>
        </p:nvSpPr>
        <p:spPr/>
        <p:txBody>
          <a:bodyPr/>
          <a:lstStyle/>
          <a:p>
            <a:pPr>
              <a:defRPr/>
            </a:pPr>
            <a:r>
              <a:rPr lang="en-US" dirty="0" smtClean="0"/>
              <a:t>March 28,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1</a:t>
            </a:r>
            <a:endParaRPr lang="en-US" dirty="0"/>
          </a:p>
        </p:txBody>
      </p:sp>
      <p:sp>
        <p:nvSpPr>
          <p:cNvPr id="3" name="Slide Number Placeholder 2"/>
          <p:cNvSpPr>
            <a:spLocks noGrp="1"/>
          </p:cNvSpPr>
          <p:nvPr>
            <p:ph type="sldNum" sz="quarter" idx="12"/>
          </p:nvPr>
        </p:nvSpPr>
        <p:spPr/>
        <p:txBody>
          <a:bodyPr/>
          <a:lstStyle/>
          <a:p>
            <a:pPr>
              <a:defRPr/>
            </a:pPr>
            <a:fld id="{F683B677-C643-1541-A02D-CD84F8996590}" type="slidenum">
              <a:rPr lang="en-US" smtClean="0"/>
              <a:pPr>
                <a:defRPr/>
              </a:pPr>
              <a:t>75</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2388504997"/>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p:txBody>
          <a:bodyPr/>
          <a:lstStyle/>
          <a:p>
            <a:pPr>
              <a:defRPr/>
            </a:pPr>
            <a:r>
              <a:rPr lang="en-US" dirty="0" smtClean="0">
                <a:latin typeface="Arial" charset="0"/>
                <a:ea typeface="ＭＳ Ｐゴシック" charset="0"/>
                <a:cs typeface="ＭＳ Ｐゴシック" charset="0"/>
              </a:rPr>
              <a:t>Testing</a:t>
            </a:r>
            <a:endParaRPr lang="en-US" dirty="0">
              <a:latin typeface="Arial" charset="0"/>
              <a:ea typeface="ＭＳ Ｐゴシック" charset="0"/>
              <a:cs typeface="ＭＳ Ｐゴシック" charset="0"/>
            </a:endParaRPr>
          </a:p>
        </p:txBody>
      </p:sp>
      <p:sp>
        <p:nvSpPr>
          <p:cNvPr id="37890" name="Rectangle 3"/>
          <p:cNvSpPr>
            <a:spLocks noGrp="1" noChangeArrowheads="1"/>
          </p:cNvSpPr>
          <p:nvPr>
            <p:ph sz="half" idx="1"/>
          </p:nvPr>
        </p:nvSpPr>
        <p:spPr/>
        <p:txBody>
          <a:bodyPr/>
          <a:lstStyle/>
          <a:p>
            <a:r>
              <a:rPr lang="en-US" dirty="0">
                <a:latin typeface="Arial" charset="0"/>
                <a:ea typeface="ＭＳ Ｐゴシック" charset="0"/>
                <a:cs typeface="ＭＳ Ｐゴシック" charset="0"/>
              </a:rPr>
              <a:t>Testing </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Phases</a:t>
            </a:r>
            <a:r>
              <a:rPr lang="ja-JP" altLang="en-US" dirty="0">
                <a:latin typeface="Arial" charset="0"/>
                <a:ea typeface="ＭＳ Ｐゴシック" charset="0"/>
                <a:cs typeface="ＭＳ Ｐゴシック" charset="0"/>
              </a:rPr>
              <a:t>”</a:t>
            </a:r>
            <a:endParaRPr lang="en-US" altLang="ja-JP" dirty="0">
              <a:latin typeface="Arial" charset="0"/>
              <a:ea typeface="ＭＳ Ｐゴシック" charset="0"/>
              <a:cs typeface="ＭＳ Ｐゴシック" charset="0"/>
            </a:endParaRPr>
          </a:p>
          <a:p>
            <a:pPr lvl="1"/>
            <a:r>
              <a:rPr lang="en-US" dirty="0">
                <a:latin typeface="Arial" charset="0"/>
                <a:ea typeface="ＭＳ Ｐゴシック" charset="0"/>
              </a:rPr>
              <a:t>Unit</a:t>
            </a:r>
          </a:p>
          <a:p>
            <a:pPr lvl="1"/>
            <a:r>
              <a:rPr lang="en-US" dirty="0">
                <a:latin typeface="Arial" charset="0"/>
                <a:ea typeface="ＭＳ Ｐゴシック" charset="0"/>
              </a:rPr>
              <a:t>Integration</a:t>
            </a:r>
          </a:p>
          <a:p>
            <a:pPr lvl="1"/>
            <a:r>
              <a:rPr lang="en-US" dirty="0">
                <a:latin typeface="Arial" charset="0"/>
                <a:ea typeface="ＭＳ Ｐゴシック" charset="0"/>
              </a:rPr>
              <a:t>System</a:t>
            </a:r>
          </a:p>
          <a:p>
            <a:pPr lvl="1"/>
            <a:r>
              <a:rPr lang="en-US" dirty="0">
                <a:latin typeface="Arial" charset="0"/>
                <a:ea typeface="ＭＳ Ｐゴシック" charset="0"/>
              </a:rPr>
              <a:t>User Acceptance Testing</a:t>
            </a:r>
          </a:p>
          <a:p>
            <a:r>
              <a:rPr lang="en-US" dirty="0">
                <a:latin typeface="Arial" charset="0"/>
                <a:ea typeface="ＭＳ Ｐゴシック" charset="0"/>
                <a:cs typeface="ＭＳ Ｐゴシック" charset="0"/>
              </a:rPr>
              <a:t>Testing Types</a:t>
            </a:r>
          </a:p>
          <a:p>
            <a:pPr lvl="1"/>
            <a:r>
              <a:rPr lang="en-US" dirty="0">
                <a:latin typeface="Arial" charset="0"/>
                <a:ea typeface="ＭＳ Ｐゴシック" charset="0"/>
              </a:rPr>
              <a:t>Black-box</a:t>
            </a:r>
          </a:p>
          <a:p>
            <a:pPr lvl="1"/>
            <a:r>
              <a:rPr lang="en-US" dirty="0">
                <a:latin typeface="Arial" charset="0"/>
                <a:ea typeface="ＭＳ Ｐゴシック" charset="0"/>
              </a:rPr>
              <a:t>White-box</a:t>
            </a:r>
          </a:p>
        </p:txBody>
      </p:sp>
      <p:sp>
        <p:nvSpPr>
          <p:cNvPr id="37891" name="Content Placeholder 5"/>
          <p:cNvSpPr>
            <a:spLocks noGrp="1"/>
          </p:cNvSpPr>
          <p:nvPr>
            <p:ph sz="half" idx="2"/>
          </p:nvPr>
        </p:nvSpPr>
        <p:spPr/>
        <p:txBody>
          <a:bodyPr/>
          <a:lstStyle/>
          <a:p>
            <a:r>
              <a:rPr lang="en-US" dirty="0">
                <a:latin typeface="Arial" charset="0"/>
                <a:ea typeface="ＭＳ Ｐゴシック" charset="0"/>
                <a:cs typeface="ＭＳ Ｐゴシック" charset="0"/>
              </a:rPr>
              <a:t>Static vs. Dynamic Testing</a:t>
            </a:r>
          </a:p>
          <a:p>
            <a:r>
              <a:rPr lang="en-US" dirty="0" smtClean="0">
                <a:latin typeface="Arial" charset="0"/>
                <a:ea typeface="ＭＳ Ｐゴシック" charset="0"/>
                <a:cs typeface="ＭＳ Ｐゴシック" charset="0"/>
              </a:rPr>
              <a:t>Integration</a:t>
            </a:r>
            <a:r>
              <a:rPr lang="en-US"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3 </a:t>
            </a:r>
            <a:r>
              <a:rPr lang="en-US" dirty="0">
                <a:latin typeface="Arial" charset="0"/>
                <a:ea typeface="ＭＳ Ｐゴシック" charset="0"/>
                <a:cs typeface="ＭＳ Ｐゴシック" charset="0"/>
              </a:rPr>
              <a:t>types</a:t>
            </a:r>
          </a:p>
          <a:p>
            <a:pPr lvl="1"/>
            <a:r>
              <a:rPr lang="en-US" dirty="0">
                <a:latin typeface="Arial" charset="0"/>
                <a:ea typeface="ＭＳ Ｐゴシック" charset="0"/>
              </a:rPr>
              <a:t>Top down</a:t>
            </a:r>
          </a:p>
          <a:p>
            <a:pPr lvl="1"/>
            <a:r>
              <a:rPr lang="en-US" dirty="0">
                <a:latin typeface="Arial" charset="0"/>
                <a:ea typeface="ＭＳ Ｐゴシック" charset="0"/>
              </a:rPr>
              <a:t>Bottom </a:t>
            </a:r>
            <a:r>
              <a:rPr lang="en-US" dirty="0" smtClean="0">
                <a:latin typeface="Arial" charset="0"/>
                <a:ea typeface="ＭＳ Ｐゴシック" charset="0"/>
              </a:rPr>
              <a:t>up</a:t>
            </a:r>
          </a:p>
          <a:p>
            <a:pPr lvl="1"/>
            <a:r>
              <a:rPr lang="en-US" dirty="0" smtClean="0">
                <a:latin typeface="Arial" charset="0"/>
                <a:ea typeface="ＭＳ Ｐゴシック" charset="0"/>
              </a:rPr>
              <a:t>Sandwich</a:t>
            </a:r>
            <a:endParaRPr lang="en-US" dirty="0">
              <a:latin typeface="Arial" charset="0"/>
              <a:ea typeface="ＭＳ Ｐゴシック" charset="0"/>
            </a:endParaRPr>
          </a:p>
          <a:p>
            <a:r>
              <a:rPr lang="en-US" dirty="0" smtClean="0">
                <a:latin typeface="Arial" charset="0"/>
                <a:ea typeface="ＭＳ Ｐゴシック" charset="0"/>
                <a:cs typeface="ＭＳ Ｐゴシック" charset="0"/>
              </a:rPr>
              <a:t>Automated Testing</a:t>
            </a:r>
          </a:p>
          <a:p>
            <a:pPr lvl="1"/>
            <a:r>
              <a:rPr lang="en-US" dirty="0" smtClean="0">
                <a:latin typeface="Arial" charset="0"/>
                <a:ea typeface="ＭＳ Ｐゴシック" charset="0"/>
              </a:rPr>
              <a:t>Pros and cons</a:t>
            </a:r>
          </a:p>
          <a:p>
            <a:r>
              <a:rPr lang="en-US" dirty="0" smtClean="0">
                <a:latin typeface="Arial" charset="0"/>
                <a:ea typeface="ＭＳ Ｐゴシック" charset="0"/>
                <a:cs typeface="ＭＳ Ｐゴシック" charset="0"/>
              </a:rPr>
              <a:t>Defect tracking</a:t>
            </a:r>
            <a:endParaRPr lang="en-US" dirty="0">
              <a:latin typeface="Arial" charset="0"/>
              <a:ea typeface="ＭＳ Ｐゴシック" charset="0"/>
              <a:cs typeface="ＭＳ Ｐゴシック" charset="0"/>
            </a:endParaRPr>
          </a:p>
        </p:txBody>
      </p:sp>
      <p:sp>
        <p:nvSpPr>
          <p:cNvPr id="37892" name="Date Placeholder 6"/>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March 28, 2017</a:t>
            </a:r>
            <a:endParaRPr lang="en-US" sz="1400" dirty="0"/>
          </a:p>
        </p:txBody>
      </p:sp>
      <p:sp>
        <p:nvSpPr>
          <p:cNvPr id="37893" name="Footer Placeholder 8"/>
          <p:cNvSpPr>
            <a:spLocks noGrp="1"/>
          </p:cNvSpPr>
          <p:nvPr>
            <p:ph type="ftr" sz="quarter" idx="3"/>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SE 433: Lecture 1</a:t>
            </a:r>
            <a:endParaRPr lang="en-US" sz="1400"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76</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2908650534"/>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 </a:t>
            </a:r>
            <a:r>
              <a:rPr lang="en-US" dirty="0" smtClean="0"/>
              <a:t>Hoc </a:t>
            </a:r>
            <a:r>
              <a:rPr lang="en-US" dirty="0"/>
              <a:t>T</a:t>
            </a:r>
            <a:r>
              <a:rPr lang="en-US" dirty="0" smtClean="0"/>
              <a:t>esting</a:t>
            </a:r>
            <a:endParaRPr lang="en-US" dirty="0"/>
          </a:p>
        </p:txBody>
      </p:sp>
      <p:sp>
        <p:nvSpPr>
          <p:cNvPr id="3" name="Content Placeholder 2"/>
          <p:cNvSpPr>
            <a:spLocks noGrp="1"/>
          </p:cNvSpPr>
          <p:nvPr>
            <p:ph sz="quarter" idx="1"/>
          </p:nvPr>
        </p:nvSpPr>
        <p:spPr/>
        <p:txBody>
          <a:bodyPr/>
          <a:lstStyle/>
          <a:p>
            <a:r>
              <a:rPr lang="en-US" sz="3200" i="1" dirty="0"/>
              <a:t>Ad </a:t>
            </a:r>
            <a:r>
              <a:rPr lang="en-US" sz="3200" i="1" dirty="0" smtClean="0"/>
              <a:t>hoc </a:t>
            </a:r>
            <a:r>
              <a:rPr lang="en-US" sz="3200" dirty="0" smtClean="0"/>
              <a:t>testing</a:t>
            </a:r>
            <a:endParaRPr lang="en-US" sz="3100" dirty="0" smtClean="0"/>
          </a:p>
          <a:p>
            <a:pPr lvl="1"/>
            <a:r>
              <a:rPr lang="en-US" sz="2700" dirty="0" smtClean="0"/>
              <a:t>Testing </a:t>
            </a:r>
            <a:r>
              <a:rPr lang="en-US" sz="2700" dirty="0"/>
              <a:t>carried out </a:t>
            </a:r>
            <a:r>
              <a:rPr lang="en-US" sz="2700" dirty="0" smtClean="0"/>
              <a:t>informally</a:t>
            </a:r>
            <a:endParaRPr lang="en-US" sz="2700" dirty="0"/>
          </a:p>
          <a:p>
            <a:pPr lvl="1"/>
            <a:r>
              <a:rPr lang="en-US" sz="2700" dirty="0"/>
              <a:t>N</a:t>
            </a:r>
            <a:r>
              <a:rPr lang="en-US" sz="2700" dirty="0" smtClean="0"/>
              <a:t>o </a:t>
            </a:r>
            <a:r>
              <a:rPr lang="en-US" sz="2700" dirty="0"/>
              <a:t>formal test </a:t>
            </a:r>
            <a:r>
              <a:rPr lang="en-US" sz="2700" dirty="0" smtClean="0"/>
              <a:t>preparation</a:t>
            </a:r>
            <a:endParaRPr lang="en-US" sz="2700" dirty="0"/>
          </a:p>
          <a:p>
            <a:pPr lvl="1"/>
            <a:r>
              <a:rPr lang="en-US" sz="2700" dirty="0"/>
              <a:t>N</a:t>
            </a:r>
            <a:r>
              <a:rPr lang="en-US" sz="2700" dirty="0" smtClean="0"/>
              <a:t>o </a:t>
            </a:r>
            <a:r>
              <a:rPr lang="en-US" sz="2700" dirty="0"/>
              <a:t>recognized test design technique is </a:t>
            </a:r>
            <a:r>
              <a:rPr lang="en-US" sz="2700" dirty="0" smtClean="0"/>
              <a:t>used</a:t>
            </a:r>
            <a:endParaRPr lang="en-US" sz="2700" dirty="0"/>
          </a:p>
          <a:p>
            <a:pPr lvl="1"/>
            <a:r>
              <a:rPr lang="en-US" sz="2700" dirty="0" smtClean="0"/>
              <a:t>Expected results not defined </a:t>
            </a:r>
            <a:endParaRPr lang="en-US" sz="2700" dirty="0"/>
          </a:p>
          <a:p>
            <a:pPr lvl="1"/>
            <a:r>
              <a:rPr lang="en-US" sz="2700" dirty="0"/>
              <a:t>A</a:t>
            </a:r>
            <a:r>
              <a:rPr lang="en-US" sz="2700" dirty="0" smtClean="0"/>
              <a:t>rbitrariness </a:t>
            </a:r>
            <a:r>
              <a:rPr lang="en-US" sz="2700" dirty="0"/>
              <a:t>guides the test execution </a:t>
            </a:r>
            <a:r>
              <a:rPr lang="en-US" sz="2700" dirty="0" smtClean="0"/>
              <a:t>activity</a:t>
            </a:r>
            <a:endParaRPr lang="en-US" sz="2700" dirty="0"/>
          </a:p>
          <a:p>
            <a:r>
              <a:rPr lang="en-US" sz="3500" i="1" dirty="0" smtClean="0"/>
              <a:t>Ad hoc </a:t>
            </a:r>
            <a:r>
              <a:rPr lang="en-US" sz="3500" dirty="0" smtClean="0"/>
              <a:t>testing is not sufficient</a:t>
            </a:r>
            <a:endParaRPr lang="en-US" sz="3500" dirty="0"/>
          </a:p>
        </p:txBody>
      </p:sp>
      <p:sp>
        <p:nvSpPr>
          <p:cNvPr id="4" name="Date Placeholder 3"/>
          <p:cNvSpPr>
            <a:spLocks noGrp="1"/>
          </p:cNvSpPr>
          <p:nvPr>
            <p:ph type="dt" sz="half" idx="10"/>
          </p:nvPr>
        </p:nvSpPr>
        <p:spPr/>
        <p:txBody>
          <a:bodyPr/>
          <a:lstStyle/>
          <a:p>
            <a:pPr>
              <a:defRPr/>
            </a:pPr>
            <a:r>
              <a:rPr lang="en-US" dirty="0" smtClean="0"/>
              <a:t>March 28,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1</a:t>
            </a:r>
            <a:endParaRPr lang="en-US" dirty="0"/>
          </a:p>
        </p:txBody>
      </p:sp>
      <p:sp>
        <p:nvSpPr>
          <p:cNvPr id="6" name="Slide Number Placeholder 5"/>
          <p:cNvSpPr>
            <a:spLocks noGrp="1"/>
          </p:cNvSpPr>
          <p:nvPr>
            <p:ph type="sldNum" sz="quarter" idx="12"/>
          </p:nvPr>
        </p:nvSpPr>
        <p:spPr/>
        <p:txBody>
          <a:bodyPr/>
          <a:lstStyle/>
          <a:p>
            <a:pPr>
              <a:defRPr/>
            </a:pPr>
            <a:fld id="{8BDBD1F7-51C1-E94D-B9B2-8F7012A744C6}" type="slidenum">
              <a:rPr lang="en-US" smtClean="0"/>
              <a:pPr>
                <a:defRPr/>
              </a:pPr>
              <a:t>77</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7750955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noFill/>
        </p:spPr>
        <p:txBody>
          <a:bodyPr lIns="92075" tIns="46038" rIns="92075" bIns="46038"/>
          <a:lstStyle/>
          <a:p>
            <a:r>
              <a:rPr lang="en-US" dirty="0" smtClean="0"/>
              <a:t>Black </a:t>
            </a:r>
            <a:r>
              <a:rPr lang="en-US" dirty="0"/>
              <a:t>Box </a:t>
            </a:r>
            <a:r>
              <a:rPr lang="en-US" dirty="0" smtClean="0"/>
              <a:t>Testing</a:t>
            </a:r>
            <a:endParaRPr lang="en-US" sz="4400" dirty="0"/>
          </a:p>
        </p:txBody>
      </p:sp>
      <p:sp>
        <p:nvSpPr>
          <p:cNvPr id="69634" name="Rectangle 3"/>
          <p:cNvSpPr>
            <a:spLocks noGrp="1" noChangeArrowheads="1"/>
          </p:cNvSpPr>
          <p:nvPr>
            <p:ph idx="1"/>
          </p:nvPr>
        </p:nvSpPr>
        <p:spPr>
          <a:noFill/>
        </p:spPr>
        <p:txBody>
          <a:bodyPr lIns="92075" tIns="46038" rIns="92075" bIns="46038"/>
          <a:lstStyle/>
          <a:p>
            <a:pPr>
              <a:lnSpc>
                <a:spcPct val="90000"/>
              </a:lnSpc>
            </a:pPr>
            <a:r>
              <a:rPr lang="en-US" sz="2800" dirty="0"/>
              <a:t>Treats a program or system as </a:t>
            </a:r>
            <a:r>
              <a:rPr lang="en-US" sz="2800" dirty="0" smtClean="0"/>
              <a:t>a black box </a:t>
            </a:r>
            <a:endParaRPr lang="en-US" sz="3200" dirty="0" smtClean="0"/>
          </a:p>
          <a:p>
            <a:pPr>
              <a:lnSpc>
                <a:spcPct val="90000"/>
              </a:lnSpc>
            </a:pPr>
            <a:r>
              <a:rPr lang="en-US" sz="2800" dirty="0" smtClean="0"/>
              <a:t>Design </a:t>
            </a:r>
            <a:r>
              <a:rPr lang="en-US" sz="2800" dirty="0"/>
              <a:t>test cases </a:t>
            </a:r>
            <a:r>
              <a:rPr lang="en-US" sz="2800" i="1" dirty="0"/>
              <a:t>without</a:t>
            </a:r>
            <a:r>
              <a:rPr lang="en-US" sz="2800" dirty="0"/>
              <a:t> the knowledge of </a:t>
            </a:r>
            <a:r>
              <a:rPr lang="en-US" altLang="ja-JP" sz="2800" dirty="0"/>
              <a:t>internal structure and </a:t>
            </a:r>
            <a:r>
              <a:rPr lang="en-US" altLang="ja-JP" sz="2800" dirty="0" smtClean="0"/>
              <a:t>design of </a:t>
            </a:r>
            <a:r>
              <a:rPr lang="en-US" sz="2800" dirty="0" smtClean="0"/>
              <a:t>the system</a:t>
            </a:r>
            <a:endParaRPr lang="en-US" altLang="ja-JP" sz="2800" dirty="0"/>
          </a:p>
          <a:p>
            <a:pPr>
              <a:lnSpc>
                <a:spcPct val="90000"/>
              </a:lnSpc>
            </a:pPr>
            <a:r>
              <a:rPr lang="en-US" sz="2800" dirty="0" smtClean="0"/>
              <a:t>Design test cases based on the </a:t>
            </a:r>
            <a:r>
              <a:rPr lang="en-US" sz="2800" i="1" dirty="0"/>
              <a:t>functional </a:t>
            </a:r>
            <a:r>
              <a:rPr lang="en-US" sz="2800" i="1" dirty="0" smtClean="0"/>
              <a:t>requirements </a:t>
            </a:r>
            <a:r>
              <a:rPr lang="en-US" altLang="ja-JP" sz="2800" dirty="0" smtClean="0"/>
              <a:t>of </a:t>
            </a:r>
            <a:r>
              <a:rPr lang="en-US" sz="2800" dirty="0"/>
              <a:t>the system</a:t>
            </a:r>
            <a:endParaRPr lang="en-US" sz="2800" i="1" dirty="0" smtClean="0"/>
          </a:p>
          <a:p>
            <a:pPr lvl="1">
              <a:lnSpc>
                <a:spcPct val="90000"/>
              </a:lnSpc>
            </a:pPr>
            <a:r>
              <a:rPr lang="en-US" sz="2800" dirty="0"/>
              <a:t>a.k.a: </a:t>
            </a:r>
            <a:r>
              <a:rPr lang="en-US" sz="2800" i="1" dirty="0"/>
              <a:t>functional </a:t>
            </a:r>
            <a:r>
              <a:rPr lang="en-US" sz="2800" i="1" dirty="0" smtClean="0"/>
              <a:t>testing</a:t>
            </a:r>
          </a:p>
          <a:p>
            <a:pPr>
              <a:lnSpc>
                <a:spcPct val="83000"/>
              </a:lnSpc>
            </a:pPr>
            <a:r>
              <a:rPr lang="en-US" sz="2800" dirty="0"/>
              <a:t>Send </a:t>
            </a:r>
            <a:r>
              <a:rPr lang="en-US" sz="2800" dirty="0" smtClean="0"/>
              <a:t>the system </a:t>
            </a:r>
            <a:r>
              <a:rPr lang="en-US" sz="2800" dirty="0"/>
              <a:t>inputs, observe the outputs, decide if the system passed or failed the test</a:t>
            </a:r>
          </a:p>
          <a:p>
            <a:pPr>
              <a:lnSpc>
                <a:spcPct val="83000"/>
              </a:lnSpc>
            </a:pPr>
            <a:r>
              <a:rPr lang="en-US" sz="2800" dirty="0" smtClean="0"/>
              <a:t>Sometimes </a:t>
            </a:r>
            <a:r>
              <a:rPr lang="en-US" sz="2800" dirty="0"/>
              <a:t>you </a:t>
            </a:r>
            <a:r>
              <a:rPr lang="en-US" sz="2800" dirty="0" smtClean="0"/>
              <a:t>don’t </a:t>
            </a:r>
            <a:r>
              <a:rPr lang="en-US" sz="2800" dirty="0"/>
              <a:t>have access to source </a:t>
            </a:r>
            <a:r>
              <a:rPr lang="en-US" sz="2800" dirty="0" smtClean="0"/>
              <a:t>code</a:t>
            </a:r>
            <a:endParaRPr lang="en-US" sz="3200" i="1" dirty="0"/>
          </a:p>
        </p:txBody>
      </p:sp>
      <p:sp>
        <p:nvSpPr>
          <p:cNvPr id="2" name="Date Placeholder 1"/>
          <p:cNvSpPr>
            <a:spLocks noGrp="1"/>
          </p:cNvSpPr>
          <p:nvPr>
            <p:ph type="dt" sz="half" idx="10"/>
          </p:nvPr>
        </p:nvSpPr>
        <p:spPr/>
        <p:txBody>
          <a:bodyPr/>
          <a:lstStyle/>
          <a:p>
            <a:pPr>
              <a:defRPr/>
            </a:pPr>
            <a:r>
              <a:rPr lang="en-US" dirty="0" smtClean="0"/>
              <a:t>March 28,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1</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78</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22084104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63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963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963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963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noFill/>
        </p:spPr>
        <p:txBody>
          <a:bodyPr lIns="92075" tIns="46038" rIns="92075" bIns="46038"/>
          <a:lstStyle/>
          <a:p>
            <a:r>
              <a:rPr lang="en-US" dirty="0" smtClean="0"/>
              <a:t>White </a:t>
            </a:r>
            <a:r>
              <a:rPr lang="en-US" dirty="0"/>
              <a:t>Box Testing</a:t>
            </a:r>
            <a:endParaRPr lang="en-US" sz="4400" dirty="0"/>
          </a:p>
        </p:txBody>
      </p:sp>
      <p:sp>
        <p:nvSpPr>
          <p:cNvPr id="69634" name="Rectangle 3"/>
          <p:cNvSpPr>
            <a:spLocks noGrp="1" noChangeArrowheads="1"/>
          </p:cNvSpPr>
          <p:nvPr>
            <p:ph idx="1"/>
          </p:nvPr>
        </p:nvSpPr>
        <p:spPr>
          <a:noFill/>
        </p:spPr>
        <p:txBody>
          <a:bodyPr lIns="92075" tIns="46038" rIns="92075" bIns="46038"/>
          <a:lstStyle/>
          <a:p>
            <a:pPr>
              <a:lnSpc>
                <a:spcPct val="90000"/>
              </a:lnSpc>
            </a:pPr>
            <a:r>
              <a:rPr lang="en-US" sz="2800" dirty="0" smtClean="0"/>
              <a:t>Open </a:t>
            </a:r>
            <a:r>
              <a:rPr lang="en-US" sz="2800" dirty="0"/>
              <a:t>up the box</a:t>
            </a:r>
            <a:r>
              <a:rPr lang="en-US" sz="2800" dirty="0" smtClean="0"/>
              <a:t>!</a:t>
            </a:r>
          </a:p>
          <a:p>
            <a:pPr lvl="1">
              <a:lnSpc>
                <a:spcPct val="90000"/>
              </a:lnSpc>
            </a:pPr>
            <a:r>
              <a:rPr lang="en-US" sz="3200" dirty="0"/>
              <a:t>a.k.a: </a:t>
            </a:r>
            <a:r>
              <a:rPr lang="en-US" sz="3200" i="1" dirty="0"/>
              <a:t>glass box</a:t>
            </a:r>
            <a:r>
              <a:rPr lang="en-US" sz="3200" dirty="0"/>
              <a:t>, </a:t>
            </a:r>
            <a:r>
              <a:rPr lang="en-US" sz="3200" i="1" dirty="0"/>
              <a:t>clear box</a:t>
            </a:r>
            <a:r>
              <a:rPr lang="en-US" sz="3200" dirty="0"/>
              <a:t>, or </a:t>
            </a:r>
            <a:r>
              <a:rPr lang="en-US" sz="3200" i="1" dirty="0" smtClean="0"/>
              <a:t>structural testing</a:t>
            </a:r>
            <a:endParaRPr lang="en-US" sz="3200" dirty="0" smtClean="0"/>
          </a:p>
          <a:p>
            <a:pPr>
              <a:lnSpc>
                <a:spcPct val="90000"/>
              </a:lnSpc>
            </a:pPr>
            <a:r>
              <a:rPr lang="en-US" sz="2800" dirty="0" smtClean="0"/>
              <a:t>Design test cases by examining </a:t>
            </a:r>
            <a:r>
              <a:rPr lang="en-US" sz="2800" dirty="0"/>
              <a:t>the internal </a:t>
            </a:r>
            <a:r>
              <a:rPr lang="en-US" sz="2800" dirty="0" smtClean="0"/>
              <a:t>design and source code </a:t>
            </a:r>
            <a:r>
              <a:rPr lang="en-US" sz="2800" dirty="0"/>
              <a:t>of the program</a:t>
            </a:r>
          </a:p>
          <a:p>
            <a:pPr>
              <a:lnSpc>
                <a:spcPct val="90000"/>
              </a:lnSpc>
            </a:pPr>
            <a:r>
              <a:rPr lang="en-US" sz="2800" dirty="0"/>
              <a:t>Require detailed knowledge of its </a:t>
            </a:r>
            <a:r>
              <a:rPr lang="en-US" sz="2800" dirty="0" smtClean="0"/>
              <a:t>structure</a:t>
            </a:r>
          </a:p>
          <a:p>
            <a:pPr>
              <a:lnSpc>
                <a:spcPct val="90000"/>
              </a:lnSpc>
            </a:pPr>
            <a:r>
              <a:rPr lang="en-US" sz="2800" dirty="0" smtClean="0"/>
              <a:t>Introduce the idea of measuring </a:t>
            </a:r>
            <a:r>
              <a:rPr lang="en-US" sz="2800" i="1" dirty="0" smtClean="0"/>
              <a:t>coverage</a:t>
            </a:r>
            <a:r>
              <a:rPr lang="en-US" sz="2800" dirty="0" smtClean="0"/>
              <a:t>: </a:t>
            </a:r>
          </a:p>
          <a:p>
            <a:pPr lvl="1">
              <a:lnSpc>
                <a:spcPct val="90000"/>
              </a:lnSpc>
            </a:pPr>
            <a:r>
              <a:rPr lang="en-US" sz="2800" dirty="0" smtClean="0"/>
              <a:t>How adequate, or thorough, is the test suite? </a:t>
            </a:r>
            <a:endParaRPr lang="en-US" sz="2800" dirty="0"/>
          </a:p>
        </p:txBody>
      </p:sp>
      <p:sp>
        <p:nvSpPr>
          <p:cNvPr id="2" name="Date Placeholder 1"/>
          <p:cNvSpPr>
            <a:spLocks noGrp="1"/>
          </p:cNvSpPr>
          <p:nvPr>
            <p:ph type="dt" sz="half" idx="10"/>
          </p:nvPr>
        </p:nvSpPr>
        <p:spPr/>
        <p:txBody>
          <a:bodyPr/>
          <a:lstStyle/>
          <a:p>
            <a:pPr>
              <a:defRPr/>
            </a:pPr>
            <a:r>
              <a:rPr lang="en-US" dirty="0" smtClean="0"/>
              <a:t>March 28,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1</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79</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41048873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63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963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963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9634">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963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pPr>
              <a:defRPr/>
            </a:pPr>
            <a:r>
              <a:rPr lang="en-US" dirty="0">
                <a:latin typeface="Arial" charset="0"/>
                <a:ea typeface="MS PGothic" charset="0"/>
              </a:rPr>
              <a:t>Administrivia: reading materials</a:t>
            </a:r>
          </a:p>
        </p:txBody>
      </p:sp>
      <p:sp>
        <p:nvSpPr>
          <p:cNvPr id="23554" name="Rectangle 3"/>
          <p:cNvSpPr>
            <a:spLocks noGrp="1" noChangeArrowheads="1"/>
          </p:cNvSpPr>
          <p:nvPr>
            <p:ph idx="1"/>
          </p:nvPr>
        </p:nvSpPr>
        <p:spPr/>
        <p:txBody>
          <a:bodyPr/>
          <a:lstStyle/>
          <a:p>
            <a:r>
              <a:rPr lang="en-US" sz="2000" b="1" dirty="0">
                <a:latin typeface="Arial" charset="0"/>
                <a:ea typeface="MS PGothic" charset="0"/>
                <a:cs typeface="MS PGothic" charset="0"/>
              </a:rPr>
              <a:t>A note on reading </a:t>
            </a:r>
            <a:r>
              <a:rPr lang="en-US" sz="2000" b="1" dirty="0" smtClean="0">
                <a:latin typeface="Arial" charset="0"/>
                <a:ea typeface="MS PGothic" charset="0"/>
                <a:cs typeface="MS PGothic" charset="0"/>
              </a:rPr>
              <a:t>list</a:t>
            </a:r>
          </a:p>
          <a:p>
            <a:pPr lvl="1"/>
            <a:r>
              <a:rPr lang="en-US" dirty="0" smtClean="0">
                <a:latin typeface="Arial" charset="0"/>
                <a:ea typeface="MS PGothic" charset="0"/>
                <a:cs typeface="MS PGothic" charset="0"/>
              </a:rPr>
              <a:t>You </a:t>
            </a:r>
            <a:r>
              <a:rPr lang="en-US" dirty="0">
                <a:latin typeface="Arial" charset="0"/>
                <a:ea typeface="MS PGothic" charset="0"/>
                <a:cs typeface="MS PGothic" charset="0"/>
              </a:rPr>
              <a:t>are not expected to read </a:t>
            </a:r>
            <a:r>
              <a:rPr lang="en-US" b="1" u="sng" dirty="0">
                <a:latin typeface="Arial" charset="0"/>
                <a:ea typeface="MS PGothic" charset="0"/>
                <a:cs typeface="MS PGothic" charset="0"/>
              </a:rPr>
              <a:t>all</a:t>
            </a:r>
            <a:r>
              <a:rPr lang="en-US" dirty="0">
                <a:latin typeface="Arial" charset="0"/>
                <a:ea typeface="MS PGothic" charset="0"/>
                <a:cs typeface="MS PGothic" charset="0"/>
              </a:rPr>
              <a:t> of the material on the reading list. </a:t>
            </a:r>
          </a:p>
          <a:p>
            <a:pPr lvl="1"/>
            <a:r>
              <a:rPr lang="en-US" dirty="0">
                <a:latin typeface="Arial" charset="0"/>
                <a:ea typeface="MS PGothic" charset="0"/>
                <a:cs typeface="MS PGothic" charset="0"/>
              </a:rPr>
              <a:t>Look at the various articles as you have time. </a:t>
            </a:r>
          </a:p>
          <a:p>
            <a:pPr lvl="2"/>
            <a:r>
              <a:rPr lang="en-US" dirty="0">
                <a:latin typeface="Arial" charset="0"/>
                <a:ea typeface="MS PGothic" charset="0"/>
                <a:cs typeface="MS PGothic" charset="0"/>
              </a:rPr>
              <a:t>Many say the same thing but with a different perspective.</a:t>
            </a:r>
          </a:p>
          <a:p>
            <a:pPr lvl="1"/>
            <a:r>
              <a:rPr lang="en-US" dirty="0">
                <a:latin typeface="Arial" charset="0"/>
                <a:ea typeface="MS PGothic" charset="0"/>
                <a:cs typeface="MS PGothic" charset="0"/>
              </a:rPr>
              <a:t>Don</a:t>
            </a:r>
            <a:r>
              <a:rPr lang="fr-FR" altLang="ja-JP" dirty="0">
                <a:latin typeface="Arial" charset="0"/>
                <a:ea typeface="MS PGothic" charset="0"/>
                <a:cs typeface="MS PGothic" charset="0"/>
              </a:rPr>
              <a:t>'</a:t>
            </a:r>
            <a:r>
              <a:rPr lang="en-US" altLang="ja-JP" dirty="0">
                <a:latin typeface="Arial" charset="0"/>
                <a:ea typeface="MS PGothic" charset="0"/>
                <a:cs typeface="MS PGothic" charset="0"/>
              </a:rPr>
              <a:t>t get overwhelmed in reading </a:t>
            </a:r>
          </a:p>
        </p:txBody>
      </p:sp>
      <p:sp>
        <p:nvSpPr>
          <p:cNvPr id="23555"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ea typeface="MS PGothic" charset="0"/>
                <a:cs typeface="MS PGothic" charset="0"/>
              </a:rPr>
              <a:t>March 28, 2017</a:t>
            </a:r>
            <a:endParaRPr lang="en-US" sz="1400" dirty="0">
              <a:ea typeface="MS PGothic" charset="0"/>
              <a:cs typeface="MS PGothic" charset="0"/>
            </a:endParaRPr>
          </a:p>
        </p:txBody>
      </p:sp>
      <p:sp>
        <p:nvSpPr>
          <p:cNvPr id="23556" name="Footer Placeholder 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ea typeface="MS PGothic" charset="0"/>
                <a:cs typeface="MS PGothic" charset="0"/>
              </a:rPr>
              <a:t>SE 433: Lecture 1</a:t>
            </a:r>
            <a:endParaRPr lang="en-US" sz="1400" dirty="0">
              <a:ea typeface="MS PGothic" charset="0"/>
              <a:cs typeface="MS PGothic" charset="0"/>
            </a:endParaRPr>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8</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892218774"/>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p:cNvSpPr>
          <p:nvPr>
            <p:ph type="title"/>
          </p:nvPr>
        </p:nvSpPr>
        <p:spPr/>
        <p:txBody>
          <a:bodyPr/>
          <a:lstStyle/>
          <a:p>
            <a:r>
              <a:rPr lang="en-US" dirty="0" smtClean="0"/>
              <a:t>Software </a:t>
            </a:r>
            <a:r>
              <a:rPr lang="en-US" dirty="0"/>
              <a:t>Analysis</a:t>
            </a:r>
            <a:endParaRPr lang="en-US" sz="4400" dirty="0"/>
          </a:p>
        </p:txBody>
      </p:sp>
      <p:sp>
        <p:nvSpPr>
          <p:cNvPr id="67586" name="Rectangle 3"/>
          <p:cNvSpPr>
            <a:spLocks noGrp="1"/>
          </p:cNvSpPr>
          <p:nvPr>
            <p:ph idx="1"/>
          </p:nvPr>
        </p:nvSpPr>
        <p:spPr/>
        <p:txBody>
          <a:bodyPr/>
          <a:lstStyle/>
          <a:p>
            <a:r>
              <a:rPr lang="en-US" sz="2800" b="1" i="1" dirty="0"/>
              <a:t>Software analysis</a:t>
            </a:r>
            <a:r>
              <a:rPr lang="en-US" sz="2800" b="1" dirty="0"/>
              <a:t> </a:t>
            </a:r>
            <a:r>
              <a:rPr lang="en-US" sz="2800" dirty="0"/>
              <a:t>is</a:t>
            </a:r>
          </a:p>
          <a:p>
            <a:pPr lvl="1"/>
            <a:r>
              <a:rPr lang="en-US" sz="2400" dirty="0"/>
              <a:t>the process of finding defects in a program (or parts of a program) </a:t>
            </a:r>
            <a:r>
              <a:rPr lang="en-US" sz="2400" i="1" dirty="0"/>
              <a:t>without executing</a:t>
            </a:r>
            <a:r>
              <a:rPr lang="en-US" sz="2400" dirty="0"/>
              <a:t> the program.</a:t>
            </a:r>
          </a:p>
          <a:p>
            <a:pPr lvl="1"/>
            <a:r>
              <a:rPr lang="en-US" sz="2400" dirty="0"/>
              <a:t>a.k.a. </a:t>
            </a:r>
            <a:r>
              <a:rPr lang="en-US" sz="2400" i="1" dirty="0"/>
              <a:t>static analysis</a:t>
            </a:r>
            <a:endParaRPr lang="en-US" sz="2400" dirty="0"/>
          </a:p>
          <a:p>
            <a:r>
              <a:rPr lang="en-US" sz="2800" dirty="0" smtClean="0"/>
              <a:t>Complementary </a:t>
            </a:r>
            <a:r>
              <a:rPr lang="en-US" sz="2800" dirty="0"/>
              <a:t>to software testing</a:t>
            </a:r>
          </a:p>
          <a:p>
            <a:pPr lvl="1"/>
            <a:r>
              <a:rPr lang="en-US" sz="2500" dirty="0"/>
              <a:t>Same purpose, different techniques</a:t>
            </a:r>
          </a:p>
          <a:p>
            <a:r>
              <a:rPr lang="en-US" sz="2800" dirty="0"/>
              <a:t>Software analysis can be </a:t>
            </a:r>
          </a:p>
          <a:p>
            <a:pPr lvl="1"/>
            <a:r>
              <a:rPr lang="en-US" sz="2400" dirty="0"/>
              <a:t>automated, i.e., using </a:t>
            </a:r>
            <a:r>
              <a:rPr lang="en-US" sz="2400" dirty="0" smtClean="0"/>
              <a:t>tools, static </a:t>
            </a:r>
            <a:r>
              <a:rPr lang="en-US" sz="2400" dirty="0"/>
              <a:t>analyzers</a:t>
            </a:r>
          </a:p>
          <a:p>
            <a:pPr lvl="1"/>
            <a:r>
              <a:rPr lang="en-US" sz="2400" dirty="0"/>
              <a:t>manual, e.g., </a:t>
            </a:r>
            <a:r>
              <a:rPr lang="en-US" sz="2400" dirty="0" smtClean="0"/>
              <a:t>inspection</a:t>
            </a:r>
            <a:r>
              <a:rPr lang="en-US" sz="2400" dirty="0"/>
              <a:t>, code review </a:t>
            </a:r>
          </a:p>
        </p:txBody>
      </p:sp>
      <p:sp>
        <p:nvSpPr>
          <p:cNvPr id="2" name="Date Placeholder 1"/>
          <p:cNvSpPr>
            <a:spLocks noGrp="1"/>
          </p:cNvSpPr>
          <p:nvPr>
            <p:ph type="dt" sz="half" idx="10"/>
          </p:nvPr>
        </p:nvSpPr>
        <p:spPr/>
        <p:txBody>
          <a:bodyPr/>
          <a:lstStyle/>
          <a:p>
            <a:pPr>
              <a:defRPr/>
            </a:pPr>
            <a:r>
              <a:rPr lang="en-US" dirty="0" smtClean="0"/>
              <a:t>March 28,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1</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80</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15429961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58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75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58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758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758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758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58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en-US" sz="4400" dirty="0" smtClean="0"/>
              <a:t>Basic Principles of </a:t>
            </a:r>
            <a:br>
              <a:rPr lang="en-US" sz="4400" dirty="0" smtClean="0"/>
            </a:br>
            <a:r>
              <a:rPr lang="en-US" sz="4400" dirty="0" smtClean="0"/>
              <a:t>Software Testing </a:t>
            </a:r>
            <a:endParaRPr lang="en-US" sz="4400" dirty="0"/>
          </a:p>
        </p:txBody>
      </p:sp>
      <p:sp>
        <p:nvSpPr>
          <p:cNvPr id="6" name="Subtitle 5"/>
          <p:cNvSpPr>
            <a:spLocks noGrp="1"/>
          </p:cNvSpPr>
          <p:nvPr>
            <p:ph type="subTitle" idx="1"/>
          </p:nvPr>
        </p:nvSpPr>
        <p:spPr/>
        <p:txBody>
          <a:bodyPr/>
          <a:lstStyle/>
          <a:p>
            <a:endParaRPr lang="en-US" dirty="0"/>
          </a:p>
        </p:txBody>
      </p:sp>
      <p:sp>
        <p:nvSpPr>
          <p:cNvPr id="2" name="Date Placeholder 1"/>
          <p:cNvSpPr>
            <a:spLocks noGrp="1"/>
          </p:cNvSpPr>
          <p:nvPr>
            <p:ph type="dt" sz="half" idx="10"/>
          </p:nvPr>
        </p:nvSpPr>
        <p:spPr/>
        <p:txBody>
          <a:bodyPr/>
          <a:lstStyle/>
          <a:p>
            <a:pPr>
              <a:defRPr/>
            </a:pPr>
            <a:r>
              <a:rPr lang="en-US" dirty="0" smtClean="0"/>
              <a:t>March 28, 2017</a:t>
            </a:r>
            <a:endParaRPr lang="en-US" dirty="0"/>
          </a:p>
        </p:txBody>
      </p:sp>
      <p:sp>
        <p:nvSpPr>
          <p:cNvPr id="3" name="Footer Placeholder 2"/>
          <p:cNvSpPr>
            <a:spLocks noGrp="1"/>
          </p:cNvSpPr>
          <p:nvPr>
            <p:ph type="ftr" sz="quarter" idx="11"/>
          </p:nvPr>
        </p:nvSpPr>
        <p:spPr/>
        <p:txBody>
          <a:bodyPr/>
          <a:lstStyle/>
          <a:p>
            <a:pPr>
              <a:defRPr/>
            </a:pPr>
            <a:r>
              <a:rPr lang="en-US" dirty="0" smtClean="0"/>
              <a:t>SE 433: Lecture 1</a:t>
            </a:r>
            <a:endParaRPr lang="en-US" dirty="0"/>
          </a:p>
        </p:txBody>
      </p:sp>
      <p:sp>
        <p:nvSpPr>
          <p:cNvPr id="4" name="Slide Number Placeholder 3"/>
          <p:cNvSpPr>
            <a:spLocks noGrp="1"/>
          </p:cNvSpPr>
          <p:nvPr>
            <p:ph type="sldNum" sz="quarter" idx="12"/>
          </p:nvPr>
        </p:nvSpPr>
        <p:spPr/>
        <p:txBody>
          <a:bodyPr/>
          <a:lstStyle/>
          <a:p>
            <a:pPr>
              <a:defRPr/>
            </a:pPr>
            <a:fld id="{F683B677-C643-1541-A02D-CD84F8996590}" type="slidenum">
              <a:rPr lang="en-US" smtClean="0"/>
              <a:pPr>
                <a:defRPr/>
              </a:pPr>
              <a:t>81</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1563948501"/>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Testing vs. Verification </a:t>
            </a:r>
          </a:p>
        </p:txBody>
      </p:sp>
      <p:sp>
        <p:nvSpPr>
          <p:cNvPr id="3" name="Content Placeholder 2"/>
          <p:cNvSpPr>
            <a:spLocks noGrp="1"/>
          </p:cNvSpPr>
          <p:nvPr>
            <p:ph idx="1"/>
          </p:nvPr>
        </p:nvSpPr>
        <p:spPr>
          <a:ln>
            <a:solidFill>
              <a:srgbClr val="0000FF"/>
            </a:solidFill>
          </a:ln>
        </p:spPr>
        <p:txBody>
          <a:bodyPr/>
          <a:lstStyle/>
          <a:p>
            <a:pPr marL="0" indent="0">
              <a:buNone/>
            </a:pPr>
            <a:r>
              <a:rPr lang="en-US" dirty="0">
                <a:solidFill>
                  <a:srgbClr val="0000FF"/>
                </a:solidFill>
              </a:rPr>
              <a:t>TESTING </a:t>
            </a:r>
          </a:p>
          <a:p>
            <a:r>
              <a:rPr lang="en-US" dirty="0"/>
              <a:t>Goal: find evidence for </a:t>
            </a:r>
            <a:r>
              <a:rPr lang="en-US" b="1" dirty="0">
                <a:solidFill>
                  <a:srgbClr val="FF0000"/>
                </a:solidFill>
              </a:rPr>
              <a:t>presence</a:t>
            </a:r>
            <a:r>
              <a:rPr lang="en-US" dirty="0"/>
              <a:t> of </a:t>
            </a:r>
            <a:r>
              <a:rPr lang="en-US" dirty="0" smtClean="0"/>
              <a:t>failures</a:t>
            </a:r>
          </a:p>
          <a:p>
            <a:pPr lvl="1"/>
            <a:r>
              <a:rPr lang="en-US" sz="2400" dirty="0" smtClean="0"/>
              <a:t>Testing</a:t>
            </a:r>
            <a:r>
              <a:rPr lang="en-US" sz="2400" dirty="0"/>
              <a:t>: execute a program with the intent of detecting failure </a:t>
            </a:r>
          </a:p>
          <a:p>
            <a:pPr lvl="1"/>
            <a:r>
              <a:rPr lang="en-US" sz="2400" dirty="0"/>
              <a:t>Testing cannot guarantee correctness, i.e., absence of failures </a:t>
            </a:r>
          </a:p>
          <a:p>
            <a:r>
              <a:rPr lang="en-US" dirty="0"/>
              <a:t>Related techniques: code reviews, program inspections </a:t>
            </a:r>
          </a:p>
          <a:p>
            <a:pPr marL="0" indent="0">
              <a:buNone/>
            </a:pPr>
            <a:r>
              <a:rPr lang="en-US" dirty="0">
                <a:solidFill>
                  <a:srgbClr val="0000FF"/>
                </a:solidFill>
              </a:rPr>
              <a:t>VERIFICATION</a:t>
            </a:r>
            <a:r>
              <a:rPr lang="en-US" dirty="0"/>
              <a:t> </a:t>
            </a:r>
          </a:p>
          <a:p>
            <a:r>
              <a:rPr lang="en-US" dirty="0"/>
              <a:t>Goal: find evidence for </a:t>
            </a:r>
            <a:r>
              <a:rPr lang="en-US" b="1" dirty="0">
                <a:solidFill>
                  <a:srgbClr val="FF0000"/>
                </a:solidFill>
              </a:rPr>
              <a:t>absence</a:t>
            </a:r>
            <a:r>
              <a:rPr lang="en-US" dirty="0"/>
              <a:t> of failures </a:t>
            </a:r>
            <a:endParaRPr lang="en-US" dirty="0" smtClean="0"/>
          </a:p>
          <a:p>
            <a:pPr lvl="1"/>
            <a:r>
              <a:rPr lang="en-US" sz="2400" dirty="0" smtClean="0"/>
              <a:t>Verification </a:t>
            </a:r>
            <a:r>
              <a:rPr lang="en-US" sz="2400" dirty="0"/>
              <a:t>guarantees correctness </a:t>
            </a:r>
          </a:p>
          <a:p>
            <a:r>
              <a:rPr lang="en-US" dirty="0"/>
              <a:t>Related techniques: code generation, program synthesis (from spec) </a:t>
            </a:r>
            <a:endParaRPr lang="en-US" dirty="0">
              <a:effectLst/>
            </a:endParaRPr>
          </a:p>
        </p:txBody>
      </p:sp>
      <p:sp>
        <p:nvSpPr>
          <p:cNvPr id="4" name="Date Placeholder 3"/>
          <p:cNvSpPr>
            <a:spLocks noGrp="1"/>
          </p:cNvSpPr>
          <p:nvPr>
            <p:ph type="dt" sz="half" idx="10"/>
          </p:nvPr>
        </p:nvSpPr>
        <p:spPr/>
        <p:txBody>
          <a:bodyPr/>
          <a:lstStyle/>
          <a:p>
            <a:pPr>
              <a:defRPr/>
            </a:pPr>
            <a:r>
              <a:rPr lang="en-US" dirty="0" smtClean="0"/>
              <a:t>March 28,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1</a:t>
            </a:r>
            <a:endParaRPr lang="en-US" dirty="0"/>
          </a:p>
        </p:txBody>
      </p:sp>
      <p:sp>
        <p:nvSpPr>
          <p:cNvPr id="6" name="Slide Number Placeholder 5"/>
          <p:cNvSpPr>
            <a:spLocks noGrp="1"/>
          </p:cNvSpPr>
          <p:nvPr>
            <p:ph type="sldNum" sz="quarter" idx="12"/>
          </p:nvPr>
        </p:nvSpPr>
        <p:spPr/>
        <p:txBody>
          <a:bodyPr/>
          <a:lstStyle/>
          <a:p>
            <a:pPr>
              <a:defRPr/>
            </a:pPr>
            <a:fld id="{8BDBD1F7-51C1-E94D-B9B2-8F7012A744C6}" type="slidenum">
              <a:rPr lang="en-US" smtClean="0"/>
              <a:pPr>
                <a:defRPr/>
              </a:pPr>
              <a:t>82</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2063873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Testing vs. Verification </a:t>
            </a:r>
          </a:p>
        </p:txBody>
      </p:sp>
      <p:sp>
        <p:nvSpPr>
          <p:cNvPr id="3" name="Content Placeholder 2"/>
          <p:cNvSpPr>
            <a:spLocks noGrp="1"/>
          </p:cNvSpPr>
          <p:nvPr>
            <p:ph idx="1"/>
          </p:nvPr>
        </p:nvSpPr>
        <p:spPr/>
        <p:txBody>
          <a:bodyPr/>
          <a:lstStyle/>
          <a:p>
            <a:r>
              <a:rPr lang="en-US" dirty="0"/>
              <a:t>Both, testing and verification attempts exhibit </a:t>
            </a:r>
            <a:r>
              <a:rPr lang="en-US" b="1" dirty="0">
                <a:solidFill>
                  <a:srgbClr val="FF0000"/>
                </a:solidFill>
              </a:rPr>
              <a:t>new</a:t>
            </a:r>
            <a:r>
              <a:rPr lang="en-US" dirty="0"/>
              <a:t> failures </a:t>
            </a:r>
          </a:p>
          <a:p>
            <a:r>
              <a:rPr lang="en-US" dirty="0"/>
              <a:t>Debugging is a systematic process that finds and eliminates the defect that led to an observed failure </a:t>
            </a:r>
          </a:p>
          <a:p>
            <a:r>
              <a:rPr lang="en-US" dirty="0"/>
              <a:t>Programs without </a:t>
            </a:r>
            <a:r>
              <a:rPr lang="en-US" b="1" dirty="0">
                <a:solidFill>
                  <a:srgbClr val="FF0000"/>
                </a:solidFill>
              </a:rPr>
              <a:t>known</a:t>
            </a:r>
            <a:r>
              <a:rPr lang="en-US" dirty="0"/>
              <a:t> failures may still contain defects: </a:t>
            </a:r>
          </a:p>
          <a:p>
            <a:pPr lvl="1"/>
            <a:r>
              <a:rPr lang="en-US" dirty="0"/>
              <a:t> </a:t>
            </a:r>
            <a:r>
              <a:rPr lang="en-US" dirty="0" smtClean="0"/>
              <a:t>If </a:t>
            </a:r>
            <a:r>
              <a:rPr lang="en-US" dirty="0"/>
              <a:t>they have not been verified </a:t>
            </a:r>
          </a:p>
          <a:p>
            <a:pPr lvl="1"/>
            <a:r>
              <a:rPr lang="en-US" dirty="0"/>
              <a:t> </a:t>
            </a:r>
            <a:r>
              <a:rPr lang="en-US" dirty="0" smtClean="0"/>
              <a:t>If </a:t>
            </a:r>
            <a:r>
              <a:rPr lang="en-US" dirty="0"/>
              <a:t>they have been verified, </a:t>
            </a:r>
            <a:r>
              <a:rPr lang="en-US" dirty="0" smtClean="0"/>
              <a:t>but </a:t>
            </a:r>
            <a:r>
              <a:rPr lang="en-US" dirty="0"/>
              <a:t>the failure is not covered by the specification </a:t>
            </a:r>
          </a:p>
          <a:p>
            <a:endParaRPr lang="en-US" dirty="0">
              <a:effectLst/>
            </a:endParaRPr>
          </a:p>
        </p:txBody>
      </p:sp>
      <p:sp>
        <p:nvSpPr>
          <p:cNvPr id="4" name="Date Placeholder 3"/>
          <p:cNvSpPr>
            <a:spLocks noGrp="1"/>
          </p:cNvSpPr>
          <p:nvPr>
            <p:ph type="dt" sz="half" idx="10"/>
          </p:nvPr>
        </p:nvSpPr>
        <p:spPr/>
        <p:txBody>
          <a:bodyPr/>
          <a:lstStyle/>
          <a:p>
            <a:pPr>
              <a:defRPr/>
            </a:pPr>
            <a:r>
              <a:rPr lang="en-US" dirty="0" smtClean="0"/>
              <a:t>March 28,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1</a:t>
            </a:r>
            <a:endParaRPr lang="en-US" dirty="0"/>
          </a:p>
        </p:txBody>
      </p:sp>
      <p:sp>
        <p:nvSpPr>
          <p:cNvPr id="6" name="Slide Number Placeholder 5"/>
          <p:cNvSpPr>
            <a:spLocks noGrp="1"/>
          </p:cNvSpPr>
          <p:nvPr>
            <p:ph type="sldNum" sz="quarter" idx="12"/>
          </p:nvPr>
        </p:nvSpPr>
        <p:spPr/>
        <p:txBody>
          <a:bodyPr/>
          <a:lstStyle/>
          <a:p>
            <a:pPr>
              <a:defRPr/>
            </a:pPr>
            <a:fld id="{8BDBD1F7-51C1-E94D-B9B2-8F7012A744C6}" type="slidenum">
              <a:rPr lang="en-US" smtClean="0"/>
              <a:pPr>
                <a:defRPr/>
              </a:pPr>
              <a:t>83</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27113508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p:cNvSpPr>
          <p:nvPr>
            <p:ph type="title"/>
          </p:nvPr>
        </p:nvSpPr>
        <p:spPr>
          <a:xfrm>
            <a:off x="0" y="0"/>
            <a:ext cx="9067800" cy="990600"/>
          </a:xfrm>
        </p:spPr>
        <p:txBody>
          <a:bodyPr/>
          <a:lstStyle/>
          <a:p>
            <a:r>
              <a:rPr lang="en-US" dirty="0" smtClean="0"/>
              <a:t>Make No Assumptions </a:t>
            </a:r>
            <a:endParaRPr lang="en-US" sz="4400" dirty="0"/>
          </a:p>
        </p:txBody>
      </p:sp>
      <p:sp>
        <p:nvSpPr>
          <p:cNvPr id="71682" name="Rectangle 3"/>
          <p:cNvSpPr>
            <a:spLocks noGrp="1"/>
          </p:cNvSpPr>
          <p:nvPr>
            <p:ph idx="1"/>
          </p:nvPr>
        </p:nvSpPr>
        <p:spPr>
          <a:xfrm>
            <a:off x="457200" y="1719263"/>
            <a:ext cx="4876800" cy="4411662"/>
          </a:xfrm>
        </p:spPr>
        <p:txBody>
          <a:bodyPr/>
          <a:lstStyle/>
          <a:p>
            <a:pPr marL="0" indent="0">
              <a:buNone/>
            </a:pPr>
            <a:r>
              <a:rPr lang="en-US" sz="3600" dirty="0"/>
              <a:t>Do not </a:t>
            </a:r>
            <a:r>
              <a:rPr lang="en-US" sz="3600" dirty="0" smtClean="0"/>
              <a:t>assume </a:t>
            </a:r>
            <a:r>
              <a:rPr lang="en-US" sz="3600" dirty="0"/>
              <a:t>that </a:t>
            </a:r>
            <a:r>
              <a:rPr lang="en-US" sz="3600" dirty="0" smtClean="0"/>
              <a:t>no new defects </a:t>
            </a:r>
            <a:r>
              <a:rPr lang="en-US" sz="3600" dirty="0"/>
              <a:t>will be found.</a:t>
            </a:r>
            <a:endParaRPr lang="en-US" sz="4000" dirty="0"/>
          </a:p>
        </p:txBody>
      </p:sp>
      <p:pic>
        <p:nvPicPr>
          <p:cNvPr id="288774" name="Picture 6" descr="Ariane 5 mock-up">
            <a:hlinkClick r:id="rId3" tooltip="Ariane 5 mock-u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600200"/>
            <a:ext cx="2895600" cy="463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dirty="0" smtClean="0"/>
              <a:t>March 28,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1</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84</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30703431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288774"/>
                                        </p:tgtEl>
                                        <p:attrNameLst>
                                          <p:attrName>style.visibility</p:attrName>
                                        </p:attrNameLst>
                                      </p:cBhvr>
                                      <p:to>
                                        <p:strVal val="visible"/>
                                      </p:to>
                                    </p:set>
                                    <p:animEffect transition="in" filter="dissolve">
                                      <p:cBhvr>
                                        <p:cTn id="11" dur="500"/>
                                        <p:tgtEl>
                                          <p:spTgt spid="288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p:cNvSpPr>
          <p:nvPr>
            <p:ph type="title"/>
          </p:nvPr>
        </p:nvSpPr>
        <p:spPr/>
        <p:txBody>
          <a:bodyPr/>
          <a:lstStyle/>
          <a:p>
            <a:r>
              <a:rPr lang="en-US" dirty="0" smtClean="0"/>
              <a:t>Define Expected Output</a:t>
            </a:r>
            <a:endParaRPr lang="en-US" sz="4400" b="1" dirty="0"/>
          </a:p>
        </p:txBody>
      </p:sp>
      <p:sp>
        <p:nvSpPr>
          <p:cNvPr id="73730" name="Rectangle 3"/>
          <p:cNvSpPr>
            <a:spLocks noGrp="1"/>
          </p:cNvSpPr>
          <p:nvPr>
            <p:ph idx="1"/>
          </p:nvPr>
        </p:nvSpPr>
        <p:spPr/>
        <p:txBody>
          <a:bodyPr/>
          <a:lstStyle/>
          <a:p>
            <a:pPr>
              <a:lnSpc>
                <a:spcPct val="90000"/>
              </a:lnSpc>
            </a:pPr>
            <a:r>
              <a:rPr lang="en-US" sz="2800" dirty="0" smtClean="0"/>
              <a:t>Each </a:t>
            </a:r>
            <a:r>
              <a:rPr lang="en-US" sz="2800" dirty="0"/>
              <a:t>test case </a:t>
            </a:r>
            <a:r>
              <a:rPr lang="en-US" sz="2800" dirty="0" smtClean="0"/>
              <a:t>must include </a:t>
            </a:r>
            <a:r>
              <a:rPr lang="en-US" sz="2800" dirty="0"/>
              <a:t>the expected </a:t>
            </a:r>
            <a:r>
              <a:rPr lang="en-US" sz="2800" dirty="0" smtClean="0"/>
              <a:t>output.</a:t>
            </a:r>
            <a:endParaRPr lang="en-US" sz="2800" dirty="0"/>
          </a:p>
          <a:p>
            <a:pPr>
              <a:lnSpc>
                <a:spcPct val="90000"/>
              </a:lnSpc>
            </a:pPr>
            <a:r>
              <a:rPr lang="en-US" sz="2800" dirty="0"/>
              <a:t>T</a:t>
            </a:r>
            <a:r>
              <a:rPr lang="en-US" sz="2800" dirty="0" smtClean="0"/>
              <a:t>he output </a:t>
            </a:r>
            <a:r>
              <a:rPr lang="en-US" sz="2800" dirty="0"/>
              <a:t>of each test </a:t>
            </a:r>
            <a:r>
              <a:rPr lang="en-US" sz="2800" dirty="0" smtClean="0"/>
              <a:t>must be thoroughly inspected.</a:t>
            </a:r>
            <a:endParaRPr lang="en-US" sz="2800" dirty="0"/>
          </a:p>
          <a:p>
            <a:pPr lvl="1">
              <a:lnSpc>
                <a:spcPct val="90000"/>
              </a:lnSpc>
            </a:pPr>
            <a:r>
              <a:rPr lang="en-US" sz="2800" dirty="0" smtClean="0"/>
              <a:t>Preferably: </a:t>
            </a:r>
            <a:r>
              <a:rPr lang="en-US" sz="2800" dirty="0"/>
              <a:t>automated </a:t>
            </a:r>
            <a:r>
              <a:rPr lang="en-US" sz="2800" dirty="0" smtClean="0"/>
              <a:t>inspection, assertions </a:t>
            </a:r>
            <a:endParaRPr lang="en-US" sz="2800" dirty="0"/>
          </a:p>
        </p:txBody>
      </p:sp>
      <p:grpSp>
        <p:nvGrpSpPr>
          <p:cNvPr id="290826" name="Group 10"/>
          <p:cNvGrpSpPr>
            <a:grpSpLocks/>
          </p:cNvGrpSpPr>
          <p:nvPr/>
        </p:nvGrpSpPr>
        <p:grpSpPr bwMode="auto">
          <a:xfrm>
            <a:off x="1371600" y="3657600"/>
            <a:ext cx="6618288" cy="2603500"/>
            <a:chOff x="912" y="2160"/>
            <a:chExt cx="4169" cy="1640"/>
          </a:xfrm>
        </p:grpSpPr>
        <p:pic>
          <p:nvPicPr>
            <p:cNvPr id="290820"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8" y="2304"/>
              <a:ext cx="1448" cy="1056"/>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pic>
        <p:pic>
          <p:nvPicPr>
            <p:cNvPr id="290821"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 y="2256"/>
              <a:ext cx="768" cy="1174"/>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pic>
        <p:sp>
          <p:nvSpPr>
            <p:cNvPr id="290822" name="Rectangle 6"/>
            <p:cNvSpPr>
              <a:spLocks noChangeArrowheads="1"/>
            </p:cNvSpPr>
            <p:nvPr/>
          </p:nvSpPr>
          <p:spPr bwMode="auto">
            <a:xfrm>
              <a:off x="3936" y="3456"/>
              <a:ext cx="1145" cy="24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2000" b="1" dirty="0">
                  <a:effectLst>
                    <a:outerShdw blurRad="38100" dist="38100" dir="2700000" algn="tl">
                      <a:srgbClr val="DDDDDD"/>
                    </a:outerShdw>
                  </a:effectLst>
                  <a:latin typeface="Helvetica" charset="0"/>
                  <a:cs typeface="Arial" charset="0"/>
                </a:rPr>
                <a:t>Actual output</a:t>
              </a:r>
            </a:p>
          </p:txBody>
        </p:sp>
        <p:sp>
          <p:nvSpPr>
            <p:cNvPr id="290823" name="Rectangle 7"/>
            <p:cNvSpPr>
              <a:spLocks noChangeArrowheads="1"/>
            </p:cNvSpPr>
            <p:nvPr/>
          </p:nvSpPr>
          <p:spPr bwMode="auto">
            <a:xfrm>
              <a:off x="912" y="3552"/>
              <a:ext cx="1367" cy="24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2000" b="1" dirty="0">
                  <a:effectLst>
                    <a:outerShdw blurRad="38100" dist="38100" dir="2700000" algn="tl">
                      <a:srgbClr val="DDDDDD"/>
                    </a:outerShdw>
                  </a:effectLst>
                  <a:latin typeface="Helvetica" charset="0"/>
                  <a:cs typeface="Arial" charset="0"/>
                </a:rPr>
                <a:t>Expected output</a:t>
              </a:r>
            </a:p>
          </p:txBody>
        </p:sp>
        <p:sp>
          <p:nvSpPr>
            <p:cNvPr id="290824" name="Line 8"/>
            <p:cNvSpPr>
              <a:spLocks noChangeShapeType="1"/>
            </p:cNvSpPr>
            <p:nvPr/>
          </p:nvSpPr>
          <p:spPr bwMode="auto">
            <a:xfrm>
              <a:off x="2160" y="2544"/>
              <a:ext cx="1296" cy="0"/>
            </a:xfrm>
            <a:prstGeom prst="line">
              <a:avLst/>
            </a:prstGeom>
            <a:noFill/>
            <a:ln w="127000">
              <a:solidFill>
                <a:schemeClr val="tx2"/>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dirty="0">
                <a:cs typeface="Arial" charset="0"/>
              </a:endParaRPr>
            </a:p>
          </p:txBody>
        </p:sp>
        <p:sp>
          <p:nvSpPr>
            <p:cNvPr id="290825" name="Text Box 9"/>
            <p:cNvSpPr txBox="1">
              <a:spLocks noChangeArrowheads="1"/>
            </p:cNvSpPr>
            <p:nvPr/>
          </p:nvSpPr>
          <p:spPr bwMode="auto">
            <a:xfrm>
              <a:off x="2688" y="2160"/>
              <a:ext cx="2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dirty="0">
                  <a:cs typeface="Arial" charset="0"/>
                </a:rPr>
                <a:t>?</a:t>
              </a:r>
              <a:endParaRPr lang="en-US" sz="1800" dirty="0">
                <a:cs typeface="Arial" charset="0"/>
              </a:endParaRPr>
            </a:p>
          </p:txBody>
        </p:sp>
      </p:grpSp>
      <p:sp>
        <p:nvSpPr>
          <p:cNvPr id="2" name="Date Placeholder 1"/>
          <p:cNvSpPr>
            <a:spLocks noGrp="1"/>
          </p:cNvSpPr>
          <p:nvPr>
            <p:ph type="dt" sz="half" idx="10"/>
          </p:nvPr>
        </p:nvSpPr>
        <p:spPr/>
        <p:txBody>
          <a:bodyPr/>
          <a:lstStyle/>
          <a:p>
            <a:pPr>
              <a:defRPr/>
            </a:pPr>
            <a:r>
              <a:rPr lang="en-US" dirty="0" smtClean="0"/>
              <a:t>March 28,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1</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85</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11244990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73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73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290826"/>
                                        </p:tgtEl>
                                        <p:attrNameLst>
                                          <p:attrName>style.visibility</p:attrName>
                                        </p:attrNameLst>
                                      </p:cBhvr>
                                      <p:to>
                                        <p:strVal val="visible"/>
                                      </p:to>
                                    </p:set>
                                    <p:animEffect transition="in" filter="dissolve">
                                      <p:cBhvr>
                                        <p:cTn id="19" dur="500"/>
                                        <p:tgtEl>
                                          <p:spTgt spid="290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build="p" bldLvl="2"/>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pPr marL="514350" indent="-514350"/>
            <a:r>
              <a:rPr lang="en-US" dirty="0" smtClean="0"/>
              <a:t>Test the Invalid and Unexpected</a:t>
            </a:r>
            <a:endParaRPr lang="en-US" sz="4400" dirty="0"/>
          </a:p>
        </p:txBody>
      </p:sp>
      <p:sp>
        <p:nvSpPr>
          <p:cNvPr id="77826" name="Content Placeholder 2"/>
          <p:cNvSpPr>
            <a:spLocks noGrp="1"/>
          </p:cNvSpPr>
          <p:nvPr>
            <p:ph idx="1"/>
          </p:nvPr>
        </p:nvSpPr>
        <p:spPr/>
        <p:txBody>
          <a:bodyPr/>
          <a:lstStyle/>
          <a:p>
            <a:r>
              <a:rPr lang="en-US" sz="3200" dirty="0"/>
              <a:t>Test </a:t>
            </a:r>
            <a:r>
              <a:rPr lang="en-US" sz="3200" dirty="0" smtClean="0"/>
              <a:t>input </a:t>
            </a:r>
            <a:r>
              <a:rPr lang="en-US" sz="3200" dirty="0"/>
              <a:t>conditions that are </a:t>
            </a:r>
            <a:endParaRPr lang="en-US" sz="3200" dirty="0" smtClean="0"/>
          </a:p>
          <a:p>
            <a:pPr marL="731838" lvl="1" indent="-457200">
              <a:buFont typeface="+mj-lt"/>
              <a:buAutoNum type="alphaLcParenR"/>
            </a:pPr>
            <a:r>
              <a:rPr lang="en-US" sz="3200" dirty="0"/>
              <a:t>valid and </a:t>
            </a:r>
            <a:r>
              <a:rPr lang="en-US" sz="3200" dirty="0" smtClean="0"/>
              <a:t>expected</a:t>
            </a:r>
            <a:endParaRPr lang="en-US" sz="3200" dirty="0"/>
          </a:p>
          <a:p>
            <a:pPr marL="731838" lvl="1" indent="-457200">
              <a:buFont typeface="+mj-lt"/>
              <a:buAutoNum type="alphaLcParenR"/>
            </a:pPr>
            <a:r>
              <a:rPr lang="en-US" sz="3200" dirty="0" smtClean="0">
                <a:solidFill>
                  <a:srgbClr val="FF0000"/>
                </a:solidFill>
              </a:rPr>
              <a:t>invalid </a:t>
            </a:r>
            <a:r>
              <a:rPr lang="en-US" sz="3200" dirty="0">
                <a:solidFill>
                  <a:srgbClr val="FF0000"/>
                </a:solidFill>
              </a:rPr>
              <a:t>and </a:t>
            </a:r>
            <a:r>
              <a:rPr lang="en-US" sz="3200" dirty="0" smtClean="0">
                <a:solidFill>
                  <a:srgbClr val="FF0000"/>
                </a:solidFill>
              </a:rPr>
              <a:t>unexpected</a:t>
            </a:r>
            <a:endParaRPr lang="en-US" sz="3200" dirty="0" smtClean="0"/>
          </a:p>
          <a:p>
            <a:r>
              <a:rPr lang="en-US" sz="3200" dirty="0" smtClean="0"/>
              <a:t>Test a program </a:t>
            </a:r>
            <a:r>
              <a:rPr lang="en-US" sz="3200" dirty="0"/>
              <a:t>to see </a:t>
            </a:r>
            <a:r>
              <a:rPr lang="en-US" sz="3200" dirty="0" smtClean="0"/>
              <a:t>whether it</a:t>
            </a:r>
          </a:p>
          <a:p>
            <a:pPr marL="731838" lvl="1" indent="-457200">
              <a:buFont typeface="+mj-lt"/>
              <a:buAutoNum type="alphaLcParenR"/>
            </a:pPr>
            <a:r>
              <a:rPr lang="en-US" sz="3200" dirty="0" smtClean="0">
                <a:solidFill>
                  <a:srgbClr val="FF0000"/>
                </a:solidFill>
              </a:rPr>
              <a:t>does </a:t>
            </a:r>
            <a:r>
              <a:rPr lang="en-US" sz="3200" dirty="0">
                <a:solidFill>
                  <a:srgbClr val="FF0000"/>
                </a:solidFill>
              </a:rPr>
              <a:t>not do what it is supposed to </a:t>
            </a:r>
            <a:r>
              <a:rPr lang="en-US" sz="3200" dirty="0" smtClean="0">
                <a:solidFill>
                  <a:srgbClr val="FF0000"/>
                </a:solidFill>
              </a:rPr>
              <a:t>do</a:t>
            </a:r>
          </a:p>
          <a:p>
            <a:pPr marL="912813" lvl="2" indent="-342900"/>
            <a:r>
              <a:rPr lang="en-US" sz="2800" dirty="0" smtClean="0">
                <a:solidFill>
                  <a:srgbClr val="000000"/>
                </a:solidFill>
              </a:rPr>
              <a:t>perform some but not all the required functions</a:t>
            </a:r>
          </a:p>
          <a:p>
            <a:pPr marL="731838" lvl="1" indent="-457200">
              <a:buFont typeface="+mj-lt"/>
              <a:buAutoNum type="alphaLcParenR"/>
            </a:pPr>
            <a:r>
              <a:rPr lang="en-US" sz="3200" dirty="0" smtClean="0">
                <a:solidFill>
                  <a:srgbClr val="FF0000"/>
                </a:solidFill>
              </a:rPr>
              <a:t>does </a:t>
            </a:r>
            <a:r>
              <a:rPr lang="en-US" sz="3200" dirty="0">
                <a:solidFill>
                  <a:srgbClr val="FF0000"/>
                </a:solidFill>
              </a:rPr>
              <a:t>what it is not supposed to </a:t>
            </a:r>
            <a:r>
              <a:rPr lang="en-US" sz="3200" dirty="0" smtClean="0">
                <a:solidFill>
                  <a:srgbClr val="FF0000"/>
                </a:solidFill>
              </a:rPr>
              <a:t>do</a:t>
            </a:r>
          </a:p>
          <a:p>
            <a:pPr marL="912813" lvl="2" indent="-342900"/>
            <a:r>
              <a:rPr lang="en-US" sz="2800" dirty="0" smtClean="0">
                <a:solidFill>
                  <a:srgbClr val="000000"/>
                </a:solidFill>
              </a:rPr>
              <a:t>perform unnecessary functions, undesired side-effects</a:t>
            </a:r>
            <a:endParaRPr lang="en-US" sz="3200" dirty="0">
              <a:solidFill>
                <a:srgbClr val="FF0000"/>
              </a:solidFill>
            </a:endParaRPr>
          </a:p>
        </p:txBody>
      </p:sp>
      <p:sp>
        <p:nvSpPr>
          <p:cNvPr id="2" name="Date Placeholder 1"/>
          <p:cNvSpPr>
            <a:spLocks noGrp="1"/>
          </p:cNvSpPr>
          <p:nvPr>
            <p:ph type="dt" sz="half" idx="10"/>
          </p:nvPr>
        </p:nvSpPr>
        <p:spPr/>
        <p:txBody>
          <a:bodyPr/>
          <a:lstStyle/>
          <a:p>
            <a:pPr>
              <a:defRPr/>
            </a:pPr>
            <a:r>
              <a:rPr lang="en-US" dirty="0" smtClean="0"/>
              <a:t>March 28,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1</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86</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6241563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2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82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782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782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782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7826">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782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build="p" bldLvl="2"/>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pPr marL="514350" indent="-514350"/>
            <a:r>
              <a:rPr lang="en-US" dirty="0" smtClean="0"/>
              <a:t>Test Independently</a:t>
            </a:r>
            <a:endParaRPr lang="en-US" dirty="0"/>
          </a:p>
        </p:txBody>
      </p:sp>
      <p:sp>
        <p:nvSpPr>
          <p:cNvPr id="75778" name="Content Placeholder 2"/>
          <p:cNvSpPr>
            <a:spLocks noGrp="1"/>
          </p:cNvSpPr>
          <p:nvPr>
            <p:ph idx="1"/>
          </p:nvPr>
        </p:nvSpPr>
        <p:spPr>
          <a:xfrm>
            <a:off x="457200" y="1600200"/>
            <a:ext cx="8229600" cy="4411662"/>
          </a:xfrm>
        </p:spPr>
        <p:txBody>
          <a:bodyPr/>
          <a:lstStyle/>
          <a:p>
            <a:pPr marL="0" indent="0">
              <a:buNone/>
            </a:pPr>
            <a:r>
              <a:rPr lang="en-US" sz="3600" dirty="0"/>
              <a:t>A </a:t>
            </a:r>
            <a:r>
              <a:rPr lang="en-US" sz="3600" dirty="0" smtClean="0"/>
              <a:t>program should be tested by independent testers. </a:t>
            </a:r>
            <a:endParaRPr lang="en-US" sz="3600" dirty="0"/>
          </a:p>
        </p:txBody>
      </p:sp>
      <p:sp>
        <p:nvSpPr>
          <p:cNvPr id="231431" name="Rectangle 7"/>
          <p:cNvSpPr>
            <a:spLocks noChangeArrowheads="1"/>
          </p:cNvSpPr>
          <p:nvPr/>
        </p:nvSpPr>
        <p:spPr bwMode="auto">
          <a:xfrm>
            <a:off x="506413" y="4603750"/>
            <a:ext cx="180975" cy="63817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25400">
                <a:solidFill>
                  <a:schemeClr val="folHlink"/>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lIns="90487" tIns="44450" rIns="90487" bIns="44450">
            <a:spAutoFit/>
          </a:bodyPr>
          <a:lstStyle/>
          <a:p>
            <a:pPr eaLnBrk="0" hangingPunct="0">
              <a:defRPr/>
            </a:pPr>
            <a:endParaRPr lang="en-US" sz="1800" b="1" dirty="0">
              <a:effectLst>
                <a:outerShdw blurRad="38100" dist="38100" dir="2700000" algn="tl">
                  <a:srgbClr val="DDDDDD"/>
                </a:outerShdw>
              </a:effectLst>
              <a:latin typeface="Helvetica" charset="0"/>
              <a:cs typeface="Arial" charset="0"/>
            </a:endParaRPr>
          </a:p>
          <a:p>
            <a:pPr eaLnBrk="0" hangingPunct="0">
              <a:defRPr/>
            </a:pPr>
            <a:endParaRPr lang="en-US" sz="1800" b="1" dirty="0">
              <a:effectLst>
                <a:outerShdw blurRad="38100" dist="38100" dir="2700000" algn="tl">
                  <a:srgbClr val="DDDDDD"/>
                </a:outerShdw>
              </a:effectLst>
              <a:latin typeface="Helvetica" charset="0"/>
              <a:cs typeface="Arial" charset="0"/>
            </a:endParaRPr>
          </a:p>
        </p:txBody>
      </p:sp>
      <p:grpSp>
        <p:nvGrpSpPr>
          <p:cNvPr id="231441" name="Group 17"/>
          <p:cNvGrpSpPr>
            <a:grpSpLocks/>
          </p:cNvGrpSpPr>
          <p:nvPr/>
        </p:nvGrpSpPr>
        <p:grpSpPr bwMode="auto">
          <a:xfrm>
            <a:off x="4572000" y="3048000"/>
            <a:ext cx="3495677" cy="2863850"/>
            <a:chOff x="2815" y="1872"/>
            <a:chExt cx="2315" cy="2092"/>
          </a:xfrm>
        </p:grpSpPr>
        <p:sp>
          <p:nvSpPr>
            <p:cNvPr id="231429" name="Rectangle 5"/>
            <p:cNvSpPr>
              <a:spLocks noChangeArrowheads="1"/>
            </p:cNvSpPr>
            <p:nvPr/>
          </p:nvSpPr>
          <p:spPr bwMode="auto">
            <a:xfrm>
              <a:off x="2815" y="2904"/>
              <a:ext cx="2187" cy="32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25400">
                  <a:solidFill>
                    <a:schemeClr val="folHlink"/>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2800" b="1" i="1" dirty="0">
                  <a:effectLst>
                    <a:outerShdw blurRad="38100" dist="38100" dir="2700000" algn="tl">
                      <a:srgbClr val="DDDDDD"/>
                    </a:outerShdw>
                  </a:effectLst>
                  <a:latin typeface="Helvetica" charset="0"/>
                  <a:cs typeface="Arial" charset="0"/>
                </a:rPr>
                <a:t>independent tester</a:t>
              </a:r>
            </a:p>
          </p:txBody>
        </p:sp>
        <p:sp>
          <p:nvSpPr>
            <p:cNvPr id="231434" name="Rectangle 10"/>
            <p:cNvSpPr>
              <a:spLocks noChangeArrowheads="1"/>
            </p:cNvSpPr>
            <p:nvPr/>
          </p:nvSpPr>
          <p:spPr bwMode="auto">
            <a:xfrm>
              <a:off x="3032" y="3312"/>
              <a:ext cx="2098" cy="40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25400">
                  <a:solidFill>
                    <a:schemeClr val="folHlink"/>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1800" b="1" dirty="0">
                  <a:effectLst>
                    <a:outerShdw blurRad="38100" dist="38100" dir="2700000" algn="tl">
                      <a:srgbClr val="DDDDDD"/>
                    </a:outerShdw>
                  </a:effectLst>
                  <a:latin typeface="Helvetica" charset="0"/>
                  <a:cs typeface="Arial" charset="0"/>
                </a:rPr>
                <a:t>Must learn about the system,</a:t>
              </a:r>
            </a:p>
            <a:p>
              <a:pPr eaLnBrk="0" hangingPunct="0">
                <a:defRPr/>
              </a:pPr>
              <a:endParaRPr lang="en-US" sz="1800" b="1" dirty="0">
                <a:effectLst>
                  <a:outerShdw blurRad="38100" dist="38100" dir="2700000" algn="tl">
                    <a:srgbClr val="DDDDDD"/>
                  </a:outerShdw>
                </a:effectLst>
                <a:latin typeface="Helvetica" charset="0"/>
                <a:cs typeface="Arial" charset="0"/>
              </a:endParaRPr>
            </a:p>
          </p:txBody>
        </p:sp>
        <p:sp>
          <p:nvSpPr>
            <p:cNvPr id="231435" name="Rectangle 11"/>
            <p:cNvSpPr>
              <a:spLocks noChangeArrowheads="1"/>
            </p:cNvSpPr>
            <p:nvPr/>
          </p:nvSpPr>
          <p:spPr bwMode="auto">
            <a:xfrm>
              <a:off x="3032" y="3537"/>
              <a:ext cx="114" cy="40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25400">
                  <a:solidFill>
                    <a:schemeClr val="folHlink"/>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lIns="90487" tIns="44450" rIns="90487" bIns="44450">
              <a:spAutoFit/>
            </a:bodyPr>
            <a:lstStyle/>
            <a:p>
              <a:pPr eaLnBrk="0" hangingPunct="0">
                <a:defRPr/>
              </a:pPr>
              <a:endParaRPr lang="en-US" sz="1800" b="1" dirty="0">
                <a:effectLst>
                  <a:outerShdw blurRad="38100" dist="38100" dir="2700000" algn="tl">
                    <a:srgbClr val="DDDDDD"/>
                  </a:outerShdw>
                </a:effectLst>
                <a:latin typeface="Helvetica" charset="0"/>
                <a:cs typeface="Arial" charset="0"/>
              </a:endParaRPr>
            </a:p>
            <a:p>
              <a:pPr eaLnBrk="0" hangingPunct="0">
                <a:defRPr/>
              </a:pPr>
              <a:endParaRPr lang="en-US" sz="1800" b="1" dirty="0">
                <a:effectLst>
                  <a:outerShdw blurRad="38100" dist="38100" dir="2700000" algn="tl">
                    <a:srgbClr val="DDDDDD"/>
                  </a:outerShdw>
                </a:effectLst>
                <a:latin typeface="Helvetica" charset="0"/>
                <a:cs typeface="Arial" charset="0"/>
              </a:endParaRPr>
            </a:p>
          </p:txBody>
        </p:sp>
        <p:sp>
          <p:nvSpPr>
            <p:cNvPr id="231436" name="Rectangle 12"/>
            <p:cNvSpPr>
              <a:spLocks noChangeArrowheads="1"/>
            </p:cNvSpPr>
            <p:nvPr/>
          </p:nvSpPr>
          <p:spPr bwMode="auto">
            <a:xfrm>
              <a:off x="3040" y="3519"/>
              <a:ext cx="1938" cy="40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25400">
                  <a:solidFill>
                    <a:schemeClr val="folHlink"/>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1800" b="1" dirty="0">
                  <a:effectLst>
                    <a:outerShdw blurRad="38100" dist="38100" dir="2700000" algn="tl">
                      <a:srgbClr val="DDDDDD"/>
                    </a:outerShdw>
                  </a:effectLst>
                  <a:latin typeface="Helvetica" charset="0"/>
                  <a:cs typeface="Arial" charset="0"/>
                </a:rPr>
                <a:t>but, will attempt to break it</a:t>
              </a:r>
            </a:p>
            <a:p>
              <a:pPr eaLnBrk="0" hangingPunct="0">
                <a:defRPr/>
              </a:pPr>
              <a:endParaRPr lang="en-US" sz="1800" b="1" dirty="0">
                <a:effectLst>
                  <a:outerShdw blurRad="38100" dist="38100" dir="2700000" algn="tl">
                    <a:srgbClr val="DDDDDD"/>
                  </a:outerShdw>
                </a:effectLst>
                <a:latin typeface="Helvetica" charset="0"/>
                <a:cs typeface="Arial" charset="0"/>
              </a:endParaRPr>
            </a:p>
          </p:txBody>
        </p:sp>
        <p:sp>
          <p:nvSpPr>
            <p:cNvPr id="231437" name="Rectangle 13"/>
            <p:cNvSpPr>
              <a:spLocks noChangeArrowheads="1"/>
            </p:cNvSpPr>
            <p:nvPr/>
          </p:nvSpPr>
          <p:spPr bwMode="auto">
            <a:xfrm>
              <a:off x="3048" y="3735"/>
              <a:ext cx="1754" cy="229"/>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25400">
                  <a:solidFill>
                    <a:schemeClr val="folHlink"/>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1800" b="1" dirty="0">
                  <a:effectLst>
                    <a:outerShdw blurRad="38100" dist="38100" dir="2700000" algn="tl">
                      <a:srgbClr val="DDDDDD"/>
                    </a:outerShdw>
                  </a:effectLst>
                  <a:latin typeface="Helvetica" charset="0"/>
                  <a:cs typeface="Arial" charset="0"/>
                </a:rPr>
                <a:t>and, is driven by quality</a:t>
              </a:r>
            </a:p>
          </p:txBody>
        </p:sp>
        <p:pic>
          <p:nvPicPr>
            <p:cNvPr id="231438" name="Picture 1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 y="1872"/>
              <a:ext cx="1200" cy="1024"/>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pic>
      </p:grpSp>
      <p:grpSp>
        <p:nvGrpSpPr>
          <p:cNvPr id="231440" name="Group 16"/>
          <p:cNvGrpSpPr>
            <a:grpSpLocks/>
          </p:cNvGrpSpPr>
          <p:nvPr/>
        </p:nvGrpSpPr>
        <p:grpSpPr bwMode="auto">
          <a:xfrm>
            <a:off x="1371600" y="3048000"/>
            <a:ext cx="2824163" cy="2801938"/>
            <a:chOff x="712" y="1872"/>
            <a:chExt cx="1979" cy="2101"/>
          </a:xfrm>
        </p:grpSpPr>
        <p:sp>
          <p:nvSpPr>
            <p:cNvPr id="231428" name="Rectangle 4"/>
            <p:cNvSpPr>
              <a:spLocks noChangeArrowheads="1"/>
            </p:cNvSpPr>
            <p:nvPr/>
          </p:nvSpPr>
          <p:spPr bwMode="auto">
            <a:xfrm>
              <a:off x="943" y="2895"/>
              <a:ext cx="1232" cy="32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25400">
                  <a:solidFill>
                    <a:schemeClr val="folHlink"/>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2800" b="1" i="1" dirty="0">
                  <a:effectLst>
                    <a:outerShdw blurRad="38100" dist="38100" dir="2700000" algn="tl">
                      <a:srgbClr val="DDDDDD"/>
                    </a:outerShdw>
                  </a:effectLst>
                  <a:latin typeface="Helvetica" charset="0"/>
                  <a:cs typeface="Arial" charset="0"/>
                </a:rPr>
                <a:t>developer</a:t>
              </a:r>
            </a:p>
          </p:txBody>
        </p:sp>
        <p:sp>
          <p:nvSpPr>
            <p:cNvPr id="231430" name="Rectangle 6"/>
            <p:cNvSpPr>
              <a:spLocks noChangeArrowheads="1"/>
            </p:cNvSpPr>
            <p:nvPr/>
          </p:nvSpPr>
          <p:spPr bwMode="auto">
            <a:xfrm>
              <a:off x="712" y="3276"/>
              <a:ext cx="1827" cy="40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25400">
                  <a:solidFill>
                    <a:schemeClr val="folHlink"/>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1800" b="1" dirty="0">
                  <a:effectLst>
                    <a:outerShdw blurRad="38100" dist="38100" dir="2700000" algn="tl">
                      <a:srgbClr val="DDDDDD"/>
                    </a:outerShdw>
                  </a:effectLst>
                  <a:latin typeface="Helvetica" charset="0"/>
                  <a:cs typeface="Arial" charset="0"/>
                </a:rPr>
                <a:t>Understands the system </a:t>
              </a:r>
            </a:p>
            <a:p>
              <a:pPr eaLnBrk="0" hangingPunct="0">
                <a:defRPr/>
              </a:pPr>
              <a:endParaRPr lang="en-US" sz="1800" b="1" dirty="0">
                <a:effectLst>
                  <a:outerShdw blurRad="38100" dist="38100" dir="2700000" algn="tl">
                    <a:srgbClr val="DDDDDD"/>
                  </a:outerShdw>
                </a:effectLst>
                <a:latin typeface="Helvetica" charset="0"/>
                <a:cs typeface="Arial" charset="0"/>
              </a:endParaRPr>
            </a:p>
          </p:txBody>
        </p:sp>
        <p:sp>
          <p:nvSpPr>
            <p:cNvPr id="231432" name="Rectangle 8"/>
            <p:cNvSpPr>
              <a:spLocks noChangeArrowheads="1"/>
            </p:cNvSpPr>
            <p:nvPr/>
          </p:nvSpPr>
          <p:spPr bwMode="auto">
            <a:xfrm>
              <a:off x="720" y="3519"/>
              <a:ext cx="1547" cy="40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25400">
                  <a:solidFill>
                    <a:schemeClr val="folHlink"/>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1800" b="1" dirty="0">
                  <a:effectLst>
                    <a:outerShdw blurRad="38100" dist="38100" dir="2700000" algn="tl">
                      <a:srgbClr val="DDDDDD"/>
                    </a:outerShdw>
                  </a:effectLst>
                  <a:latin typeface="Helvetica" charset="0"/>
                  <a:cs typeface="Arial" charset="0"/>
                </a:rPr>
                <a:t>but, will test "gently"</a:t>
              </a:r>
            </a:p>
            <a:p>
              <a:pPr eaLnBrk="0" hangingPunct="0">
                <a:defRPr/>
              </a:pPr>
              <a:endParaRPr lang="en-US" sz="1800" b="1" dirty="0">
                <a:effectLst>
                  <a:outerShdw blurRad="38100" dist="38100" dir="2700000" algn="tl">
                    <a:srgbClr val="DDDDDD"/>
                  </a:outerShdw>
                </a:effectLst>
                <a:latin typeface="Helvetica" charset="0"/>
                <a:cs typeface="Arial" charset="0"/>
              </a:endParaRPr>
            </a:p>
          </p:txBody>
        </p:sp>
        <p:sp>
          <p:nvSpPr>
            <p:cNvPr id="231433" name="Rectangle 9"/>
            <p:cNvSpPr>
              <a:spLocks noChangeArrowheads="1"/>
            </p:cNvSpPr>
            <p:nvPr/>
          </p:nvSpPr>
          <p:spPr bwMode="auto">
            <a:xfrm>
              <a:off x="720" y="3744"/>
              <a:ext cx="1971" cy="229"/>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25400">
                  <a:solidFill>
                    <a:schemeClr val="folHlink"/>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1800" b="1" dirty="0">
                  <a:effectLst>
                    <a:outerShdw blurRad="38100" dist="38100" dir="2700000" algn="tl">
                      <a:srgbClr val="DDDDDD"/>
                    </a:outerShdw>
                  </a:effectLst>
                  <a:latin typeface="Helvetica" charset="0"/>
                  <a:cs typeface="Arial" charset="0"/>
                </a:rPr>
                <a:t>and, is driven by "delivery"</a:t>
              </a:r>
            </a:p>
          </p:txBody>
        </p:sp>
        <p:pic>
          <p:nvPicPr>
            <p:cNvPr id="231439" name="Picture 1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 y="1872"/>
              <a:ext cx="1200" cy="108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pic>
      </p:grpSp>
      <p:sp>
        <p:nvSpPr>
          <p:cNvPr id="2" name="Date Placeholder 1"/>
          <p:cNvSpPr>
            <a:spLocks noGrp="1"/>
          </p:cNvSpPr>
          <p:nvPr>
            <p:ph type="dt" sz="half" idx="10"/>
          </p:nvPr>
        </p:nvSpPr>
        <p:spPr/>
        <p:txBody>
          <a:bodyPr/>
          <a:lstStyle/>
          <a:p>
            <a:pPr>
              <a:defRPr/>
            </a:pPr>
            <a:r>
              <a:rPr lang="en-US" dirty="0" smtClean="0"/>
              <a:t>March 28,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1</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87</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32411428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7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9" presetClass="entr" presetSubtype="0" fill="hold" nodeType="clickEffect">
                                  <p:stCondLst>
                                    <p:cond delay="0"/>
                                  </p:stCondLst>
                                  <p:childTnLst>
                                    <p:set>
                                      <p:cBhvr>
                                        <p:cTn id="10" dur="1" fill="hold">
                                          <p:stCondLst>
                                            <p:cond delay="0"/>
                                          </p:stCondLst>
                                        </p:cTn>
                                        <p:tgtEl>
                                          <p:spTgt spid="231440"/>
                                        </p:tgtEl>
                                        <p:attrNameLst>
                                          <p:attrName>style.visibility</p:attrName>
                                        </p:attrNameLst>
                                      </p:cBhvr>
                                      <p:to>
                                        <p:strVal val="visible"/>
                                      </p:to>
                                    </p:set>
                                    <p:anim calcmode="lin" valueType="num">
                                      <p:cBhvr>
                                        <p:cTn id="11" dur="1000" fill="hold"/>
                                        <p:tgtEl>
                                          <p:spTgt spid="231440"/>
                                        </p:tgtEl>
                                        <p:attrNameLst>
                                          <p:attrName>ppt_x</p:attrName>
                                        </p:attrNameLst>
                                      </p:cBhvr>
                                      <p:tavLst>
                                        <p:tav tm="0">
                                          <p:val>
                                            <p:strVal val="#ppt_x-.2"/>
                                          </p:val>
                                        </p:tav>
                                        <p:tav tm="100000">
                                          <p:val>
                                            <p:strVal val="#ppt_x"/>
                                          </p:val>
                                        </p:tav>
                                      </p:tavLst>
                                    </p:anim>
                                    <p:anim calcmode="lin" valueType="num">
                                      <p:cBhvr>
                                        <p:cTn id="12" dur="1000" fill="hold"/>
                                        <p:tgtEl>
                                          <p:spTgt spid="231440"/>
                                        </p:tgtEl>
                                        <p:attrNameLst>
                                          <p:attrName>ppt_y</p:attrName>
                                        </p:attrNameLst>
                                      </p:cBhvr>
                                      <p:tavLst>
                                        <p:tav tm="0">
                                          <p:val>
                                            <p:strVal val="#ppt_y"/>
                                          </p:val>
                                        </p:tav>
                                        <p:tav tm="100000">
                                          <p:val>
                                            <p:strVal val="#ppt_y"/>
                                          </p:val>
                                        </p:tav>
                                      </p:tavLst>
                                    </p:anim>
                                    <p:animEffect transition="in" filter="wipe(right)" prLst="gradientSize: 0.1">
                                      <p:cBhvr>
                                        <p:cTn id="13" dur="1000"/>
                                        <p:tgtEl>
                                          <p:spTgt spid="23144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9" presetClass="entr" presetSubtype="0" fill="hold" nodeType="clickEffect">
                                  <p:stCondLst>
                                    <p:cond delay="0"/>
                                  </p:stCondLst>
                                  <p:childTnLst>
                                    <p:set>
                                      <p:cBhvr>
                                        <p:cTn id="17" dur="1" fill="hold">
                                          <p:stCondLst>
                                            <p:cond delay="0"/>
                                          </p:stCondLst>
                                        </p:cTn>
                                        <p:tgtEl>
                                          <p:spTgt spid="231441"/>
                                        </p:tgtEl>
                                        <p:attrNameLst>
                                          <p:attrName>style.visibility</p:attrName>
                                        </p:attrNameLst>
                                      </p:cBhvr>
                                      <p:to>
                                        <p:strVal val="visible"/>
                                      </p:to>
                                    </p:set>
                                    <p:anim calcmode="lin" valueType="num">
                                      <p:cBhvr>
                                        <p:cTn id="18" dur="1000" fill="hold"/>
                                        <p:tgtEl>
                                          <p:spTgt spid="231441"/>
                                        </p:tgtEl>
                                        <p:attrNameLst>
                                          <p:attrName>ppt_x</p:attrName>
                                        </p:attrNameLst>
                                      </p:cBhvr>
                                      <p:tavLst>
                                        <p:tav tm="0">
                                          <p:val>
                                            <p:strVal val="#ppt_x-.2"/>
                                          </p:val>
                                        </p:tav>
                                        <p:tav tm="100000">
                                          <p:val>
                                            <p:strVal val="#ppt_x"/>
                                          </p:val>
                                        </p:tav>
                                      </p:tavLst>
                                    </p:anim>
                                    <p:anim calcmode="lin" valueType="num">
                                      <p:cBhvr>
                                        <p:cTn id="19" dur="1000" fill="hold"/>
                                        <p:tgtEl>
                                          <p:spTgt spid="231441"/>
                                        </p:tgtEl>
                                        <p:attrNameLst>
                                          <p:attrName>ppt_y</p:attrName>
                                        </p:attrNameLst>
                                      </p:cBhvr>
                                      <p:tavLst>
                                        <p:tav tm="0">
                                          <p:val>
                                            <p:strVal val="#ppt_y"/>
                                          </p:val>
                                        </p:tav>
                                        <p:tav tm="100000">
                                          <p:val>
                                            <p:strVal val="#ppt_y"/>
                                          </p:val>
                                        </p:tav>
                                      </p:tavLst>
                                    </p:anim>
                                    <p:animEffect transition="in" filter="wipe(right)" prLst="gradientSize: 0.1">
                                      <p:cBhvr>
                                        <p:cTn id="20" dur="1000"/>
                                        <p:tgtEl>
                                          <p:spTgt spid="231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r>
              <a:rPr lang="en-US" dirty="0" smtClean="0"/>
              <a:t>Test Prudently  </a:t>
            </a:r>
            <a:endParaRPr lang="en-US" dirty="0">
              <a:latin typeface="Bookman Old Style" charset="0"/>
            </a:endParaRPr>
          </a:p>
        </p:txBody>
      </p:sp>
      <p:sp>
        <p:nvSpPr>
          <p:cNvPr id="2" name="Content Placeholder 1"/>
          <p:cNvSpPr>
            <a:spLocks noGrp="1"/>
          </p:cNvSpPr>
          <p:nvPr>
            <p:ph idx="1"/>
          </p:nvPr>
        </p:nvSpPr>
        <p:spPr>
          <a:xfrm>
            <a:off x="457200" y="2133600"/>
            <a:ext cx="5105400" cy="2667000"/>
          </a:xfrm>
        </p:spPr>
        <p:txBody>
          <a:bodyPr/>
          <a:lstStyle/>
          <a:p>
            <a:r>
              <a:rPr lang="en-US" dirty="0" smtClean="0"/>
              <a:t>You have a 3-day fishing vacation</a:t>
            </a:r>
          </a:p>
          <a:p>
            <a:pPr lvl="1"/>
            <a:r>
              <a:rPr lang="en-US" sz="2400" dirty="0" smtClean="0"/>
              <a:t>Day 1: net 10 fish in Pond A</a:t>
            </a:r>
          </a:p>
          <a:p>
            <a:pPr lvl="1"/>
            <a:r>
              <a:rPr lang="en-US" sz="2400" dirty="0"/>
              <a:t>Day </a:t>
            </a:r>
            <a:r>
              <a:rPr lang="en-US" sz="2400" dirty="0" smtClean="0"/>
              <a:t>2: </a:t>
            </a:r>
            <a:r>
              <a:rPr lang="en-US" sz="2400" dirty="0"/>
              <a:t>net </a:t>
            </a:r>
            <a:r>
              <a:rPr lang="en-US" sz="2400" dirty="0" smtClean="0"/>
              <a:t>20 </a:t>
            </a:r>
            <a:r>
              <a:rPr lang="en-US" sz="2400" dirty="0"/>
              <a:t>fish in </a:t>
            </a:r>
            <a:r>
              <a:rPr lang="en-US" sz="2400" dirty="0" smtClean="0"/>
              <a:t>Pond B</a:t>
            </a:r>
            <a:endParaRPr lang="en-US" sz="2400" dirty="0"/>
          </a:p>
          <a:p>
            <a:pPr lvl="1"/>
            <a:r>
              <a:rPr lang="en-US" sz="2400" dirty="0" smtClean="0"/>
              <a:t>Day 3: which pond do you return to?</a:t>
            </a:r>
          </a:p>
          <a:p>
            <a:pPr marL="0" indent="0">
              <a:buNone/>
            </a:pPr>
            <a:endParaRPr lang="en-US" dirty="0">
              <a:latin typeface="Gill Sans MT" charset="0"/>
            </a:endParaRPr>
          </a:p>
        </p:txBody>
      </p:sp>
      <p:pic>
        <p:nvPicPr>
          <p:cNvPr id="327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905000"/>
            <a:ext cx="3260956"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1925" name="Content Placeholder 2"/>
          <p:cNvSpPr>
            <a:spLocks/>
          </p:cNvSpPr>
          <p:nvPr/>
        </p:nvSpPr>
        <p:spPr bwMode="auto">
          <a:xfrm>
            <a:off x="533400" y="5029200"/>
            <a:ext cx="8229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eaLnBrk="0" hangingPunct="0">
              <a:spcBef>
                <a:spcPts val="600"/>
              </a:spcBef>
              <a:buClr>
                <a:schemeClr val="accent1"/>
              </a:buClr>
              <a:buSzPct val="76000"/>
              <a:buFont typeface="Arial" charset="0"/>
              <a:buChar char="•"/>
            </a:pPr>
            <a:endParaRPr lang="en-US" sz="2600" dirty="0">
              <a:latin typeface="Gill Sans MT" charset="0"/>
            </a:endParaRPr>
          </a:p>
        </p:txBody>
      </p:sp>
      <p:sp>
        <p:nvSpPr>
          <p:cNvPr id="3" name="Date Placeholder 2"/>
          <p:cNvSpPr>
            <a:spLocks noGrp="1"/>
          </p:cNvSpPr>
          <p:nvPr>
            <p:ph type="dt" sz="half" idx="10"/>
          </p:nvPr>
        </p:nvSpPr>
        <p:spPr/>
        <p:txBody>
          <a:bodyPr/>
          <a:lstStyle/>
          <a:p>
            <a:pPr>
              <a:defRPr/>
            </a:pPr>
            <a:r>
              <a:rPr lang="en-US" dirty="0" smtClean="0"/>
              <a:t>March 28,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1</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88</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32175178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32773"/>
                                        </p:tgtEl>
                                        <p:attrNameLst>
                                          <p:attrName>style.visibility</p:attrName>
                                        </p:attrNameLst>
                                      </p:cBhvr>
                                      <p:to>
                                        <p:strVal val="visible"/>
                                      </p:to>
                                    </p:set>
                                    <p:anim calcmode="lin" valueType="num">
                                      <p:cBhvr>
                                        <p:cTn id="11" dur="500" fill="hold"/>
                                        <p:tgtEl>
                                          <p:spTgt spid="32773"/>
                                        </p:tgtEl>
                                        <p:attrNameLst>
                                          <p:attrName>ppt_w</p:attrName>
                                        </p:attrNameLst>
                                      </p:cBhvr>
                                      <p:tavLst>
                                        <p:tav tm="0">
                                          <p:val>
                                            <p:fltVal val="0"/>
                                          </p:val>
                                        </p:tav>
                                        <p:tav tm="100000">
                                          <p:val>
                                            <p:strVal val="#ppt_w"/>
                                          </p:val>
                                        </p:tav>
                                      </p:tavLst>
                                    </p:anim>
                                    <p:anim calcmode="lin" valueType="num">
                                      <p:cBhvr>
                                        <p:cTn id="12" dur="500" fill="hold"/>
                                        <p:tgtEl>
                                          <p:spTgt spid="32773"/>
                                        </p:tgtEl>
                                        <p:attrNameLst>
                                          <p:attrName>ppt_h</p:attrName>
                                        </p:attrNameLst>
                                      </p:cBhvr>
                                      <p:tavLst>
                                        <p:tav tm="0">
                                          <p:val>
                                            <p:fltVal val="0"/>
                                          </p:val>
                                        </p:tav>
                                        <p:tav tm="100000">
                                          <p:val>
                                            <p:strVal val="#ppt_h"/>
                                          </p:val>
                                        </p:tav>
                                      </p:tavLst>
                                    </p:anim>
                                    <p:animEffect transition="in" filter="fade">
                                      <p:cBhvr>
                                        <p:cTn id="13" dur="500"/>
                                        <p:tgtEl>
                                          <p:spTgt spid="3277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r>
              <a:rPr lang="en-US" dirty="0" smtClean="0"/>
              <a:t>Test Prudently</a:t>
            </a:r>
            <a:endParaRPr lang="en-US" dirty="0">
              <a:latin typeface="Bookman Old Style" charset="0"/>
            </a:endParaRPr>
          </a:p>
        </p:txBody>
      </p:sp>
      <p:sp>
        <p:nvSpPr>
          <p:cNvPr id="2" name="Content Placeholder 1"/>
          <p:cNvSpPr>
            <a:spLocks noGrp="1"/>
          </p:cNvSpPr>
          <p:nvPr>
            <p:ph idx="1"/>
          </p:nvPr>
        </p:nvSpPr>
        <p:spPr/>
        <p:txBody>
          <a:bodyPr/>
          <a:lstStyle/>
          <a:p>
            <a:pPr marL="0" indent="0">
              <a:buNone/>
            </a:pPr>
            <a:r>
              <a:rPr lang="en-US" sz="2800" dirty="0" smtClean="0"/>
              <a:t>Defects tend to cluster rather than evenly distribute.</a:t>
            </a:r>
          </a:p>
          <a:p>
            <a:pPr marL="0" indent="0">
              <a:buNone/>
            </a:pPr>
            <a:endParaRPr lang="en-US" sz="3200" dirty="0" smtClean="0"/>
          </a:p>
          <a:p>
            <a:pPr lvl="1"/>
            <a:r>
              <a:rPr lang="en-US" sz="2400" dirty="0" smtClean="0"/>
              <a:t>The </a:t>
            </a:r>
            <a:r>
              <a:rPr lang="en-US" sz="2400" dirty="0"/>
              <a:t>probability of the existence of more </a:t>
            </a:r>
            <a:r>
              <a:rPr lang="en-US" sz="2400" dirty="0" smtClean="0"/>
              <a:t>defects </a:t>
            </a:r>
            <a:r>
              <a:rPr lang="en-US" sz="2400" dirty="0"/>
              <a:t>in a </a:t>
            </a:r>
            <a:r>
              <a:rPr lang="en-US" sz="2400" dirty="0" smtClean="0"/>
              <a:t>component </a:t>
            </a:r>
            <a:r>
              <a:rPr lang="en-US" sz="2400" dirty="0"/>
              <a:t>is proportional to the number of </a:t>
            </a:r>
            <a:r>
              <a:rPr lang="en-US" sz="2400" dirty="0" smtClean="0"/>
              <a:t>defects </a:t>
            </a:r>
            <a:r>
              <a:rPr lang="en-US" sz="2400" dirty="0"/>
              <a:t>already found in the </a:t>
            </a:r>
            <a:r>
              <a:rPr lang="en-US" sz="2400" dirty="0" smtClean="0"/>
              <a:t>component.</a:t>
            </a:r>
          </a:p>
          <a:p>
            <a:pPr lvl="1"/>
            <a:r>
              <a:rPr lang="en-US" sz="2400" dirty="0" smtClean="0"/>
              <a:t>A </a:t>
            </a:r>
            <a:r>
              <a:rPr lang="en-US" sz="2400" dirty="0"/>
              <a:t>small number of modules usually contains most of the defects discovered during pre</a:t>
            </a:r>
            <a:r>
              <a:rPr lang="en-US" sz="2400" dirty="0" smtClean="0"/>
              <a:t>-release </a:t>
            </a:r>
            <a:r>
              <a:rPr lang="en-US" sz="2400" dirty="0"/>
              <a:t>testing, or is responsible for most of the operational failures. </a:t>
            </a:r>
          </a:p>
          <a:p>
            <a:endParaRPr lang="en-US" dirty="0">
              <a:latin typeface="Gill Sans MT" charset="0"/>
            </a:endParaRPr>
          </a:p>
        </p:txBody>
      </p:sp>
      <p:sp>
        <p:nvSpPr>
          <p:cNvPr id="81925" name="Content Placeholder 2"/>
          <p:cNvSpPr>
            <a:spLocks/>
          </p:cNvSpPr>
          <p:nvPr/>
        </p:nvSpPr>
        <p:spPr bwMode="auto">
          <a:xfrm>
            <a:off x="533400" y="5029200"/>
            <a:ext cx="8229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eaLnBrk="0" hangingPunct="0">
              <a:spcBef>
                <a:spcPts val="600"/>
              </a:spcBef>
              <a:buClr>
                <a:schemeClr val="accent1"/>
              </a:buClr>
              <a:buSzPct val="76000"/>
              <a:buFont typeface="Arial" charset="0"/>
              <a:buChar char="•"/>
            </a:pPr>
            <a:endParaRPr lang="en-US" sz="2600" dirty="0">
              <a:latin typeface="Gill Sans MT" charset="0"/>
            </a:endParaRPr>
          </a:p>
        </p:txBody>
      </p:sp>
      <p:sp>
        <p:nvSpPr>
          <p:cNvPr id="3" name="Date Placeholder 2"/>
          <p:cNvSpPr>
            <a:spLocks noGrp="1"/>
          </p:cNvSpPr>
          <p:nvPr>
            <p:ph type="dt" sz="half" idx="10"/>
          </p:nvPr>
        </p:nvSpPr>
        <p:spPr/>
        <p:txBody>
          <a:bodyPr/>
          <a:lstStyle/>
          <a:p>
            <a:pPr>
              <a:defRPr/>
            </a:pPr>
            <a:r>
              <a:rPr lang="en-US" dirty="0" smtClean="0"/>
              <a:t>March 28,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1</a:t>
            </a:r>
            <a:endParaRPr lang="en-US" dirty="0"/>
          </a:p>
        </p:txBody>
      </p:sp>
      <p:sp>
        <p:nvSpPr>
          <p:cNvPr id="4" name="Slide Number Placeholder 3"/>
          <p:cNvSpPr>
            <a:spLocks noGrp="1"/>
          </p:cNvSpPr>
          <p:nvPr>
            <p:ph type="sldNum" sz="quarter" idx="12"/>
          </p:nvPr>
        </p:nvSpPr>
        <p:spPr/>
        <p:txBody>
          <a:bodyPr/>
          <a:lstStyle/>
          <a:p>
            <a:pPr>
              <a:defRPr/>
            </a:pPr>
            <a:fld id="{8BDBD1F7-51C1-E94D-B9B2-8F7012A744C6}" type="slidenum">
              <a:rPr lang="en-US" smtClean="0"/>
              <a:pPr>
                <a:defRPr/>
              </a:pPr>
              <a:t>89</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14967876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4114" name="Rectangle 2"/>
          <p:cNvSpPr>
            <a:spLocks noGrp="1" noChangeArrowheads="1"/>
          </p:cNvSpPr>
          <p:nvPr>
            <p:ph type="title"/>
          </p:nvPr>
        </p:nvSpPr>
        <p:spPr/>
        <p:txBody>
          <a:bodyPr/>
          <a:lstStyle/>
          <a:p>
            <a:pPr>
              <a:defRPr/>
            </a:pPr>
            <a:r>
              <a:rPr lang="en-US" dirty="0">
                <a:latin typeface="Arial" charset="0"/>
                <a:ea typeface="ＭＳ Ｐゴシック" charset="0"/>
                <a:cs typeface="ＭＳ Ｐゴシック" charset="0"/>
              </a:rPr>
              <a:t>Administrivia: Course structure</a:t>
            </a:r>
          </a:p>
        </p:txBody>
      </p:sp>
      <p:sp>
        <p:nvSpPr>
          <p:cNvPr id="25602" name="Rectangle 3"/>
          <p:cNvSpPr>
            <a:spLocks noGrp="1" noChangeArrowheads="1"/>
          </p:cNvSpPr>
          <p:nvPr>
            <p:ph idx="1"/>
          </p:nvPr>
        </p:nvSpPr>
        <p:spPr/>
        <p:txBody>
          <a:bodyPr/>
          <a:lstStyle/>
          <a:p>
            <a:pPr>
              <a:lnSpc>
                <a:spcPct val="90000"/>
              </a:lnSpc>
            </a:pPr>
            <a:r>
              <a:rPr lang="en-US" dirty="0">
                <a:latin typeface="Arial" charset="0"/>
                <a:ea typeface="ＭＳ Ｐゴシック" charset="0"/>
                <a:cs typeface="ＭＳ Ｐゴシック" charset="0"/>
              </a:rPr>
              <a:t>Ten classes + Midterm Exam </a:t>
            </a:r>
            <a:r>
              <a:rPr lang="en-US" dirty="0" smtClean="0">
                <a:latin typeface="Arial" charset="0"/>
                <a:ea typeface="ＭＳ Ｐゴシック" charset="0"/>
                <a:cs typeface="ＭＳ Ｐゴシック" charset="0"/>
              </a:rPr>
              <a:t>+ </a:t>
            </a:r>
            <a:r>
              <a:rPr lang="en-US" dirty="0">
                <a:latin typeface="Arial" charset="0"/>
                <a:ea typeface="ＭＳ Ｐゴシック" charset="0"/>
                <a:cs typeface="ＭＳ Ｐゴシック" charset="0"/>
              </a:rPr>
              <a:t>Final Exam</a:t>
            </a:r>
          </a:p>
          <a:p>
            <a:pPr>
              <a:lnSpc>
                <a:spcPct val="90000"/>
              </a:lnSpc>
            </a:pPr>
            <a:r>
              <a:rPr lang="en-US" dirty="0">
                <a:latin typeface="Arial" charset="0"/>
                <a:ea typeface="ＭＳ Ｐゴシック" charset="0"/>
                <a:cs typeface="ＭＳ Ｐゴシック" charset="0"/>
              </a:rPr>
              <a:t>Weekly reading, assignments </a:t>
            </a:r>
            <a:r>
              <a:rPr lang="en-US" dirty="0" smtClean="0">
                <a:latin typeface="Arial" charset="0"/>
                <a:ea typeface="ＭＳ Ｐゴシック" charset="0"/>
                <a:cs typeface="ＭＳ Ｐゴシック" charset="0"/>
              </a:rPr>
              <a:t>(10) </a:t>
            </a:r>
            <a:endParaRPr lang="en-US" sz="2400" dirty="0">
              <a:latin typeface="Arial" charset="0"/>
              <a:ea typeface="ＭＳ Ｐゴシック" charset="0"/>
            </a:endParaRPr>
          </a:p>
          <a:p>
            <a:pPr>
              <a:lnSpc>
                <a:spcPct val="90000"/>
              </a:lnSpc>
            </a:pPr>
            <a:r>
              <a:rPr lang="en-US" dirty="0">
                <a:latin typeface="Arial" charset="0"/>
                <a:ea typeface="ＭＳ Ｐゴシック" charset="0"/>
                <a:cs typeface="ＭＳ Ｐゴシック" charset="0"/>
              </a:rPr>
              <a:t>Class structure: lecture (with short break near the middle). </a:t>
            </a:r>
          </a:p>
          <a:p>
            <a:pPr eaLnBrk="1" hangingPunct="1"/>
            <a:r>
              <a:rPr lang="en-US" dirty="0">
                <a:latin typeface="Arial" charset="0"/>
                <a:ea typeface="MS PGothic" charset="0"/>
                <a:cs typeface="MS PGothic" charset="0"/>
              </a:rPr>
              <a:t>Topics and reading assignments are on the class web page </a:t>
            </a:r>
          </a:p>
        </p:txBody>
      </p:sp>
      <p:sp>
        <p:nvSpPr>
          <p:cNvPr id="25603"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March 28, 2017</a:t>
            </a:r>
            <a:endParaRPr lang="en-US" sz="1400" dirty="0"/>
          </a:p>
        </p:txBody>
      </p:sp>
      <p:sp>
        <p:nvSpPr>
          <p:cNvPr id="25604" name="Footer Placeholder 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SE 433: Lecture 1</a:t>
            </a:r>
            <a:endParaRPr lang="en-US" sz="1400"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9</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2895204993"/>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Tool Support is Essential </a:t>
            </a:r>
          </a:p>
        </p:txBody>
      </p:sp>
      <p:sp>
        <p:nvSpPr>
          <p:cNvPr id="3" name="Content Placeholder 2"/>
          <p:cNvSpPr>
            <a:spLocks noGrp="1"/>
          </p:cNvSpPr>
          <p:nvPr>
            <p:ph idx="1"/>
          </p:nvPr>
        </p:nvSpPr>
        <p:spPr/>
        <p:txBody>
          <a:bodyPr/>
          <a:lstStyle/>
          <a:p>
            <a:r>
              <a:rPr lang="en-US" dirty="0"/>
              <a:t>Some Reasons for Using Tools </a:t>
            </a:r>
          </a:p>
          <a:p>
            <a:pPr lvl="1"/>
            <a:r>
              <a:rPr lang="en-US" dirty="0"/>
              <a:t>Automate repetitive tasks </a:t>
            </a:r>
            <a:endParaRPr lang="en-US" dirty="0" smtClean="0"/>
          </a:p>
          <a:p>
            <a:pPr lvl="1"/>
            <a:r>
              <a:rPr lang="en-US" dirty="0" smtClean="0"/>
              <a:t>Avoid </a:t>
            </a:r>
            <a:r>
              <a:rPr lang="en-US" dirty="0"/>
              <a:t>typos, etc</a:t>
            </a:r>
            <a:r>
              <a:rPr lang="en-US" dirty="0" smtClean="0"/>
              <a:t>.</a:t>
            </a:r>
          </a:p>
          <a:p>
            <a:pPr lvl="1"/>
            <a:r>
              <a:rPr lang="en-US" dirty="0" smtClean="0"/>
              <a:t>Cope </a:t>
            </a:r>
            <a:r>
              <a:rPr lang="en-US" dirty="0"/>
              <a:t>with large programs </a:t>
            </a:r>
            <a:endParaRPr lang="en-US" dirty="0" smtClean="0"/>
          </a:p>
          <a:p>
            <a:r>
              <a:rPr lang="en-US" dirty="0" smtClean="0"/>
              <a:t>Tools Used</a:t>
            </a:r>
          </a:p>
          <a:p>
            <a:pPr lvl="1"/>
            <a:r>
              <a:rPr lang="en-US" dirty="0" smtClean="0"/>
              <a:t>Test script</a:t>
            </a:r>
            <a:endParaRPr lang="en-US" dirty="0"/>
          </a:p>
          <a:p>
            <a:pPr lvl="1"/>
            <a:r>
              <a:rPr lang="en-US" dirty="0" smtClean="0"/>
              <a:t>Automated compilation, build and testing: </a:t>
            </a:r>
            <a:r>
              <a:rPr lang="en-US" b="1" dirty="0" smtClean="0"/>
              <a:t>Ant</a:t>
            </a:r>
          </a:p>
          <a:p>
            <a:pPr lvl="1"/>
            <a:r>
              <a:rPr lang="en-US" dirty="0" smtClean="0"/>
              <a:t>Automated </a:t>
            </a:r>
            <a:r>
              <a:rPr lang="en-US" dirty="0"/>
              <a:t>running of tests: </a:t>
            </a:r>
            <a:r>
              <a:rPr lang="en-US" b="1" dirty="0"/>
              <a:t>JUnit</a:t>
            </a:r>
            <a:r>
              <a:rPr lang="en-US" dirty="0"/>
              <a:t> </a:t>
            </a:r>
            <a:endParaRPr lang="en-US" dirty="0" smtClean="0"/>
          </a:p>
          <a:p>
            <a:pPr lvl="1"/>
            <a:r>
              <a:rPr lang="en-US" dirty="0" smtClean="0"/>
              <a:t>Debugging</a:t>
            </a:r>
            <a:r>
              <a:rPr lang="en-US" dirty="0"/>
              <a:t>: </a:t>
            </a:r>
            <a:r>
              <a:rPr lang="en-US" b="1" dirty="0"/>
              <a:t>Eclipse</a:t>
            </a:r>
            <a:r>
              <a:rPr lang="en-US" dirty="0"/>
              <a:t> </a:t>
            </a:r>
            <a:r>
              <a:rPr lang="en-US" dirty="0" smtClean="0"/>
              <a:t>debugger</a:t>
            </a:r>
          </a:p>
          <a:p>
            <a:pPr lvl="1"/>
            <a:r>
              <a:rPr lang="en-US" dirty="0" smtClean="0"/>
              <a:t>Code Coverage: </a:t>
            </a:r>
            <a:r>
              <a:rPr lang="en-US" b="1" dirty="0" smtClean="0"/>
              <a:t>Cobertura</a:t>
            </a:r>
            <a:r>
              <a:rPr lang="en-US" dirty="0" smtClean="0"/>
              <a:t> </a:t>
            </a:r>
            <a:endParaRPr lang="en-US" dirty="0"/>
          </a:p>
          <a:p>
            <a:endParaRPr lang="en-US" dirty="0">
              <a:effectLst/>
            </a:endParaRPr>
          </a:p>
        </p:txBody>
      </p:sp>
      <p:sp>
        <p:nvSpPr>
          <p:cNvPr id="4" name="Date Placeholder 3"/>
          <p:cNvSpPr>
            <a:spLocks noGrp="1"/>
          </p:cNvSpPr>
          <p:nvPr>
            <p:ph type="dt" sz="half" idx="10"/>
          </p:nvPr>
        </p:nvSpPr>
        <p:spPr/>
        <p:txBody>
          <a:bodyPr/>
          <a:lstStyle/>
          <a:p>
            <a:pPr>
              <a:defRPr/>
            </a:pPr>
            <a:r>
              <a:rPr lang="en-US" dirty="0" smtClean="0"/>
              <a:t>March 28,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1</a:t>
            </a:r>
            <a:endParaRPr lang="en-US" dirty="0"/>
          </a:p>
        </p:txBody>
      </p:sp>
      <p:sp>
        <p:nvSpPr>
          <p:cNvPr id="6" name="Slide Number Placeholder 5"/>
          <p:cNvSpPr>
            <a:spLocks noGrp="1"/>
          </p:cNvSpPr>
          <p:nvPr>
            <p:ph type="sldNum" sz="quarter" idx="12"/>
          </p:nvPr>
        </p:nvSpPr>
        <p:spPr/>
        <p:txBody>
          <a:bodyPr/>
          <a:lstStyle/>
          <a:p>
            <a:pPr>
              <a:defRPr/>
            </a:pPr>
            <a:fld id="{8BDBD1F7-51C1-E94D-B9B2-8F7012A744C6}" type="slidenum">
              <a:rPr lang="en-US" smtClean="0"/>
              <a:pPr>
                <a:defRPr/>
              </a:pPr>
              <a:t>90</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173662175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400" dirty="0" smtClean="0"/>
              <a:t>Limitations of </a:t>
            </a:r>
            <a:br>
              <a:rPr lang="en-US" sz="4400" dirty="0" smtClean="0"/>
            </a:br>
            <a:r>
              <a:rPr lang="en-US" sz="4400" dirty="0" smtClean="0"/>
              <a:t>Software Testing</a:t>
            </a:r>
            <a:endParaRPr lang="en-US" sz="4400" dirty="0"/>
          </a:p>
        </p:txBody>
      </p:sp>
      <p:sp>
        <p:nvSpPr>
          <p:cNvPr id="3" name="Subtitle 2"/>
          <p:cNvSpPr>
            <a:spLocks noGrp="1"/>
          </p:cNvSpPr>
          <p:nvPr>
            <p:ph type="subTitle" idx="1"/>
          </p:nvPr>
        </p:nvSpPr>
        <p:spPr/>
        <p:txBody>
          <a:bodyPr/>
          <a:lstStyle/>
          <a:p>
            <a:endParaRPr lang="en-US" dirty="0"/>
          </a:p>
        </p:txBody>
      </p:sp>
      <p:sp>
        <p:nvSpPr>
          <p:cNvPr id="4" name="Date Placeholder 3"/>
          <p:cNvSpPr>
            <a:spLocks noGrp="1"/>
          </p:cNvSpPr>
          <p:nvPr>
            <p:ph type="dt" sz="half" idx="10"/>
          </p:nvPr>
        </p:nvSpPr>
        <p:spPr/>
        <p:txBody>
          <a:bodyPr/>
          <a:lstStyle/>
          <a:p>
            <a:pPr>
              <a:defRPr/>
            </a:pPr>
            <a:r>
              <a:rPr lang="en-US" dirty="0" smtClean="0"/>
              <a:t>March 28,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1</a:t>
            </a:r>
            <a:endParaRPr lang="en-US" dirty="0"/>
          </a:p>
        </p:txBody>
      </p:sp>
      <p:sp>
        <p:nvSpPr>
          <p:cNvPr id="6" name="Slide Number Placeholder 5"/>
          <p:cNvSpPr>
            <a:spLocks noGrp="1"/>
          </p:cNvSpPr>
          <p:nvPr>
            <p:ph type="sldNum" sz="quarter" idx="12"/>
          </p:nvPr>
        </p:nvSpPr>
        <p:spPr/>
        <p:txBody>
          <a:bodyPr/>
          <a:lstStyle/>
          <a:p>
            <a:pPr>
              <a:defRPr/>
            </a:pPr>
            <a:fld id="{F683B677-C643-1541-A02D-CD84F8996590}" type="slidenum">
              <a:rPr lang="en-US" smtClean="0"/>
              <a:pPr>
                <a:defRPr/>
              </a:pPr>
              <a:t>91</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2202500976"/>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p:cNvSpPr>
          <p:nvPr>
            <p:ph type="title"/>
          </p:nvPr>
        </p:nvSpPr>
        <p:spPr/>
        <p:txBody>
          <a:bodyPr/>
          <a:lstStyle/>
          <a:p>
            <a:r>
              <a:rPr lang="en-US" dirty="0"/>
              <a:t>Exhaustive </a:t>
            </a:r>
            <a:r>
              <a:rPr lang="en-US" dirty="0" smtClean="0"/>
              <a:t>Testing</a:t>
            </a:r>
            <a:endParaRPr lang="en-US" sz="4400" dirty="0"/>
          </a:p>
        </p:txBody>
      </p:sp>
      <p:sp>
        <p:nvSpPr>
          <p:cNvPr id="3" name="Content Placeholder 2"/>
          <p:cNvSpPr>
            <a:spLocks noGrp="1"/>
          </p:cNvSpPr>
          <p:nvPr>
            <p:ph idx="1"/>
          </p:nvPr>
        </p:nvSpPr>
        <p:spPr>
          <a:xfrm>
            <a:off x="457200" y="1066800"/>
            <a:ext cx="4724400" cy="5410200"/>
          </a:xfrm>
        </p:spPr>
        <p:txBody>
          <a:bodyPr/>
          <a:lstStyle/>
          <a:p>
            <a:r>
              <a:rPr lang="en-US" dirty="0" smtClean="0"/>
              <a:t>Can we exhaustively test a </a:t>
            </a:r>
          </a:p>
          <a:p>
            <a:pPr marL="0" indent="0">
              <a:buNone/>
            </a:pPr>
            <a:r>
              <a:rPr lang="en-US" dirty="0"/>
              <a:t> </a:t>
            </a:r>
            <a:r>
              <a:rPr lang="en-US" dirty="0" smtClean="0"/>
              <a:t>   program?</a:t>
            </a:r>
          </a:p>
          <a:p>
            <a:r>
              <a:rPr lang="en-US" dirty="0" smtClean="0"/>
              <a:t>Let’s consider this simple program</a:t>
            </a:r>
            <a:endParaRPr lang="en-US" dirty="0">
              <a:effectLst>
                <a:outerShdw blurRad="38100" dist="38100" dir="2700000" algn="tl">
                  <a:srgbClr val="DDDDDD"/>
                </a:outerShdw>
              </a:effectLst>
              <a:cs typeface="Arial" charset="0"/>
            </a:endParaRPr>
          </a:p>
          <a:p>
            <a:pPr>
              <a:defRPr/>
            </a:pPr>
            <a:r>
              <a:rPr lang="en-US" dirty="0" smtClean="0">
                <a:effectLst>
                  <a:outerShdw blurRad="38100" dist="38100" dir="2700000" algn="tl">
                    <a:srgbClr val="DDDDDD"/>
                  </a:outerShdw>
                </a:effectLst>
                <a:cs typeface="Arial" charset="0"/>
              </a:rPr>
              <a:t>There </a:t>
            </a:r>
            <a:r>
              <a:rPr lang="en-US" dirty="0">
                <a:effectLst>
                  <a:outerShdw blurRad="38100" dist="38100" dir="2700000" algn="tl">
                    <a:srgbClr val="DDDDDD"/>
                  </a:outerShdw>
                </a:effectLst>
                <a:cs typeface="Arial" charset="0"/>
              </a:rPr>
              <a:t>are 10</a:t>
            </a:r>
            <a:r>
              <a:rPr lang="en-US" baseline="30000" dirty="0">
                <a:effectLst>
                  <a:outerShdw blurRad="38100" dist="38100" dir="2700000" algn="tl">
                    <a:srgbClr val="DDDDDD"/>
                  </a:outerShdw>
                </a:effectLst>
                <a:cs typeface="Arial" charset="0"/>
              </a:rPr>
              <a:t>14</a:t>
            </a:r>
            <a:r>
              <a:rPr lang="en-US" dirty="0">
                <a:effectLst>
                  <a:outerShdw blurRad="38100" dist="38100" dir="2700000" algn="tl">
                    <a:srgbClr val="DDDDDD"/>
                  </a:outerShdw>
                </a:effectLst>
                <a:cs typeface="Arial" charset="0"/>
              </a:rPr>
              <a:t>  </a:t>
            </a:r>
            <a:r>
              <a:rPr lang="en-US" dirty="0" smtClean="0">
                <a:effectLst>
                  <a:outerShdw blurRad="38100" dist="38100" dir="2700000" algn="tl">
                    <a:srgbClr val="DDDDDD"/>
                  </a:outerShdw>
                </a:effectLst>
                <a:cs typeface="Arial" charset="0"/>
              </a:rPr>
              <a:t>possible</a:t>
            </a:r>
            <a:r>
              <a:rPr lang="en-US" dirty="0">
                <a:effectLst>
                  <a:outerShdw blurRad="38100" dist="38100" dir="2700000" algn="tl">
                    <a:srgbClr val="DDDDDD"/>
                  </a:outerShdw>
                </a:effectLst>
                <a:cs typeface="Arial" charset="0"/>
              </a:rPr>
              <a:t> </a:t>
            </a:r>
            <a:r>
              <a:rPr lang="en-US" dirty="0" smtClean="0">
                <a:effectLst>
                  <a:outerShdw blurRad="38100" dist="38100" dir="2700000" algn="tl">
                    <a:srgbClr val="DDDDDD"/>
                  </a:outerShdw>
                </a:effectLst>
                <a:cs typeface="Arial" charset="0"/>
              </a:rPr>
              <a:t>paths</a:t>
            </a:r>
            <a:r>
              <a:rPr lang="en-US" dirty="0">
                <a:effectLst>
                  <a:outerShdw blurRad="38100" dist="38100" dir="2700000" algn="tl">
                    <a:srgbClr val="DDDDDD"/>
                  </a:outerShdw>
                </a:effectLst>
                <a:cs typeface="Arial" charset="0"/>
              </a:rPr>
              <a:t>! </a:t>
            </a:r>
            <a:endParaRPr lang="en-US" dirty="0" smtClean="0">
              <a:effectLst>
                <a:outerShdw blurRad="38100" dist="38100" dir="2700000" algn="tl">
                  <a:srgbClr val="DDDDDD"/>
                </a:outerShdw>
              </a:effectLst>
              <a:cs typeface="Arial" charset="0"/>
            </a:endParaRPr>
          </a:p>
          <a:p>
            <a:pPr lvl="1">
              <a:defRPr/>
            </a:pPr>
            <a:r>
              <a:rPr lang="en-US" sz="2400" dirty="0" smtClean="0">
                <a:effectLst>
                  <a:outerShdw blurRad="38100" dist="38100" dir="2700000" algn="tl">
                    <a:srgbClr val="DDDDDD"/>
                  </a:outerShdw>
                </a:effectLst>
                <a:cs typeface="Arial" charset="0"/>
              </a:rPr>
              <a:t>If </a:t>
            </a:r>
            <a:r>
              <a:rPr lang="en-US" sz="2400" dirty="0">
                <a:effectLst>
                  <a:outerShdw blurRad="38100" dist="38100" dir="2700000" algn="tl">
                    <a:srgbClr val="DDDDDD"/>
                  </a:outerShdw>
                </a:effectLst>
                <a:cs typeface="Arial" charset="0"/>
              </a:rPr>
              <a:t>we execute </a:t>
            </a:r>
            <a:r>
              <a:rPr lang="en-US" sz="2400" dirty="0" smtClean="0">
                <a:effectLst>
                  <a:outerShdw blurRad="38100" dist="38100" dir="2700000" algn="tl">
                    <a:srgbClr val="DDDDDD"/>
                  </a:outerShdw>
                </a:effectLst>
                <a:cs typeface="Arial" charset="0"/>
              </a:rPr>
              <a:t>one test </a:t>
            </a:r>
            <a:r>
              <a:rPr lang="en-US" sz="2400" dirty="0">
                <a:effectLst>
                  <a:outerShdw blurRad="38100" dist="38100" dir="2700000" algn="tl">
                    <a:srgbClr val="DDDDDD"/>
                  </a:outerShdw>
                </a:effectLst>
                <a:cs typeface="Arial" charset="0"/>
              </a:rPr>
              <a:t>per millisecond, </a:t>
            </a:r>
            <a:endParaRPr lang="en-US" sz="2400" dirty="0" smtClean="0">
              <a:effectLst>
                <a:outerShdw blurRad="38100" dist="38100" dir="2700000" algn="tl">
                  <a:srgbClr val="DDDDDD"/>
                </a:outerShdw>
              </a:effectLst>
              <a:cs typeface="Arial" charset="0"/>
            </a:endParaRPr>
          </a:p>
          <a:p>
            <a:pPr lvl="1">
              <a:defRPr/>
            </a:pPr>
            <a:r>
              <a:rPr lang="en-US" sz="2400" dirty="0" smtClean="0">
                <a:effectLst>
                  <a:outerShdw blurRad="38100" dist="38100" dir="2700000" algn="tl">
                    <a:srgbClr val="DDDDDD"/>
                  </a:outerShdw>
                </a:effectLst>
                <a:cs typeface="Arial" charset="0"/>
              </a:rPr>
              <a:t>it </a:t>
            </a:r>
            <a:r>
              <a:rPr lang="en-US" sz="2400" dirty="0">
                <a:effectLst>
                  <a:outerShdw blurRad="38100" dist="38100" dir="2700000" algn="tl">
                    <a:srgbClr val="DDDDDD"/>
                  </a:outerShdw>
                </a:effectLst>
                <a:cs typeface="Arial" charset="0"/>
              </a:rPr>
              <a:t>would take 3,170 years </a:t>
            </a:r>
            <a:r>
              <a:rPr lang="en-US" sz="2400" dirty="0" smtClean="0">
                <a:effectLst>
                  <a:outerShdw blurRad="38100" dist="38100" dir="2700000" algn="tl">
                    <a:srgbClr val="DDDDDD"/>
                  </a:outerShdw>
                </a:effectLst>
                <a:cs typeface="Arial" charset="0"/>
              </a:rPr>
              <a:t>to test </a:t>
            </a:r>
            <a:r>
              <a:rPr lang="en-US" sz="2400" dirty="0">
                <a:effectLst>
                  <a:outerShdw blurRad="38100" dist="38100" dir="2700000" algn="tl">
                    <a:srgbClr val="DDDDDD"/>
                  </a:outerShdw>
                </a:effectLst>
                <a:cs typeface="Arial" charset="0"/>
              </a:rPr>
              <a:t>this program!</a:t>
            </a:r>
            <a:r>
              <a:rPr lang="en-US" sz="2400" dirty="0" smtClean="0">
                <a:effectLst>
                  <a:outerShdw blurRad="38100" dist="38100" dir="2700000" algn="tl">
                    <a:srgbClr val="DDDDDD"/>
                  </a:outerShdw>
                </a:effectLst>
                <a:cs typeface="Arial" charset="0"/>
              </a:rPr>
              <a:t>!</a:t>
            </a:r>
          </a:p>
          <a:p>
            <a:pPr>
              <a:defRPr/>
            </a:pPr>
            <a:r>
              <a:rPr lang="en-US" dirty="0" smtClean="0">
                <a:effectLst>
                  <a:outerShdw blurRad="38100" dist="38100" dir="2700000" algn="tl">
                    <a:srgbClr val="DDDDDD"/>
                  </a:outerShdw>
                </a:effectLst>
                <a:cs typeface="Arial" charset="0"/>
              </a:rPr>
              <a:t>Exhaustive testing is impossible!</a:t>
            </a:r>
            <a:endParaRPr lang="en-US" dirty="0">
              <a:effectLst>
                <a:outerShdw blurRad="38100" dist="38100" dir="2700000" algn="tl">
                  <a:srgbClr val="DDDDDD"/>
                </a:outerShdw>
              </a:effectLst>
              <a:cs typeface="Arial" charset="0"/>
            </a:endParaRPr>
          </a:p>
        </p:txBody>
      </p:sp>
      <p:sp>
        <p:nvSpPr>
          <p:cNvPr id="244800" name="Rectangle 64"/>
          <p:cNvSpPr>
            <a:spLocks noChangeArrowheads="1"/>
          </p:cNvSpPr>
          <p:nvPr/>
        </p:nvSpPr>
        <p:spPr bwMode="auto">
          <a:xfrm>
            <a:off x="6934200" y="1524000"/>
            <a:ext cx="2038350" cy="33337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25400">
                <a:solidFill>
                  <a:schemeClr val="folHlink"/>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1600" b="1" dirty="0">
                <a:effectLst>
                  <a:outerShdw blurRad="38100" dist="38100" dir="2700000" algn="tl">
                    <a:srgbClr val="DDDDDD"/>
                  </a:outerShdw>
                </a:effectLst>
                <a:latin typeface="Helvetica" charset="0"/>
                <a:cs typeface="Arial" charset="0"/>
              </a:rPr>
              <a:t>loop &lt; 20 iterations</a:t>
            </a:r>
          </a:p>
        </p:txBody>
      </p:sp>
      <p:grpSp>
        <p:nvGrpSpPr>
          <p:cNvPr id="2" name="Group 1"/>
          <p:cNvGrpSpPr/>
          <p:nvPr/>
        </p:nvGrpSpPr>
        <p:grpSpPr>
          <a:xfrm>
            <a:off x="5562600" y="1905000"/>
            <a:ext cx="3429000" cy="2771775"/>
            <a:chOff x="2146300" y="1114425"/>
            <a:chExt cx="4179888" cy="3959225"/>
          </a:xfrm>
        </p:grpSpPr>
        <p:sp>
          <p:nvSpPr>
            <p:cNvPr id="244740" name="Line 4"/>
            <p:cNvSpPr>
              <a:spLocks noChangeShapeType="1"/>
            </p:cNvSpPr>
            <p:nvPr/>
          </p:nvSpPr>
          <p:spPr bwMode="auto">
            <a:xfrm>
              <a:off x="2787650" y="3714750"/>
              <a:ext cx="0" cy="2000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dirty="0">
                <a:cs typeface="Arial" charset="0"/>
              </a:endParaRPr>
            </a:p>
          </p:txBody>
        </p:sp>
        <p:grpSp>
          <p:nvGrpSpPr>
            <p:cNvPr id="86019" name="Group 5"/>
            <p:cNvGrpSpPr>
              <a:grpSpLocks/>
            </p:cNvGrpSpPr>
            <p:nvPr/>
          </p:nvGrpSpPr>
          <p:grpSpPr bwMode="auto">
            <a:xfrm>
              <a:off x="4457700" y="1143000"/>
              <a:ext cx="65088" cy="201613"/>
              <a:chOff x="2808" y="640"/>
              <a:chExt cx="41" cy="113"/>
            </a:xfrm>
          </p:grpSpPr>
          <p:sp>
            <p:nvSpPr>
              <p:cNvPr id="244742" name="Freeform 6"/>
              <p:cNvSpPr>
                <a:spLocks/>
              </p:cNvSpPr>
              <p:nvPr/>
            </p:nvSpPr>
            <p:spPr bwMode="auto">
              <a:xfrm>
                <a:off x="2808" y="664"/>
                <a:ext cx="41" cy="89"/>
              </a:xfrm>
              <a:custGeom>
                <a:avLst/>
                <a:gdLst>
                  <a:gd name="T0" fmla="*/ 20 w 41"/>
                  <a:gd name="T1" fmla="*/ 88 h 89"/>
                  <a:gd name="T2" fmla="*/ 0 w 41"/>
                  <a:gd name="T3" fmla="*/ 0 h 89"/>
                  <a:gd name="T4" fmla="*/ 20 w 41"/>
                  <a:gd name="T5" fmla="*/ 0 h 89"/>
                  <a:gd name="T6" fmla="*/ 40 w 41"/>
                  <a:gd name="T7" fmla="*/ 0 h 89"/>
                  <a:gd name="T8" fmla="*/ 20 w 41"/>
                  <a:gd name="T9" fmla="*/ 88 h 89"/>
                </a:gdLst>
                <a:ahLst/>
                <a:cxnLst>
                  <a:cxn ang="0">
                    <a:pos x="T0" y="T1"/>
                  </a:cxn>
                  <a:cxn ang="0">
                    <a:pos x="T2" y="T3"/>
                  </a:cxn>
                  <a:cxn ang="0">
                    <a:pos x="T4" y="T5"/>
                  </a:cxn>
                  <a:cxn ang="0">
                    <a:pos x="T6" y="T7"/>
                  </a:cxn>
                  <a:cxn ang="0">
                    <a:pos x="T8" y="T9"/>
                  </a:cxn>
                </a:cxnLst>
                <a:rect l="0" t="0" r="r" b="b"/>
                <a:pathLst>
                  <a:path w="41" h="89">
                    <a:moveTo>
                      <a:pt x="20" y="88"/>
                    </a:moveTo>
                    <a:lnTo>
                      <a:pt x="0" y="0"/>
                    </a:lnTo>
                    <a:lnTo>
                      <a:pt x="20" y="0"/>
                    </a:lnTo>
                    <a:lnTo>
                      <a:pt x="40" y="0"/>
                    </a:lnTo>
                    <a:lnTo>
                      <a:pt x="20" y="88"/>
                    </a:lnTo>
                  </a:path>
                </a:pathLst>
              </a:custGeom>
              <a:solidFill>
                <a:srgbClr val="000000"/>
              </a:solidFill>
              <a:ln w="25400" cap="rnd" cmpd="sng">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107763" dir="2700000" algn="ctr" rotWithShape="0">
                        <a:schemeClr val="bg2"/>
                      </a:outerShdw>
                    </a:effectLst>
                  </a14:hiddenEffects>
                </a:ext>
              </a:extLst>
            </p:spPr>
            <p:txBody>
              <a:bodyPr/>
              <a:lstStyle/>
              <a:p>
                <a:pPr>
                  <a:defRPr/>
                </a:pPr>
                <a:endParaRPr lang="en-US" sz="1800" dirty="0">
                  <a:cs typeface="Arial" charset="0"/>
                </a:endParaRPr>
              </a:p>
            </p:txBody>
          </p:sp>
          <p:sp>
            <p:nvSpPr>
              <p:cNvPr id="244743" name="Line 7"/>
              <p:cNvSpPr>
                <a:spLocks noChangeShapeType="1"/>
              </p:cNvSpPr>
              <p:nvPr/>
            </p:nvSpPr>
            <p:spPr bwMode="auto">
              <a:xfrm>
                <a:off x="2836" y="640"/>
                <a:ext cx="0" cy="1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dirty="0">
                  <a:cs typeface="Arial" charset="0"/>
                </a:endParaRPr>
              </a:p>
            </p:txBody>
          </p:sp>
        </p:grpSp>
        <p:sp>
          <p:nvSpPr>
            <p:cNvPr id="244744" name="Line 8"/>
            <p:cNvSpPr>
              <a:spLocks noChangeShapeType="1"/>
            </p:cNvSpPr>
            <p:nvPr/>
          </p:nvSpPr>
          <p:spPr bwMode="auto">
            <a:xfrm>
              <a:off x="4502150" y="1114425"/>
              <a:ext cx="0" cy="10001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dirty="0">
                <a:cs typeface="Arial" charset="0"/>
              </a:endParaRPr>
            </a:p>
          </p:txBody>
        </p:sp>
        <p:sp>
          <p:nvSpPr>
            <p:cNvPr id="244745" name="Rectangle 9"/>
            <p:cNvSpPr>
              <a:spLocks noChangeArrowheads="1"/>
            </p:cNvSpPr>
            <p:nvPr/>
          </p:nvSpPr>
          <p:spPr bwMode="auto">
            <a:xfrm>
              <a:off x="4229100" y="1371600"/>
              <a:ext cx="546100" cy="257175"/>
            </a:xfrm>
            <a:prstGeom prst="rect">
              <a:avLst/>
            </a:prstGeom>
            <a:solidFill>
              <a:schemeClr val="accent2"/>
            </a:solidFill>
            <a:ln w="25400">
              <a:solidFill>
                <a:schemeClr val="tx1"/>
              </a:solidFill>
              <a:miter lim="800000"/>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dirty="0">
                <a:cs typeface="Arial" charset="0"/>
              </a:endParaRPr>
            </a:p>
          </p:txBody>
        </p:sp>
        <p:grpSp>
          <p:nvGrpSpPr>
            <p:cNvPr id="86022" name="Group 10"/>
            <p:cNvGrpSpPr>
              <a:grpSpLocks/>
            </p:cNvGrpSpPr>
            <p:nvPr/>
          </p:nvGrpSpPr>
          <p:grpSpPr bwMode="auto">
            <a:xfrm>
              <a:off x="4787900" y="1443038"/>
              <a:ext cx="1524000" cy="73025"/>
              <a:chOff x="3016" y="808"/>
              <a:chExt cx="960" cy="41"/>
            </a:xfrm>
          </p:grpSpPr>
          <p:sp>
            <p:nvSpPr>
              <p:cNvPr id="244747" name="Freeform 11"/>
              <p:cNvSpPr>
                <a:spLocks/>
              </p:cNvSpPr>
              <p:nvPr/>
            </p:nvSpPr>
            <p:spPr bwMode="auto">
              <a:xfrm>
                <a:off x="3016" y="808"/>
                <a:ext cx="89" cy="41"/>
              </a:xfrm>
              <a:custGeom>
                <a:avLst/>
                <a:gdLst>
                  <a:gd name="T0" fmla="*/ 0 w 89"/>
                  <a:gd name="T1" fmla="*/ 20 h 41"/>
                  <a:gd name="T2" fmla="*/ 88 w 89"/>
                  <a:gd name="T3" fmla="*/ 0 h 41"/>
                  <a:gd name="T4" fmla="*/ 88 w 89"/>
                  <a:gd name="T5" fmla="*/ 20 h 41"/>
                  <a:gd name="T6" fmla="*/ 88 w 89"/>
                  <a:gd name="T7" fmla="*/ 40 h 41"/>
                  <a:gd name="T8" fmla="*/ 0 w 89"/>
                  <a:gd name="T9" fmla="*/ 20 h 41"/>
                </a:gdLst>
                <a:ahLst/>
                <a:cxnLst>
                  <a:cxn ang="0">
                    <a:pos x="T0" y="T1"/>
                  </a:cxn>
                  <a:cxn ang="0">
                    <a:pos x="T2" y="T3"/>
                  </a:cxn>
                  <a:cxn ang="0">
                    <a:pos x="T4" y="T5"/>
                  </a:cxn>
                  <a:cxn ang="0">
                    <a:pos x="T6" y="T7"/>
                  </a:cxn>
                  <a:cxn ang="0">
                    <a:pos x="T8" y="T9"/>
                  </a:cxn>
                </a:cxnLst>
                <a:rect l="0" t="0" r="r" b="b"/>
                <a:pathLst>
                  <a:path w="89" h="41">
                    <a:moveTo>
                      <a:pt x="0" y="20"/>
                    </a:moveTo>
                    <a:lnTo>
                      <a:pt x="88" y="0"/>
                    </a:lnTo>
                    <a:lnTo>
                      <a:pt x="88" y="20"/>
                    </a:lnTo>
                    <a:lnTo>
                      <a:pt x="88" y="40"/>
                    </a:lnTo>
                    <a:lnTo>
                      <a:pt x="0" y="20"/>
                    </a:lnTo>
                  </a:path>
                </a:pathLst>
              </a:custGeom>
              <a:solidFill>
                <a:srgbClr val="000000"/>
              </a:solidFill>
              <a:ln w="25400" cap="rnd" cmpd="sng">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107763" dir="2700000" algn="ctr" rotWithShape="0">
                        <a:schemeClr val="bg2"/>
                      </a:outerShdw>
                    </a:effectLst>
                  </a14:hiddenEffects>
                </a:ext>
              </a:extLst>
            </p:spPr>
            <p:txBody>
              <a:bodyPr/>
              <a:lstStyle/>
              <a:p>
                <a:pPr>
                  <a:defRPr/>
                </a:pPr>
                <a:endParaRPr lang="en-US" sz="1800" dirty="0">
                  <a:cs typeface="Arial" charset="0"/>
                </a:endParaRPr>
              </a:p>
            </p:txBody>
          </p:sp>
          <p:sp>
            <p:nvSpPr>
              <p:cNvPr id="244748" name="Line 12"/>
              <p:cNvSpPr>
                <a:spLocks noChangeShapeType="1"/>
              </p:cNvSpPr>
              <p:nvPr/>
            </p:nvSpPr>
            <p:spPr bwMode="auto">
              <a:xfrm>
                <a:off x="3120" y="836"/>
                <a:ext cx="85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dirty="0">
                  <a:cs typeface="Arial" charset="0"/>
                </a:endParaRPr>
              </a:p>
            </p:txBody>
          </p:sp>
        </p:grpSp>
        <p:sp>
          <p:nvSpPr>
            <p:cNvPr id="244749" name="Line 13"/>
            <p:cNvSpPr>
              <a:spLocks noChangeShapeType="1"/>
            </p:cNvSpPr>
            <p:nvPr/>
          </p:nvSpPr>
          <p:spPr bwMode="auto">
            <a:xfrm>
              <a:off x="4502150" y="1657350"/>
              <a:ext cx="0" cy="1714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dirty="0">
                <a:cs typeface="Arial" charset="0"/>
              </a:endParaRPr>
            </a:p>
          </p:txBody>
        </p:sp>
        <p:sp>
          <p:nvSpPr>
            <p:cNvPr id="244750" name="Freeform 14"/>
            <p:cNvSpPr>
              <a:spLocks/>
            </p:cNvSpPr>
            <p:nvPr/>
          </p:nvSpPr>
          <p:spPr bwMode="auto">
            <a:xfrm>
              <a:off x="4330700" y="1843088"/>
              <a:ext cx="344488" cy="187325"/>
            </a:xfrm>
            <a:custGeom>
              <a:avLst/>
              <a:gdLst>
                <a:gd name="T0" fmla="*/ 0 w 217"/>
                <a:gd name="T1" fmla="*/ 104 h 105"/>
                <a:gd name="T2" fmla="*/ 104 w 217"/>
                <a:gd name="T3" fmla="*/ 0 h 105"/>
                <a:gd name="T4" fmla="*/ 216 w 217"/>
                <a:gd name="T5" fmla="*/ 104 h 105"/>
              </a:gdLst>
              <a:ahLst/>
              <a:cxnLst>
                <a:cxn ang="0">
                  <a:pos x="T0" y="T1"/>
                </a:cxn>
                <a:cxn ang="0">
                  <a:pos x="T2" y="T3"/>
                </a:cxn>
                <a:cxn ang="0">
                  <a:pos x="T4" y="T5"/>
                </a:cxn>
              </a:cxnLst>
              <a:rect l="0" t="0" r="r" b="b"/>
              <a:pathLst>
                <a:path w="217" h="105">
                  <a:moveTo>
                    <a:pt x="0" y="104"/>
                  </a:moveTo>
                  <a:lnTo>
                    <a:pt x="104" y="0"/>
                  </a:lnTo>
                  <a:lnTo>
                    <a:pt x="216" y="104"/>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107763" dir="2700000" algn="ctr" rotWithShape="0">
                      <a:schemeClr val="bg2"/>
                    </a:outerShdw>
                  </a:effectLst>
                </a14:hiddenEffects>
              </a:ext>
            </a:extLst>
          </p:spPr>
          <p:txBody>
            <a:bodyPr/>
            <a:lstStyle/>
            <a:p>
              <a:pPr>
                <a:defRPr/>
              </a:pPr>
              <a:endParaRPr lang="en-US" sz="1800" dirty="0">
                <a:cs typeface="Arial" charset="0"/>
              </a:endParaRPr>
            </a:p>
          </p:txBody>
        </p:sp>
        <p:sp>
          <p:nvSpPr>
            <p:cNvPr id="244751" name="Freeform 15"/>
            <p:cNvSpPr>
              <a:spLocks/>
            </p:cNvSpPr>
            <p:nvPr/>
          </p:nvSpPr>
          <p:spPr bwMode="auto">
            <a:xfrm>
              <a:off x="4330700" y="1843088"/>
              <a:ext cx="344488" cy="187325"/>
            </a:xfrm>
            <a:custGeom>
              <a:avLst/>
              <a:gdLst>
                <a:gd name="T0" fmla="*/ 0 w 217"/>
                <a:gd name="T1" fmla="*/ 104 h 105"/>
                <a:gd name="T2" fmla="*/ 104 w 217"/>
                <a:gd name="T3" fmla="*/ 0 h 105"/>
                <a:gd name="T4" fmla="*/ 216 w 217"/>
                <a:gd name="T5" fmla="*/ 104 h 105"/>
              </a:gdLst>
              <a:ahLst/>
              <a:cxnLst>
                <a:cxn ang="0">
                  <a:pos x="T0" y="T1"/>
                </a:cxn>
                <a:cxn ang="0">
                  <a:pos x="T2" y="T3"/>
                </a:cxn>
                <a:cxn ang="0">
                  <a:pos x="T4" y="T5"/>
                </a:cxn>
              </a:cxnLst>
              <a:rect l="0" t="0" r="r" b="b"/>
              <a:pathLst>
                <a:path w="217" h="105">
                  <a:moveTo>
                    <a:pt x="0" y="104"/>
                  </a:moveTo>
                  <a:lnTo>
                    <a:pt x="104" y="0"/>
                  </a:lnTo>
                  <a:lnTo>
                    <a:pt x="216" y="104"/>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107763" dir="2700000" algn="ctr" rotWithShape="0">
                      <a:schemeClr val="bg2"/>
                    </a:outerShdw>
                  </a:effectLst>
                </a14:hiddenEffects>
              </a:ext>
            </a:extLst>
          </p:spPr>
          <p:txBody>
            <a:bodyPr/>
            <a:lstStyle/>
            <a:p>
              <a:pPr>
                <a:defRPr/>
              </a:pPr>
              <a:endParaRPr lang="en-US" sz="1800" dirty="0">
                <a:cs typeface="Arial" charset="0"/>
              </a:endParaRPr>
            </a:p>
          </p:txBody>
        </p:sp>
        <p:sp>
          <p:nvSpPr>
            <p:cNvPr id="244752" name="Line 16"/>
            <p:cNvSpPr>
              <a:spLocks noChangeShapeType="1"/>
            </p:cNvSpPr>
            <p:nvPr/>
          </p:nvSpPr>
          <p:spPr bwMode="auto">
            <a:xfrm flipH="1">
              <a:off x="3619500" y="2036763"/>
              <a:ext cx="6731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dirty="0">
                <a:cs typeface="Arial" charset="0"/>
              </a:endParaRPr>
            </a:p>
          </p:txBody>
        </p:sp>
        <p:sp>
          <p:nvSpPr>
            <p:cNvPr id="244753" name="Freeform 17"/>
            <p:cNvSpPr>
              <a:spLocks/>
            </p:cNvSpPr>
            <p:nvPr/>
          </p:nvSpPr>
          <p:spPr bwMode="auto">
            <a:xfrm>
              <a:off x="3441700" y="2228850"/>
              <a:ext cx="344488" cy="187325"/>
            </a:xfrm>
            <a:custGeom>
              <a:avLst/>
              <a:gdLst>
                <a:gd name="T0" fmla="*/ 0 w 217"/>
                <a:gd name="T1" fmla="*/ 104 h 105"/>
                <a:gd name="T2" fmla="*/ 104 w 217"/>
                <a:gd name="T3" fmla="*/ 0 h 105"/>
                <a:gd name="T4" fmla="*/ 216 w 217"/>
                <a:gd name="T5" fmla="*/ 104 h 105"/>
              </a:gdLst>
              <a:ahLst/>
              <a:cxnLst>
                <a:cxn ang="0">
                  <a:pos x="T0" y="T1"/>
                </a:cxn>
                <a:cxn ang="0">
                  <a:pos x="T2" y="T3"/>
                </a:cxn>
                <a:cxn ang="0">
                  <a:pos x="T4" y="T5"/>
                </a:cxn>
              </a:cxnLst>
              <a:rect l="0" t="0" r="r" b="b"/>
              <a:pathLst>
                <a:path w="217" h="105">
                  <a:moveTo>
                    <a:pt x="0" y="104"/>
                  </a:moveTo>
                  <a:lnTo>
                    <a:pt x="104" y="0"/>
                  </a:lnTo>
                  <a:lnTo>
                    <a:pt x="216" y="104"/>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107763" dir="2700000" algn="ctr" rotWithShape="0">
                      <a:schemeClr val="bg2"/>
                    </a:outerShdw>
                  </a:effectLst>
                </a14:hiddenEffects>
              </a:ext>
            </a:extLst>
          </p:spPr>
          <p:txBody>
            <a:bodyPr/>
            <a:lstStyle/>
            <a:p>
              <a:pPr>
                <a:defRPr/>
              </a:pPr>
              <a:endParaRPr lang="en-US" sz="1800" dirty="0">
                <a:cs typeface="Arial" charset="0"/>
              </a:endParaRPr>
            </a:p>
          </p:txBody>
        </p:sp>
        <p:sp>
          <p:nvSpPr>
            <p:cNvPr id="244754" name="Freeform 18"/>
            <p:cNvSpPr>
              <a:spLocks/>
            </p:cNvSpPr>
            <p:nvPr/>
          </p:nvSpPr>
          <p:spPr bwMode="auto">
            <a:xfrm>
              <a:off x="3441700" y="2228850"/>
              <a:ext cx="344488" cy="187325"/>
            </a:xfrm>
            <a:custGeom>
              <a:avLst/>
              <a:gdLst>
                <a:gd name="T0" fmla="*/ 0 w 217"/>
                <a:gd name="T1" fmla="*/ 104 h 105"/>
                <a:gd name="T2" fmla="*/ 104 w 217"/>
                <a:gd name="T3" fmla="*/ 0 h 105"/>
                <a:gd name="T4" fmla="*/ 216 w 217"/>
                <a:gd name="T5" fmla="*/ 104 h 105"/>
              </a:gdLst>
              <a:ahLst/>
              <a:cxnLst>
                <a:cxn ang="0">
                  <a:pos x="T0" y="T1"/>
                </a:cxn>
                <a:cxn ang="0">
                  <a:pos x="T2" y="T3"/>
                </a:cxn>
                <a:cxn ang="0">
                  <a:pos x="T4" y="T5"/>
                </a:cxn>
              </a:cxnLst>
              <a:rect l="0" t="0" r="r" b="b"/>
              <a:pathLst>
                <a:path w="217" h="105">
                  <a:moveTo>
                    <a:pt x="0" y="104"/>
                  </a:moveTo>
                  <a:lnTo>
                    <a:pt x="104" y="0"/>
                  </a:lnTo>
                  <a:lnTo>
                    <a:pt x="216" y="104"/>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107763" dir="2700000" algn="ctr" rotWithShape="0">
                      <a:schemeClr val="bg2"/>
                    </a:outerShdw>
                  </a:effectLst>
                </a14:hiddenEffects>
              </a:ext>
            </a:extLst>
          </p:spPr>
          <p:txBody>
            <a:bodyPr/>
            <a:lstStyle/>
            <a:p>
              <a:pPr>
                <a:defRPr/>
              </a:pPr>
              <a:endParaRPr lang="en-US" sz="1800" dirty="0">
                <a:cs typeface="Arial" charset="0"/>
              </a:endParaRPr>
            </a:p>
          </p:txBody>
        </p:sp>
        <p:sp>
          <p:nvSpPr>
            <p:cNvPr id="244755" name="Line 19"/>
            <p:cNvSpPr>
              <a:spLocks noChangeShapeType="1"/>
            </p:cNvSpPr>
            <p:nvPr/>
          </p:nvSpPr>
          <p:spPr bwMode="auto">
            <a:xfrm flipH="1">
              <a:off x="2844800" y="2422525"/>
              <a:ext cx="5969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dirty="0">
                <a:cs typeface="Arial" charset="0"/>
              </a:endParaRPr>
            </a:p>
          </p:txBody>
        </p:sp>
        <p:sp>
          <p:nvSpPr>
            <p:cNvPr id="244756" name="Line 20"/>
            <p:cNvSpPr>
              <a:spLocks noChangeShapeType="1"/>
            </p:cNvSpPr>
            <p:nvPr/>
          </p:nvSpPr>
          <p:spPr bwMode="auto">
            <a:xfrm>
              <a:off x="4686300" y="2036763"/>
              <a:ext cx="10033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dirty="0">
                <a:cs typeface="Arial" charset="0"/>
              </a:endParaRPr>
            </a:p>
          </p:txBody>
        </p:sp>
        <p:sp>
          <p:nvSpPr>
            <p:cNvPr id="244757" name="Line 21"/>
            <p:cNvSpPr>
              <a:spLocks noChangeShapeType="1"/>
            </p:cNvSpPr>
            <p:nvPr/>
          </p:nvSpPr>
          <p:spPr bwMode="auto">
            <a:xfrm flipV="1">
              <a:off x="3613150" y="2028825"/>
              <a:ext cx="0" cy="2000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dirty="0">
                <a:cs typeface="Arial" charset="0"/>
              </a:endParaRPr>
            </a:p>
          </p:txBody>
        </p:sp>
        <p:sp>
          <p:nvSpPr>
            <p:cNvPr id="244758" name="Rectangle 22"/>
            <p:cNvSpPr>
              <a:spLocks noChangeArrowheads="1"/>
            </p:cNvSpPr>
            <p:nvPr/>
          </p:nvSpPr>
          <p:spPr bwMode="auto">
            <a:xfrm>
              <a:off x="5422900" y="2343150"/>
              <a:ext cx="546100" cy="257175"/>
            </a:xfrm>
            <a:prstGeom prst="rect">
              <a:avLst/>
            </a:prstGeom>
            <a:solidFill>
              <a:schemeClr val="accent2"/>
            </a:solidFill>
            <a:ln w="25400">
              <a:solidFill>
                <a:schemeClr val="tx1"/>
              </a:solidFill>
              <a:miter lim="800000"/>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dirty="0">
                <a:cs typeface="Arial" charset="0"/>
              </a:endParaRPr>
            </a:p>
          </p:txBody>
        </p:sp>
        <p:sp>
          <p:nvSpPr>
            <p:cNvPr id="244759" name="Line 23"/>
            <p:cNvSpPr>
              <a:spLocks noChangeShapeType="1"/>
            </p:cNvSpPr>
            <p:nvPr/>
          </p:nvSpPr>
          <p:spPr bwMode="auto">
            <a:xfrm flipV="1">
              <a:off x="5708650" y="2028825"/>
              <a:ext cx="0" cy="30003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dirty="0">
                <a:cs typeface="Arial" charset="0"/>
              </a:endParaRPr>
            </a:p>
          </p:txBody>
        </p:sp>
        <p:sp>
          <p:nvSpPr>
            <p:cNvPr id="244760" name="Line 24"/>
            <p:cNvSpPr>
              <a:spLocks noChangeShapeType="1"/>
            </p:cNvSpPr>
            <p:nvPr/>
          </p:nvSpPr>
          <p:spPr bwMode="auto">
            <a:xfrm>
              <a:off x="2851150" y="2428875"/>
              <a:ext cx="0" cy="2000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dirty="0">
                <a:cs typeface="Arial" charset="0"/>
              </a:endParaRPr>
            </a:p>
          </p:txBody>
        </p:sp>
        <p:sp>
          <p:nvSpPr>
            <p:cNvPr id="244761" name="Freeform 25"/>
            <p:cNvSpPr>
              <a:spLocks/>
            </p:cNvSpPr>
            <p:nvPr/>
          </p:nvSpPr>
          <p:spPr bwMode="auto">
            <a:xfrm>
              <a:off x="2667000" y="2643188"/>
              <a:ext cx="344488" cy="201612"/>
            </a:xfrm>
            <a:custGeom>
              <a:avLst/>
              <a:gdLst>
                <a:gd name="T0" fmla="*/ 0 w 217"/>
                <a:gd name="T1" fmla="*/ 112 h 113"/>
                <a:gd name="T2" fmla="*/ 112 w 217"/>
                <a:gd name="T3" fmla="*/ 0 h 113"/>
                <a:gd name="T4" fmla="*/ 216 w 217"/>
                <a:gd name="T5" fmla="*/ 112 h 113"/>
              </a:gdLst>
              <a:ahLst/>
              <a:cxnLst>
                <a:cxn ang="0">
                  <a:pos x="T0" y="T1"/>
                </a:cxn>
                <a:cxn ang="0">
                  <a:pos x="T2" y="T3"/>
                </a:cxn>
                <a:cxn ang="0">
                  <a:pos x="T4" y="T5"/>
                </a:cxn>
              </a:cxnLst>
              <a:rect l="0" t="0" r="r" b="b"/>
              <a:pathLst>
                <a:path w="217" h="113">
                  <a:moveTo>
                    <a:pt x="0" y="112"/>
                  </a:moveTo>
                  <a:lnTo>
                    <a:pt x="112" y="0"/>
                  </a:lnTo>
                  <a:lnTo>
                    <a:pt x="216" y="112"/>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107763" dir="2700000" algn="ctr" rotWithShape="0">
                      <a:schemeClr val="bg2"/>
                    </a:outerShdw>
                  </a:effectLst>
                </a14:hiddenEffects>
              </a:ext>
            </a:extLst>
          </p:spPr>
          <p:txBody>
            <a:bodyPr/>
            <a:lstStyle/>
            <a:p>
              <a:pPr>
                <a:defRPr/>
              </a:pPr>
              <a:endParaRPr lang="en-US" sz="1800" dirty="0">
                <a:cs typeface="Arial" charset="0"/>
              </a:endParaRPr>
            </a:p>
          </p:txBody>
        </p:sp>
        <p:sp>
          <p:nvSpPr>
            <p:cNvPr id="244762" name="Freeform 26"/>
            <p:cNvSpPr>
              <a:spLocks/>
            </p:cNvSpPr>
            <p:nvPr/>
          </p:nvSpPr>
          <p:spPr bwMode="auto">
            <a:xfrm>
              <a:off x="2667000" y="2643188"/>
              <a:ext cx="522288" cy="201612"/>
            </a:xfrm>
            <a:custGeom>
              <a:avLst/>
              <a:gdLst>
                <a:gd name="T0" fmla="*/ 0 w 329"/>
                <a:gd name="T1" fmla="*/ 112 h 113"/>
                <a:gd name="T2" fmla="*/ 112 w 329"/>
                <a:gd name="T3" fmla="*/ 0 h 113"/>
                <a:gd name="T4" fmla="*/ 216 w 329"/>
                <a:gd name="T5" fmla="*/ 112 h 113"/>
                <a:gd name="T6" fmla="*/ 328 w 329"/>
                <a:gd name="T7" fmla="*/ 112 h 113"/>
              </a:gdLst>
              <a:ahLst/>
              <a:cxnLst>
                <a:cxn ang="0">
                  <a:pos x="T0" y="T1"/>
                </a:cxn>
                <a:cxn ang="0">
                  <a:pos x="T2" y="T3"/>
                </a:cxn>
                <a:cxn ang="0">
                  <a:pos x="T4" y="T5"/>
                </a:cxn>
                <a:cxn ang="0">
                  <a:pos x="T6" y="T7"/>
                </a:cxn>
              </a:cxnLst>
              <a:rect l="0" t="0" r="r" b="b"/>
              <a:pathLst>
                <a:path w="329" h="113">
                  <a:moveTo>
                    <a:pt x="0" y="112"/>
                  </a:moveTo>
                  <a:lnTo>
                    <a:pt x="112" y="0"/>
                  </a:lnTo>
                  <a:lnTo>
                    <a:pt x="216" y="112"/>
                  </a:lnTo>
                  <a:lnTo>
                    <a:pt x="328" y="112"/>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107763" dir="2700000" algn="ctr" rotWithShape="0">
                      <a:schemeClr val="bg2"/>
                    </a:outerShdw>
                  </a:effectLst>
                </a14:hiddenEffects>
              </a:ext>
            </a:extLst>
          </p:spPr>
          <p:txBody>
            <a:bodyPr/>
            <a:lstStyle/>
            <a:p>
              <a:pPr>
                <a:defRPr/>
              </a:pPr>
              <a:endParaRPr lang="en-US" sz="1800" dirty="0">
                <a:cs typeface="Arial" charset="0"/>
              </a:endParaRPr>
            </a:p>
          </p:txBody>
        </p:sp>
        <p:sp>
          <p:nvSpPr>
            <p:cNvPr id="244763" name="Freeform 27"/>
            <p:cNvSpPr>
              <a:spLocks/>
            </p:cNvSpPr>
            <p:nvPr/>
          </p:nvSpPr>
          <p:spPr bwMode="auto">
            <a:xfrm>
              <a:off x="2413000" y="2843213"/>
              <a:ext cx="230188" cy="315912"/>
            </a:xfrm>
            <a:custGeom>
              <a:avLst/>
              <a:gdLst>
                <a:gd name="T0" fmla="*/ 144 w 145"/>
                <a:gd name="T1" fmla="*/ 0 h 177"/>
                <a:gd name="T2" fmla="*/ 0 w 145"/>
                <a:gd name="T3" fmla="*/ 0 h 177"/>
                <a:gd name="T4" fmla="*/ 0 w 145"/>
                <a:gd name="T5" fmla="*/ 176 h 177"/>
              </a:gdLst>
              <a:ahLst/>
              <a:cxnLst>
                <a:cxn ang="0">
                  <a:pos x="T0" y="T1"/>
                </a:cxn>
                <a:cxn ang="0">
                  <a:pos x="T2" y="T3"/>
                </a:cxn>
                <a:cxn ang="0">
                  <a:pos x="T4" y="T5"/>
                </a:cxn>
              </a:cxnLst>
              <a:rect l="0" t="0" r="r" b="b"/>
              <a:pathLst>
                <a:path w="145" h="177">
                  <a:moveTo>
                    <a:pt x="144" y="0"/>
                  </a:moveTo>
                  <a:lnTo>
                    <a:pt x="0" y="0"/>
                  </a:lnTo>
                  <a:lnTo>
                    <a:pt x="0" y="176"/>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107763" dir="2700000" algn="ctr" rotWithShape="0">
                      <a:schemeClr val="bg2"/>
                    </a:outerShdw>
                  </a:effectLst>
                </a14:hiddenEffects>
              </a:ext>
            </a:extLst>
          </p:spPr>
          <p:txBody>
            <a:bodyPr/>
            <a:lstStyle/>
            <a:p>
              <a:pPr>
                <a:defRPr/>
              </a:pPr>
              <a:endParaRPr lang="en-US" sz="1800" dirty="0">
                <a:cs typeface="Arial" charset="0"/>
              </a:endParaRPr>
            </a:p>
          </p:txBody>
        </p:sp>
        <p:sp>
          <p:nvSpPr>
            <p:cNvPr id="244764" name="Line 28"/>
            <p:cNvSpPr>
              <a:spLocks noChangeShapeType="1"/>
            </p:cNvSpPr>
            <p:nvPr/>
          </p:nvSpPr>
          <p:spPr bwMode="auto">
            <a:xfrm>
              <a:off x="3194050" y="2857500"/>
              <a:ext cx="0" cy="2857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dirty="0">
                <a:cs typeface="Arial" charset="0"/>
              </a:endParaRPr>
            </a:p>
          </p:txBody>
        </p:sp>
        <p:sp>
          <p:nvSpPr>
            <p:cNvPr id="244765" name="Rectangle 29"/>
            <p:cNvSpPr>
              <a:spLocks noChangeArrowheads="1"/>
            </p:cNvSpPr>
            <p:nvPr/>
          </p:nvSpPr>
          <p:spPr bwMode="auto">
            <a:xfrm>
              <a:off x="2908300" y="3200400"/>
              <a:ext cx="546100" cy="271463"/>
            </a:xfrm>
            <a:prstGeom prst="rect">
              <a:avLst/>
            </a:prstGeom>
            <a:solidFill>
              <a:schemeClr val="accent2"/>
            </a:solidFill>
            <a:ln w="25400">
              <a:solidFill>
                <a:schemeClr val="tx1"/>
              </a:solidFill>
              <a:miter lim="800000"/>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dirty="0">
                <a:cs typeface="Arial" charset="0"/>
              </a:endParaRPr>
            </a:p>
          </p:txBody>
        </p:sp>
        <p:sp>
          <p:nvSpPr>
            <p:cNvPr id="244766" name="Rectangle 30"/>
            <p:cNvSpPr>
              <a:spLocks noChangeArrowheads="1"/>
            </p:cNvSpPr>
            <p:nvPr/>
          </p:nvSpPr>
          <p:spPr bwMode="auto">
            <a:xfrm>
              <a:off x="2146300" y="3200400"/>
              <a:ext cx="533400" cy="271463"/>
            </a:xfrm>
            <a:prstGeom prst="rect">
              <a:avLst/>
            </a:prstGeom>
            <a:solidFill>
              <a:schemeClr val="accent2"/>
            </a:solidFill>
            <a:ln w="25400">
              <a:solidFill>
                <a:schemeClr val="tx1"/>
              </a:solidFill>
              <a:miter lim="800000"/>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dirty="0">
                <a:cs typeface="Arial" charset="0"/>
              </a:endParaRPr>
            </a:p>
          </p:txBody>
        </p:sp>
        <p:sp>
          <p:nvSpPr>
            <p:cNvPr id="244767" name="Line 31"/>
            <p:cNvSpPr>
              <a:spLocks noChangeShapeType="1"/>
            </p:cNvSpPr>
            <p:nvPr/>
          </p:nvSpPr>
          <p:spPr bwMode="auto">
            <a:xfrm>
              <a:off x="2419350" y="3500438"/>
              <a:ext cx="0" cy="18573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dirty="0">
                <a:cs typeface="Arial" charset="0"/>
              </a:endParaRPr>
            </a:p>
          </p:txBody>
        </p:sp>
        <p:sp>
          <p:nvSpPr>
            <p:cNvPr id="244768" name="Line 32"/>
            <p:cNvSpPr>
              <a:spLocks noChangeShapeType="1"/>
            </p:cNvSpPr>
            <p:nvPr/>
          </p:nvSpPr>
          <p:spPr bwMode="auto">
            <a:xfrm>
              <a:off x="3194050" y="3500438"/>
              <a:ext cx="0" cy="18573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dirty="0">
                <a:cs typeface="Arial" charset="0"/>
              </a:endParaRPr>
            </a:p>
          </p:txBody>
        </p:sp>
        <p:sp>
          <p:nvSpPr>
            <p:cNvPr id="244769" name="Line 33"/>
            <p:cNvSpPr>
              <a:spLocks noChangeShapeType="1"/>
            </p:cNvSpPr>
            <p:nvPr/>
          </p:nvSpPr>
          <p:spPr bwMode="auto">
            <a:xfrm>
              <a:off x="2425700" y="3708400"/>
              <a:ext cx="7493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dirty="0">
                <a:cs typeface="Arial" charset="0"/>
              </a:endParaRPr>
            </a:p>
          </p:txBody>
        </p:sp>
        <p:sp>
          <p:nvSpPr>
            <p:cNvPr id="244770" name="Line 34"/>
            <p:cNvSpPr>
              <a:spLocks noChangeShapeType="1"/>
            </p:cNvSpPr>
            <p:nvPr/>
          </p:nvSpPr>
          <p:spPr bwMode="auto">
            <a:xfrm>
              <a:off x="3797300" y="2422525"/>
              <a:ext cx="5715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dirty="0">
                <a:cs typeface="Arial" charset="0"/>
              </a:endParaRPr>
            </a:p>
          </p:txBody>
        </p:sp>
        <p:sp>
          <p:nvSpPr>
            <p:cNvPr id="244771" name="Freeform 35"/>
            <p:cNvSpPr>
              <a:spLocks/>
            </p:cNvSpPr>
            <p:nvPr/>
          </p:nvSpPr>
          <p:spPr bwMode="auto">
            <a:xfrm>
              <a:off x="4216400" y="2643188"/>
              <a:ext cx="344488" cy="201612"/>
            </a:xfrm>
            <a:custGeom>
              <a:avLst/>
              <a:gdLst>
                <a:gd name="T0" fmla="*/ 0 w 217"/>
                <a:gd name="T1" fmla="*/ 112 h 113"/>
                <a:gd name="T2" fmla="*/ 104 w 217"/>
                <a:gd name="T3" fmla="*/ 0 h 113"/>
                <a:gd name="T4" fmla="*/ 216 w 217"/>
                <a:gd name="T5" fmla="*/ 112 h 113"/>
              </a:gdLst>
              <a:ahLst/>
              <a:cxnLst>
                <a:cxn ang="0">
                  <a:pos x="T0" y="T1"/>
                </a:cxn>
                <a:cxn ang="0">
                  <a:pos x="T2" y="T3"/>
                </a:cxn>
                <a:cxn ang="0">
                  <a:pos x="T4" y="T5"/>
                </a:cxn>
              </a:cxnLst>
              <a:rect l="0" t="0" r="r" b="b"/>
              <a:pathLst>
                <a:path w="217" h="113">
                  <a:moveTo>
                    <a:pt x="0" y="112"/>
                  </a:moveTo>
                  <a:lnTo>
                    <a:pt x="104" y="0"/>
                  </a:lnTo>
                  <a:lnTo>
                    <a:pt x="216" y="112"/>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107763" dir="2700000" algn="ctr" rotWithShape="0">
                      <a:schemeClr val="bg2"/>
                    </a:outerShdw>
                  </a:effectLst>
                </a14:hiddenEffects>
              </a:ext>
            </a:extLst>
          </p:spPr>
          <p:txBody>
            <a:bodyPr/>
            <a:lstStyle/>
            <a:p>
              <a:pPr>
                <a:defRPr/>
              </a:pPr>
              <a:endParaRPr lang="en-US" sz="1800" dirty="0">
                <a:cs typeface="Arial" charset="0"/>
              </a:endParaRPr>
            </a:p>
          </p:txBody>
        </p:sp>
        <p:sp>
          <p:nvSpPr>
            <p:cNvPr id="244772" name="Freeform 36"/>
            <p:cNvSpPr>
              <a:spLocks/>
            </p:cNvSpPr>
            <p:nvPr/>
          </p:nvSpPr>
          <p:spPr bwMode="auto">
            <a:xfrm>
              <a:off x="4216400" y="2643188"/>
              <a:ext cx="344488" cy="201612"/>
            </a:xfrm>
            <a:custGeom>
              <a:avLst/>
              <a:gdLst>
                <a:gd name="T0" fmla="*/ 0 w 217"/>
                <a:gd name="T1" fmla="*/ 112 h 113"/>
                <a:gd name="T2" fmla="*/ 104 w 217"/>
                <a:gd name="T3" fmla="*/ 0 h 113"/>
                <a:gd name="T4" fmla="*/ 216 w 217"/>
                <a:gd name="T5" fmla="*/ 112 h 113"/>
              </a:gdLst>
              <a:ahLst/>
              <a:cxnLst>
                <a:cxn ang="0">
                  <a:pos x="T0" y="T1"/>
                </a:cxn>
                <a:cxn ang="0">
                  <a:pos x="T2" y="T3"/>
                </a:cxn>
                <a:cxn ang="0">
                  <a:pos x="T4" y="T5"/>
                </a:cxn>
              </a:cxnLst>
              <a:rect l="0" t="0" r="r" b="b"/>
              <a:pathLst>
                <a:path w="217" h="113">
                  <a:moveTo>
                    <a:pt x="0" y="112"/>
                  </a:moveTo>
                  <a:lnTo>
                    <a:pt x="104" y="0"/>
                  </a:lnTo>
                  <a:lnTo>
                    <a:pt x="216" y="112"/>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107763" dir="2700000" algn="ctr" rotWithShape="0">
                      <a:schemeClr val="bg2"/>
                    </a:outerShdw>
                  </a:effectLst>
                </a14:hiddenEffects>
              </a:ext>
            </a:extLst>
          </p:spPr>
          <p:txBody>
            <a:bodyPr/>
            <a:lstStyle/>
            <a:p>
              <a:pPr>
                <a:defRPr/>
              </a:pPr>
              <a:endParaRPr lang="en-US" sz="1800" dirty="0">
                <a:cs typeface="Arial" charset="0"/>
              </a:endParaRPr>
            </a:p>
          </p:txBody>
        </p:sp>
        <p:sp>
          <p:nvSpPr>
            <p:cNvPr id="244773" name="Freeform 37"/>
            <p:cNvSpPr>
              <a:spLocks/>
            </p:cNvSpPr>
            <p:nvPr/>
          </p:nvSpPr>
          <p:spPr bwMode="auto">
            <a:xfrm>
              <a:off x="3949700" y="2843213"/>
              <a:ext cx="230188" cy="315912"/>
            </a:xfrm>
            <a:custGeom>
              <a:avLst/>
              <a:gdLst>
                <a:gd name="T0" fmla="*/ 144 w 145"/>
                <a:gd name="T1" fmla="*/ 0 h 177"/>
                <a:gd name="T2" fmla="*/ 0 w 145"/>
                <a:gd name="T3" fmla="*/ 0 h 177"/>
                <a:gd name="T4" fmla="*/ 0 w 145"/>
                <a:gd name="T5" fmla="*/ 176 h 177"/>
              </a:gdLst>
              <a:ahLst/>
              <a:cxnLst>
                <a:cxn ang="0">
                  <a:pos x="T0" y="T1"/>
                </a:cxn>
                <a:cxn ang="0">
                  <a:pos x="T2" y="T3"/>
                </a:cxn>
                <a:cxn ang="0">
                  <a:pos x="T4" y="T5"/>
                </a:cxn>
              </a:cxnLst>
              <a:rect l="0" t="0" r="r" b="b"/>
              <a:pathLst>
                <a:path w="145" h="177">
                  <a:moveTo>
                    <a:pt x="144" y="0"/>
                  </a:moveTo>
                  <a:lnTo>
                    <a:pt x="0" y="0"/>
                  </a:lnTo>
                  <a:lnTo>
                    <a:pt x="0" y="176"/>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107763" dir="2700000" algn="ctr" rotWithShape="0">
                      <a:schemeClr val="bg2"/>
                    </a:outerShdw>
                  </a:effectLst>
                </a14:hiddenEffects>
              </a:ext>
            </a:extLst>
          </p:spPr>
          <p:txBody>
            <a:bodyPr/>
            <a:lstStyle/>
            <a:p>
              <a:pPr>
                <a:defRPr/>
              </a:pPr>
              <a:endParaRPr lang="en-US" sz="1800" dirty="0">
                <a:cs typeface="Arial" charset="0"/>
              </a:endParaRPr>
            </a:p>
          </p:txBody>
        </p:sp>
        <p:sp>
          <p:nvSpPr>
            <p:cNvPr id="244774" name="Line 38"/>
            <p:cNvSpPr>
              <a:spLocks noChangeShapeType="1"/>
            </p:cNvSpPr>
            <p:nvPr/>
          </p:nvSpPr>
          <p:spPr bwMode="auto">
            <a:xfrm>
              <a:off x="4730750" y="2857500"/>
              <a:ext cx="0" cy="2857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dirty="0">
                <a:cs typeface="Arial" charset="0"/>
              </a:endParaRPr>
            </a:p>
          </p:txBody>
        </p:sp>
        <p:sp>
          <p:nvSpPr>
            <p:cNvPr id="244775" name="Rectangle 39"/>
            <p:cNvSpPr>
              <a:spLocks noChangeArrowheads="1"/>
            </p:cNvSpPr>
            <p:nvPr/>
          </p:nvSpPr>
          <p:spPr bwMode="auto">
            <a:xfrm>
              <a:off x="4457700" y="3200400"/>
              <a:ext cx="546100" cy="271463"/>
            </a:xfrm>
            <a:prstGeom prst="rect">
              <a:avLst/>
            </a:prstGeom>
            <a:solidFill>
              <a:schemeClr val="accent2"/>
            </a:solidFill>
            <a:ln w="25400">
              <a:solidFill>
                <a:schemeClr val="tx1"/>
              </a:solidFill>
              <a:miter lim="800000"/>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dirty="0">
                <a:cs typeface="Arial" charset="0"/>
              </a:endParaRPr>
            </a:p>
          </p:txBody>
        </p:sp>
        <p:sp>
          <p:nvSpPr>
            <p:cNvPr id="244776" name="Rectangle 40"/>
            <p:cNvSpPr>
              <a:spLocks noChangeArrowheads="1"/>
            </p:cNvSpPr>
            <p:nvPr/>
          </p:nvSpPr>
          <p:spPr bwMode="auto">
            <a:xfrm>
              <a:off x="3683000" y="3200400"/>
              <a:ext cx="546100" cy="271463"/>
            </a:xfrm>
            <a:prstGeom prst="rect">
              <a:avLst/>
            </a:prstGeom>
            <a:solidFill>
              <a:schemeClr val="accent2"/>
            </a:solidFill>
            <a:ln w="25400">
              <a:solidFill>
                <a:schemeClr val="tx1"/>
              </a:solidFill>
              <a:miter lim="800000"/>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dirty="0">
                <a:cs typeface="Arial" charset="0"/>
              </a:endParaRPr>
            </a:p>
          </p:txBody>
        </p:sp>
        <p:sp>
          <p:nvSpPr>
            <p:cNvPr id="244777" name="Line 41"/>
            <p:cNvSpPr>
              <a:spLocks noChangeShapeType="1"/>
            </p:cNvSpPr>
            <p:nvPr/>
          </p:nvSpPr>
          <p:spPr bwMode="auto">
            <a:xfrm>
              <a:off x="3956050" y="3500438"/>
              <a:ext cx="0" cy="18573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dirty="0">
                <a:cs typeface="Arial" charset="0"/>
              </a:endParaRPr>
            </a:p>
          </p:txBody>
        </p:sp>
        <p:sp>
          <p:nvSpPr>
            <p:cNvPr id="244778" name="Line 42"/>
            <p:cNvSpPr>
              <a:spLocks noChangeShapeType="1"/>
            </p:cNvSpPr>
            <p:nvPr/>
          </p:nvSpPr>
          <p:spPr bwMode="auto">
            <a:xfrm>
              <a:off x="4730750" y="3500438"/>
              <a:ext cx="0" cy="18573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dirty="0">
                <a:cs typeface="Arial" charset="0"/>
              </a:endParaRPr>
            </a:p>
          </p:txBody>
        </p:sp>
        <p:sp>
          <p:nvSpPr>
            <p:cNvPr id="244779" name="Line 43"/>
            <p:cNvSpPr>
              <a:spLocks noChangeShapeType="1"/>
            </p:cNvSpPr>
            <p:nvPr/>
          </p:nvSpPr>
          <p:spPr bwMode="auto">
            <a:xfrm>
              <a:off x="4368800" y="3708400"/>
              <a:ext cx="3429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dirty="0">
                <a:cs typeface="Arial" charset="0"/>
              </a:endParaRPr>
            </a:p>
          </p:txBody>
        </p:sp>
        <p:sp>
          <p:nvSpPr>
            <p:cNvPr id="244780" name="Line 44"/>
            <p:cNvSpPr>
              <a:spLocks noChangeShapeType="1"/>
            </p:cNvSpPr>
            <p:nvPr/>
          </p:nvSpPr>
          <p:spPr bwMode="auto">
            <a:xfrm>
              <a:off x="4387850" y="2428875"/>
              <a:ext cx="0" cy="2000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dirty="0">
                <a:cs typeface="Arial" charset="0"/>
              </a:endParaRPr>
            </a:p>
          </p:txBody>
        </p:sp>
        <p:sp>
          <p:nvSpPr>
            <p:cNvPr id="244781" name="Line 45"/>
            <p:cNvSpPr>
              <a:spLocks noChangeShapeType="1"/>
            </p:cNvSpPr>
            <p:nvPr/>
          </p:nvSpPr>
          <p:spPr bwMode="auto">
            <a:xfrm>
              <a:off x="3962400" y="3708400"/>
              <a:ext cx="381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dirty="0">
                <a:cs typeface="Arial" charset="0"/>
              </a:endParaRPr>
            </a:p>
          </p:txBody>
        </p:sp>
        <p:sp>
          <p:nvSpPr>
            <p:cNvPr id="244782" name="Oval 46"/>
            <p:cNvSpPr>
              <a:spLocks noChangeArrowheads="1"/>
            </p:cNvSpPr>
            <p:nvPr/>
          </p:nvSpPr>
          <p:spPr bwMode="auto">
            <a:xfrm>
              <a:off x="4305300" y="3686175"/>
              <a:ext cx="38100" cy="42863"/>
            </a:xfrm>
            <a:prstGeom prst="ellipse">
              <a:avLst/>
            </a:prstGeom>
            <a:solidFill>
              <a:srgbClr val="000000"/>
            </a:solidFill>
            <a:ln w="25400">
              <a:solidFill>
                <a:schemeClr val="tx1"/>
              </a:solidFill>
              <a:round/>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dirty="0">
                <a:cs typeface="Arial" charset="0"/>
              </a:endParaRPr>
            </a:p>
          </p:txBody>
        </p:sp>
        <p:sp>
          <p:nvSpPr>
            <p:cNvPr id="244783" name="Oval 47"/>
            <p:cNvSpPr>
              <a:spLocks noChangeArrowheads="1"/>
            </p:cNvSpPr>
            <p:nvPr/>
          </p:nvSpPr>
          <p:spPr bwMode="auto">
            <a:xfrm>
              <a:off x="2768600" y="3686175"/>
              <a:ext cx="25400" cy="42863"/>
            </a:xfrm>
            <a:prstGeom prst="ellipse">
              <a:avLst/>
            </a:prstGeom>
            <a:solidFill>
              <a:srgbClr val="000000"/>
            </a:solidFill>
            <a:ln w="25400">
              <a:solidFill>
                <a:schemeClr val="tx1"/>
              </a:solidFill>
              <a:round/>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dirty="0">
                <a:cs typeface="Arial" charset="0"/>
              </a:endParaRPr>
            </a:p>
          </p:txBody>
        </p:sp>
        <p:sp>
          <p:nvSpPr>
            <p:cNvPr id="244784" name="Line 48"/>
            <p:cNvSpPr>
              <a:spLocks noChangeShapeType="1"/>
            </p:cNvSpPr>
            <p:nvPr/>
          </p:nvSpPr>
          <p:spPr bwMode="auto">
            <a:xfrm>
              <a:off x="4337050" y="3714750"/>
              <a:ext cx="0" cy="2000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dirty="0">
                <a:cs typeface="Arial" charset="0"/>
              </a:endParaRPr>
            </a:p>
          </p:txBody>
        </p:sp>
        <p:sp>
          <p:nvSpPr>
            <p:cNvPr id="244785" name="Line 49"/>
            <p:cNvSpPr>
              <a:spLocks noChangeShapeType="1"/>
            </p:cNvSpPr>
            <p:nvPr/>
          </p:nvSpPr>
          <p:spPr bwMode="auto">
            <a:xfrm flipH="1">
              <a:off x="3670300" y="3937000"/>
              <a:ext cx="6223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dirty="0">
                <a:cs typeface="Arial" charset="0"/>
              </a:endParaRPr>
            </a:p>
          </p:txBody>
        </p:sp>
        <p:sp>
          <p:nvSpPr>
            <p:cNvPr id="244786" name="Line 50"/>
            <p:cNvSpPr>
              <a:spLocks noChangeShapeType="1"/>
            </p:cNvSpPr>
            <p:nvPr/>
          </p:nvSpPr>
          <p:spPr bwMode="auto">
            <a:xfrm>
              <a:off x="2794000" y="3937000"/>
              <a:ext cx="8382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dirty="0">
                <a:cs typeface="Arial" charset="0"/>
              </a:endParaRPr>
            </a:p>
          </p:txBody>
        </p:sp>
        <p:sp>
          <p:nvSpPr>
            <p:cNvPr id="244787" name="Oval 51"/>
            <p:cNvSpPr>
              <a:spLocks noChangeArrowheads="1"/>
            </p:cNvSpPr>
            <p:nvPr/>
          </p:nvSpPr>
          <p:spPr bwMode="auto">
            <a:xfrm>
              <a:off x="3619500" y="3914775"/>
              <a:ext cx="38100" cy="28575"/>
            </a:xfrm>
            <a:prstGeom prst="ellipse">
              <a:avLst/>
            </a:prstGeom>
            <a:solidFill>
              <a:srgbClr val="000000"/>
            </a:solidFill>
            <a:ln w="25400">
              <a:solidFill>
                <a:schemeClr val="tx1"/>
              </a:solidFill>
              <a:round/>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dirty="0">
                <a:cs typeface="Arial" charset="0"/>
              </a:endParaRPr>
            </a:p>
          </p:txBody>
        </p:sp>
        <p:sp>
          <p:nvSpPr>
            <p:cNvPr id="244788" name="Freeform 52"/>
            <p:cNvSpPr>
              <a:spLocks/>
            </p:cNvSpPr>
            <p:nvPr/>
          </p:nvSpPr>
          <p:spPr bwMode="auto">
            <a:xfrm>
              <a:off x="3644900" y="3957638"/>
              <a:ext cx="534988" cy="230187"/>
            </a:xfrm>
            <a:custGeom>
              <a:avLst/>
              <a:gdLst>
                <a:gd name="T0" fmla="*/ 0 w 337"/>
                <a:gd name="T1" fmla="*/ 0 h 129"/>
                <a:gd name="T2" fmla="*/ 0 w 337"/>
                <a:gd name="T3" fmla="*/ 128 h 129"/>
                <a:gd name="T4" fmla="*/ 336 w 337"/>
                <a:gd name="T5" fmla="*/ 128 h 129"/>
              </a:gdLst>
              <a:ahLst/>
              <a:cxnLst>
                <a:cxn ang="0">
                  <a:pos x="T0" y="T1"/>
                </a:cxn>
                <a:cxn ang="0">
                  <a:pos x="T2" y="T3"/>
                </a:cxn>
                <a:cxn ang="0">
                  <a:pos x="T4" y="T5"/>
                </a:cxn>
              </a:cxnLst>
              <a:rect l="0" t="0" r="r" b="b"/>
              <a:pathLst>
                <a:path w="337" h="129">
                  <a:moveTo>
                    <a:pt x="0" y="0"/>
                  </a:moveTo>
                  <a:lnTo>
                    <a:pt x="0" y="128"/>
                  </a:lnTo>
                  <a:lnTo>
                    <a:pt x="336" y="12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107763" dir="2700000" algn="ctr" rotWithShape="0">
                      <a:schemeClr val="bg2"/>
                    </a:outerShdw>
                  </a:effectLst>
                </a14:hiddenEffects>
              </a:ext>
            </a:extLst>
          </p:spPr>
          <p:txBody>
            <a:bodyPr/>
            <a:lstStyle/>
            <a:p>
              <a:pPr>
                <a:defRPr/>
              </a:pPr>
              <a:endParaRPr lang="en-US" sz="1800" dirty="0">
                <a:cs typeface="Arial" charset="0"/>
              </a:endParaRPr>
            </a:p>
          </p:txBody>
        </p:sp>
        <p:sp>
          <p:nvSpPr>
            <p:cNvPr id="244789" name="Oval 53"/>
            <p:cNvSpPr>
              <a:spLocks noChangeArrowheads="1"/>
            </p:cNvSpPr>
            <p:nvPr/>
          </p:nvSpPr>
          <p:spPr bwMode="auto">
            <a:xfrm>
              <a:off x="4165600" y="4171950"/>
              <a:ext cx="38100" cy="28575"/>
            </a:xfrm>
            <a:prstGeom prst="ellipse">
              <a:avLst/>
            </a:prstGeom>
            <a:solidFill>
              <a:srgbClr val="000000"/>
            </a:solidFill>
            <a:ln w="25400">
              <a:solidFill>
                <a:schemeClr val="tx1"/>
              </a:solidFill>
              <a:round/>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dirty="0">
                <a:cs typeface="Arial" charset="0"/>
              </a:endParaRPr>
            </a:p>
          </p:txBody>
        </p:sp>
        <p:sp>
          <p:nvSpPr>
            <p:cNvPr id="244790" name="Line 54"/>
            <p:cNvSpPr>
              <a:spLocks noChangeShapeType="1"/>
            </p:cNvSpPr>
            <p:nvPr/>
          </p:nvSpPr>
          <p:spPr bwMode="auto">
            <a:xfrm>
              <a:off x="5708650" y="2628900"/>
              <a:ext cx="0" cy="15430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dirty="0">
                <a:cs typeface="Arial" charset="0"/>
              </a:endParaRPr>
            </a:p>
          </p:txBody>
        </p:sp>
        <p:sp>
          <p:nvSpPr>
            <p:cNvPr id="244791" name="Line 55"/>
            <p:cNvSpPr>
              <a:spLocks noChangeShapeType="1"/>
            </p:cNvSpPr>
            <p:nvPr/>
          </p:nvSpPr>
          <p:spPr bwMode="auto">
            <a:xfrm>
              <a:off x="4229100" y="4194175"/>
              <a:ext cx="14605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dirty="0">
                <a:cs typeface="Arial" charset="0"/>
              </a:endParaRPr>
            </a:p>
          </p:txBody>
        </p:sp>
        <p:sp>
          <p:nvSpPr>
            <p:cNvPr id="244792" name="Freeform 56"/>
            <p:cNvSpPr>
              <a:spLocks/>
            </p:cNvSpPr>
            <p:nvPr/>
          </p:nvSpPr>
          <p:spPr bwMode="auto">
            <a:xfrm>
              <a:off x="4013200" y="4443413"/>
              <a:ext cx="344488" cy="201612"/>
            </a:xfrm>
            <a:custGeom>
              <a:avLst/>
              <a:gdLst>
                <a:gd name="T0" fmla="*/ 0 w 217"/>
                <a:gd name="T1" fmla="*/ 112 h 113"/>
                <a:gd name="T2" fmla="*/ 104 w 217"/>
                <a:gd name="T3" fmla="*/ 0 h 113"/>
                <a:gd name="T4" fmla="*/ 216 w 217"/>
                <a:gd name="T5" fmla="*/ 112 h 113"/>
              </a:gdLst>
              <a:ahLst/>
              <a:cxnLst>
                <a:cxn ang="0">
                  <a:pos x="T0" y="T1"/>
                </a:cxn>
                <a:cxn ang="0">
                  <a:pos x="T2" y="T3"/>
                </a:cxn>
                <a:cxn ang="0">
                  <a:pos x="T4" y="T5"/>
                </a:cxn>
              </a:cxnLst>
              <a:rect l="0" t="0" r="r" b="b"/>
              <a:pathLst>
                <a:path w="217" h="113">
                  <a:moveTo>
                    <a:pt x="0" y="112"/>
                  </a:moveTo>
                  <a:lnTo>
                    <a:pt x="104" y="0"/>
                  </a:lnTo>
                  <a:lnTo>
                    <a:pt x="216" y="112"/>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107763" dir="2700000" algn="ctr" rotWithShape="0">
                      <a:schemeClr val="bg2"/>
                    </a:outerShdw>
                  </a:effectLst>
                </a14:hiddenEffects>
              </a:ext>
            </a:extLst>
          </p:spPr>
          <p:txBody>
            <a:bodyPr/>
            <a:lstStyle/>
            <a:p>
              <a:pPr>
                <a:defRPr/>
              </a:pPr>
              <a:endParaRPr lang="en-US" sz="1800" dirty="0">
                <a:cs typeface="Arial" charset="0"/>
              </a:endParaRPr>
            </a:p>
          </p:txBody>
        </p:sp>
        <p:sp>
          <p:nvSpPr>
            <p:cNvPr id="244793" name="Freeform 57"/>
            <p:cNvSpPr>
              <a:spLocks/>
            </p:cNvSpPr>
            <p:nvPr/>
          </p:nvSpPr>
          <p:spPr bwMode="auto">
            <a:xfrm>
              <a:off x="4013200" y="4443413"/>
              <a:ext cx="344488" cy="201612"/>
            </a:xfrm>
            <a:custGeom>
              <a:avLst/>
              <a:gdLst>
                <a:gd name="T0" fmla="*/ 0 w 217"/>
                <a:gd name="T1" fmla="*/ 112 h 113"/>
                <a:gd name="T2" fmla="*/ 104 w 217"/>
                <a:gd name="T3" fmla="*/ 0 h 113"/>
                <a:gd name="T4" fmla="*/ 216 w 217"/>
                <a:gd name="T5" fmla="*/ 112 h 113"/>
              </a:gdLst>
              <a:ahLst/>
              <a:cxnLst>
                <a:cxn ang="0">
                  <a:pos x="T0" y="T1"/>
                </a:cxn>
                <a:cxn ang="0">
                  <a:pos x="T2" y="T3"/>
                </a:cxn>
                <a:cxn ang="0">
                  <a:pos x="T4" y="T5"/>
                </a:cxn>
              </a:cxnLst>
              <a:rect l="0" t="0" r="r" b="b"/>
              <a:pathLst>
                <a:path w="217" h="113">
                  <a:moveTo>
                    <a:pt x="0" y="112"/>
                  </a:moveTo>
                  <a:lnTo>
                    <a:pt x="104" y="0"/>
                  </a:lnTo>
                  <a:lnTo>
                    <a:pt x="216" y="112"/>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107763" dir="2700000" algn="ctr" rotWithShape="0">
                      <a:schemeClr val="bg2"/>
                    </a:outerShdw>
                  </a:effectLst>
                </a14:hiddenEffects>
              </a:ext>
            </a:extLst>
          </p:spPr>
          <p:txBody>
            <a:bodyPr/>
            <a:lstStyle/>
            <a:p>
              <a:pPr>
                <a:defRPr/>
              </a:pPr>
              <a:endParaRPr lang="en-US" sz="1800" dirty="0">
                <a:cs typeface="Arial" charset="0"/>
              </a:endParaRPr>
            </a:p>
          </p:txBody>
        </p:sp>
        <p:sp>
          <p:nvSpPr>
            <p:cNvPr id="244794" name="Line 58"/>
            <p:cNvSpPr>
              <a:spLocks noChangeShapeType="1"/>
            </p:cNvSpPr>
            <p:nvPr/>
          </p:nvSpPr>
          <p:spPr bwMode="auto">
            <a:xfrm flipV="1">
              <a:off x="4184650" y="4186238"/>
              <a:ext cx="0" cy="25717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dirty="0">
                <a:cs typeface="Arial" charset="0"/>
              </a:endParaRPr>
            </a:p>
          </p:txBody>
        </p:sp>
        <p:sp>
          <p:nvSpPr>
            <p:cNvPr id="244795" name="Freeform 59"/>
            <p:cNvSpPr>
              <a:spLocks/>
            </p:cNvSpPr>
            <p:nvPr/>
          </p:nvSpPr>
          <p:spPr bwMode="auto">
            <a:xfrm>
              <a:off x="4356100" y="1485900"/>
              <a:ext cx="1970088" cy="3159125"/>
            </a:xfrm>
            <a:custGeom>
              <a:avLst/>
              <a:gdLst>
                <a:gd name="T0" fmla="*/ 0 w 1241"/>
                <a:gd name="T1" fmla="*/ 1768 h 1769"/>
                <a:gd name="T2" fmla="*/ 1240 w 1241"/>
                <a:gd name="T3" fmla="*/ 1768 h 1769"/>
                <a:gd name="T4" fmla="*/ 1240 w 1241"/>
                <a:gd name="T5" fmla="*/ 0 h 1769"/>
              </a:gdLst>
              <a:ahLst/>
              <a:cxnLst>
                <a:cxn ang="0">
                  <a:pos x="T0" y="T1"/>
                </a:cxn>
                <a:cxn ang="0">
                  <a:pos x="T2" y="T3"/>
                </a:cxn>
                <a:cxn ang="0">
                  <a:pos x="T4" y="T5"/>
                </a:cxn>
              </a:cxnLst>
              <a:rect l="0" t="0" r="r" b="b"/>
              <a:pathLst>
                <a:path w="1241" h="1769">
                  <a:moveTo>
                    <a:pt x="0" y="1768"/>
                  </a:moveTo>
                  <a:lnTo>
                    <a:pt x="1240" y="1768"/>
                  </a:lnTo>
                  <a:lnTo>
                    <a:pt x="1240"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107763" dir="2700000" algn="ctr" rotWithShape="0">
                      <a:schemeClr val="bg2"/>
                    </a:outerShdw>
                  </a:effectLst>
                </a14:hiddenEffects>
              </a:ext>
            </a:extLst>
          </p:spPr>
          <p:txBody>
            <a:bodyPr/>
            <a:lstStyle/>
            <a:p>
              <a:pPr>
                <a:defRPr/>
              </a:pPr>
              <a:endParaRPr lang="en-US" sz="1800" dirty="0">
                <a:cs typeface="Arial" charset="0"/>
              </a:endParaRPr>
            </a:p>
          </p:txBody>
        </p:sp>
        <p:grpSp>
          <p:nvGrpSpPr>
            <p:cNvPr id="86070" name="Group 60"/>
            <p:cNvGrpSpPr>
              <a:grpSpLocks/>
            </p:cNvGrpSpPr>
            <p:nvPr/>
          </p:nvGrpSpPr>
          <p:grpSpPr bwMode="auto">
            <a:xfrm>
              <a:off x="4140200" y="4843463"/>
              <a:ext cx="65088" cy="230187"/>
              <a:chOff x="2608" y="2712"/>
              <a:chExt cx="41" cy="129"/>
            </a:xfrm>
          </p:grpSpPr>
          <p:sp>
            <p:nvSpPr>
              <p:cNvPr id="244797" name="Freeform 61"/>
              <p:cNvSpPr>
                <a:spLocks/>
              </p:cNvSpPr>
              <p:nvPr/>
            </p:nvSpPr>
            <p:spPr bwMode="auto">
              <a:xfrm>
                <a:off x="2608" y="2752"/>
                <a:ext cx="41" cy="89"/>
              </a:xfrm>
              <a:custGeom>
                <a:avLst/>
                <a:gdLst>
                  <a:gd name="T0" fmla="*/ 20 w 41"/>
                  <a:gd name="T1" fmla="*/ 88 h 89"/>
                  <a:gd name="T2" fmla="*/ 0 w 41"/>
                  <a:gd name="T3" fmla="*/ 0 h 89"/>
                  <a:gd name="T4" fmla="*/ 20 w 41"/>
                  <a:gd name="T5" fmla="*/ 0 h 89"/>
                  <a:gd name="T6" fmla="*/ 40 w 41"/>
                  <a:gd name="T7" fmla="*/ 0 h 89"/>
                  <a:gd name="T8" fmla="*/ 20 w 41"/>
                  <a:gd name="T9" fmla="*/ 88 h 89"/>
                </a:gdLst>
                <a:ahLst/>
                <a:cxnLst>
                  <a:cxn ang="0">
                    <a:pos x="T0" y="T1"/>
                  </a:cxn>
                  <a:cxn ang="0">
                    <a:pos x="T2" y="T3"/>
                  </a:cxn>
                  <a:cxn ang="0">
                    <a:pos x="T4" y="T5"/>
                  </a:cxn>
                  <a:cxn ang="0">
                    <a:pos x="T6" y="T7"/>
                  </a:cxn>
                  <a:cxn ang="0">
                    <a:pos x="T8" y="T9"/>
                  </a:cxn>
                </a:cxnLst>
                <a:rect l="0" t="0" r="r" b="b"/>
                <a:pathLst>
                  <a:path w="41" h="89">
                    <a:moveTo>
                      <a:pt x="20" y="88"/>
                    </a:moveTo>
                    <a:lnTo>
                      <a:pt x="0" y="0"/>
                    </a:lnTo>
                    <a:lnTo>
                      <a:pt x="20" y="0"/>
                    </a:lnTo>
                    <a:lnTo>
                      <a:pt x="40" y="0"/>
                    </a:lnTo>
                    <a:lnTo>
                      <a:pt x="20" y="88"/>
                    </a:lnTo>
                  </a:path>
                </a:pathLst>
              </a:custGeom>
              <a:solidFill>
                <a:srgbClr val="000000"/>
              </a:solidFill>
              <a:ln w="25400" cap="rnd" cmpd="sng">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107763" dir="2700000" algn="ctr" rotWithShape="0">
                        <a:schemeClr val="bg2"/>
                      </a:outerShdw>
                    </a:effectLst>
                  </a14:hiddenEffects>
                </a:ext>
              </a:extLst>
            </p:spPr>
            <p:txBody>
              <a:bodyPr/>
              <a:lstStyle/>
              <a:p>
                <a:pPr>
                  <a:defRPr/>
                </a:pPr>
                <a:endParaRPr lang="en-US" sz="1800" dirty="0">
                  <a:cs typeface="Arial" charset="0"/>
                </a:endParaRPr>
              </a:p>
            </p:txBody>
          </p:sp>
          <p:sp>
            <p:nvSpPr>
              <p:cNvPr id="244798" name="Line 62"/>
              <p:cNvSpPr>
                <a:spLocks noChangeShapeType="1"/>
              </p:cNvSpPr>
              <p:nvPr/>
            </p:nvSpPr>
            <p:spPr bwMode="auto">
              <a:xfrm>
                <a:off x="2636" y="2712"/>
                <a:ext cx="0" cy="3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dirty="0">
                  <a:cs typeface="Arial" charset="0"/>
                </a:endParaRPr>
              </a:p>
            </p:txBody>
          </p:sp>
        </p:grpSp>
        <p:sp>
          <p:nvSpPr>
            <p:cNvPr id="244799" name="Line 63"/>
            <p:cNvSpPr>
              <a:spLocks noChangeShapeType="1"/>
            </p:cNvSpPr>
            <p:nvPr/>
          </p:nvSpPr>
          <p:spPr bwMode="auto">
            <a:xfrm flipV="1">
              <a:off x="4184650" y="4829175"/>
              <a:ext cx="0" cy="1285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dirty="0">
                <a:cs typeface="Arial" charset="0"/>
              </a:endParaRPr>
            </a:p>
          </p:txBody>
        </p:sp>
        <p:sp>
          <p:nvSpPr>
            <p:cNvPr id="244801" name="Freeform 65"/>
            <p:cNvSpPr>
              <a:spLocks/>
            </p:cNvSpPr>
            <p:nvPr/>
          </p:nvSpPr>
          <p:spPr bwMode="auto">
            <a:xfrm>
              <a:off x="4330700" y="2028825"/>
              <a:ext cx="344488" cy="201613"/>
            </a:xfrm>
            <a:custGeom>
              <a:avLst/>
              <a:gdLst>
                <a:gd name="T0" fmla="*/ 0 w 217"/>
                <a:gd name="T1" fmla="*/ 0 h 113"/>
                <a:gd name="T2" fmla="*/ 104 w 217"/>
                <a:gd name="T3" fmla="*/ 112 h 113"/>
                <a:gd name="T4" fmla="*/ 216 w 217"/>
                <a:gd name="T5" fmla="*/ 0 h 113"/>
              </a:gdLst>
              <a:ahLst/>
              <a:cxnLst>
                <a:cxn ang="0">
                  <a:pos x="T0" y="T1"/>
                </a:cxn>
                <a:cxn ang="0">
                  <a:pos x="T2" y="T3"/>
                </a:cxn>
                <a:cxn ang="0">
                  <a:pos x="T4" y="T5"/>
                </a:cxn>
              </a:cxnLst>
              <a:rect l="0" t="0" r="r" b="b"/>
              <a:pathLst>
                <a:path w="217" h="113">
                  <a:moveTo>
                    <a:pt x="0" y="0"/>
                  </a:moveTo>
                  <a:lnTo>
                    <a:pt x="104" y="112"/>
                  </a:lnTo>
                  <a:lnTo>
                    <a:pt x="216"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107763" dir="2700000" algn="ctr" rotWithShape="0">
                      <a:schemeClr val="bg2"/>
                    </a:outerShdw>
                  </a:effectLst>
                </a14:hiddenEffects>
              </a:ext>
            </a:extLst>
          </p:spPr>
          <p:txBody>
            <a:bodyPr/>
            <a:lstStyle/>
            <a:p>
              <a:pPr>
                <a:defRPr/>
              </a:pPr>
              <a:endParaRPr lang="en-US" sz="1800" dirty="0">
                <a:cs typeface="Arial" charset="0"/>
              </a:endParaRPr>
            </a:p>
          </p:txBody>
        </p:sp>
        <p:sp>
          <p:nvSpPr>
            <p:cNvPr id="244802" name="Freeform 66"/>
            <p:cNvSpPr>
              <a:spLocks/>
            </p:cNvSpPr>
            <p:nvPr/>
          </p:nvSpPr>
          <p:spPr bwMode="auto">
            <a:xfrm>
              <a:off x="4330700" y="2028825"/>
              <a:ext cx="344488" cy="201613"/>
            </a:xfrm>
            <a:custGeom>
              <a:avLst/>
              <a:gdLst>
                <a:gd name="T0" fmla="*/ 0 w 217"/>
                <a:gd name="T1" fmla="*/ 0 h 113"/>
                <a:gd name="T2" fmla="*/ 104 w 217"/>
                <a:gd name="T3" fmla="*/ 112 h 113"/>
                <a:gd name="T4" fmla="*/ 216 w 217"/>
                <a:gd name="T5" fmla="*/ 0 h 113"/>
              </a:gdLst>
              <a:ahLst/>
              <a:cxnLst>
                <a:cxn ang="0">
                  <a:pos x="T0" y="T1"/>
                </a:cxn>
                <a:cxn ang="0">
                  <a:pos x="T2" y="T3"/>
                </a:cxn>
                <a:cxn ang="0">
                  <a:pos x="T4" y="T5"/>
                </a:cxn>
              </a:cxnLst>
              <a:rect l="0" t="0" r="r" b="b"/>
              <a:pathLst>
                <a:path w="217" h="113">
                  <a:moveTo>
                    <a:pt x="0" y="0"/>
                  </a:moveTo>
                  <a:lnTo>
                    <a:pt x="104" y="112"/>
                  </a:lnTo>
                  <a:lnTo>
                    <a:pt x="216"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107763" dir="2700000" algn="ctr" rotWithShape="0">
                      <a:schemeClr val="bg2"/>
                    </a:outerShdw>
                  </a:effectLst>
                </a14:hiddenEffects>
              </a:ext>
            </a:extLst>
          </p:spPr>
          <p:txBody>
            <a:bodyPr/>
            <a:lstStyle/>
            <a:p>
              <a:pPr>
                <a:defRPr/>
              </a:pPr>
              <a:endParaRPr lang="en-US" sz="1800" dirty="0">
                <a:cs typeface="Arial" charset="0"/>
              </a:endParaRPr>
            </a:p>
          </p:txBody>
        </p:sp>
        <p:sp>
          <p:nvSpPr>
            <p:cNvPr id="244803" name="Freeform 67"/>
            <p:cNvSpPr>
              <a:spLocks/>
            </p:cNvSpPr>
            <p:nvPr/>
          </p:nvSpPr>
          <p:spPr bwMode="auto">
            <a:xfrm>
              <a:off x="3441700" y="2414588"/>
              <a:ext cx="344488" cy="201612"/>
            </a:xfrm>
            <a:custGeom>
              <a:avLst/>
              <a:gdLst>
                <a:gd name="T0" fmla="*/ 0 w 217"/>
                <a:gd name="T1" fmla="*/ 0 h 113"/>
                <a:gd name="T2" fmla="*/ 104 w 217"/>
                <a:gd name="T3" fmla="*/ 112 h 113"/>
                <a:gd name="T4" fmla="*/ 216 w 217"/>
                <a:gd name="T5" fmla="*/ 0 h 113"/>
              </a:gdLst>
              <a:ahLst/>
              <a:cxnLst>
                <a:cxn ang="0">
                  <a:pos x="T0" y="T1"/>
                </a:cxn>
                <a:cxn ang="0">
                  <a:pos x="T2" y="T3"/>
                </a:cxn>
                <a:cxn ang="0">
                  <a:pos x="T4" y="T5"/>
                </a:cxn>
              </a:cxnLst>
              <a:rect l="0" t="0" r="r" b="b"/>
              <a:pathLst>
                <a:path w="217" h="113">
                  <a:moveTo>
                    <a:pt x="0" y="0"/>
                  </a:moveTo>
                  <a:lnTo>
                    <a:pt x="104" y="112"/>
                  </a:lnTo>
                  <a:lnTo>
                    <a:pt x="216"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107763" dir="2700000" algn="ctr" rotWithShape="0">
                      <a:schemeClr val="bg2"/>
                    </a:outerShdw>
                  </a:effectLst>
                </a14:hiddenEffects>
              </a:ext>
            </a:extLst>
          </p:spPr>
          <p:txBody>
            <a:bodyPr/>
            <a:lstStyle/>
            <a:p>
              <a:pPr>
                <a:defRPr/>
              </a:pPr>
              <a:endParaRPr lang="en-US" sz="1800" dirty="0">
                <a:cs typeface="Arial" charset="0"/>
              </a:endParaRPr>
            </a:p>
          </p:txBody>
        </p:sp>
        <p:sp>
          <p:nvSpPr>
            <p:cNvPr id="244804" name="Freeform 68"/>
            <p:cNvSpPr>
              <a:spLocks/>
            </p:cNvSpPr>
            <p:nvPr/>
          </p:nvSpPr>
          <p:spPr bwMode="auto">
            <a:xfrm>
              <a:off x="3441700" y="2414588"/>
              <a:ext cx="344488" cy="201612"/>
            </a:xfrm>
            <a:custGeom>
              <a:avLst/>
              <a:gdLst>
                <a:gd name="T0" fmla="*/ 0 w 217"/>
                <a:gd name="T1" fmla="*/ 0 h 113"/>
                <a:gd name="T2" fmla="*/ 104 w 217"/>
                <a:gd name="T3" fmla="*/ 112 h 113"/>
                <a:gd name="T4" fmla="*/ 216 w 217"/>
                <a:gd name="T5" fmla="*/ 0 h 113"/>
              </a:gdLst>
              <a:ahLst/>
              <a:cxnLst>
                <a:cxn ang="0">
                  <a:pos x="T0" y="T1"/>
                </a:cxn>
                <a:cxn ang="0">
                  <a:pos x="T2" y="T3"/>
                </a:cxn>
                <a:cxn ang="0">
                  <a:pos x="T4" y="T5"/>
                </a:cxn>
              </a:cxnLst>
              <a:rect l="0" t="0" r="r" b="b"/>
              <a:pathLst>
                <a:path w="217" h="113">
                  <a:moveTo>
                    <a:pt x="0" y="0"/>
                  </a:moveTo>
                  <a:lnTo>
                    <a:pt x="104" y="112"/>
                  </a:lnTo>
                  <a:lnTo>
                    <a:pt x="216"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107763" dir="2700000" algn="ctr" rotWithShape="0">
                      <a:schemeClr val="bg2"/>
                    </a:outerShdw>
                  </a:effectLst>
                </a14:hiddenEffects>
              </a:ext>
            </a:extLst>
          </p:spPr>
          <p:txBody>
            <a:bodyPr/>
            <a:lstStyle/>
            <a:p>
              <a:pPr>
                <a:defRPr/>
              </a:pPr>
              <a:endParaRPr lang="en-US" sz="1800" dirty="0">
                <a:cs typeface="Arial" charset="0"/>
              </a:endParaRPr>
            </a:p>
          </p:txBody>
        </p:sp>
        <p:sp>
          <p:nvSpPr>
            <p:cNvPr id="244805" name="Freeform 69"/>
            <p:cNvSpPr>
              <a:spLocks/>
            </p:cNvSpPr>
            <p:nvPr/>
          </p:nvSpPr>
          <p:spPr bwMode="auto">
            <a:xfrm>
              <a:off x="2667000" y="2843213"/>
              <a:ext cx="344488" cy="187325"/>
            </a:xfrm>
            <a:custGeom>
              <a:avLst/>
              <a:gdLst>
                <a:gd name="T0" fmla="*/ 0 w 217"/>
                <a:gd name="T1" fmla="*/ 0 h 105"/>
                <a:gd name="T2" fmla="*/ 112 w 217"/>
                <a:gd name="T3" fmla="*/ 104 h 105"/>
                <a:gd name="T4" fmla="*/ 216 w 217"/>
                <a:gd name="T5" fmla="*/ 0 h 105"/>
              </a:gdLst>
              <a:ahLst/>
              <a:cxnLst>
                <a:cxn ang="0">
                  <a:pos x="T0" y="T1"/>
                </a:cxn>
                <a:cxn ang="0">
                  <a:pos x="T2" y="T3"/>
                </a:cxn>
                <a:cxn ang="0">
                  <a:pos x="T4" y="T5"/>
                </a:cxn>
              </a:cxnLst>
              <a:rect l="0" t="0" r="r" b="b"/>
              <a:pathLst>
                <a:path w="217" h="105">
                  <a:moveTo>
                    <a:pt x="0" y="0"/>
                  </a:moveTo>
                  <a:lnTo>
                    <a:pt x="112" y="104"/>
                  </a:lnTo>
                  <a:lnTo>
                    <a:pt x="216"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107763" dir="2700000" algn="ctr" rotWithShape="0">
                      <a:schemeClr val="bg2"/>
                    </a:outerShdw>
                  </a:effectLst>
                </a14:hiddenEffects>
              </a:ext>
            </a:extLst>
          </p:spPr>
          <p:txBody>
            <a:bodyPr/>
            <a:lstStyle/>
            <a:p>
              <a:pPr>
                <a:defRPr/>
              </a:pPr>
              <a:endParaRPr lang="en-US" sz="1800" dirty="0">
                <a:cs typeface="Arial" charset="0"/>
              </a:endParaRPr>
            </a:p>
          </p:txBody>
        </p:sp>
        <p:sp>
          <p:nvSpPr>
            <p:cNvPr id="244806" name="Freeform 70"/>
            <p:cNvSpPr>
              <a:spLocks/>
            </p:cNvSpPr>
            <p:nvPr/>
          </p:nvSpPr>
          <p:spPr bwMode="auto">
            <a:xfrm>
              <a:off x="2667000" y="2843213"/>
              <a:ext cx="344488" cy="187325"/>
            </a:xfrm>
            <a:custGeom>
              <a:avLst/>
              <a:gdLst>
                <a:gd name="T0" fmla="*/ 0 w 217"/>
                <a:gd name="T1" fmla="*/ 0 h 105"/>
                <a:gd name="T2" fmla="*/ 112 w 217"/>
                <a:gd name="T3" fmla="*/ 104 h 105"/>
                <a:gd name="T4" fmla="*/ 216 w 217"/>
                <a:gd name="T5" fmla="*/ 0 h 105"/>
              </a:gdLst>
              <a:ahLst/>
              <a:cxnLst>
                <a:cxn ang="0">
                  <a:pos x="T0" y="T1"/>
                </a:cxn>
                <a:cxn ang="0">
                  <a:pos x="T2" y="T3"/>
                </a:cxn>
                <a:cxn ang="0">
                  <a:pos x="T4" y="T5"/>
                </a:cxn>
              </a:cxnLst>
              <a:rect l="0" t="0" r="r" b="b"/>
              <a:pathLst>
                <a:path w="217" h="105">
                  <a:moveTo>
                    <a:pt x="0" y="0"/>
                  </a:moveTo>
                  <a:lnTo>
                    <a:pt x="112" y="104"/>
                  </a:lnTo>
                  <a:lnTo>
                    <a:pt x="216"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107763" dir="2700000" algn="ctr" rotWithShape="0">
                      <a:schemeClr val="bg2"/>
                    </a:outerShdw>
                  </a:effectLst>
                </a14:hiddenEffects>
              </a:ext>
            </a:extLst>
          </p:spPr>
          <p:txBody>
            <a:bodyPr/>
            <a:lstStyle/>
            <a:p>
              <a:pPr>
                <a:defRPr/>
              </a:pPr>
              <a:endParaRPr lang="en-US" sz="1800" dirty="0">
                <a:cs typeface="Arial" charset="0"/>
              </a:endParaRPr>
            </a:p>
          </p:txBody>
        </p:sp>
        <p:sp>
          <p:nvSpPr>
            <p:cNvPr id="244807" name="Freeform 71"/>
            <p:cNvSpPr>
              <a:spLocks/>
            </p:cNvSpPr>
            <p:nvPr/>
          </p:nvSpPr>
          <p:spPr bwMode="auto">
            <a:xfrm>
              <a:off x="4216400" y="2843213"/>
              <a:ext cx="344488" cy="187325"/>
            </a:xfrm>
            <a:custGeom>
              <a:avLst/>
              <a:gdLst>
                <a:gd name="T0" fmla="*/ 0 w 217"/>
                <a:gd name="T1" fmla="*/ 0 h 105"/>
                <a:gd name="T2" fmla="*/ 104 w 217"/>
                <a:gd name="T3" fmla="*/ 104 h 105"/>
                <a:gd name="T4" fmla="*/ 216 w 217"/>
                <a:gd name="T5" fmla="*/ 0 h 105"/>
              </a:gdLst>
              <a:ahLst/>
              <a:cxnLst>
                <a:cxn ang="0">
                  <a:pos x="T0" y="T1"/>
                </a:cxn>
                <a:cxn ang="0">
                  <a:pos x="T2" y="T3"/>
                </a:cxn>
                <a:cxn ang="0">
                  <a:pos x="T4" y="T5"/>
                </a:cxn>
              </a:cxnLst>
              <a:rect l="0" t="0" r="r" b="b"/>
              <a:pathLst>
                <a:path w="217" h="105">
                  <a:moveTo>
                    <a:pt x="0" y="0"/>
                  </a:moveTo>
                  <a:lnTo>
                    <a:pt x="104" y="104"/>
                  </a:lnTo>
                  <a:lnTo>
                    <a:pt x="216"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107763" dir="2700000" algn="ctr" rotWithShape="0">
                      <a:schemeClr val="bg2"/>
                    </a:outerShdw>
                  </a:effectLst>
                </a14:hiddenEffects>
              </a:ext>
            </a:extLst>
          </p:spPr>
          <p:txBody>
            <a:bodyPr/>
            <a:lstStyle/>
            <a:p>
              <a:pPr>
                <a:defRPr/>
              </a:pPr>
              <a:endParaRPr lang="en-US" sz="1800" dirty="0">
                <a:cs typeface="Arial" charset="0"/>
              </a:endParaRPr>
            </a:p>
          </p:txBody>
        </p:sp>
        <p:sp>
          <p:nvSpPr>
            <p:cNvPr id="244808" name="Freeform 72"/>
            <p:cNvSpPr>
              <a:spLocks/>
            </p:cNvSpPr>
            <p:nvPr/>
          </p:nvSpPr>
          <p:spPr bwMode="auto">
            <a:xfrm>
              <a:off x="4216400" y="2843213"/>
              <a:ext cx="344488" cy="187325"/>
            </a:xfrm>
            <a:custGeom>
              <a:avLst/>
              <a:gdLst>
                <a:gd name="T0" fmla="*/ 0 w 217"/>
                <a:gd name="T1" fmla="*/ 0 h 105"/>
                <a:gd name="T2" fmla="*/ 104 w 217"/>
                <a:gd name="T3" fmla="*/ 104 h 105"/>
                <a:gd name="T4" fmla="*/ 216 w 217"/>
                <a:gd name="T5" fmla="*/ 0 h 105"/>
              </a:gdLst>
              <a:ahLst/>
              <a:cxnLst>
                <a:cxn ang="0">
                  <a:pos x="T0" y="T1"/>
                </a:cxn>
                <a:cxn ang="0">
                  <a:pos x="T2" y="T3"/>
                </a:cxn>
                <a:cxn ang="0">
                  <a:pos x="T4" y="T5"/>
                </a:cxn>
              </a:cxnLst>
              <a:rect l="0" t="0" r="r" b="b"/>
              <a:pathLst>
                <a:path w="217" h="105">
                  <a:moveTo>
                    <a:pt x="0" y="0"/>
                  </a:moveTo>
                  <a:lnTo>
                    <a:pt x="104" y="104"/>
                  </a:lnTo>
                  <a:lnTo>
                    <a:pt x="216"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107763" dir="2700000" algn="ctr" rotWithShape="0">
                      <a:schemeClr val="bg2"/>
                    </a:outerShdw>
                  </a:effectLst>
                </a14:hiddenEffects>
              </a:ext>
            </a:extLst>
          </p:spPr>
          <p:txBody>
            <a:bodyPr/>
            <a:lstStyle/>
            <a:p>
              <a:pPr>
                <a:defRPr/>
              </a:pPr>
              <a:endParaRPr lang="en-US" sz="1800" dirty="0">
                <a:cs typeface="Arial" charset="0"/>
              </a:endParaRPr>
            </a:p>
          </p:txBody>
        </p:sp>
        <p:sp>
          <p:nvSpPr>
            <p:cNvPr id="244809" name="Freeform 73"/>
            <p:cNvSpPr>
              <a:spLocks/>
            </p:cNvSpPr>
            <p:nvPr/>
          </p:nvSpPr>
          <p:spPr bwMode="auto">
            <a:xfrm>
              <a:off x="4013200" y="4643438"/>
              <a:ext cx="344488" cy="187325"/>
            </a:xfrm>
            <a:custGeom>
              <a:avLst/>
              <a:gdLst>
                <a:gd name="T0" fmla="*/ 0 w 217"/>
                <a:gd name="T1" fmla="*/ 0 h 105"/>
                <a:gd name="T2" fmla="*/ 104 w 217"/>
                <a:gd name="T3" fmla="*/ 104 h 105"/>
                <a:gd name="T4" fmla="*/ 216 w 217"/>
                <a:gd name="T5" fmla="*/ 0 h 105"/>
              </a:gdLst>
              <a:ahLst/>
              <a:cxnLst>
                <a:cxn ang="0">
                  <a:pos x="T0" y="T1"/>
                </a:cxn>
                <a:cxn ang="0">
                  <a:pos x="T2" y="T3"/>
                </a:cxn>
                <a:cxn ang="0">
                  <a:pos x="T4" y="T5"/>
                </a:cxn>
              </a:cxnLst>
              <a:rect l="0" t="0" r="r" b="b"/>
              <a:pathLst>
                <a:path w="217" h="105">
                  <a:moveTo>
                    <a:pt x="0" y="0"/>
                  </a:moveTo>
                  <a:lnTo>
                    <a:pt x="104" y="104"/>
                  </a:lnTo>
                  <a:lnTo>
                    <a:pt x="216"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107763" dir="2700000" algn="ctr" rotWithShape="0">
                      <a:schemeClr val="bg2"/>
                    </a:outerShdw>
                  </a:effectLst>
                </a14:hiddenEffects>
              </a:ext>
            </a:extLst>
          </p:spPr>
          <p:txBody>
            <a:bodyPr/>
            <a:lstStyle/>
            <a:p>
              <a:pPr>
                <a:defRPr/>
              </a:pPr>
              <a:endParaRPr lang="en-US" sz="1800" dirty="0">
                <a:cs typeface="Arial" charset="0"/>
              </a:endParaRPr>
            </a:p>
          </p:txBody>
        </p:sp>
        <p:sp>
          <p:nvSpPr>
            <p:cNvPr id="244810" name="Freeform 74"/>
            <p:cNvSpPr>
              <a:spLocks/>
            </p:cNvSpPr>
            <p:nvPr/>
          </p:nvSpPr>
          <p:spPr bwMode="auto">
            <a:xfrm>
              <a:off x="4013200" y="4643438"/>
              <a:ext cx="344488" cy="187325"/>
            </a:xfrm>
            <a:custGeom>
              <a:avLst/>
              <a:gdLst>
                <a:gd name="T0" fmla="*/ 0 w 217"/>
                <a:gd name="T1" fmla="*/ 0 h 105"/>
                <a:gd name="T2" fmla="*/ 104 w 217"/>
                <a:gd name="T3" fmla="*/ 104 h 105"/>
                <a:gd name="T4" fmla="*/ 216 w 217"/>
                <a:gd name="T5" fmla="*/ 0 h 105"/>
              </a:gdLst>
              <a:ahLst/>
              <a:cxnLst>
                <a:cxn ang="0">
                  <a:pos x="T0" y="T1"/>
                </a:cxn>
                <a:cxn ang="0">
                  <a:pos x="T2" y="T3"/>
                </a:cxn>
                <a:cxn ang="0">
                  <a:pos x="T4" y="T5"/>
                </a:cxn>
              </a:cxnLst>
              <a:rect l="0" t="0" r="r" b="b"/>
              <a:pathLst>
                <a:path w="217" h="105">
                  <a:moveTo>
                    <a:pt x="0" y="0"/>
                  </a:moveTo>
                  <a:lnTo>
                    <a:pt x="104" y="104"/>
                  </a:lnTo>
                  <a:lnTo>
                    <a:pt x="216" y="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107763" dir="2700000" algn="ctr" rotWithShape="0">
                      <a:schemeClr val="bg2"/>
                    </a:outerShdw>
                  </a:effectLst>
                </a14:hiddenEffects>
              </a:ext>
            </a:extLst>
          </p:spPr>
          <p:txBody>
            <a:bodyPr/>
            <a:lstStyle/>
            <a:p>
              <a:pPr>
                <a:defRPr/>
              </a:pPr>
              <a:endParaRPr lang="en-US" sz="1800" dirty="0">
                <a:cs typeface="Arial" charset="0"/>
              </a:endParaRPr>
            </a:p>
          </p:txBody>
        </p:sp>
        <p:sp>
          <p:nvSpPr>
            <p:cNvPr id="244811" name="Line 75"/>
            <p:cNvSpPr>
              <a:spLocks noChangeShapeType="1"/>
            </p:cNvSpPr>
            <p:nvPr/>
          </p:nvSpPr>
          <p:spPr bwMode="auto">
            <a:xfrm>
              <a:off x="4572000" y="2851150"/>
              <a:ext cx="1143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dirty="0">
                <a:cs typeface="Arial" charset="0"/>
              </a:endParaRPr>
            </a:p>
          </p:txBody>
        </p:sp>
        <p:sp>
          <p:nvSpPr>
            <p:cNvPr id="244816" name="AutoShape 80"/>
            <p:cNvSpPr>
              <a:spLocks noChangeArrowheads="1"/>
            </p:cNvSpPr>
            <p:nvPr/>
          </p:nvSpPr>
          <p:spPr bwMode="auto">
            <a:xfrm>
              <a:off x="4279900" y="1800225"/>
              <a:ext cx="419100" cy="428625"/>
            </a:xfrm>
            <a:prstGeom prst="diamond">
              <a:avLst/>
            </a:prstGeom>
            <a:solidFill>
              <a:schemeClr val="tx2"/>
            </a:solidFill>
            <a:ln>
              <a:noFill/>
            </a:ln>
            <a:effectLst/>
            <a:extLst>
              <a:ext uri="{91240B29-F687-4f45-9708-019B960494DF}">
                <a14:hiddenLine xmlns:a14="http://schemas.microsoft.com/office/drawing/2010/main" w="25400">
                  <a:solidFill>
                    <a:schemeClr val="folHlink"/>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dirty="0">
                <a:cs typeface="Arial" charset="0"/>
              </a:endParaRPr>
            </a:p>
          </p:txBody>
        </p:sp>
        <p:sp>
          <p:nvSpPr>
            <p:cNvPr id="244817" name="AutoShape 81"/>
            <p:cNvSpPr>
              <a:spLocks noChangeArrowheads="1"/>
            </p:cNvSpPr>
            <p:nvPr/>
          </p:nvSpPr>
          <p:spPr bwMode="auto">
            <a:xfrm>
              <a:off x="3390900" y="2200275"/>
              <a:ext cx="419100" cy="428625"/>
            </a:xfrm>
            <a:prstGeom prst="diamond">
              <a:avLst/>
            </a:prstGeom>
            <a:solidFill>
              <a:schemeClr val="tx2"/>
            </a:solidFill>
            <a:ln>
              <a:noFill/>
            </a:ln>
            <a:effectLst/>
            <a:extLst>
              <a:ext uri="{91240B29-F687-4f45-9708-019B960494DF}">
                <a14:hiddenLine xmlns:a14="http://schemas.microsoft.com/office/drawing/2010/main" w="25400">
                  <a:solidFill>
                    <a:schemeClr val="folHlink"/>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dirty="0">
                <a:cs typeface="Arial" charset="0"/>
              </a:endParaRPr>
            </a:p>
          </p:txBody>
        </p:sp>
        <p:sp>
          <p:nvSpPr>
            <p:cNvPr id="244818" name="AutoShape 82"/>
            <p:cNvSpPr>
              <a:spLocks noChangeArrowheads="1"/>
            </p:cNvSpPr>
            <p:nvPr/>
          </p:nvSpPr>
          <p:spPr bwMode="auto">
            <a:xfrm>
              <a:off x="2616200" y="2614613"/>
              <a:ext cx="419100" cy="428625"/>
            </a:xfrm>
            <a:prstGeom prst="diamond">
              <a:avLst/>
            </a:prstGeom>
            <a:solidFill>
              <a:schemeClr val="tx2"/>
            </a:solidFill>
            <a:ln>
              <a:noFill/>
            </a:ln>
            <a:effectLst/>
            <a:extLst>
              <a:ext uri="{91240B29-F687-4f45-9708-019B960494DF}">
                <a14:hiddenLine xmlns:a14="http://schemas.microsoft.com/office/drawing/2010/main" w="25400">
                  <a:solidFill>
                    <a:schemeClr val="folHlink"/>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dirty="0">
                <a:cs typeface="Arial" charset="0"/>
              </a:endParaRPr>
            </a:p>
          </p:txBody>
        </p:sp>
        <p:sp>
          <p:nvSpPr>
            <p:cNvPr id="244819" name="AutoShape 83"/>
            <p:cNvSpPr>
              <a:spLocks noChangeArrowheads="1"/>
            </p:cNvSpPr>
            <p:nvPr/>
          </p:nvSpPr>
          <p:spPr bwMode="auto">
            <a:xfrm>
              <a:off x="4165600" y="2614613"/>
              <a:ext cx="419100" cy="428625"/>
            </a:xfrm>
            <a:prstGeom prst="diamond">
              <a:avLst/>
            </a:prstGeom>
            <a:solidFill>
              <a:schemeClr val="tx2"/>
            </a:solidFill>
            <a:ln>
              <a:noFill/>
            </a:ln>
            <a:effectLst/>
            <a:extLst>
              <a:ext uri="{91240B29-F687-4f45-9708-019B960494DF}">
                <a14:hiddenLine xmlns:a14="http://schemas.microsoft.com/office/drawing/2010/main" w="25400">
                  <a:solidFill>
                    <a:schemeClr val="folHlink"/>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dirty="0">
                <a:cs typeface="Arial" charset="0"/>
              </a:endParaRPr>
            </a:p>
          </p:txBody>
        </p:sp>
        <p:sp>
          <p:nvSpPr>
            <p:cNvPr id="244820" name="AutoShape 84"/>
            <p:cNvSpPr>
              <a:spLocks noChangeArrowheads="1"/>
            </p:cNvSpPr>
            <p:nvPr/>
          </p:nvSpPr>
          <p:spPr bwMode="auto">
            <a:xfrm>
              <a:off x="3949700" y="4414838"/>
              <a:ext cx="419100" cy="428625"/>
            </a:xfrm>
            <a:prstGeom prst="diamond">
              <a:avLst/>
            </a:prstGeom>
            <a:solidFill>
              <a:schemeClr val="tx2"/>
            </a:solidFill>
            <a:ln>
              <a:noFill/>
            </a:ln>
            <a:effectLst/>
            <a:extLst>
              <a:ext uri="{91240B29-F687-4f45-9708-019B960494DF}">
                <a14:hiddenLine xmlns:a14="http://schemas.microsoft.com/office/drawing/2010/main" w="25400">
                  <a:solidFill>
                    <a:schemeClr val="folHlink"/>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sz="1800" dirty="0">
                <a:cs typeface="Arial" charset="0"/>
              </a:endParaRPr>
            </a:p>
          </p:txBody>
        </p:sp>
      </p:grpSp>
      <p:sp>
        <p:nvSpPr>
          <p:cNvPr id="4" name="Date Placeholder 3"/>
          <p:cNvSpPr>
            <a:spLocks noGrp="1"/>
          </p:cNvSpPr>
          <p:nvPr>
            <p:ph type="dt" sz="half" idx="10"/>
          </p:nvPr>
        </p:nvSpPr>
        <p:spPr/>
        <p:txBody>
          <a:bodyPr/>
          <a:lstStyle/>
          <a:p>
            <a:pPr>
              <a:defRPr/>
            </a:pPr>
            <a:r>
              <a:rPr lang="en-US" dirty="0" smtClean="0"/>
              <a:t>March 28, 2017</a:t>
            </a:r>
            <a:endParaRPr lang="en-US" dirty="0"/>
          </a:p>
        </p:txBody>
      </p:sp>
      <p:sp>
        <p:nvSpPr>
          <p:cNvPr id="6" name="Footer Placeholder 5"/>
          <p:cNvSpPr>
            <a:spLocks noGrp="1"/>
          </p:cNvSpPr>
          <p:nvPr>
            <p:ph type="ftr" sz="quarter" idx="11"/>
          </p:nvPr>
        </p:nvSpPr>
        <p:spPr/>
        <p:txBody>
          <a:bodyPr/>
          <a:lstStyle/>
          <a:p>
            <a:pPr>
              <a:defRPr/>
            </a:pPr>
            <a:r>
              <a:rPr lang="en-US" dirty="0" smtClean="0"/>
              <a:t>SE 433: Lecture 1</a:t>
            </a:r>
            <a:endParaRPr lang="en-US" dirty="0"/>
          </a:p>
        </p:txBody>
      </p:sp>
      <p:sp>
        <p:nvSpPr>
          <p:cNvPr id="5" name="Slide Number Placeholder 4"/>
          <p:cNvSpPr>
            <a:spLocks noGrp="1"/>
          </p:cNvSpPr>
          <p:nvPr>
            <p:ph type="sldNum" sz="quarter" idx="12"/>
          </p:nvPr>
        </p:nvSpPr>
        <p:spPr/>
        <p:txBody>
          <a:bodyPr/>
          <a:lstStyle/>
          <a:p>
            <a:pPr>
              <a:defRPr/>
            </a:pPr>
            <a:fld id="{8BDBD1F7-51C1-E94D-B9B2-8F7012A744C6}" type="slidenum">
              <a:rPr lang="en-US" smtClean="0"/>
              <a:pPr>
                <a:defRPr/>
              </a:pPr>
              <a:t>92</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21514817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480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244800"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r>
              <a:rPr lang="en-US" dirty="0" smtClean="0"/>
              <a:t>Absence of Defects</a:t>
            </a:r>
            <a:r>
              <a:rPr lang="en-US" sz="4400" dirty="0" smtClean="0"/>
              <a:t>  </a:t>
            </a:r>
            <a:endParaRPr lang="en-US" sz="4400" dirty="0"/>
          </a:p>
        </p:txBody>
      </p:sp>
      <p:sp>
        <p:nvSpPr>
          <p:cNvPr id="83970" name="Content Placeholder 2"/>
          <p:cNvSpPr>
            <a:spLocks noGrp="1"/>
          </p:cNvSpPr>
          <p:nvPr>
            <p:ph idx="1"/>
          </p:nvPr>
        </p:nvSpPr>
        <p:spPr>
          <a:xfrm>
            <a:off x="457200" y="990600"/>
            <a:ext cx="8229600" cy="5486400"/>
          </a:xfrm>
        </p:spPr>
        <p:txBody>
          <a:bodyPr/>
          <a:lstStyle/>
          <a:p>
            <a:pPr marL="0" indent="0">
              <a:buFont typeface="Wingdings 3" charset="0"/>
              <a:buNone/>
              <a:defRPr/>
            </a:pPr>
            <a:r>
              <a:rPr lang="ja-JP" altLang="en-US" sz="3200" dirty="0"/>
              <a:t>“</a:t>
            </a:r>
            <a:r>
              <a:rPr lang="en-US" altLang="ja-JP" sz="3200" dirty="0"/>
              <a:t>Program testing can be used to show the presence of bugs, but never their absence.</a:t>
            </a:r>
            <a:r>
              <a:rPr lang="ja-JP" altLang="en-US" sz="3200" dirty="0"/>
              <a:t>”</a:t>
            </a:r>
            <a:r>
              <a:rPr lang="en-US" altLang="ja-JP" sz="3200" dirty="0"/>
              <a:t> </a:t>
            </a:r>
            <a:endParaRPr lang="en-US" altLang="ja-JP" sz="3000" dirty="0" smtClean="0"/>
          </a:p>
          <a:p>
            <a:pPr marL="0" indent="0">
              <a:buFont typeface="Wingdings 3" charset="0"/>
              <a:buNone/>
              <a:defRPr/>
            </a:pPr>
            <a:r>
              <a:rPr lang="en-US" altLang="ja-JP" sz="3000" dirty="0"/>
              <a:t> </a:t>
            </a:r>
            <a:r>
              <a:rPr lang="en-US" altLang="ja-JP" sz="3000" dirty="0" smtClean="0"/>
              <a:t>      		(</a:t>
            </a:r>
            <a:r>
              <a:rPr lang="en-US" altLang="ja-JP" sz="3000" i="1" dirty="0"/>
              <a:t>Dijkstra</a:t>
            </a:r>
            <a:r>
              <a:rPr lang="en-US" altLang="ja-JP" sz="3000" dirty="0"/>
              <a:t>, 1969)</a:t>
            </a:r>
          </a:p>
          <a:p>
            <a:pPr marL="0" indent="0">
              <a:buNone/>
              <a:defRPr/>
            </a:pPr>
            <a:endParaRPr lang="en-US" sz="3200" dirty="0" smtClean="0"/>
          </a:p>
          <a:p>
            <a:pPr marL="0" indent="0">
              <a:buNone/>
              <a:defRPr/>
            </a:pPr>
            <a:r>
              <a:rPr lang="en-US" sz="2800" dirty="0" smtClean="0"/>
              <a:t>Testing </a:t>
            </a:r>
            <a:r>
              <a:rPr lang="en-US" sz="2800" dirty="0"/>
              <a:t>reduces the probability </a:t>
            </a:r>
            <a:r>
              <a:rPr lang="en-US" sz="2800" dirty="0" smtClean="0"/>
              <a:t>of </a:t>
            </a:r>
          </a:p>
          <a:p>
            <a:pPr marL="0" indent="0">
              <a:buNone/>
              <a:defRPr/>
            </a:pPr>
            <a:r>
              <a:rPr lang="en-US" sz="2800" dirty="0" smtClean="0"/>
              <a:t>undiscovered </a:t>
            </a:r>
            <a:r>
              <a:rPr lang="en-US" sz="2800" dirty="0"/>
              <a:t>defects </a:t>
            </a:r>
            <a:r>
              <a:rPr lang="en-US" sz="2800" dirty="0" smtClean="0"/>
              <a:t>remaining </a:t>
            </a:r>
            <a:r>
              <a:rPr lang="en-US" sz="2800" dirty="0"/>
              <a:t>in </a:t>
            </a:r>
            <a:endParaRPr lang="en-US" sz="2800" dirty="0" smtClean="0"/>
          </a:p>
          <a:p>
            <a:pPr marL="0" indent="0">
              <a:buNone/>
              <a:defRPr/>
            </a:pPr>
            <a:r>
              <a:rPr lang="en-US" sz="2800" dirty="0" smtClean="0"/>
              <a:t>the </a:t>
            </a:r>
            <a:r>
              <a:rPr lang="en-US" sz="2800" dirty="0"/>
              <a:t>software but, even if no defects </a:t>
            </a:r>
            <a:endParaRPr lang="en-US" sz="2800" dirty="0" smtClean="0"/>
          </a:p>
          <a:p>
            <a:pPr marL="0" indent="0">
              <a:buNone/>
              <a:defRPr/>
            </a:pPr>
            <a:r>
              <a:rPr lang="en-US" sz="2800" dirty="0" smtClean="0"/>
              <a:t>are </a:t>
            </a:r>
            <a:r>
              <a:rPr lang="en-US" sz="2800" dirty="0"/>
              <a:t>found, it is not a proof of </a:t>
            </a:r>
            <a:r>
              <a:rPr lang="en-US" sz="2800" dirty="0" smtClean="0"/>
              <a:t>absence </a:t>
            </a:r>
          </a:p>
          <a:p>
            <a:pPr marL="0" indent="0">
              <a:buNone/>
              <a:defRPr/>
            </a:pPr>
            <a:r>
              <a:rPr lang="en-US" sz="2800" dirty="0" smtClean="0"/>
              <a:t>of defects. </a:t>
            </a:r>
            <a:endParaRPr lang="en-US" sz="2800" dirty="0"/>
          </a:p>
          <a:p>
            <a:pPr>
              <a:defRPr/>
            </a:pPr>
            <a:endParaRPr lang="en-US" sz="2400" dirty="0">
              <a:latin typeface="Gill Sans MT" charset="0"/>
            </a:endParaRPr>
          </a:p>
          <a:p>
            <a:pPr lvl="1">
              <a:buFont typeface="Wingdings 3" charset="0"/>
              <a:buNone/>
              <a:defRPr/>
            </a:pPr>
            <a:endParaRPr lang="en-US" sz="2400" dirty="0">
              <a:latin typeface="Gill Sans MT" charset="0"/>
            </a:endParaRPr>
          </a:p>
        </p:txBody>
      </p:sp>
      <p:sp>
        <p:nvSpPr>
          <p:cNvPr id="33878" name="Text Box 86"/>
          <p:cNvSpPr txBox="1">
            <a:spLocks noChangeArrowheads="1"/>
          </p:cNvSpPr>
          <p:nvPr/>
        </p:nvSpPr>
        <p:spPr bwMode="auto">
          <a:xfrm>
            <a:off x="5562600" y="5943600"/>
            <a:ext cx="33266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dirty="0">
                <a:latin typeface="Garamond"/>
                <a:cs typeface="Garamond"/>
              </a:rPr>
              <a:t>Edsger W. </a:t>
            </a:r>
            <a:r>
              <a:rPr lang="en-US" sz="2000" dirty="0" smtClean="0">
                <a:latin typeface="Garamond"/>
                <a:cs typeface="Garamond"/>
              </a:rPr>
              <a:t>Dijkstra</a:t>
            </a:r>
            <a:r>
              <a:rPr lang="en-US" sz="2000" dirty="0">
                <a:latin typeface="Garamond"/>
                <a:cs typeface="Garamond"/>
              </a:rPr>
              <a:t>,</a:t>
            </a:r>
            <a:r>
              <a:rPr lang="en-US" sz="2000" dirty="0" smtClean="0">
                <a:latin typeface="Garamond"/>
                <a:cs typeface="Garamond"/>
              </a:rPr>
              <a:t>1930 </a:t>
            </a:r>
            <a:r>
              <a:rPr lang="en-US" sz="2000" dirty="0">
                <a:latin typeface="Garamond"/>
                <a:cs typeface="Garamond"/>
              </a:rPr>
              <a:t>– </a:t>
            </a:r>
            <a:r>
              <a:rPr lang="en-US" sz="2000" dirty="0" smtClean="0">
                <a:latin typeface="Garamond"/>
                <a:cs typeface="Garamond"/>
              </a:rPr>
              <a:t>2002</a:t>
            </a:r>
            <a:endParaRPr lang="en-US" sz="1600" dirty="0">
              <a:latin typeface="Garamond"/>
              <a:cs typeface="Garamond"/>
            </a:endParaRPr>
          </a:p>
        </p:txBody>
      </p:sp>
      <p:pic>
        <p:nvPicPr>
          <p:cNvPr id="33879" name="Picture 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817098"/>
            <a:ext cx="2311400" cy="3050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Date Placeholder 1"/>
          <p:cNvSpPr>
            <a:spLocks noGrp="1"/>
          </p:cNvSpPr>
          <p:nvPr>
            <p:ph type="dt" sz="half" idx="10"/>
          </p:nvPr>
        </p:nvSpPr>
        <p:spPr/>
        <p:txBody>
          <a:bodyPr/>
          <a:lstStyle/>
          <a:p>
            <a:pPr>
              <a:defRPr/>
            </a:pPr>
            <a:r>
              <a:rPr lang="en-US" dirty="0" smtClean="0"/>
              <a:t>March 28,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1</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93</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33327112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97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97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87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8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3970">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3970">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3970">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3970">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397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78"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026"/>
          <p:cNvSpPr>
            <a:spLocks noGrp="1"/>
          </p:cNvSpPr>
          <p:nvPr>
            <p:ph type="title" idx="4294967295"/>
          </p:nvPr>
        </p:nvSpPr>
        <p:spPr/>
        <p:txBody>
          <a:bodyPr/>
          <a:lstStyle/>
          <a:p>
            <a:r>
              <a:rPr lang="en-US" dirty="0"/>
              <a:t>When to </a:t>
            </a:r>
            <a:r>
              <a:rPr lang="en-US" dirty="0" smtClean="0"/>
              <a:t>Stop Testing?</a:t>
            </a:r>
            <a:endParaRPr lang="en-US" sz="3200" dirty="0"/>
          </a:p>
        </p:txBody>
      </p:sp>
      <p:sp>
        <p:nvSpPr>
          <p:cNvPr id="88066" name="Rectangle 1027"/>
          <p:cNvSpPr>
            <a:spLocks noGrp="1"/>
          </p:cNvSpPr>
          <p:nvPr>
            <p:ph type="body" idx="4294967295"/>
          </p:nvPr>
        </p:nvSpPr>
        <p:spPr/>
        <p:txBody>
          <a:bodyPr/>
          <a:lstStyle/>
          <a:p>
            <a:r>
              <a:rPr lang="en-US" sz="3200" dirty="0"/>
              <a:t>One of the most difficult problems in testing is not knowing when to stop.</a:t>
            </a:r>
          </a:p>
          <a:p>
            <a:endParaRPr lang="en-US" altLang="ja-JP" sz="3200" dirty="0"/>
          </a:p>
          <a:p>
            <a:r>
              <a:rPr lang="en-US" altLang="ja-JP" sz="3200" dirty="0" smtClean="0"/>
              <a:t>You can use metrics to make a guess. Keep track of the defect rate. When it goes towards zero you can use it as an indicator. Or, </a:t>
            </a:r>
            <a:r>
              <a:rPr lang="mr-IN" altLang="ja-JP" sz="3200" dirty="0" smtClean="0"/>
              <a:t>…</a:t>
            </a:r>
            <a:endParaRPr lang="en-US" altLang="ja-JP" sz="3200" dirty="0" smtClean="0"/>
          </a:p>
          <a:p>
            <a:r>
              <a:rPr lang="en-US" sz="3200" dirty="0" smtClean="0"/>
              <a:t>Even if you do find the last bug, you’</a:t>
            </a:r>
            <a:r>
              <a:rPr lang="en-US" altLang="ja-JP" sz="3200" dirty="0" smtClean="0"/>
              <a:t>ll never know it.</a:t>
            </a:r>
          </a:p>
        </p:txBody>
      </p:sp>
      <p:sp>
        <p:nvSpPr>
          <p:cNvPr id="2" name="Date Placeholder 1"/>
          <p:cNvSpPr>
            <a:spLocks noGrp="1"/>
          </p:cNvSpPr>
          <p:nvPr>
            <p:ph type="dt" sz="half" idx="10"/>
          </p:nvPr>
        </p:nvSpPr>
        <p:spPr/>
        <p:txBody>
          <a:bodyPr/>
          <a:lstStyle/>
          <a:p>
            <a:pPr>
              <a:defRPr/>
            </a:pPr>
            <a:r>
              <a:rPr lang="en-US" dirty="0" smtClean="0"/>
              <a:t>March 28, 2017</a:t>
            </a:r>
            <a:endParaRPr lang="en-US" dirty="0"/>
          </a:p>
        </p:txBody>
      </p:sp>
      <p:sp>
        <p:nvSpPr>
          <p:cNvPr id="4" name="Footer Placeholder 3"/>
          <p:cNvSpPr>
            <a:spLocks noGrp="1"/>
          </p:cNvSpPr>
          <p:nvPr>
            <p:ph type="ftr" sz="quarter" idx="11"/>
          </p:nvPr>
        </p:nvSpPr>
        <p:spPr/>
        <p:txBody>
          <a:bodyPr/>
          <a:lstStyle/>
          <a:p>
            <a:pPr>
              <a:defRPr/>
            </a:pPr>
            <a:r>
              <a:rPr lang="en-US" dirty="0" smtClean="0"/>
              <a:t>SE 433: Lecture 1</a:t>
            </a:r>
            <a:endParaRPr lang="en-US" dirty="0"/>
          </a:p>
        </p:txBody>
      </p:sp>
      <p:sp>
        <p:nvSpPr>
          <p:cNvPr id="3" name="Slide Number Placeholder 2"/>
          <p:cNvSpPr>
            <a:spLocks noGrp="1"/>
          </p:cNvSpPr>
          <p:nvPr>
            <p:ph type="sldNum" sz="quarter" idx="12"/>
          </p:nvPr>
        </p:nvSpPr>
        <p:spPr/>
        <p:txBody>
          <a:bodyPr/>
          <a:lstStyle/>
          <a:p>
            <a:pPr>
              <a:defRPr/>
            </a:pPr>
            <a:fld id="{8BDBD1F7-51C1-E94D-B9B2-8F7012A744C6}" type="slidenum">
              <a:rPr lang="en-US" smtClean="0"/>
              <a:pPr>
                <a:defRPr/>
              </a:pPr>
              <a:t>94</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37884858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06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806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Much Testing is Enough? </a:t>
            </a:r>
          </a:p>
        </p:txBody>
      </p:sp>
      <p:sp>
        <p:nvSpPr>
          <p:cNvPr id="3" name="Content Placeholder 2"/>
          <p:cNvSpPr>
            <a:spLocks noGrp="1"/>
          </p:cNvSpPr>
          <p:nvPr>
            <p:ph sz="quarter" idx="1"/>
          </p:nvPr>
        </p:nvSpPr>
        <p:spPr/>
        <p:txBody>
          <a:bodyPr/>
          <a:lstStyle/>
          <a:p>
            <a:r>
              <a:rPr lang="en-US" dirty="0" smtClean="0"/>
              <a:t>Take into </a:t>
            </a:r>
            <a:r>
              <a:rPr lang="en-US" dirty="0"/>
              <a:t>account </a:t>
            </a:r>
            <a:endParaRPr lang="en-US" dirty="0" smtClean="0"/>
          </a:p>
          <a:p>
            <a:pPr lvl="1"/>
            <a:r>
              <a:rPr lang="en-US" sz="2400" dirty="0" smtClean="0"/>
              <a:t>the </a:t>
            </a:r>
            <a:r>
              <a:rPr lang="en-US" sz="2400" dirty="0"/>
              <a:t>level of risk, including </a:t>
            </a:r>
            <a:r>
              <a:rPr lang="en-US" sz="2400" dirty="0" smtClean="0"/>
              <a:t>technical</a:t>
            </a:r>
            <a:r>
              <a:rPr lang="en-US" sz="2400" dirty="0"/>
              <a:t>, safety, and business risks, and </a:t>
            </a:r>
            <a:endParaRPr lang="en-US" sz="2400" dirty="0" smtClean="0"/>
          </a:p>
          <a:p>
            <a:pPr lvl="1"/>
            <a:r>
              <a:rPr lang="en-US" sz="2400" dirty="0" smtClean="0"/>
              <a:t>project </a:t>
            </a:r>
            <a:r>
              <a:rPr lang="en-US" sz="2400" dirty="0"/>
              <a:t>constraints such as time and budget</a:t>
            </a:r>
            <a:r>
              <a:rPr lang="en-US" dirty="0"/>
              <a:t>. </a:t>
            </a:r>
            <a:endParaRPr lang="en-US" dirty="0" smtClean="0"/>
          </a:p>
          <a:p>
            <a:r>
              <a:rPr lang="en-US" dirty="0" smtClean="0"/>
              <a:t>Testing </a:t>
            </a:r>
            <a:r>
              <a:rPr lang="en-US" dirty="0"/>
              <a:t>should provide </a:t>
            </a:r>
            <a:r>
              <a:rPr lang="en-US" dirty="0" smtClean="0"/>
              <a:t>feedback </a:t>
            </a:r>
            <a:r>
              <a:rPr lang="en-US" dirty="0"/>
              <a:t>to stakeholders to make informed decisions </a:t>
            </a:r>
            <a:endParaRPr lang="en-US" dirty="0" smtClean="0"/>
          </a:p>
          <a:p>
            <a:pPr lvl="1"/>
            <a:r>
              <a:rPr lang="en-US" sz="2400" dirty="0" smtClean="0"/>
              <a:t>about </a:t>
            </a:r>
            <a:r>
              <a:rPr lang="en-US" sz="2400" dirty="0"/>
              <a:t>the release of the </a:t>
            </a:r>
            <a:r>
              <a:rPr lang="en-US" sz="2400" dirty="0" smtClean="0"/>
              <a:t>software, </a:t>
            </a:r>
          </a:p>
          <a:p>
            <a:pPr lvl="1"/>
            <a:r>
              <a:rPr lang="en-US" sz="2400" dirty="0" smtClean="0"/>
              <a:t>for </a:t>
            </a:r>
            <a:r>
              <a:rPr lang="en-US" sz="2400" dirty="0"/>
              <a:t>the next development </a:t>
            </a:r>
            <a:r>
              <a:rPr lang="en-US" sz="2400" dirty="0" smtClean="0"/>
              <a:t>step, </a:t>
            </a:r>
            <a:r>
              <a:rPr lang="en-US" sz="2400" dirty="0"/>
              <a:t>or </a:t>
            </a:r>
            <a:endParaRPr lang="en-US" sz="2400" dirty="0" smtClean="0"/>
          </a:p>
          <a:p>
            <a:pPr lvl="1"/>
            <a:r>
              <a:rPr lang="en-US" sz="2400" dirty="0" smtClean="0"/>
              <a:t>handover </a:t>
            </a:r>
            <a:r>
              <a:rPr lang="en-US" sz="2400" dirty="0"/>
              <a:t>to customers. </a:t>
            </a:r>
          </a:p>
          <a:p>
            <a:r>
              <a:rPr lang="en-US" dirty="0"/>
              <a:t>In Lecture 10 we will discuss some techniques for making this decision.</a:t>
            </a:r>
            <a:endParaRPr lang="en-US" sz="1800" dirty="0"/>
          </a:p>
          <a:p>
            <a:endParaRPr lang="en-US" dirty="0" smtClean="0"/>
          </a:p>
        </p:txBody>
      </p:sp>
      <p:sp>
        <p:nvSpPr>
          <p:cNvPr id="4" name="Date Placeholder 3"/>
          <p:cNvSpPr>
            <a:spLocks noGrp="1"/>
          </p:cNvSpPr>
          <p:nvPr>
            <p:ph type="dt" sz="half" idx="10"/>
          </p:nvPr>
        </p:nvSpPr>
        <p:spPr/>
        <p:txBody>
          <a:bodyPr/>
          <a:lstStyle/>
          <a:p>
            <a:pPr>
              <a:defRPr/>
            </a:pPr>
            <a:r>
              <a:rPr lang="en-US" dirty="0" smtClean="0"/>
              <a:t>March 28,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1</a:t>
            </a:r>
            <a:endParaRPr lang="en-US" dirty="0"/>
          </a:p>
        </p:txBody>
      </p:sp>
      <p:sp>
        <p:nvSpPr>
          <p:cNvPr id="6" name="Slide Number Placeholder 5"/>
          <p:cNvSpPr>
            <a:spLocks noGrp="1"/>
          </p:cNvSpPr>
          <p:nvPr>
            <p:ph type="sldNum" sz="quarter" idx="12"/>
          </p:nvPr>
        </p:nvSpPr>
        <p:spPr/>
        <p:txBody>
          <a:bodyPr/>
          <a:lstStyle/>
          <a:p>
            <a:pPr>
              <a:defRPr/>
            </a:pPr>
            <a:fld id="{8BDBD1F7-51C1-E94D-B9B2-8F7012A744C6}" type="slidenum">
              <a:rPr lang="en-US" smtClean="0"/>
              <a:pPr>
                <a:defRPr/>
              </a:pPr>
              <a:t>95</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23203999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 Key Concepts </a:t>
            </a:r>
            <a:endParaRPr lang="en-US" dirty="0"/>
          </a:p>
        </p:txBody>
      </p:sp>
      <p:sp>
        <p:nvSpPr>
          <p:cNvPr id="3" name="Content Placeholder 2"/>
          <p:cNvSpPr>
            <a:spLocks noGrp="1"/>
          </p:cNvSpPr>
          <p:nvPr>
            <p:ph idx="1"/>
          </p:nvPr>
        </p:nvSpPr>
        <p:spPr/>
        <p:txBody>
          <a:bodyPr/>
          <a:lstStyle/>
          <a:p>
            <a:r>
              <a:rPr lang="en-US" sz="2800" dirty="0"/>
              <a:t>Objective and principles of testing </a:t>
            </a:r>
            <a:endParaRPr lang="en-US" sz="2800" dirty="0" smtClean="0"/>
          </a:p>
          <a:p>
            <a:r>
              <a:rPr lang="en-US" sz="2800" dirty="0"/>
              <a:t>Cost of quality</a:t>
            </a:r>
          </a:p>
          <a:p>
            <a:r>
              <a:rPr lang="en-US" sz="2800" dirty="0" smtClean="0"/>
              <a:t>Fundamentals and basic terminologies in testing </a:t>
            </a:r>
            <a:endParaRPr lang="en-US" sz="2800" dirty="0"/>
          </a:p>
          <a:p>
            <a:r>
              <a:rPr lang="en-US" sz="2800" dirty="0" smtClean="0"/>
              <a:t>Failures, defects, faults, errors, mistakes </a:t>
            </a:r>
          </a:p>
          <a:p>
            <a:r>
              <a:rPr lang="en-US" sz="2800" dirty="0" smtClean="0"/>
              <a:t>Testing, analysis, black-box and white-box testing</a:t>
            </a:r>
          </a:p>
          <a:p>
            <a:r>
              <a:rPr lang="en-US" sz="2800" dirty="0" smtClean="0"/>
              <a:t>Test cases, test suites, test plan, test process</a:t>
            </a:r>
          </a:p>
          <a:p>
            <a:r>
              <a:rPr lang="en-US" sz="2800" dirty="0" smtClean="0"/>
              <a:t>Independent testing </a:t>
            </a:r>
          </a:p>
          <a:p>
            <a:r>
              <a:rPr lang="en-US" sz="2800" dirty="0" smtClean="0"/>
              <a:t>Limitations of testing, exhaustive testing </a:t>
            </a:r>
          </a:p>
        </p:txBody>
      </p:sp>
      <p:sp>
        <p:nvSpPr>
          <p:cNvPr id="4" name="Date Placeholder 3"/>
          <p:cNvSpPr>
            <a:spLocks noGrp="1"/>
          </p:cNvSpPr>
          <p:nvPr>
            <p:ph type="dt" sz="half" idx="10"/>
          </p:nvPr>
        </p:nvSpPr>
        <p:spPr/>
        <p:txBody>
          <a:bodyPr/>
          <a:lstStyle/>
          <a:p>
            <a:pPr>
              <a:defRPr/>
            </a:pPr>
            <a:r>
              <a:rPr lang="en-US" dirty="0" smtClean="0"/>
              <a:t>March 28, 2017</a:t>
            </a:r>
            <a:endParaRPr lang="en-US" dirty="0"/>
          </a:p>
        </p:txBody>
      </p:sp>
      <p:sp>
        <p:nvSpPr>
          <p:cNvPr id="5" name="Footer Placeholder 4"/>
          <p:cNvSpPr>
            <a:spLocks noGrp="1"/>
          </p:cNvSpPr>
          <p:nvPr>
            <p:ph type="ftr" sz="quarter" idx="11"/>
          </p:nvPr>
        </p:nvSpPr>
        <p:spPr/>
        <p:txBody>
          <a:bodyPr/>
          <a:lstStyle/>
          <a:p>
            <a:pPr>
              <a:defRPr/>
            </a:pPr>
            <a:r>
              <a:rPr lang="en-US" dirty="0" smtClean="0"/>
              <a:t>SE 433: Lecture 1</a:t>
            </a:r>
            <a:endParaRPr lang="en-US" dirty="0"/>
          </a:p>
        </p:txBody>
      </p:sp>
      <p:sp>
        <p:nvSpPr>
          <p:cNvPr id="6" name="Slide Number Placeholder 5"/>
          <p:cNvSpPr>
            <a:spLocks noGrp="1"/>
          </p:cNvSpPr>
          <p:nvPr>
            <p:ph type="sldNum" sz="quarter" idx="12"/>
          </p:nvPr>
        </p:nvSpPr>
        <p:spPr/>
        <p:txBody>
          <a:bodyPr/>
          <a:lstStyle/>
          <a:p>
            <a:pPr>
              <a:defRPr/>
            </a:pPr>
            <a:fld id="{8BDBD1F7-51C1-E94D-B9B2-8F7012A744C6}" type="slidenum">
              <a:rPr lang="en-US" smtClean="0"/>
              <a:pPr>
                <a:defRPr/>
              </a:pPr>
              <a:t>96</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4161973165"/>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a:t>
            </a:r>
            <a:endParaRPr lang="en-US" dirty="0"/>
          </a:p>
        </p:txBody>
      </p:sp>
      <p:sp>
        <p:nvSpPr>
          <p:cNvPr id="3" name="Content Placeholder 2"/>
          <p:cNvSpPr>
            <a:spLocks noGrp="1"/>
          </p:cNvSpPr>
          <p:nvPr>
            <p:ph sz="quarter" idx="1"/>
          </p:nvPr>
        </p:nvSpPr>
        <p:spPr>
          <a:xfrm>
            <a:off x="838200" y="2819400"/>
            <a:ext cx="3810000" cy="2090737"/>
          </a:xfrm>
        </p:spPr>
        <p:txBody>
          <a:bodyPr/>
          <a:lstStyle/>
          <a:p>
            <a:r>
              <a:rPr lang="en-US" dirty="0" smtClean="0"/>
              <a:t>Chapters 1-4 of the textbook. </a:t>
            </a:r>
            <a:endParaRPr lang="en-US" dirty="0"/>
          </a:p>
        </p:txBody>
      </p:sp>
      <p:pic>
        <p:nvPicPr>
          <p:cNvPr id="5" name="Picture 4"/>
          <p:cNvPicPr>
            <a:picLocks noChangeAspect="1"/>
          </p:cNvPicPr>
          <p:nvPr/>
        </p:nvPicPr>
        <p:blipFill>
          <a:blip r:embed="rId2"/>
          <a:stretch>
            <a:fillRect/>
          </a:stretch>
        </p:blipFill>
        <p:spPr>
          <a:xfrm>
            <a:off x="4724400" y="1828800"/>
            <a:ext cx="3810000" cy="3810000"/>
          </a:xfrm>
          <a:prstGeom prst="rect">
            <a:avLst/>
          </a:prstGeom>
        </p:spPr>
      </p:pic>
      <p:sp>
        <p:nvSpPr>
          <p:cNvPr id="4" name="Date Placeholder 3"/>
          <p:cNvSpPr>
            <a:spLocks noGrp="1"/>
          </p:cNvSpPr>
          <p:nvPr>
            <p:ph type="dt" sz="half" idx="10"/>
          </p:nvPr>
        </p:nvSpPr>
        <p:spPr/>
        <p:txBody>
          <a:bodyPr/>
          <a:lstStyle/>
          <a:p>
            <a:pPr>
              <a:defRPr/>
            </a:pPr>
            <a:r>
              <a:rPr lang="en-US" dirty="0" smtClean="0"/>
              <a:t>March 28, 2017</a:t>
            </a:r>
            <a:endParaRPr lang="en-US" dirty="0"/>
          </a:p>
        </p:txBody>
      </p:sp>
      <p:sp>
        <p:nvSpPr>
          <p:cNvPr id="6" name="Footer Placeholder 5"/>
          <p:cNvSpPr>
            <a:spLocks noGrp="1"/>
          </p:cNvSpPr>
          <p:nvPr>
            <p:ph type="ftr" sz="quarter" idx="11"/>
          </p:nvPr>
        </p:nvSpPr>
        <p:spPr/>
        <p:txBody>
          <a:bodyPr/>
          <a:lstStyle/>
          <a:p>
            <a:pPr>
              <a:defRPr/>
            </a:pPr>
            <a:r>
              <a:rPr lang="en-US" dirty="0" smtClean="0"/>
              <a:t>SE 433: Lecture 1</a:t>
            </a:r>
            <a:endParaRPr lang="en-US" dirty="0"/>
          </a:p>
        </p:txBody>
      </p:sp>
      <p:sp>
        <p:nvSpPr>
          <p:cNvPr id="7" name="Slide Number Placeholder 6"/>
          <p:cNvSpPr>
            <a:spLocks noGrp="1"/>
          </p:cNvSpPr>
          <p:nvPr>
            <p:ph type="sldNum" sz="quarter" idx="12"/>
          </p:nvPr>
        </p:nvSpPr>
        <p:spPr/>
        <p:txBody>
          <a:bodyPr/>
          <a:lstStyle/>
          <a:p>
            <a:pPr>
              <a:defRPr/>
            </a:pPr>
            <a:fld id="{8BDBD1F7-51C1-E94D-B9B2-8F7012A744C6}" type="slidenum">
              <a:rPr lang="en-US" smtClean="0"/>
              <a:pPr>
                <a:defRPr/>
              </a:pPr>
              <a:t>97</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425562141"/>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defRPr/>
            </a:pPr>
            <a:r>
              <a:rPr lang="en-US" dirty="0">
                <a:latin typeface="Arial" charset="0"/>
                <a:ea typeface="MS PGothic" charset="0"/>
              </a:rPr>
              <a:t>Next Class</a:t>
            </a:r>
          </a:p>
        </p:txBody>
      </p:sp>
      <p:sp>
        <p:nvSpPr>
          <p:cNvPr id="163842" name="Rectangle 3"/>
          <p:cNvSpPr>
            <a:spLocks noGrp="1" noChangeArrowheads="1"/>
          </p:cNvSpPr>
          <p:nvPr>
            <p:ph idx="1"/>
          </p:nvPr>
        </p:nvSpPr>
        <p:spPr>
          <a:xfrm>
            <a:off x="331788" y="990600"/>
            <a:ext cx="8507412" cy="5486400"/>
          </a:xfrm>
        </p:spPr>
        <p:txBody>
          <a:bodyPr/>
          <a:lstStyle/>
          <a:p>
            <a:pPr marL="469900" indent="-469900" eaLnBrk="1" hangingPunct="1">
              <a:lnSpc>
                <a:spcPct val="110000"/>
              </a:lnSpc>
              <a:buFont typeface="Wingdings" charset="0"/>
              <a:buNone/>
            </a:pPr>
            <a:r>
              <a:rPr lang="en-US" b="1" dirty="0">
                <a:solidFill>
                  <a:srgbClr val="0000FF"/>
                </a:solidFill>
                <a:ea typeface="MS PGothic" charset="0"/>
              </a:rPr>
              <a:t>Topic:</a:t>
            </a:r>
          </a:p>
          <a:p>
            <a:pPr marL="908050" lvl="1" indent="-436563" eaLnBrk="1" hangingPunct="1">
              <a:lnSpc>
                <a:spcPct val="110000"/>
              </a:lnSpc>
              <a:buNone/>
            </a:pPr>
            <a:r>
              <a:rPr lang="en-US" sz="2400" dirty="0"/>
              <a:t>Software </a:t>
            </a:r>
            <a:r>
              <a:rPr lang="en-US" sz="2400" dirty="0" smtClean="0"/>
              <a:t>Quality</a:t>
            </a:r>
            <a:endParaRPr lang="en-US" sz="2400" dirty="0">
              <a:solidFill>
                <a:srgbClr val="0000FF"/>
              </a:solidFill>
              <a:ea typeface="MS PGothic" charset="0"/>
            </a:endParaRPr>
          </a:p>
          <a:p>
            <a:pPr marL="508000" indent="-436563" eaLnBrk="1" hangingPunct="1">
              <a:lnSpc>
                <a:spcPct val="110000"/>
              </a:lnSpc>
              <a:buNone/>
            </a:pPr>
            <a:r>
              <a:rPr lang="en-US" b="1" dirty="0" smtClean="0">
                <a:solidFill>
                  <a:srgbClr val="0000FF"/>
                </a:solidFill>
                <a:ea typeface="MS PGothic" charset="0"/>
              </a:rPr>
              <a:t>Reading</a:t>
            </a:r>
            <a:r>
              <a:rPr lang="en-US" dirty="0">
                <a:solidFill>
                  <a:schemeClr val="accent2"/>
                </a:solidFill>
                <a:ea typeface="MS PGothic" charset="0"/>
              </a:rPr>
              <a:t>:</a:t>
            </a:r>
          </a:p>
          <a:p>
            <a:pPr marL="471487" lvl="1" indent="0">
              <a:buNone/>
            </a:pPr>
            <a:r>
              <a:rPr lang="en-US" sz="2400" dirty="0"/>
              <a:t>Pezze and Young: Chapters 1-4</a:t>
            </a:r>
            <a:endParaRPr lang="en-US" sz="2400" b="1" dirty="0">
              <a:solidFill>
                <a:srgbClr val="0000FF"/>
              </a:solidFill>
              <a:ea typeface="MS PGothic" charset="0"/>
            </a:endParaRPr>
          </a:p>
          <a:p>
            <a:pPr marL="469900" indent="-469900">
              <a:buFont typeface="Wingdings" charset="0"/>
              <a:buNone/>
            </a:pPr>
            <a:r>
              <a:rPr lang="en-US" b="1" dirty="0">
                <a:solidFill>
                  <a:srgbClr val="0000FF"/>
                </a:solidFill>
                <a:ea typeface="MS PGothic" charset="0"/>
              </a:rPr>
              <a:t>Assignment: </a:t>
            </a:r>
          </a:p>
          <a:p>
            <a:pPr marL="471487" lvl="1" indent="0">
              <a:buNone/>
            </a:pPr>
            <a:r>
              <a:rPr lang="en-US" sz="2400" dirty="0"/>
              <a:t>Assignment 1: Determining Types of Triangles </a:t>
            </a:r>
            <a:endParaRPr lang="en-US" sz="2400" dirty="0">
              <a:ea typeface="MS PGothic" charset="0"/>
            </a:endParaRPr>
          </a:p>
        </p:txBody>
      </p:sp>
      <p:sp>
        <p:nvSpPr>
          <p:cNvPr id="163843"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400" dirty="0" smtClean="0"/>
              <a:t>March 28, 2017</a:t>
            </a:r>
            <a:endParaRPr lang="en-US" sz="1400" dirty="0"/>
          </a:p>
        </p:txBody>
      </p:sp>
      <p:sp>
        <p:nvSpPr>
          <p:cNvPr id="163844" name="Footer Placeholder 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400" dirty="0" smtClean="0"/>
              <a:t>SE 433: Lecture 1</a:t>
            </a:r>
            <a:endParaRPr lang="en-US" sz="1400" dirty="0"/>
          </a:p>
        </p:txBody>
      </p:sp>
      <p:sp>
        <p:nvSpPr>
          <p:cNvPr id="2" name="Slide Number Placeholder 1"/>
          <p:cNvSpPr>
            <a:spLocks noGrp="1"/>
          </p:cNvSpPr>
          <p:nvPr>
            <p:ph type="sldNum" sz="quarter" idx="12"/>
          </p:nvPr>
        </p:nvSpPr>
        <p:spPr/>
        <p:txBody>
          <a:bodyPr/>
          <a:lstStyle/>
          <a:p>
            <a:pPr>
              <a:defRPr/>
            </a:pPr>
            <a:fld id="{8BDBD1F7-51C1-E94D-B9B2-8F7012A744C6}" type="slidenum">
              <a:rPr lang="en-US" smtClean="0"/>
              <a:pPr>
                <a:defRPr/>
              </a:pPr>
              <a:t>98</a:t>
            </a:fld>
            <a:r>
              <a:rPr lang="en-US" dirty="0" smtClean="0"/>
              <a:t> of 98</a:t>
            </a:r>
            <a:endParaRPr lang="en-US" dirty="0">
              <a:solidFill>
                <a:schemeClr val="tx2"/>
              </a:solidFill>
            </a:endParaRPr>
          </a:p>
        </p:txBody>
      </p:sp>
    </p:spTree>
    <p:extLst>
      <p:ext uri="{BB962C8B-B14F-4D97-AF65-F5344CB8AC3E}">
        <p14:creationId xmlns:p14="http://schemas.microsoft.com/office/powerpoint/2010/main" val="9802336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resentation1">
  <a:themeElements>
    <a:clrScheme name="Custom 8">
      <a:dk1>
        <a:srgbClr val="000000"/>
      </a:dk1>
      <a:lt1>
        <a:srgbClr val="B3D1F0"/>
      </a:lt1>
      <a:dk2>
        <a:srgbClr val="1822CD"/>
      </a:dk2>
      <a:lt2>
        <a:srgbClr val="000000"/>
      </a:lt2>
      <a:accent1>
        <a:srgbClr val="3568C7"/>
      </a:accent1>
      <a:accent2>
        <a:srgbClr val="F06157"/>
      </a:accent2>
      <a:accent3>
        <a:srgbClr val="D6E5F6"/>
      </a:accent3>
      <a:accent4>
        <a:srgbClr val="000000"/>
      </a:accent4>
      <a:accent5>
        <a:srgbClr val="AEB9E0"/>
      </a:accent5>
      <a:accent6>
        <a:srgbClr val="D9574E"/>
      </a:accent6>
      <a:hlink>
        <a:srgbClr val="0000FF"/>
      </a:hlink>
      <a:folHlink>
        <a:srgbClr val="FF0000"/>
      </a:folHlink>
    </a:clrScheme>
    <a:fontScheme name="Presentation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36" charset="0"/>
            <a:ea typeface="ＭＳ Ｐゴシック" pitchFamily="36" charset="-128"/>
            <a:cs typeface="ＭＳ Ｐゴシック" pitchFamily="3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36" charset="0"/>
            <a:ea typeface="ＭＳ Ｐゴシック" pitchFamily="36" charset="-128"/>
            <a:cs typeface="ＭＳ Ｐゴシック" pitchFamily="36" charset="-128"/>
          </a:defRPr>
        </a:defPPr>
      </a:lstStyle>
    </a:lnDef>
  </a:objectDefaults>
  <a:extraClrSchemeLst>
    <a:extraClrScheme>
      <a:clrScheme name="Presentation1 1">
        <a:dk1>
          <a:srgbClr val="000000"/>
        </a:dk1>
        <a:lt1>
          <a:srgbClr val="B3D1F0"/>
        </a:lt1>
        <a:dk2>
          <a:srgbClr val="1822CD"/>
        </a:dk2>
        <a:lt2>
          <a:srgbClr val="000000"/>
        </a:lt2>
        <a:accent1>
          <a:srgbClr val="3568C7"/>
        </a:accent1>
        <a:accent2>
          <a:srgbClr val="F06157"/>
        </a:accent2>
        <a:accent3>
          <a:srgbClr val="D6E5F6"/>
        </a:accent3>
        <a:accent4>
          <a:srgbClr val="000000"/>
        </a:accent4>
        <a:accent5>
          <a:srgbClr val="AEB9E0"/>
        </a:accent5>
        <a:accent6>
          <a:srgbClr val="D9574E"/>
        </a:accent6>
        <a:hlink>
          <a:srgbClr val="FF9218"/>
        </a:hlink>
        <a:folHlink>
          <a:srgbClr val="CCCCCC"/>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DCD1EB"/>
        </a:lt1>
        <a:dk2>
          <a:srgbClr val="6C18B0"/>
        </a:dk2>
        <a:lt2>
          <a:srgbClr val="000000"/>
        </a:lt2>
        <a:accent1>
          <a:srgbClr val="9968CC"/>
        </a:accent1>
        <a:accent2>
          <a:srgbClr val="FFAF18"/>
        </a:accent2>
        <a:accent3>
          <a:srgbClr val="EBE5F3"/>
        </a:accent3>
        <a:accent4>
          <a:srgbClr val="000000"/>
        </a:accent4>
        <a:accent5>
          <a:srgbClr val="CAB9E2"/>
        </a:accent5>
        <a:accent6>
          <a:srgbClr val="E79E15"/>
        </a:accent6>
        <a:hlink>
          <a:srgbClr val="1822CD"/>
        </a:hlink>
        <a:folHlink>
          <a:srgbClr val="CCCCCC"/>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EECAE1"/>
        </a:lt1>
        <a:dk2>
          <a:srgbClr val="DC54AD"/>
        </a:dk2>
        <a:lt2>
          <a:srgbClr val="000000"/>
        </a:lt2>
        <a:accent1>
          <a:srgbClr val="DC359C"/>
        </a:accent1>
        <a:accent2>
          <a:srgbClr val="FFAF18"/>
        </a:accent2>
        <a:accent3>
          <a:srgbClr val="F5E1EE"/>
        </a:accent3>
        <a:accent4>
          <a:srgbClr val="000000"/>
        </a:accent4>
        <a:accent5>
          <a:srgbClr val="EBAECB"/>
        </a:accent5>
        <a:accent6>
          <a:srgbClr val="E79E15"/>
        </a:accent6>
        <a:hlink>
          <a:srgbClr val="1822CD"/>
        </a:hlink>
        <a:folHlink>
          <a:srgbClr val="CCCCCC"/>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7E6C5"/>
        </a:lt1>
        <a:dk2>
          <a:srgbClr val="2F8B20"/>
        </a:dk2>
        <a:lt2>
          <a:srgbClr val="000000"/>
        </a:lt2>
        <a:accent1>
          <a:srgbClr val="7ABA05"/>
        </a:accent1>
        <a:accent2>
          <a:srgbClr val="FFAF18"/>
        </a:accent2>
        <a:accent3>
          <a:srgbClr val="E8F0DF"/>
        </a:accent3>
        <a:accent4>
          <a:srgbClr val="000000"/>
        </a:accent4>
        <a:accent5>
          <a:srgbClr val="BED9AA"/>
        </a:accent5>
        <a:accent6>
          <a:srgbClr val="E79E15"/>
        </a:accent6>
        <a:hlink>
          <a:srgbClr val="1822CD"/>
        </a:hlink>
        <a:folHlink>
          <a:srgbClr val="CCCCCC"/>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8D1A8"/>
        </a:lt1>
        <a:dk2>
          <a:srgbClr val="FF9218"/>
        </a:dk2>
        <a:lt2>
          <a:srgbClr val="000000"/>
        </a:lt2>
        <a:accent1>
          <a:srgbClr val="FFAF18"/>
        </a:accent1>
        <a:accent2>
          <a:srgbClr val="F06157"/>
        </a:accent2>
        <a:accent3>
          <a:srgbClr val="FBE5D1"/>
        </a:accent3>
        <a:accent4>
          <a:srgbClr val="000000"/>
        </a:accent4>
        <a:accent5>
          <a:srgbClr val="FFD4AB"/>
        </a:accent5>
        <a:accent6>
          <a:srgbClr val="D9574E"/>
        </a:accent6>
        <a:hlink>
          <a:srgbClr val="FF9218"/>
        </a:hlink>
        <a:folHlink>
          <a:srgbClr val="CCCCCC"/>
        </a:folHlink>
      </a:clrScheme>
      <a:clrMap bg1="lt1" tx1="dk1" bg2="lt2" tx2="dk2" accent1="accent1" accent2="accent2" accent3="accent3" accent4="accent4" accent5="accent5" accent6="accent6" hlink="hlink" folHlink="folHlink"/>
    </a:extraClrScheme>
    <a:extraClrScheme>
      <a:clrScheme name="Presentation1 6">
        <a:dk1>
          <a:srgbClr val="000000"/>
        </a:dk1>
        <a:lt1>
          <a:srgbClr val="CCCCCC"/>
        </a:lt1>
        <a:dk2>
          <a:srgbClr val="555555"/>
        </a:dk2>
        <a:lt2>
          <a:srgbClr val="000000"/>
        </a:lt2>
        <a:accent1>
          <a:srgbClr val="AAAAAA"/>
        </a:accent1>
        <a:accent2>
          <a:srgbClr val="888888"/>
        </a:accent2>
        <a:accent3>
          <a:srgbClr val="E2E2E2"/>
        </a:accent3>
        <a:accent4>
          <a:srgbClr val="000000"/>
        </a:accent4>
        <a:accent5>
          <a:srgbClr val="D2D2D2"/>
        </a:accent5>
        <a:accent6>
          <a:srgbClr val="7B7B7B"/>
        </a:accent6>
        <a:hlink>
          <a:srgbClr val="333333"/>
        </a:hlink>
        <a:folHlink>
          <a:srgbClr val="88888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1849</TotalTime>
  <Words>6623</Words>
  <Application>Microsoft Macintosh PowerPoint</Application>
  <PresentationFormat>On-screen Show (4:3)</PresentationFormat>
  <Paragraphs>1140</Paragraphs>
  <Slides>98</Slides>
  <Notes>72</Notes>
  <HiddenSlides>5</HiddenSlides>
  <MMClips>0</MMClips>
  <ScaleCrop>false</ScaleCrop>
  <HeadingPairs>
    <vt:vector size="4" baseType="variant">
      <vt:variant>
        <vt:lpstr>Theme</vt:lpstr>
      </vt:variant>
      <vt:variant>
        <vt:i4>1</vt:i4>
      </vt:variant>
      <vt:variant>
        <vt:lpstr>Slide Titles</vt:lpstr>
      </vt:variant>
      <vt:variant>
        <vt:i4>98</vt:i4>
      </vt:variant>
    </vt:vector>
  </HeadingPairs>
  <TitlesOfParts>
    <vt:vector size="99" baseType="lpstr">
      <vt:lpstr>Presentation1</vt:lpstr>
      <vt:lpstr>Are you in the right course?</vt:lpstr>
      <vt:lpstr>SE 433/333 Software Testing  &amp; Quality Assurance</vt:lpstr>
      <vt:lpstr>Administrivia: Introduction</vt:lpstr>
      <vt:lpstr>Administrivia: Basic Information</vt:lpstr>
      <vt:lpstr>Administrivia: Basic Information</vt:lpstr>
      <vt:lpstr>Administrivia: Basic Information </vt:lpstr>
      <vt:lpstr>Administrivia: reading materials</vt:lpstr>
      <vt:lpstr>Administrivia: reading materials</vt:lpstr>
      <vt:lpstr>Administrivia: Course structure</vt:lpstr>
      <vt:lpstr>Administrivia: required software</vt:lpstr>
      <vt:lpstr>Administrivia: Support</vt:lpstr>
      <vt:lpstr>Administrivia: Miscellany</vt:lpstr>
      <vt:lpstr>Administrivia: Miscellany</vt:lpstr>
      <vt:lpstr>Administrivia: Miscellany</vt:lpstr>
      <vt:lpstr>Administrivia: Feedback/Participation</vt:lpstr>
      <vt:lpstr>Homework logistics</vt:lpstr>
      <vt:lpstr>Grading – Attendance &amp; Assignments</vt:lpstr>
      <vt:lpstr>Grading –  Exams &amp; Final Paper</vt:lpstr>
      <vt:lpstr>Administrivia: assessment</vt:lpstr>
      <vt:lpstr>Assignments   </vt:lpstr>
      <vt:lpstr>Course Specific Information</vt:lpstr>
      <vt:lpstr>Prerequisites</vt:lpstr>
      <vt:lpstr>Course Objectives</vt:lpstr>
      <vt:lpstr>Learning Outcomes </vt:lpstr>
      <vt:lpstr>Some Topics</vt:lpstr>
      <vt:lpstr>Engineering Methodology</vt:lpstr>
      <vt:lpstr>Surviving SE433</vt:lpstr>
      <vt:lpstr>SE 433 – Class 1</vt:lpstr>
      <vt:lpstr>Thought for the Day</vt:lpstr>
      <vt:lpstr>On Testing</vt:lpstr>
      <vt:lpstr>Why Programs fail</vt:lpstr>
      <vt:lpstr>Why Programs fail</vt:lpstr>
      <vt:lpstr>Myth Busters Software Testing</vt:lpstr>
      <vt:lpstr>Myth #1 in Software Testing</vt:lpstr>
      <vt:lpstr>Myth #1 in Software Testing</vt:lpstr>
      <vt:lpstr>Myth #2 in Software Testing</vt:lpstr>
      <vt:lpstr>Myth #2 in Software Testing</vt:lpstr>
      <vt:lpstr>Myth #3 in Software Testing</vt:lpstr>
      <vt:lpstr>Myth #3 in Software Testing</vt:lpstr>
      <vt:lpstr>Myth #4 in Software Testing</vt:lpstr>
      <vt:lpstr>Myth #4 in Software Testing</vt:lpstr>
      <vt:lpstr>What is Software Testing ? </vt:lpstr>
      <vt:lpstr>Cost of Software Errors </vt:lpstr>
      <vt:lpstr>Failure and Specification </vt:lpstr>
      <vt:lpstr>Why Does  Software Testing Matter?</vt:lpstr>
      <vt:lpstr>Economic Impact </vt:lpstr>
      <vt:lpstr>Launch of MS Windows 98</vt:lpstr>
      <vt:lpstr>Launch of MS Windows 98</vt:lpstr>
      <vt:lpstr>Why Do We Test? </vt:lpstr>
      <vt:lpstr>Why Do We Test? </vt:lpstr>
      <vt:lpstr>A Case Study: Ariane 5 Launch Vehicle </vt:lpstr>
      <vt:lpstr>Case Study  Ariane 5: What Happened?</vt:lpstr>
      <vt:lpstr>Case Study  Ariane 5: Why Did It Happen? </vt:lpstr>
      <vt:lpstr>Case Study  Ariane 5: Lessons Learned in Software Eng. </vt:lpstr>
      <vt:lpstr>Trade-Offs of Cost and Failures</vt:lpstr>
      <vt:lpstr>Trade-Offs of Cost and Failures</vt:lpstr>
      <vt:lpstr>A Self Assessment Test</vt:lpstr>
      <vt:lpstr>Test the Following Program</vt:lpstr>
      <vt:lpstr>How Did You Do? </vt:lpstr>
      <vt:lpstr>Test the Following Program</vt:lpstr>
      <vt:lpstr>Assignment</vt:lpstr>
      <vt:lpstr> Software Testing Terminologies</vt:lpstr>
      <vt:lpstr>The Very First Software Bug</vt:lpstr>
      <vt:lpstr>Failures </vt:lpstr>
      <vt:lpstr>Defects</vt:lpstr>
      <vt:lpstr>Errors</vt:lpstr>
      <vt:lpstr>The Relations among Failures, Defects, and Errors</vt:lpstr>
      <vt:lpstr>The Relations among Failures, Defects, and Errors</vt:lpstr>
      <vt:lpstr>Failures vs. Defects: A Simple Example</vt:lpstr>
      <vt:lpstr>Failures vs. Defects: A Simple Example</vt:lpstr>
      <vt:lpstr>Software Testing</vt:lpstr>
      <vt:lpstr>Software Testing vs. Quality Assurance (QA)</vt:lpstr>
      <vt:lpstr>Test Cases and Test Suites</vt:lpstr>
      <vt:lpstr>Test Plan and Testing Process </vt:lpstr>
      <vt:lpstr>Techniques for  Software Testing </vt:lpstr>
      <vt:lpstr>Testing</vt:lpstr>
      <vt:lpstr>Ad Hoc Testing</vt:lpstr>
      <vt:lpstr>Black Box Testing</vt:lpstr>
      <vt:lpstr>White Box Testing</vt:lpstr>
      <vt:lpstr>Software Analysis</vt:lpstr>
      <vt:lpstr>Basic Principles of  Software Testing </vt:lpstr>
      <vt:lpstr>Testing vs. Verification </vt:lpstr>
      <vt:lpstr>Testing vs. Verification </vt:lpstr>
      <vt:lpstr>Make No Assumptions </vt:lpstr>
      <vt:lpstr>Define Expected Output</vt:lpstr>
      <vt:lpstr>Test the Invalid and Unexpected</vt:lpstr>
      <vt:lpstr>Test Independently</vt:lpstr>
      <vt:lpstr>Test Prudently  </vt:lpstr>
      <vt:lpstr>Test Prudently</vt:lpstr>
      <vt:lpstr>Tool Support is Essential </vt:lpstr>
      <vt:lpstr>Limitations of  Software Testing</vt:lpstr>
      <vt:lpstr>Exhaustive Testing</vt:lpstr>
      <vt:lpstr>Absence of Defects  </vt:lpstr>
      <vt:lpstr>When to Stop Testing?</vt:lpstr>
      <vt:lpstr>How Much Testing is Enough? </vt:lpstr>
      <vt:lpstr>Summary – Key Concepts </vt:lpstr>
      <vt:lpstr>Reading</vt:lpstr>
      <vt:lpstr>Next Class</vt:lpstr>
    </vt:vector>
  </TitlesOfParts>
  <Manager/>
  <Company>DePaul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dc:title>
  <dc:subject>Object Oriented Modeling</dc:subject>
  <dc:creator>Dennis L. Mumaugh</dc:creator>
  <cp:keywords/>
  <dc:description/>
  <cp:lastModifiedBy>Dennis L. Mumaugh</cp:lastModifiedBy>
  <cp:revision>127</cp:revision>
  <cp:lastPrinted>2017-03-28T02:29:50Z</cp:lastPrinted>
  <dcterms:created xsi:type="dcterms:W3CDTF">2011-01-12T03:59:53Z</dcterms:created>
  <dcterms:modified xsi:type="dcterms:W3CDTF">2017-03-30T03:28:08Z</dcterms:modified>
  <cp:category/>
</cp:coreProperties>
</file>