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22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782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99" r:id="rId4"/>
    <p:sldId id="288" r:id="rId5"/>
    <p:sldId id="295" r:id="rId6"/>
    <p:sldId id="300" r:id="rId7"/>
    <p:sldId id="290" r:id="rId8"/>
    <p:sldId id="291" r:id="rId9"/>
    <p:sldId id="292" r:id="rId10"/>
    <p:sldId id="293" r:id="rId11"/>
    <p:sldId id="297" r:id="rId12"/>
    <p:sldId id="296" r:id="rId13"/>
    <p:sldId id="294" r:id="rId14"/>
    <p:sldId id="258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298" r:id="rId3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mc="http://schemas.openxmlformats.org/markup-compatibility/2006" xmlns:mv="urn:schemas-microsoft-com:mac:vml"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008A3E"/>
    <a:srgbClr val="33CC33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0120" autoAdjust="0"/>
  </p:normalViewPr>
  <p:slideViewPr>
    <p:cSldViewPr>
      <p:cViewPr varScale="1">
        <p:scale>
          <a:sx n="84" d="100"/>
          <a:sy n="84" d="100"/>
        </p:scale>
        <p:origin x="-10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20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49B322D5-F1BA-AC43-B01A-E6B8082BCDFE}" type="datetimeFigureOut">
              <a:rPr lang="es-ES"/>
              <a:pPr/>
              <a:t>1/22/15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894B7FB-BCA7-AC47-AEA1-F567761FB9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06165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401FF50-0377-F64A-9A3A-10E33E9A03F0}" type="datetimeFigureOut">
              <a:rPr lang="es-ES"/>
              <a:pPr/>
              <a:t>1/22/15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244C15E6-FCA7-B84A-8A9C-A725711E17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43579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3263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08068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41867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68278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38509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8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01959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85800" lvl="1" indent="-22860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67349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14149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6855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45634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C15E6-FCA7-B84A-8A9C-A725711E173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72835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8965" y="1294805"/>
            <a:ext cx="6486071" cy="3153668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lIns="91432" tIns="45716" rIns="91432" bIns="45716">
            <a:normAutofit/>
          </a:bodyPr>
          <a:lstStyle/>
          <a:p>
            <a:pPr>
              <a:spcBef>
                <a:spcPts val="1999"/>
              </a:spcBef>
              <a:buClr>
                <a:srgbClr val="6FB7D7"/>
              </a:buClr>
              <a:buSzPct val="110000"/>
              <a:buFont typeface="Wingdings 2" pitchFamily="18" charset="2"/>
              <a:buNone/>
            </a:pPr>
            <a:endParaRPr lang="en-US" sz="3200">
              <a:solidFill>
                <a:srgbClr val="595959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4000"/>
            <a:ext cx="6498158" cy="1724867"/>
          </a:xfrm>
        </p:spPr>
        <p:txBody>
          <a:bodyPr rtlCol="0">
            <a:noAutofit/>
          </a:bodyPr>
          <a:lstStyle>
            <a:lvl1pPr marL="0" indent="0" algn="ctr" defTabSz="914318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2" y="3299013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318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+mn-ea"/>
                <a:cs typeface="Times New Roman"/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4079545" cy="1162050"/>
          </a:xfrm>
        </p:spPr>
        <p:txBody>
          <a:bodyPr/>
          <a:lstStyle>
            <a:lvl1pPr algn="ctr">
              <a:defRPr sz="3600" b="0">
                <a:latin typeface="Times New Roman"/>
                <a:cs typeface="Times New Roman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Times New Roman"/>
                <a:cs typeface="Times New Roman"/>
              </a:defRPr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3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318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  <a:ea typeface="+mn-ea"/>
                <a:cs typeface="Times New Roman"/>
              </a:defRPr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cs typeface="Times New Roman"/>
              </a:defRPr>
            </a:lvl1pPr>
          </a:lstStyle>
          <a:p>
            <a:fld id="{2AB1F87A-E7E0-D44F-95A3-9793971B46A6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/>
                <a:cs typeface="Times New Roman"/>
              </a:defRPr>
            </a:lvl1pPr>
          </a:lstStyle>
          <a:p>
            <a:fld id="{18C06DDF-B50D-C547-BDF9-23170A8E58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61D0B59-4D6D-0F4E-8EFE-280B40A2B099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58E9C47-B78F-DF48-9282-E64B6C99F4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4F17750-900E-5D4C-94AD-0D52F128C17F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BAE9EF-C712-0B47-8176-5E17309863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135A940-0A3D-7541-8AB1-F91D27F39A6A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5B96B5E-3641-3A49-A7E3-D28FA062B6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9" y="3352802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9" y="4771030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44213AF-26F6-41FA-8D85-E2C5388D6E58}" type="datetimeFigureOut">
              <a:rPr lang="en-US" smtClean="0"/>
              <a:pPr/>
              <a:t>1/22/15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6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3736006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2197ADD-B904-7042-B79A-562A02C3B730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A1E7CFF-0F52-5C41-A527-F1955076F3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BDBDAF1-94A1-264E-8458-24F383A6B612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875C4FA-05DF-704E-801E-F866088BB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6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6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038BAA8-569B-9845-A3F4-C4467F522739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A1277B4-BBFC-1B4E-95D7-DE7683D69A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198533C-F8CB-B44D-83B4-0D3F80931C3A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F68BF25-332C-6E4E-BCCF-A239707DF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08747AF-6707-7441-A084-5C923C655C41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6368CEA-D8B5-3249-9661-2460E55646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28822" y="6276083"/>
            <a:ext cx="2134810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AF395B6-F471-004F-BDF3-FF8386562E54}" type="datetimeFigureOut">
              <a:rPr lang="es-E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584" y="6276083"/>
            <a:ext cx="4841119" cy="364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98191" y="6276083"/>
            <a:ext cx="990298" cy="364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5F6023C-F2B7-0249-A891-C53CF62C48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48822" y="108645"/>
            <a:ext cx="8043333" cy="133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8822" y="1599903"/>
            <a:ext cx="8043333" cy="4344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1" name="Picture 6" descr="wiley_logo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6250" y="6247805"/>
            <a:ext cx="361345" cy="48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wiley_logo.pn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476250" y="6248400"/>
            <a:ext cx="3619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838200" y="6248400"/>
            <a:ext cx="69611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Times New Roman"/>
                <a:cs typeface="Times New Roman"/>
              </a:rPr>
              <a:t>PowerPoint Presentation for Dennis, Wixom, &amp; Tegarden </a:t>
            </a:r>
            <a:r>
              <a:rPr lang="en-US" sz="1100" i="1" dirty="0">
                <a:latin typeface="Times New Roman"/>
                <a:cs typeface="Times New Roman"/>
              </a:rPr>
              <a:t>Systems Analysis and Design with UML,</a:t>
            </a:r>
            <a:r>
              <a:rPr lang="en-US" sz="1100" i="1" dirty="0" smtClean="0">
                <a:latin typeface="Times New Roman"/>
                <a:cs typeface="Times New Roman"/>
              </a:rPr>
              <a:t> 5th </a:t>
            </a:r>
            <a:r>
              <a:rPr lang="en-US" sz="1100" i="1" dirty="0">
                <a:latin typeface="Times New Roman"/>
                <a:cs typeface="Times New Roman"/>
              </a:rPr>
              <a:t>Edition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Times New Roman"/>
                <a:cs typeface="Times New Roman"/>
              </a:rPr>
              <a:t>Copyright © </a:t>
            </a:r>
            <a:r>
              <a:rPr lang="en-US" sz="1000" dirty="0" smtClean="0">
                <a:latin typeface="Times New Roman"/>
                <a:cs typeface="Times New Roman"/>
              </a:rPr>
              <a:t>2015 </a:t>
            </a:r>
            <a:r>
              <a:rPr lang="en-US" sz="1000" dirty="0">
                <a:latin typeface="Times New Roman"/>
                <a:cs typeface="Times New Roman"/>
              </a:rPr>
              <a:t>John Wiley &amp; Sons, Inc. 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Times New Roman"/>
          <a:ea typeface="ＭＳ Ｐゴシック" pitchFamily="-107" charset="-128"/>
          <a:cs typeface="Times New Roman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pitchFamily="-107" charset="0"/>
          <a:ea typeface="ＭＳ Ｐゴシック" pitchFamily="-107" charset="-128"/>
          <a:cs typeface="ＭＳ Ｐゴシック" pitchFamily="-107" charset="-128"/>
        </a:defRPr>
      </a:lvl5pPr>
      <a:lvl6pPr marL="457159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pitchFamily="-107" charset="0"/>
          <a:ea typeface="ＭＳ Ｐゴシック" pitchFamily="-107" charset="-128"/>
          <a:cs typeface="ＭＳ Ｐゴシック" pitchFamily="-107" charset="-128"/>
        </a:defRPr>
      </a:lvl6pPr>
      <a:lvl7pPr marL="914318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pitchFamily="-107" charset="0"/>
          <a:ea typeface="ＭＳ Ｐゴシック" pitchFamily="-107" charset="-128"/>
          <a:cs typeface="ＭＳ Ｐゴシック" pitchFamily="-107" charset="-128"/>
        </a:defRPr>
      </a:lvl7pPr>
      <a:lvl8pPr marL="1371477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pitchFamily="-107" charset="0"/>
          <a:ea typeface="ＭＳ Ｐゴシック" pitchFamily="-107" charset="-128"/>
          <a:cs typeface="ＭＳ Ｐゴシック" pitchFamily="-107" charset="-128"/>
        </a:defRPr>
      </a:lvl8pPr>
      <a:lvl9pPr marL="1828637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pitchFamily="-107" charset="0"/>
          <a:ea typeface="ＭＳ Ｐゴシック" pitchFamily="-107" charset="-128"/>
          <a:cs typeface="ＭＳ Ｐゴシック" pitchFamily="-107" charset="-128"/>
        </a:defRPr>
      </a:lvl9pPr>
    </p:titleStyle>
    <p:bodyStyle>
      <a:lvl1pPr marL="348375" indent="-348375" algn="l" rtl="0" eaLnBrk="1" fontAlgn="base" hangingPunct="1">
        <a:spcBef>
          <a:spcPts val="1999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400" kern="1200">
          <a:solidFill>
            <a:srgbClr val="595959"/>
          </a:solidFill>
          <a:latin typeface="Times New Roman"/>
          <a:ea typeface="ＭＳ Ｐゴシック" pitchFamily="-107" charset="-128"/>
          <a:cs typeface="Times New Roman"/>
        </a:defRPr>
      </a:lvl1pPr>
      <a:lvl2pPr marL="684737" indent="-336362" algn="l" rtl="0" eaLnBrk="1" fontAlgn="base" hangingPunct="1">
        <a:spcBef>
          <a:spcPts val="603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sz="2200" kern="1200">
          <a:solidFill>
            <a:srgbClr val="595959"/>
          </a:solidFill>
          <a:latin typeface="Times New Roman"/>
          <a:ea typeface="ＭＳ Ｐゴシック" pitchFamily="-107" charset="-128"/>
          <a:cs typeface="Times New Roman"/>
        </a:defRPr>
      </a:lvl2pPr>
      <a:lvl3pPr marL="967041" indent="-282304" algn="l" rtl="0" eaLnBrk="1" fontAlgn="base" hangingPunct="1">
        <a:spcBef>
          <a:spcPts val="603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Times New Roman"/>
          <a:ea typeface="ＭＳ Ｐゴシック" pitchFamily="-107" charset="-128"/>
          <a:cs typeface="Times New Roman"/>
        </a:defRPr>
      </a:lvl3pPr>
      <a:lvl4pPr marL="1262860" indent="-294317" algn="l" rtl="0" eaLnBrk="1" fontAlgn="base" hangingPunct="1">
        <a:spcBef>
          <a:spcPts val="603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Times New Roman"/>
          <a:ea typeface="ＭＳ Ｐゴシック" pitchFamily="-107" charset="-128"/>
          <a:cs typeface="Times New Roman"/>
        </a:defRPr>
      </a:lvl4pPr>
      <a:lvl5pPr marL="1545164" indent="-282304" algn="l" rtl="0" eaLnBrk="1" fontAlgn="base" hangingPunct="1">
        <a:spcBef>
          <a:spcPts val="603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Times New Roman"/>
          <a:ea typeface="ＭＳ Ｐゴシック" pitchFamily="-107" charset="-128"/>
          <a:cs typeface="Times New Roman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1752600"/>
            <a:ext cx="6248400" cy="1676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 smtClean="0"/>
              <a:t>Chapter 2:</a:t>
            </a:r>
            <a:br>
              <a:rPr lang="en-US" sz="4400" dirty="0" smtClean="0"/>
            </a:br>
            <a:r>
              <a:rPr lang="en-US" sz="4400" dirty="0" smtClean="0"/>
              <a:t>Project Management</a:t>
            </a:r>
            <a:endParaRPr lang="en-US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Formulas for Determining Value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9752" y="1699080"/>
            <a:ext cx="8041321" cy="4145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Cost-Benefit </a:t>
            </a:r>
            <a:r>
              <a:rPr lang="en-US" dirty="0"/>
              <a:t>Analysis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7817" y="1532753"/>
            <a:ext cx="5667383" cy="4563247"/>
          </a:xfrm>
          <a:ln>
            <a:solidFill>
              <a:schemeClr val="tx1"/>
            </a:solidFill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Break-Even </a:t>
            </a:r>
            <a:r>
              <a:rPr lang="en-US" dirty="0"/>
              <a:t>Point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9005" t="59010" r="30289" b="15548"/>
          <a:stretch/>
        </p:blipFill>
        <p:spPr>
          <a:xfrm>
            <a:off x="685800" y="1752600"/>
            <a:ext cx="798830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Feasibility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the users accept the system?</a:t>
            </a:r>
          </a:p>
          <a:p>
            <a:r>
              <a:rPr lang="en-US" dirty="0" smtClean="0"/>
              <a:t>Is the project strategically aligned with the business?</a:t>
            </a:r>
          </a:p>
          <a:p>
            <a:r>
              <a:rPr lang="en-US" dirty="0" smtClean="0"/>
              <a:t>Conduct a stakeholder analysis</a:t>
            </a:r>
            <a:endParaRPr lang="en-US" dirty="0"/>
          </a:p>
          <a:p>
            <a:pPr lvl="1"/>
            <a:r>
              <a:rPr lang="en-US" dirty="0"/>
              <a:t>Project champion(s)</a:t>
            </a:r>
          </a:p>
          <a:p>
            <a:pPr lvl="1"/>
            <a:r>
              <a:rPr lang="en-US" dirty="0" smtClean="0"/>
              <a:t>Organizational management</a:t>
            </a:r>
            <a:endParaRPr lang="en-US" dirty="0"/>
          </a:p>
          <a:p>
            <a:pPr lvl="1"/>
            <a:r>
              <a:rPr lang="en-US" dirty="0" smtClean="0"/>
              <a:t>System users</a:t>
            </a:r>
            <a:endParaRPr lang="en-US" dirty="0"/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70560"/>
          </a:xfrm>
        </p:spPr>
        <p:txBody>
          <a:bodyPr/>
          <a:lstStyle/>
          <a:p>
            <a:r>
              <a:rPr lang="en-US" dirty="0"/>
              <a:t>Project Selection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48463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Projects are approved, declined or delayed based on value added vs. risks</a:t>
            </a:r>
          </a:p>
          <a:p>
            <a:r>
              <a:rPr lang="en-US" dirty="0" smtClean="0"/>
              <a:t>Project </a:t>
            </a:r>
            <a:r>
              <a:rPr lang="en-US" dirty="0"/>
              <a:t>portfolio management</a:t>
            </a:r>
            <a:endParaRPr lang="en-US" dirty="0" smtClean="0"/>
          </a:p>
          <a:p>
            <a:pPr lvl="1"/>
            <a:r>
              <a:rPr lang="en-US" dirty="0" smtClean="0"/>
              <a:t>Goals:</a:t>
            </a:r>
          </a:p>
          <a:p>
            <a:pPr lvl="2"/>
            <a:r>
              <a:rPr lang="en-US" dirty="0" smtClean="0"/>
              <a:t>Maximize cost/benefit ratio</a:t>
            </a:r>
          </a:p>
          <a:p>
            <a:pPr lvl="2"/>
            <a:r>
              <a:rPr lang="en-US" dirty="0" smtClean="0"/>
              <a:t>Maintain an optimal mix of projects based on:</a:t>
            </a:r>
          </a:p>
          <a:p>
            <a:pPr lvl="3"/>
            <a:r>
              <a:rPr lang="en-US" dirty="0" smtClean="0"/>
              <a:t>Risk</a:t>
            </a:r>
          </a:p>
          <a:p>
            <a:pPr lvl="3"/>
            <a:r>
              <a:rPr lang="en-US" dirty="0" smtClean="0"/>
              <a:t>Size, cost &amp; length of time to complete</a:t>
            </a:r>
          </a:p>
          <a:p>
            <a:pPr lvl="3"/>
            <a:r>
              <a:rPr lang="en-US" dirty="0" smtClean="0"/>
              <a:t>Purpose, scope &amp; business value</a:t>
            </a:r>
          </a:p>
          <a:p>
            <a:pPr lvl="1"/>
            <a:r>
              <a:rPr lang="en-US" dirty="0" smtClean="0"/>
              <a:t>Limited resources require trade-offs</a:t>
            </a:r>
          </a:p>
          <a:p>
            <a:r>
              <a:rPr lang="en-US" dirty="0" smtClean="0"/>
              <a:t>Selected </a:t>
            </a:r>
            <a:r>
              <a:rPr lang="en-US" dirty="0"/>
              <a:t>projects enter the project management process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Management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8043333" cy="4648497"/>
          </a:xfrm>
        </p:spPr>
        <p:txBody>
          <a:bodyPr/>
          <a:lstStyle/>
          <a:p>
            <a:r>
              <a:rPr lang="en-US" dirty="0" smtClean="0"/>
              <a:t>Aids in creating </a:t>
            </a:r>
            <a:r>
              <a:rPr lang="en-US" dirty="0" err="1" smtClean="0"/>
              <a:t>workplans</a:t>
            </a: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Identify all tasks, their sequence and estimate the time to complete each one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Work breakdown structures (WBS): a hierarchy of tasks to identify:	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Duration of each task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Current status of each task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Task dependencies (shows which tasks must be completed before others can begin)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Gantt charts: horizontal bar chart that shows the WBS graphically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Network diagrams: PERT and CPM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Effort Estimation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/>
              <a:t>Estimation involves trade-offs between functionality, time and cost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It is the process of assigning projected values for time and effort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Most accurate estimates come from experience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Use-case point method; based on: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Technical complexity factors (13)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Environmental factors (8)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Use-case Estimation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Actors &amp; Use-cases: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8750" t="27519" r="29167" b="42248"/>
          <a:stretch/>
        </p:blipFill>
        <p:spPr>
          <a:xfrm>
            <a:off x="327711" y="2133749"/>
            <a:ext cx="8485554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Use-case Estimation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Technical complexity factors: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8750" t="57754" r="28961" b="6587"/>
          <a:stretch/>
        </p:blipFill>
        <p:spPr>
          <a:xfrm>
            <a:off x="609600" y="2133600"/>
            <a:ext cx="7733695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Use-case Estimation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Environmental factors &amp; final estimate: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8750" t="37597" r="29167" b="31395"/>
          <a:stretch/>
        </p:blipFill>
        <p:spPr>
          <a:xfrm>
            <a:off x="228600" y="2057400"/>
            <a:ext cx="8658225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239000" cy="82296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001000" cy="51054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dirty="0" smtClean="0"/>
              <a:t>Link information systems to business needs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Learn how to create a system request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Understand system feasibility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Learn how to perform </a:t>
            </a:r>
            <a:r>
              <a:rPr lang="en-US" dirty="0"/>
              <a:t>a feasibility </a:t>
            </a:r>
            <a:r>
              <a:rPr lang="en-US" dirty="0" smtClean="0"/>
              <a:t>analysis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Understand </a:t>
            </a:r>
            <a:r>
              <a:rPr lang="en-US" dirty="0"/>
              <a:t>how</a:t>
            </a:r>
            <a:r>
              <a:rPr lang="en-US" dirty="0" smtClean="0"/>
              <a:t> to select a project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Become familiar with work breakdown structure, Gantt charts &amp; network diagrams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Become familiar with use-case driven effort estimation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Learn how to create an interactive project </a:t>
            </a:r>
            <a:r>
              <a:rPr lang="en-US" dirty="0" err="1" smtClean="0"/>
              <a:t>workplan</a:t>
            </a: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Learn how to manage the scope, refine estimates and manage the risk of a project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Become familiar with how to staff a project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Learn how the environment and infrastructure workflows interact with the project management workflow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&amp; Managing the </a:t>
            </a:r>
            <a:r>
              <a:rPr lang="en-US" dirty="0" err="1" smtClean="0"/>
              <a:t>Workplan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822" y="1599903"/>
            <a:ext cx="8043333" cy="4496097"/>
          </a:xfrm>
        </p:spPr>
        <p:txBody>
          <a:bodyPr/>
          <a:lstStyle/>
          <a:p>
            <a:r>
              <a:rPr lang="en-US" dirty="0" err="1" smtClean="0"/>
              <a:t>Workplan</a:t>
            </a:r>
            <a:r>
              <a:rPr lang="en-US" dirty="0" smtClean="0"/>
              <a:t>: a dynamic and sequential list of all tasks needed to complete a project</a:t>
            </a:r>
          </a:p>
          <a:p>
            <a:r>
              <a:rPr lang="en-US" dirty="0" smtClean="0"/>
              <a:t>Approaches:</a:t>
            </a:r>
          </a:p>
          <a:p>
            <a:pPr lvl="1"/>
            <a:r>
              <a:rPr lang="en-US" dirty="0" smtClean="0"/>
              <a:t>Modify existing or completed projects</a:t>
            </a:r>
          </a:p>
          <a:p>
            <a:pPr lvl="1"/>
            <a:r>
              <a:rPr lang="en-US" dirty="0" smtClean="0"/>
              <a:t>Derive the tasks from the methodology being used</a:t>
            </a:r>
          </a:p>
          <a:p>
            <a:r>
              <a:rPr lang="en-US" dirty="0" smtClean="0"/>
              <a:t>Unified Process:</a:t>
            </a:r>
          </a:p>
          <a:p>
            <a:pPr lvl="1"/>
            <a:r>
              <a:rPr lang="en-US" dirty="0" smtClean="0"/>
              <a:t>Iterative &amp; incremental</a:t>
            </a:r>
          </a:p>
          <a:p>
            <a:pPr lvl="1"/>
            <a:r>
              <a:rPr lang="en-US" dirty="0" err="1" smtClean="0"/>
              <a:t>Workplan</a:t>
            </a:r>
            <a:r>
              <a:rPr lang="en-US" dirty="0" smtClean="0"/>
              <a:t> is also iterative &amp; incremental</a:t>
            </a:r>
          </a:p>
          <a:p>
            <a:pPr lvl="2"/>
            <a:r>
              <a:rPr lang="en-US" dirty="0" smtClean="0"/>
              <a:t>Tasks and time intervals follow the phases</a:t>
            </a:r>
          </a:p>
          <a:p>
            <a:pPr lvl="2"/>
            <a:r>
              <a:rPr lang="en-US" dirty="0" smtClean="0"/>
              <a:t>Different tasks executed for each workflow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Evolutionary</a:t>
            </a:r>
            <a:br>
              <a:rPr lang="en-US" dirty="0" smtClean="0"/>
            </a:br>
            <a:r>
              <a:rPr lang="en-US" dirty="0" smtClean="0"/>
              <a:t>Work Breakdown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Organized in a standard manner across all projects</a:t>
            </a:r>
          </a:p>
          <a:p>
            <a:r>
              <a:rPr lang="en-US" dirty="0" smtClean="0"/>
              <a:t>Created in an incremental &amp; iterative manner</a:t>
            </a:r>
          </a:p>
          <a:p>
            <a:r>
              <a:rPr lang="en-US" dirty="0" smtClean="0"/>
              <a:t>Generality supports learning from past mistakes and successes</a:t>
            </a:r>
          </a:p>
          <a:p>
            <a:r>
              <a:rPr lang="en-US" dirty="0" smtClean="0"/>
              <a:t>Unified Process:</a:t>
            </a:r>
          </a:p>
          <a:p>
            <a:pPr lvl="1"/>
            <a:r>
              <a:rPr lang="en-US" dirty="0" smtClean="0"/>
              <a:t>Workflows are the major divisions</a:t>
            </a:r>
          </a:p>
          <a:p>
            <a:pPr lvl="1"/>
            <a:r>
              <a:rPr lang="en-US" dirty="0" smtClean="0"/>
              <a:t>Workflows are decomposed along the phases</a:t>
            </a:r>
          </a:p>
          <a:p>
            <a:pPr lvl="1"/>
            <a:r>
              <a:rPr lang="en-US" dirty="0" smtClean="0"/>
              <a:t>Phases are decomposed along the required tasks</a:t>
            </a:r>
          </a:p>
          <a:p>
            <a:pPr lvl="1"/>
            <a:r>
              <a:rPr lang="en-US" dirty="0" smtClean="0"/>
              <a:t>Tasks are added as each iteration is completed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822" y="108645"/>
            <a:ext cx="8043333" cy="1186755"/>
          </a:xfrm>
        </p:spPr>
        <p:txBody>
          <a:bodyPr/>
          <a:lstStyle/>
          <a:p>
            <a:r>
              <a:rPr lang="en-US" dirty="0" smtClean="0"/>
              <a:t>Scope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822" y="1447801"/>
            <a:ext cx="8043333" cy="4724400"/>
          </a:xfrm>
        </p:spPr>
        <p:txBody>
          <a:bodyPr/>
          <a:lstStyle/>
          <a:p>
            <a:r>
              <a:rPr lang="en-US" dirty="0" smtClean="0"/>
              <a:t>Scope “creep” </a:t>
            </a:r>
          </a:p>
          <a:p>
            <a:pPr lvl="1"/>
            <a:r>
              <a:rPr lang="en-US" sz="2000" dirty="0" smtClean="0"/>
              <a:t>Occurs after the project is underway</a:t>
            </a:r>
          </a:p>
          <a:p>
            <a:pPr lvl="1"/>
            <a:r>
              <a:rPr lang="en-US" sz="2000" dirty="0" smtClean="0"/>
              <a:t>Results from adding new requirements to the project</a:t>
            </a:r>
          </a:p>
          <a:p>
            <a:pPr lvl="1"/>
            <a:r>
              <a:rPr lang="en-US" sz="2000" dirty="0" smtClean="0"/>
              <a:t>Can have a deleterious effect on the schedule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Techniques to manage the project scope:</a:t>
            </a:r>
          </a:p>
          <a:p>
            <a:pPr lvl="1"/>
            <a:r>
              <a:rPr lang="en-US" sz="2000" dirty="0" smtClean="0"/>
              <a:t>Identify all requirements at the outset</a:t>
            </a:r>
          </a:p>
          <a:p>
            <a:pPr lvl="1"/>
            <a:r>
              <a:rPr lang="en-US" sz="2000" dirty="0" smtClean="0"/>
              <a:t>Allow only those changes deemed absolutely necessary</a:t>
            </a:r>
          </a:p>
          <a:p>
            <a:pPr lvl="1"/>
            <a:r>
              <a:rPr lang="en-US" sz="2000" dirty="0" smtClean="0"/>
              <a:t>Carefully examine the impact of suggested changes</a:t>
            </a:r>
          </a:p>
          <a:p>
            <a:pPr lvl="1"/>
            <a:r>
              <a:rPr lang="en-US" sz="2000" dirty="0" smtClean="0"/>
              <a:t>Delay some changes for “future enhancements”</a:t>
            </a:r>
          </a:p>
          <a:p>
            <a:pPr lvl="1"/>
            <a:r>
              <a:rPr lang="en-US" sz="2000" dirty="0" smtClean="0"/>
              <a:t>Time boxing</a:t>
            </a:r>
            <a:endParaRPr lang="en-US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Staffing the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Goals:</a:t>
            </a:r>
          </a:p>
          <a:p>
            <a:pPr lvl="1"/>
            <a:r>
              <a:rPr lang="en-US" dirty="0" smtClean="0"/>
              <a:t>Determine how many people are required</a:t>
            </a:r>
          </a:p>
          <a:p>
            <a:pPr lvl="1"/>
            <a:r>
              <a:rPr lang="en-US" dirty="0" smtClean="0"/>
              <a:t>Match skill sets to required activities</a:t>
            </a:r>
          </a:p>
          <a:p>
            <a:pPr lvl="1"/>
            <a:r>
              <a:rPr lang="en-US" dirty="0" smtClean="0"/>
              <a:t>Motivate the team to meet the objectives</a:t>
            </a:r>
          </a:p>
          <a:p>
            <a:pPr lvl="1"/>
            <a:r>
              <a:rPr lang="en-US" dirty="0" smtClean="0"/>
              <a:t>Minimize conflicts</a:t>
            </a:r>
          </a:p>
          <a:p>
            <a:r>
              <a:rPr lang="en-US" dirty="0" smtClean="0"/>
              <a:t>Deliverable—The staffing plan, which includes:</a:t>
            </a:r>
          </a:p>
          <a:p>
            <a:pPr lvl="1"/>
            <a:r>
              <a:rPr lang="en-US" dirty="0" smtClean="0"/>
              <a:t>Number &amp; kind of people assigned</a:t>
            </a:r>
          </a:p>
          <a:p>
            <a:pPr lvl="1"/>
            <a:r>
              <a:rPr lang="en-US" dirty="0" smtClean="0"/>
              <a:t>Overall reporting structure</a:t>
            </a:r>
          </a:p>
          <a:p>
            <a:pPr lvl="1"/>
            <a:r>
              <a:rPr lang="en-US" dirty="0" smtClean="0"/>
              <a:t>The project charter (describes the project’s objectives and rules)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“Jelled”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team of people so strongly knit that the whole is greater than the sum of its parts</a:t>
            </a:r>
          </a:p>
          <a:p>
            <a:r>
              <a:rPr lang="en-US" dirty="0" smtClean="0"/>
              <a:t>Characteristics of a jelled team:</a:t>
            </a:r>
          </a:p>
          <a:p>
            <a:pPr lvl="1"/>
            <a:r>
              <a:rPr lang="en-US" dirty="0" smtClean="0"/>
              <a:t>Very low turnover rate</a:t>
            </a:r>
          </a:p>
          <a:p>
            <a:pPr lvl="1"/>
            <a:r>
              <a:rPr lang="en-US" dirty="0" smtClean="0"/>
              <a:t>Strong sense of identity</a:t>
            </a:r>
          </a:p>
          <a:p>
            <a:pPr lvl="1"/>
            <a:r>
              <a:rPr lang="en-US" dirty="0" smtClean="0"/>
              <a:t>A feeling of </a:t>
            </a:r>
            <a:r>
              <a:rPr lang="en-US" dirty="0" err="1" smtClean="0"/>
              <a:t>eliteness</a:t>
            </a:r>
            <a:endParaRPr lang="en-US" dirty="0" smtClean="0"/>
          </a:p>
          <a:p>
            <a:pPr lvl="1"/>
            <a:r>
              <a:rPr lang="en-US" dirty="0" smtClean="0"/>
              <a:t>Team vs. individual ownership of the project</a:t>
            </a:r>
          </a:p>
          <a:p>
            <a:pPr lvl="1"/>
            <a:r>
              <a:rPr lang="en-US" dirty="0" smtClean="0"/>
              <a:t>Team members enjoy their work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822" y="108645"/>
            <a:ext cx="8043333" cy="1110555"/>
          </a:xfrm>
        </p:spPr>
        <p:txBody>
          <a:bodyPr/>
          <a:lstStyle/>
          <a:p>
            <a:r>
              <a:rPr lang="en-US" dirty="0" smtClean="0"/>
              <a:t>The Staffing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822" y="1371600"/>
            <a:ext cx="8043333" cy="4724399"/>
          </a:xfrm>
        </p:spPr>
        <p:txBody>
          <a:bodyPr/>
          <a:lstStyle/>
          <a:p>
            <a:r>
              <a:rPr lang="en-US" dirty="0" smtClean="0"/>
              <a:t>Calculate the number of people needed:</a:t>
            </a:r>
          </a:p>
          <a:p>
            <a:endParaRPr lang="en-US" dirty="0" smtClean="0"/>
          </a:p>
          <a:p>
            <a:pPr>
              <a:spcBef>
                <a:spcPts val="2400"/>
              </a:spcBef>
            </a:pPr>
            <a:r>
              <a:rPr lang="en-US" dirty="0" smtClean="0"/>
              <a:t>Lines of communication increase exponentially as people are added to a project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Create a reporting structure for projects with large numbers of people assigned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Form sub-teams as necessary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Assign the Project Manager, Functional lead &amp; Technical lead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Pay attention to technical and interpersonal skills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828800"/>
            <a:ext cx="6915150" cy="76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is the greatest influence on performance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Monetary rewards usually do not motivate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Suggested motivating techniques: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20% time rule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Peer-to-peer recognition awards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Team ownership (refer to the team as “we”)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Allow members to focus on what interests them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Utilize equitable compensation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Encourage group ownership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Provide for autonomy, but trust the team to deliver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822" y="-304800"/>
            <a:ext cx="8043333" cy="1336477"/>
          </a:xfrm>
        </p:spPr>
        <p:txBody>
          <a:bodyPr/>
          <a:lstStyle/>
          <a:p>
            <a:r>
              <a:rPr lang="en-US" dirty="0" smtClean="0"/>
              <a:t>Handling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822" y="990600"/>
            <a:ext cx="8043333" cy="4344293"/>
          </a:xfrm>
        </p:spPr>
        <p:txBody>
          <a:bodyPr/>
          <a:lstStyle/>
          <a:p>
            <a:r>
              <a:rPr lang="en-US" dirty="0" smtClean="0"/>
              <a:t>Preventing or mitigating conflict:</a:t>
            </a:r>
          </a:p>
          <a:p>
            <a:pPr lvl="1"/>
            <a:r>
              <a:rPr lang="en-US" sz="2000" dirty="0" smtClean="0"/>
              <a:t>Cohesiveness has the greatest effect</a:t>
            </a:r>
          </a:p>
          <a:p>
            <a:pPr lvl="1"/>
            <a:r>
              <a:rPr lang="en-US" sz="2000" dirty="0" smtClean="0"/>
              <a:t>Clearly defining roles and holding team members accountable</a:t>
            </a:r>
          </a:p>
          <a:p>
            <a:pPr lvl="1"/>
            <a:r>
              <a:rPr lang="en-US" sz="2000" dirty="0" smtClean="0"/>
              <a:t>Establish work &amp; communications rules in the project charter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Additional techniques:</a:t>
            </a:r>
          </a:p>
          <a:p>
            <a:pPr lvl="1"/>
            <a:r>
              <a:rPr lang="en-US" sz="2000" dirty="0" smtClean="0"/>
              <a:t>Clearly define plans for the project</a:t>
            </a:r>
          </a:p>
          <a:p>
            <a:pPr lvl="1"/>
            <a:r>
              <a:rPr lang="en-US" sz="2000" dirty="0" smtClean="0"/>
              <a:t>Make sure the team understands the importance of the project</a:t>
            </a:r>
          </a:p>
          <a:p>
            <a:pPr lvl="1"/>
            <a:r>
              <a:rPr lang="en-US" sz="2000" dirty="0" smtClean="0"/>
              <a:t>Develop detailed operating procedures</a:t>
            </a:r>
          </a:p>
          <a:p>
            <a:pPr lvl="1"/>
            <a:r>
              <a:rPr lang="en-US" sz="2000" dirty="0" smtClean="0"/>
              <a:t>Develop a project charter</a:t>
            </a:r>
          </a:p>
          <a:p>
            <a:pPr lvl="1"/>
            <a:r>
              <a:rPr lang="en-US" sz="2000" dirty="0" smtClean="0"/>
              <a:t>Develop a schedule of commitments in advance</a:t>
            </a:r>
          </a:p>
          <a:p>
            <a:pPr lvl="1"/>
            <a:r>
              <a:rPr lang="en-US" sz="2000" dirty="0" smtClean="0"/>
              <a:t>Forecast other priorities and their impact on the project </a:t>
            </a:r>
            <a:endParaRPr lang="en-US" sz="2000" dirty="0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 &amp; Infrastructure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Environment—Choose the right set of tools</a:t>
            </a:r>
          </a:p>
          <a:p>
            <a:pPr lvl="1"/>
            <a:r>
              <a:rPr lang="en-US" dirty="0" smtClean="0"/>
              <a:t>Use appropriate CASE tools to:</a:t>
            </a:r>
          </a:p>
          <a:p>
            <a:pPr lvl="2"/>
            <a:r>
              <a:rPr lang="en-US" dirty="0" smtClean="0"/>
              <a:t> Increase productivity and centralize information (repository)</a:t>
            </a:r>
          </a:p>
          <a:p>
            <a:pPr lvl="2"/>
            <a:r>
              <a:rPr lang="en-US" dirty="0" smtClean="0"/>
              <a:t>Utilize diagrams—more easily understood</a:t>
            </a:r>
          </a:p>
          <a:p>
            <a:pPr lvl="1"/>
            <a:r>
              <a:rPr lang="en-US" dirty="0" smtClean="0"/>
              <a:t>Establish standards to reduce complexity</a:t>
            </a:r>
          </a:p>
          <a:p>
            <a:r>
              <a:rPr lang="en-US" dirty="0" smtClean="0"/>
              <a:t>Infrastructure—Document the project appropriately</a:t>
            </a:r>
          </a:p>
          <a:p>
            <a:pPr lvl="1"/>
            <a:r>
              <a:rPr lang="en-US" dirty="0" smtClean="0"/>
              <a:t>Store deliverables &amp; communications in a project binder</a:t>
            </a:r>
          </a:p>
          <a:p>
            <a:pPr lvl="1"/>
            <a:r>
              <a:rPr lang="en-US" dirty="0" smtClean="0"/>
              <a:t>Use Unified Process standard documents</a:t>
            </a:r>
          </a:p>
          <a:p>
            <a:pPr lvl="1"/>
            <a:r>
              <a:rPr lang="en-US" dirty="0" smtClean="0"/>
              <a:t>Don’t put off documentation to the last minute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548822" y="108645"/>
            <a:ext cx="8043333" cy="1034355"/>
          </a:xfrm>
        </p:spPr>
        <p:txBody>
          <a:bodyPr/>
          <a:lstStyle/>
          <a:p>
            <a:r>
              <a:rPr lang="en-US" smtClean="0"/>
              <a:t>Summary</a:t>
            </a:r>
            <a:endParaRPr lang="en-US" dirty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6385378" cy="4344293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Project Initiation</a:t>
            </a:r>
          </a:p>
          <a:p>
            <a:pPr>
              <a:spcBef>
                <a:spcPts val="600"/>
              </a:spcBef>
            </a:pPr>
            <a:r>
              <a:rPr lang="en-US" dirty="0"/>
              <a:t>Feasibility Analysis</a:t>
            </a:r>
          </a:p>
          <a:p>
            <a:pPr>
              <a:spcBef>
                <a:spcPts val="600"/>
              </a:spcBef>
            </a:pPr>
            <a:r>
              <a:rPr lang="en-US" dirty="0"/>
              <a:t>Project </a:t>
            </a:r>
            <a:r>
              <a:rPr lang="en-US" dirty="0" smtClean="0"/>
              <a:t>Selection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Traditional Project Management Tools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Estimating Project Effort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Create and manage the </a:t>
            </a:r>
            <a:r>
              <a:rPr lang="en-US" dirty="0" err="1" smtClean="0"/>
              <a:t>workplan</a:t>
            </a: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Staff the project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Manage the environment and infrastructure work flows of the project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822" y="108645"/>
            <a:ext cx="8043333" cy="958155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822" y="1066800"/>
            <a:ext cx="8043333" cy="495299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/>
              <a:t>Project Management is the process of planning and controlling system development within a specified time at a minimum cost with the right functionality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A project is a set of activities with a specified beginning and end point meant to create a system that brings value to the business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Project Managers monitor and control all tasks and roles that need to be coordinated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Inception phase: generate a system request based on a business need or opportunity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Perform a feasibility analysis; revise the system request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Approve or decline the project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46760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</a:t>
            </a:r>
            <a:r>
              <a:rPr lang="en-US" dirty="0" smtClean="0"/>
              <a:t>Identification</a:t>
            </a: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Projects are driven by business needs</a:t>
            </a:r>
          </a:p>
          <a:p>
            <a:pPr lvl="1"/>
            <a:r>
              <a:rPr lang="en-US"/>
              <a:t>Identified by business people</a:t>
            </a:r>
          </a:p>
          <a:p>
            <a:pPr lvl="1"/>
            <a:r>
              <a:rPr lang="en-US"/>
              <a:t>Identified by IT people</a:t>
            </a:r>
          </a:p>
          <a:p>
            <a:pPr lvl="1"/>
            <a:r>
              <a:rPr lang="en-US"/>
              <a:t>(better yet) identified jointly by business and IT</a:t>
            </a:r>
          </a:p>
          <a:p>
            <a:r>
              <a:rPr lang="en-US"/>
              <a:t>The project sponsor believes in the system and wants to see it succeed</a:t>
            </a:r>
          </a:p>
          <a:p>
            <a:pPr lvl="1"/>
            <a:r>
              <a:rPr lang="en-US"/>
              <a:t>Normally this is a business person</a:t>
            </a:r>
          </a:p>
          <a:p>
            <a:pPr lvl="1"/>
            <a:r>
              <a:rPr lang="en-US"/>
              <a:t>Should have the authority to move it forward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Business Value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Tangible Value</a:t>
            </a:r>
          </a:p>
          <a:p>
            <a:pPr lvl="1"/>
            <a:r>
              <a:rPr lang="en-US" dirty="0"/>
              <a:t>Can be quantified and measured</a:t>
            </a:r>
            <a:r>
              <a:rPr lang="en-US" dirty="0" smtClean="0"/>
              <a:t> directly</a:t>
            </a:r>
          </a:p>
          <a:p>
            <a:pPr lvl="1"/>
            <a:r>
              <a:rPr lang="en-US" dirty="0"/>
              <a:t>Example: 2 percent reduction in operating costs</a:t>
            </a:r>
          </a:p>
          <a:p>
            <a:r>
              <a:rPr lang="en-US" dirty="0"/>
              <a:t>Intangible Value</a:t>
            </a:r>
            <a:endParaRPr lang="en-US" dirty="0" smtClean="0"/>
          </a:p>
          <a:p>
            <a:pPr lvl="1"/>
            <a:r>
              <a:rPr lang="en-US" dirty="0" smtClean="0"/>
              <a:t>We know it will add value &amp; save time, </a:t>
            </a:r>
            <a:r>
              <a:rPr lang="en-US" dirty="0"/>
              <a:t>but</a:t>
            </a:r>
            <a:r>
              <a:rPr lang="en-US" dirty="0" smtClean="0"/>
              <a:t> we may not be able to quantify or measure its benefits</a:t>
            </a:r>
          </a:p>
          <a:p>
            <a:pPr lvl="1"/>
            <a:r>
              <a:rPr lang="en-US" dirty="0"/>
              <a:t>Example: improved customer service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System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document that describes the reasons for and the value added from building a new system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Contains 5 elements: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Project sponsor: the primary point of contact for the project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Business need: the reason prompting the project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Business requirements: what the system will do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Business value: how will the organization benefit</a:t>
            </a:r>
            <a:r>
              <a:rPr lang="en-US" sz="1700" dirty="0" smtClean="0"/>
              <a:t> </a:t>
            </a:r>
            <a:r>
              <a:rPr lang="en-US" dirty="0" smtClean="0"/>
              <a:t>from the project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Special issues: Anything else that should be considered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Feasibility Analysis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524000" y="1828800"/>
            <a:ext cx="6172200" cy="3953184"/>
          </a:xfrm>
        </p:spPr>
        <p:txBody>
          <a:bodyPr>
            <a:normAutofit/>
          </a:bodyPr>
          <a:lstStyle/>
          <a:p>
            <a:r>
              <a:rPr lang="en-US" dirty="0" smtClean="0"/>
              <a:t>Is this project feasible?</a:t>
            </a:r>
          </a:p>
          <a:p>
            <a:pPr lvl="1"/>
            <a:r>
              <a:rPr lang="en-US" dirty="0" smtClean="0"/>
              <a:t>What are the risks?</a:t>
            </a:r>
          </a:p>
          <a:p>
            <a:pPr lvl="1"/>
            <a:r>
              <a:rPr lang="en-US" dirty="0" smtClean="0"/>
              <a:t>Can these risks be overcome?</a:t>
            </a:r>
          </a:p>
          <a:p>
            <a:r>
              <a:rPr lang="en-US" dirty="0" smtClean="0"/>
              <a:t>Major </a:t>
            </a:r>
            <a:r>
              <a:rPr lang="en-US" dirty="0"/>
              <a:t>components:</a:t>
            </a:r>
          </a:p>
          <a:p>
            <a:pPr lvl="1"/>
            <a:r>
              <a:rPr lang="en-US" dirty="0"/>
              <a:t>Technical </a:t>
            </a:r>
            <a:r>
              <a:rPr lang="en-US" dirty="0" smtClean="0"/>
              <a:t>feasibility (Can we build it?)</a:t>
            </a:r>
            <a:endParaRPr lang="en-US" dirty="0"/>
          </a:p>
          <a:p>
            <a:pPr lvl="1"/>
            <a:r>
              <a:rPr lang="en-US" dirty="0"/>
              <a:t>Economic </a:t>
            </a:r>
            <a:r>
              <a:rPr lang="en-US" dirty="0" smtClean="0"/>
              <a:t>feasibility (Should we build it?)</a:t>
            </a:r>
            <a:endParaRPr lang="en-US" dirty="0"/>
          </a:p>
          <a:p>
            <a:pPr lvl="1"/>
            <a:r>
              <a:rPr lang="en-US" dirty="0"/>
              <a:t>Organizational </a:t>
            </a:r>
            <a:r>
              <a:rPr lang="en-US" dirty="0" smtClean="0"/>
              <a:t>feasibility (Will they use it?)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Technical Feasibility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924800" cy="4191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Identify risks in the following areas:</a:t>
            </a:r>
          </a:p>
          <a:p>
            <a:pPr lvl="1"/>
            <a:r>
              <a:rPr lang="en-US" sz="2600" dirty="0" smtClean="0"/>
              <a:t>The functional area: Are analysts familiar with this portion of the business?</a:t>
            </a:r>
            <a:endParaRPr lang="en-US" sz="1800" dirty="0" smtClean="0"/>
          </a:p>
          <a:p>
            <a:pPr lvl="1"/>
            <a:r>
              <a:rPr lang="en-US" sz="2600" dirty="0" smtClean="0"/>
              <a:t>The technology: Less </a:t>
            </a:r>
            <a:r>
              <a:rPr lang="en-US" sz="2600" dirty="0"/>
              <a:t>familiarity generates more risk</a:t>
            </a:r>
          </a:p>
          <a:p>
            <a:pPr lvl="1"/>
            <a:r>
              <a:rPr lang="en-US" sz="2600" dirty="0"/>
              <a:t>Project </a:t>
            </a:r>
            <a:r>
              <a:rPr lang="en-US" sz="2600" dirty="0" smtClean="0"/>
              <a:t>size: Large </a:t>
            </a:r>
            <a:r>
              <a:rPr lang="en-US" sz="2600" dirty="0"/>
              <a:t>projects have more risk</a:t>
            </a:r>
          </a:p>
          <a:p>
            <a:pPr lvl="1"/>
            <a:r>
              <a:rPr lang="en-US" sz="2600" dirty="0" smtClean="0"/>
              <a:t>Compatibility: Difficult </a:t>
            </a:r>
            <a:r>
              <a:rPr lang="en-US" sz="2600" dirty="0"/>
              <a:t>integration increases the risk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</a:t>
            </a:r>
            <a:r>
              <a:rPr lang="en-US" dirty="0" smtClean="0"/>
              <a:t>Feasibility </a:t>
            </a:r>
            <a:br>
              <a:rPr lang="en-US" dirty="0" smtClean="0"/>
            </a:br>
            <a:r>
              <a:rPr lang="en-US" dirty="0" smtClean="0"/>
              <a:t>(Cost-Benefit Analysis)</a:t>
            </a:r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143000" y="1752600"/>
            <a:ext cx="7299778" cy="3353097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/>
              <a:t>Identify the costs and the benefits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Assign values to the costs and benefits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Determine the cash flow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Determine the value using one or more methods:</a:t>
            </a:r>
          </a:p>
          <a:p>
            <a:pPr lvl="1"/>
            <a:r>
              <a:rPr lang="en-US" dirty="0" smtClean="0"/>
              <a:t>Net present value (NPV)</a:t>
            </a:r>
          </a:p>
          <a:p>
            <a:pPr lvl="1"/>
            <a:r>
              <a:rPr lang="en-US" dirty="0" smtClean="0"/>
              <a:t>Return on investment (ROI)</a:t>
            </a:r>
          </a:p>
          <a:p>
            <a:pPr lvl="1"/>
            <a:r>
              <a:rPr lang="en-US" dirty="0" smtClean="0"/>
              <a:t>Break-even point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3843</TotalTime>
  <Words>1374</Words>
  <Application>Microsoft Macintosh PowerPoint</Application>
  <PresentationFormat>On-screen Show (4:3)</PresentationFormat>
  <Paragraphs>219</Paragraphs>
  <Slides>29</Slides>
  <Notes>12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Theme1</vt:lpstr>
      <vt:lpstr>Chapter 2: Project Management</vt:lpstr>
      <vt:lpstr>Learning Objectives</vt:lpstr>
      <vt:lpstr>Introduction</vt:lpstr>
      <vt:lpstr>Project Identification</vt:lpstr>
      <vt:lpstr>Business Value</vt:lpstr>
      <vt:lpstr>The System Request</vt:lpstr>
      <vt:lpstr>Feasibility Analysis</vt:lpstr>
      <vt:lpstr>Technical Feasibility</vt:lpstr>
      <vt:lpstr>Economic Feasibility  (Cost-Benefit Analysis)</vt:lpstr>
      <vt:lpstr>Formulas for Determining Value</vt:lpstr>
      <vt:lpstr>Example Cost-Benefit Analysis</vt:lpstr>
      <vt:lpstr>Example Break-Even Point</vt:lpstr>
      <vt:lpstr>Organizational Feasibility</vt:lpstr>
      <vt:lpstr>Project Selection</vt:lpstr>
      <vt:lpstr>Project Management Tools</vt:lpstr>
      <vt:lpstr>Project Effort Estimation</vt:lpstr>
      <vt:lpstr>Use-case Estimation Example</vt:lpstr>
      <vt:lpstr>Use-case Estimation Example</vt:lpstr>
      <vt:lpstr>Use-case Estimation Example</vt:lpstr>
      <vt:lpstr>Creating &amp; Managing the Workplan</vt:lpstr>
      <vt:lpstr>Evolutionary Work Breakdown Structures</vt:lpstr>
      <vt:lpstr>Scope Management</vt:lpstr>
      <vt:lpstr>Staffing the Project</vt:lpstr>
      <vt:lpstr>Creating a “Jelled” Team</vt:lpstr>
      <vt:lpstr>The Staffing Plan</vt:lpstr>
      <vt:lpstr>Motivating People</vt:lpstr>
      <vt:lpstr>Handling Conflict</vt:lpstr>
      <vt:lpstr>Environment &amp; Infrastructure Management</vt:lpstr>
      <vt:lpstr>Summary</vt:lpstr>
    </vt:vector>
  </TitlesOfParts>
  <Company>USMA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Project Selection &amp; Management</dc:title>
  <dc:creator>Fernando Maymí</dc:creator>
  <cp:lastModifiedBy>Elizabeth Pearson</cp:lastModifiedBy>
  <cp:revision>58</cp:revision>
  <dcterms:created xsi:type="dcterms:W3CDTF">2015-01-22T13:35:55Z</dcterms:created>
  <dcterms:modified xsi:type="dcterms:W3CDTF">2015-01-22T13:36:11Z</dcterms:modified>
</cp:coreProperties>
</file>