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7" r:id="rId3"/>
  </p:sldMasterIdLst>
  <p:notesMasterIdLst>
    <p:notesMasterId r:id="rId69"/>
  </p:notesMasterIdLst>
  <p:sldIdLst>
    <p:sldId id="2608" r:id="rId4"/>
    <p:sldId id="2633" r:id="rId5"/>
    <p:sldId id="2634" r:id="rId6"/>
    <p:sldId id="2635" r:id="rId7"/>
    <p:sldId id="2636" r:id="rId8"/>
    <p:sldId id="2637" r:id="rId9"/>
    <p:sldId id="2671" r:id="rId10"/>
    <p:sldId id="2638" r:id="rId11"/>
    <p:sldId id="2673" r:id="rId12"/>
    <p:sldId id="2672" r:id="rId13"/>
    <p:sldId id="2639" r:id="rId14"/>
    <p:sldId id="2640" r:id="rId15"/>
    <p:sldId id="2641" r:id="rId16"/>
    <p:sldId id="2647" r:id="rId17"/>
    <p:sldId id="264" r:id="rId18"/>
    <p:sldId id="265" r:id="rId19"/>
    <p:sldId id="266" r:id="rId20"/>
    <p:sldId id="267" r:id="rId21"/>
    <p:sldId id="2675" r:id="rId22"/>
    <p:sldId id="269" r:id="rId23"/>
    <p:sldId id="2643" r:id="rId24"/>
    <p:sldId id="258" r:id="rId25"/>
    <p:sldId id="2677" r:id="rId26"/>
    <p:sldId id="2679" r:id="rId27"/>
    <p:sldId id="2683" r:id="rId28"/>
    <p:sldId id="2676" r:id="rId29"/>
    <p:sldId id="2680" r:id="rId30"/>
    <p:sldId id="2684" r:id="rId31"/>
    <p:sldId id="2685" r:id="rId32"/>
    <p:sldId id="2686" r:id="rId33"/>
    <p:sldId id="2687" r:id="rId34"/>
    <p:sldId id="2689" r:id="rId35"/>
    <p:sldId id="2693" r:id="rId36"/>
    <p:sldId id="2692" r:id="rId37"/>
    <p:sldId id="2691" r:id="rId38"/>
    <p:sldId id="2688" r:id="rId39"/>
    <p:sldId id="2690" r:id="rId40"/>
    <p:sldId id="2682" r:id="rId41"/>
    <p:sldId id="259" r:id="rId42"/>
    <p:sldId id="260" r:id="rId43"/>
    <p:sldId id="2652" r:id="rId44"/>
    <p:sldId id="262" r:id="rId45"/>
    <p:sldId id="2674" r:id="rId46"/>
    <p:sldId id="2694" r:id="rId47"/>
    <p:sldId id="270" r:id="rId48"/>
    <p:sldId id="2695" r:id="rId49"/>
    <p:sldId id="2696" r:id="rId50"/>
    <p:sldId id="2706" r:id="rId51"/>
    <p:sldId id="2707" r:id="rId52"/>
    <p:sldId id="2708" r:id="rId53"/>
    <p:sldId id="2697" r:id="rId54"/>
    <p:sldId id="2711" r:id="rId55"/>
    <p:sldId id="2712" r:id="rId56"/>
    <p:sldId id="2713" r:id="rId57"/>
    <p:sldId id="2714" r:id="rId58"/>
    <p:sldId id="2715" r:id="rId59"/>
    <p:sldId id="2716" r:id="rId60"/>
    <p:sldId id="2717" r:id="rId61"/>
    <p:sldId id="2718" r:id="rId62"/>
    <p:sldId id="2719" r:id="rId63"/>
    <p:sldId id="2720" r:id="rId64"/>
    <p:sldId id="2655" r:id="rId65"/>
    <p:sldId id="2667" r:id="rId66"/>
    <p:sldId id="2678" r:id="rId67"/>
    <p:sldId id="2710" r:id="rId68"/>
  </p:sldIdLst>
  <p:sldSz cx="10080625" cy="7559675"/>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27" autoAdjust="0"/>
  </p:normalViewPr>
  <p:slideViewPr>
    <p:cSldViewPr snapToGrid="0">
      <p:cViewPr varScale="1">
        <p:scale>
          <a:sx n="114" d="100"/>
          <a:sy n="114" d="100"/>
        </p:scale>
        <p:origin x="120"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5109F258-1F65-4BFE-B6D8-C996C0F02B41}" type="datetimeFigureOut">
              <a:rPr lang="en-US" smtClean="0"/>
              <a:t>12/27/2025</a:t>
            </a:fld>
            <a:endParaRPr lang="en-US"/>
          </a:p>
        </p:txBody>
      </p:sp>
      <p:sp>
        <p:nvSpPr>
          <p:cNvPr id="4" name="Slide Image Placeholder 3"/>
          <p:cNvSpPr>
            <a:spLocks noGrp="1" noRot="1" noChangeAspect="1"/>
          </p:cNvSpPr>
          <p:nvPr>
            <p:ph type="sldImg" idx="2"/>
          </p:nvPr>
        </p:nvSpPr>
        <p:spPr>
          <a:xfrm>
            <a:off x="1624013" y="1257300"/>
            <a:ext cx="452437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BBD6FD64-33B1-4F4B-8183-AE296F095E7C}" type="slidenum">
              <a:rPr lang="en-US" smtClean="0"/>
              <a:t>‹#›</a:t>
            </a:fld>
            <a:endParaRPr lang="en-US"/>
          </a:p>
        </p:txBody>
      </p:sp>
    </p:spTree>
    <p:extLst>
      <p:ext uri="{BB962C8B-B14F-4D97-AF65-F5344CB8AC3E}">
        <p14:creationId xmlns:p14="http://schemas.microsoft.com/office/powerpoint/2010/main" val="1940842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439C18-A7FA-4AA7-A8E9-EF422E5E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1677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case, pressing A results in ‘B’ lighting up</a:t>
            </a:r>
          </a:p>
        </p:txBody>
      </p:sp>
      <p:sp>
        <p:nvSpPr>
          <p:cNvPr id="4" name="Slide Number Placeholder 3"/>
          <p:cNvSpPr>
            <a:spLocks noGrp="1"/>
          </p:cNvSpPr>
          <p:nvPr>
            <p:ph type="sldNum" sz="quarter" idx="5"/>
          </p:nvPr>
        </p:nvSpPr>
        <p:spPr/>
        <p:txBody>
          <a:bodyPr/>
          <a:lstStyle/>
          <a:p>
            <a:fld id="{BBD6FD64-33B1-4F4B-8183-AE296F095E7C}" type="slidenum">
              <a:rPr lang="en-US" smtClean="0"/>
              <a:t>8</a:t>
            </a:fld>
            <a:endParaRPr lang="en-US"/>
          </a:p>
        </p:txBody>
      </p:sp>
    </p:spTree>
    <p:extLst>
      <p:ext uri="{BB962C8B-B14F-4D97-AF65-F5344CB8AC3E}">
        <p14:creationId xmlns:p14="http://schemas.microsoft.com/office/powerpoint/2010/main" val="89896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reflector design was exploited relentlessly by cryptanalysts.</a:t>
            </a:r>
          </a:p>
        </p:txBody>
      </p:sp>
      <p:sp>
        <p:nvSpPr>
          <p:cNvPr id="4" name="Slide Number Placeholder 3"/>
          <p:cNvSpPr>
            <a:spLocks noGrp="1"/>
          </p:cNvSpPr>
          <p:nvPr>
            <p:ph type="sldNum" sz="quarter" idx="5"/>
          </p:nvPr>
        </p:nvSpPr>
        <p:spPr/>
        <p:txBody>
          <a:bodyPr/>
          <a:lstStyle/>
          <a:p>
            <a:fld id="{BBD6FD64-33B1-4F4B-8183-AE296F095E7C}" type="slidenum">
              <a:rPr lang="en-US" smtClean="0"/>
              <a:t>10</a:t>
            </a:fld>
            <a:endParaRPr lang="en-US"/>
          </a:p>
        </p:txBody>
      </p:sp>
    </p:spTree>
    <p:extLst>
      <p:ext uri="{BB962C8B-B14F-4D97-AF65-F5344CB8AC3E}">
        <p14:creationId xmlns:p14="http://schemas.microsoft.com/office/powerpoint/2010/main" val="340592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D6FD64-33B1-4F4B-8183-AE296F095E7C}" type="slidenum">
              <a:rPr lang="en-US" smtClean="0"/>
              <a:t>53</a:t>
            </a:fld>
            <a:endParaRPr lang="en-US"/>
          </a:p>
        </p:txBody>
      </p:sp>
    </p:spTree>
    <p:extLst>
      <p:ext uri="{BB962C8B-B14F-4D97-AF65-F5344CB8AC3E}">
        <p14:creationId xmlns:p14="http://schemas.microsoft.com/office/powerpoint/2010/main" val="4142852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OverTx" preserve="1">
  <p:cSld name="Defaul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8" name="PlaceHolder 2"/>
          <p:cNvSpPr>
            <a:spLocks noGrp="1"/>
          </p:cNvSpPr>
          <p:nvPr>
            <p:ph/>
          </p:nvPr>
        </p:nvSpPr>
        <p:spPr>
          <a:xfrm>
            <a:off x="504000" y="1769040"/>
            <a:ext cx="442692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9" name="PlaceHolder 3"/>
          <p:cNvSpPr>
            <a:spLocks noGrp="1"/>
          </p:cNvSpPr>
          <p:nvPr>
            <p:ph/>
          </p:nvPr>
        </p:nvSpPr>
        <p:spPr>
          <a:xfrm>
            <a:off x="5152680" y="1769040"/>
            <a:ext cx="442692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10" name="PlaceHolder 4"/>
          <p:cNvSpPr>
            <a:spLocks noGrp="1"/>
          </p:cNvSpPr>
          <p:nvPr>
            <p:ph/>
          </p:nvPr>
        </p:nvSpPr>
        <p:spPr>
          <a:xfrm>
            <a:off x="504000" y="4059360"/>
            <a:ext cx="907164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6" name="PlaceHolder 5"/>
          <p:cNvSpPr>
            <a:spLocks noGrp="1"/>
          </p:cNvSpPr>
          <p:nvPr>
            <p:ph type="ftr" idx="2"/>
          </p:nvPr>
        </p:nvSpPr>
        <p:spPr/>
        <p:txBody>
          <a:bodyPr/>
          <a:lstStyle/>
          <a:p>
            <a:r>
              <a:t>Footer</a:t>
            </a:r>
          </a:p>
        </p:txBody>
      </p:sp>
      <p:sp>
        <p:nvSpPr>
          <p:cNvPr id="2" name="PlaceHolder 6"/>
          <p:cNvSpPr>
            <a:spLocks noGrp="1"/>
          </p:cNvSpPr>
          <p:nvPr>
            <p:ph type="sldNum" idx="3"/>
          </p:nvPr>
        </p:nvSpPr>
        <p:spPr/>
        <p:txBody>
          <a:bodyPr/>
          <a:lstStyle/>
          <a:p>
            <a:fld id="{43F64415-6B3D-482D-B438-2348B1ED779F}" type="slidenum">
              <a:rPr/>
              <a:t>‹#›</a:t>
            </a:fld>
            <a:endParaRPr/>
          </a:p>
        </p:txBody>
      </p:sp>
      <p:sp>
        <p:nvSpPr>
          <p:cNvPr id="3" name="PlaceHolder 7"/>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4032" y="1692178"/>
            <a:ext cx="4454026" cy="705219"/>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4" name="Content Placeholder 3"/>
          <p:cNvSpPr>
            <a:spLocks noGrp="1"/>
          </p:cNvSpPr>
          <p:nvPr>
            <p:ph sz="half" idx="2"/>
          </p:nvPr>
        </p:nvSpPr>
        <p:spPr>
          <a:xfrm>
            <a:off x="504032" y="2397397"/>
            <a:ext cx="4454026" cy="4355563"/>
          </a:xfrm>
        </p:spPr>
        <p:txBody>
          <a:bodyPr/>
          <a:lstStyle>
            <a:lvl1pPr>
              <a:defRPr sz="1984"/>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20819" y="1692178"/>
            <a:ext cx="4455776" cy="705219"/>
          </a:xfrm>
        </p:spPr>
        <p:txBody>
          <a:bodyPr anchor="b"/>
          <a:lstStyle>
            <a:lvl1pPr marL="0" indent="0">
              <a:buNone/>
              <a:defRPr sz="1984" b="1"/>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6" name="Content Placeholder 5"/>
          <p:cNvSpPr>
            <a:spLocks noGrp="1"/>
          </p:cNvSpPr>
          <p:nvPr>
            <p:ph sz="quarter" idx="4"/>
          </p:nvPr>
        </p:nvSpPr>
        <p:spPr>
          <a:xfrm>
            <a:off x="5120819" y="2397397"/>
            <a:ext cx="4455776" cy="4355563"/>
          </a:xfrm>
        </p:spPr>
        <p:txBody>
          <a:bodyPr/>
          <a:lstStyle>
            <a:lvl1pPr>
              <a:defRPr sz="1984"/>
            </a:lvl1pPr>
            <a:lvl2pPr>
              <a:defRPr sz="1654"/>
            </a:lvl2pPr>
            <a:lvl3pPr>
              <a:defRPr sz="1488"/>
            </a:lvl3pPr>
            <a:lvl4pPr>
              <a:defRPr sz="1323"/>
            </a:lvl4pPr>
            <a:lvl5pPr>
              <a:defRPr sz="1323"/>
            </a:lvl5pPr>
            <a:lvl6pPr>
              <a:defRPr sz="1323"/>
            </a:lvl6pPr>
            <a:lvl7pPr>
              <a:defRPr sz="1323"/>
            </a:lvl7pPr>
            <a:lvl8pPr>
              <a:defRPr sz="1323"/>
            </a:lvl8pPr>
            <a:lvl9pPr>
              <a:defRPr sz="132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80514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11155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351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032" y="300987"/>
            <a:ext cx="3316456" cy="1280945"/>
          </a:xfrm>
        </p:spPr>
        <p:txBody>
          <a:bodyPr anchor="b"/>
          <a:lstStyle>
            <a:lvl1pPr algn="l">
              <a:defRPr sz="1654" b="1"/>
            </a:lvl1pPr>
          </a:lstStyle>
          <a:p>
            <a:r>
              <a:rPr lang="en-US"/>
              <a:t>Click to edit Master title style</a:t>
            </a:r>
          </a:p>
        </p:txBody>
      </p:sp>
      <p:sp>
        <p:nvSpPr>
          <p:cNvPr id="3" name="Content Placeholder 2"/>
          <p:cNvSpPr>
            <a:spLocks noGrp="1"/>
          </p:cNvSpPr>
          <p:nvPr>
            <p:ph idx="1"/>
          </p:nvPr>
        </p:nvSpPr>
        <p:spPr>
          <a:xfrm>
            <a:off x="3941244" y="300989"/>
            <a:ext cx="5635350" cy="6451973"/>
          </a:xfrm>
        </p:spPr>
        <p:txBody>
          <a:bodyPr/>
          <a:lstStyle>
            <a:lvl1pPr>
              <a:defRPr sz="2646"/>
            </a:lvl1pPr>
            <a:lvl2pPr>
              <a:defRPr sz="2315"/>
            </a:lvl2pPr>
            <a:lvl3pPr>
              <a:defRPr sz="1984"/>
            </a:lvl3pPr>
            <a:lvl4pPr>
              <a:defRPr sz="1654"/>
            </a:lvl4pPr>
            <a:lvl5pPr>
              <a:defRPr sz="1654"/>
            </a:lvl5pPr>
            <a:lvl6pPr>
              <a:defRPr sz="1654"/>
            </a:lvl6pPr>
            <a:lvl7pPr>
              <a:defRPr sz="1654"/>
            </a:lvl7pPr>
            <a:lvl8pPr>
              <a:defRPr sz="1654"/>
            </a:lvl8pPr>
            <a:lvl9pPr>
              <a:defRPr sz="16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4032" y="1581934"/>
            <a:ext cx="3316456" cy="5171028"/>
          </a:xfrm>
        </p:spPr>
        <p:txBody>
          <a:bodyPr/>
          <a:lstStyle>
            <a:lvl1pPr marL="0" indent="0">
              <a:buNone/>
              <a:defRPr sz="1158"/>
            </a:lvl1pPr>
            <a:lvl2pPr marL="378013" indent="0">
              <a:buNone/>
              <a:defRPr sz="992"/>
            </a:lvl2pPr>
            <a:lvl3pPr marL="756026" indent="0">
              <a:buNone/>
              <a:defRPr sz="827"/>
            </a:lvl3pPr>
            <a:lvl4pPr marL="1134039" indent="0">
              <a:buNone/>
              <a:defRPr sz="744"/>
            </a:lvl4pPr>
            <a:lvl5pPr marL="1512052" indent="0">
              <a:buNone/>
              <a:defRPr sz="744"/>
            </a:lvl5pPr>
            <a:lvl6pPr marL="1890065" indent="0">
              <a:buNone/>
              <a:defRPr sz="744"/>
            </a:lvl6pPr>
            <a:lvl7pPr marL="2268078" indent="0">
              <a:buNone/>
              <a:defRPr sz="744"/>
            </a:lvl7pPr>
            <a:lvl8pPr marL="2646091" indent="0">
              <a:buNone/>
              <a:defRPr sz="744"/>
            </a:lvl8pPr>
            <a:lvl9pPr marL="3024104" indent="0">
              <a:buNone/>
              <a:defRPr sz="7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9441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5873" y="5291772"/>
            <a:ext cx="6048375" cy="624724"/>
          </a:xfrm>
        </p:spPr>
        <p:txBody>
          <a:bodyPr anchor="b"/>
          <a:lstStyle>
            <a:lvl1pPr algn="l">
              <a:defRPr sz="1654" b="1"/>
            </a:lvl1pPr>
          </a:lstStyle>
          <a:p>
            <a:r>
              <a:rPr lang="en-US"/>
              <a:t>Click to edit Master title style</a:t>
            </a:r>
          </a:p>
        </p:txBody>
      </p:sp>
      <p:sp>
        <p:nvSpPr>
          <p:cNvPr id="3" name="Picture Placeholder 2"/>
          <p:cNvSpPr>
            <a:spLocks noGrp="1"/>
          </p:cNvSpPr>
          <p:nvPr>
            <p:ph type="pic" idx="1"/>
          </p:nvPr>
        </p:nvSpPr>
        <p:spPr>
          <a:xfrm>
            <a:off x="1975873" y="675471"/>
            <a:ext cx="6048375" cy="4535805"/>
          </a:xfrm>
        </p:spPr>
        <p:txBody>
          <a:bodyPr/>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endParaRPr lang="en-US"/>
          </a:p>
        </p:txBody>
      </p:sp>
      <p:sp>
        <p:nvSpPr>
          <p:cNvPr id="4" name="Text Placeholder 3"/>
          <p:cNvSpPr>
            <a:spLocks noGrp="1"/>
          </p:cNvSpPr>
          <p:nvPr>
            <p:ph type="body" sz="half" idx="2"/>
          </p:nvPr>
        </p:nvSpPr>
        <p:spPr>
          <a:xfrm>
            <a:off x="1975873" y="5916496"/>
            <a:ext cx="6048375" cy="887211"/>
          </a:xfrm>
        </p:spPr>
        <p:txBody>
          <a:bodyPr/>
          <a:lstStyle>
            <a:lvl1pPr marL="0" indent="0">
              <a:buNone/>
              <a:defRPr sz="1158"/>
            </a:lvl1pPr>
            <a:lvl2pPr marL="378013" indent="0">
              <a:buNone/>
              <a:defRPr sz="992"/>
            </a:lvl2pPr>
            <a:lvl3pPr marL="756026" indent="0">
              <a:buNone/>
              <a:defRPr sz="827"/>
            </a:lvl3pPr>
            <a:lvl4pPr marL="1134039" indent="0">
              <a:buNone/>
              <a:defRPr sz="744"/>
            </a:lvl4pPr>
            <a:lvl5pPr marL="1512052" indent="0">
              <a:buNone/>
              <a:defRPr sz="744"/>
            </a:lvl5pPr>
            <a:lvl6pPr marL="1890065" indent="0">
              <a:buNone/>
              <a:defRPr sz="744"/>
            </a:lvl6pPr>
            <a:lvl7pPr marL="2268078" indent="0">
              <a:buNone/>
              <a:defRPr sz="744"/>
            </a:lvl7pPr>
            <a:lvl8pPr marL="2646091" indent="0">
              <a:buNone/>
              <a:defRPr sz="744"/>
            </a:lvl8pPr>
            <a:lvl9pPr marL="3024104" indent="0">
              <a:buNone/>
              <a:defRPr sz="744"/>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023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266252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8453" y="302739"/>
            <a:ext cx="2268141" cy="64502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4031" y="302739"/>
            <a:ext cx="6636411" cy="64502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61814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51209" y="5705760"/>
            <a:ext cx="9624477" cy="931999"/>
          </a:xfrm>
        </p:spPr>
        <p:txBody>
          <a:bodyPr vert="horz" lIns="91440" tIns="45720" rIns="91440" bIns="45720" rtlCol="0" anchor="b">
            <a:normAutofit/>
          </a:bodyPr>
          <a:lstStyle>
            <a:lvl1pPr>
              <a:defRPr lang="en-US" sz="2728"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73892" y="6592037"/>
            <a:ext cx="9601795" cy="584615"/>
          </a:xfrm>
        </p:spPr>
        <p:txBody>
          <a:bodyPr vert="horz" lIns="91440" tIns="45720" rIns="91440" bIns="45720" rtlCol="0">
            <a:normAutofit/>
          </a:bodyPr>
          <a:lstStyle>
            <a:lvl1pPr marL="0" indent="0">
              <a:buNone/>
              <a:defRPr lang="en-US" sz="992"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26731" y="293987"/>
            <a:ext cx="9632037" cy="5350431"/>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51210" y="7045618"/>
            <a:ext cx="2319573" cy="364278"/>
          </a:xfrm>
        </p:spPr>
        <p:txBody>
          <a:bodyPr/>
          <a:lstStyle>
            <a:lvl1pPr>
              <a:defRPr>
                <a:solidFill>
                  <a:schemeClr val="tx2"/>
                </a:solidFill>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6728559" y="7045618"/>
            <a:ext cx="2889180" cy="364278"/>
          </a:xfrm>
        </p:spPr>
        <p:txBody>
          <a:bodyPr/>
          <a:lstStyle>
            <a:lvl1pPr algn="r">
              <a:defRPr>
                <a:solidFill>
                  <a:schemeClr val="tx2"/>
                </a:solidFill>
                <a:effectLst/>
              </a:defRPr>
            </a:lvl1pPr>
          </a:lstStyle>
          <a:p>
            <a:fld id="{9961397C-706D-4EB8-B1E1-D1B680D284C3}" type="datetime1">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9617739" y="7045618"/>
            <a:ext cx="354878" cy="364278"/>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7563943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3667" y="116712"/>
            <a:ext cx="5732692" cy="4224452"/>
          </a:xfrm>
        </p:spPr>
        <p:txBody>
          <a:bodyPr vert="horz" lIns="91440" tIns="45720" rIns="91440" bIns="45720" rtlCol="0" anchor="t">
            <a:normAutofit/>
          </a:bodyPr>
          <a:lstStyle>
            <a:lvl1pPr>
              <a:lnSpc>
                <a:spcPct val="90000"/>
              </a:lnSpc>
              <a:defRPr lang="en-US" sz="5457"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0039" y="5332880"/>
            <a:ext cx="3460175" cy="1011942"/>
          </a:xfrm>
        </p:spPr>
        <p:txBody>
          <a:bodyPr vert="horz" lIns="91440" tIns="45720" rIns="91440" bIns="45720" rtlCol="0" anchor="b">
            <a:normAutofit/>
          </a:bodyPr>
          <a:lstStyle>
            <a:lvl1pPr marL="0" indent="0">
              <a:buNone/>
              <a:defRPr lang="en-US" sz="1323" dirty="0">
                <a:solidFill>
                  <a:schemeClr val="tx2"/>
                </a:solidFill>
              </a:defRPr>
            </a:lvl1pPr>
          </a:lstStyle>
          <a:p>
            <a:pPr lvl="0"/>
            <a:r>
              <a:rPr lang="en-US"/>
              <a:t>Click to edit Master subtitle style</a:t>
            </a:r>
            <a:endParaRPr lang="en-US" dirty="0"/>
          </a:p>
        </p:txBody>
      </p:sp>
      <p:sp>
        <p:nvSpPr>
          <p:cNvPr id="13" name="Freeform: Shape 12">
            <a:extLst>
              <a:ext uri="{FF2B5EF4-FFF2-40B4-BE49-F238E27FC236}">
                <a16:creationId xmlns:a16="http://schemas.microsoft.com/office/drawing/2014/main" id="{B7D523F3-FDC7-CB09-72C3-675307026069}"/>
              </a:ext>
              <a:ext uri="{C183D7F6-B498-43B3-948B-1728B52AA6E4}">
                <adec:decorative xmlns:adec="http://schemas.microsoft.com/office/drawing/2017/decorative" val="1"/>
              </a:ext>
            </a:extLst>
          </p:cNvPr>
          <p:cNvSpPr/>
          <p:nvPr/>
        </p:nvSpPr>
        <p:spPr>
          <a:xfrm>
            <a:off x="6360874" y="0"/>
            <a:ext cx="3719751" cy="6712991"/>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9" name="Picture Placeholder 10">
            <a:extLst>
              <a:ext uri="{FF2B5EF4-FFF2-40B4-BE49-F238E27FC236}">
                <a16:creationId xmlns:a16="http://schemas.microsoft.com/office/drawing/2014/main" id="{47046596-FFEC-0663-2F9B-19F442C8D1F7}"/>
              </a:ext>
            </a:extLst>
          </p:cNvPr>
          <p:cNvSpPr>
            <a:spLocks noGrp="1"/>
          </p:cNvSpPr>
          <p:nvPr>
            <p:ph type="pic" sz="quarter" idx="13" hasCustomPrompt="1"/>
          </p:nvPr>
        </p:nvSpPr>
        <p:spPr>
          <a:xfrm>
            <a:off x="6351502" y="0"/>
            <a:ext cx="3729124" cy="6719711"/>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blipFill dpi="0" rotWithShape="1">
            <a:blip r:embed="rId2">
              <a:alphaModFix amt="8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6835577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5079" y="907161"/>
            <a:ext cx="8852049" cy="753886"/>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640502" y="1661047"/>
            <a:ext cx="8841586" cy="5142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982120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efaul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12" name="PlaceHolder 2"/>
          <p:cNvSpPr>
            <a:spLocks noGrp="1"/>
          </p:cNvSpPr>
          <p:nvPr>
            <p:ph type="subTitle"/>
          </p:nvPr>
        </p:nvSpPr>
        <p:spPr>
          <a:xfrm>
            <a:off x="504000" y="1769040"/>
            <a:ext cx="9071640" cy="4384440"/>
          </a:xfrm>
          <a:prstGeom prst="rect">
            <a:avLst/>
          </a:prstGeom>
          <a:noFill/>
          <a:ln w="0">
            <a:noFill/>
          </a:ln>
        </p:spPr>
        <p:txBody>
          <a:bodyPr lIns="0" tIns="0" rIns="0" bIns="0" anchor="ctr">
            <a:spAutoFit/>
          </a:bodyPr>
          <a:lstStyle/>
          <a:p>
            <a:pPr indent="0" algn="ctr">
              <a:buNone/>
            </a:pPr>
            <a:endParaRPr lang="en-US" sz="3200" b="0" u="none" strike="noStrike">
              <a:solidFill>
                <a:srgbClr val="000000"/>
              </a:solidFill>
              <a:effectLst/>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03ECBCBD-F131-4B9A-AD2A-1070912AC04C}" type="slidenum">
              <a:r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468947" y="1517241"/>
            <a:ext cx="3170695" cy="2973472"/>
          </a:xfrm>
        </p:spPr>
        <p:txBody>
          <a:bodyPr vert="horz" lIns="91440" tIns="45720" rIns="91440" bIns="45720" rtlCol="0" anchor="b">
            <a:normAutofit/>
          </a:bodyPr>
          <a:lstStyle>
            <a:lvl1pPr>
              <a:defRPr lang="en-US" sz="2976"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468947" y="4490713"/>
            <a:ext cx="2975909" cy="1281165"/>
          </a:xfrm>
        </p:spPr>
        <p:txBody>
          <a:bodyPr vert="horz" lIns="91440" tIns="45720" rIns="91440" bIns="45720" rtlCol="0" anchor="ctr">
            <a:normAutofit/>
          </a:bodyPr>
          <a:lstStyle>
            <a:lvl1pPr marL="0" indent="0">
              <a:lnSpc>
                <a:spcPct val="100000"/>
              </a:lnSpc>
              <a:buNone/>
              <a:defRPr lang="en-US" sz="1323" dirty="0"/>
            </a:lvl1pPr>
          </a:lstStyle>
          <a:p>
            <a:pPr lvl="0"/>
            <a:r>
              <a:rPr lang="en-US"/>
              <a:t>Click to edit Master subtitle style</a:t>
            </a:r>
            <a:endParaRPr lang="en-US" dirty="0"/>
          </a:p>
        </p:txBody>
      </p:sp>
      <p:sp>
        <p:nvSpPr>
          <p:cNvPr id="8" name="Picture Placeholder 10">
            <a:extLst>
              <a:ext uri="{FF2B5EF4-FFF2-40B4-BE49-F238E27FC236}">
                <a16:creationId xmlns:a16="http://schemas.microsoft.com/office/drawing/2014/main" id="{51CC2D7F-4DE5-3D21-470F-8B959A5C44D8}"/>
              </a:ext>
            </a:extLst>
          </p:cNvPr>
          <p:cNvSpPr>
            <a:spLocks noGrp="1"/>
          </p:cNvSpPr>
          <p:nvPr>
            <p:ph type="pic" sz="quarter" idx="13" hasCustomPrompt="1"/>
          </p:nvPr>
        </p:nvSpPr>
        <p:spPr>
          <a:xfrm>
            <a:off x="0" y="0"/>
            <a:ext cx="6014642" cy="6719711"/>
          </a:xfrm>
          <a:custGeom>
            <a:avLst/>
            <a:gdLst>
              <a:gd name="connsiteX0" fmla="*/ 0 w 7274402"/>
              <a:gd name="connsiteY0" fmla="*/ 0 h 6096000"/>
              <a:gd name="connsiteX1" fmla="*/ 7274402 w 7274402"/>
              <a:gd name="connsiteY1" fmla="*/ 0 h 6096000"/>
              <a:gd name="connsiteX2" fmla="*/ 7274402 w 7274402"/>
              <a:gd name="connsiteY2" fmla="*/ 5598011 h 6096000"/>
              <a:gd name="connsiteX3" fmla="*/ 6779450 w 7274402"/>
              <a:gd name="connsiteY3" fmla="*/ 6096000 h 6096000"/>
              <a:gd name="connsiteX4" fmla="*/ 0 w 7274402"/>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402" h="6096000">
                <a:moveTo>
                  <a:pt x="0" y="0"/>
                </a:moveTo>
                <a:lnTo>
                  <a:pt x="7274402" y="0"/>
                </a:lnTo>
                <a:lnTo>
                  <a:pt x="7274402" y="5598011"/>
                </a:lnTo>
                <a:cubicBezTo>
                  <a:pt x="7274402" y="5873043"/>
                  <a:pt x="7052804" y="6096000"/>
                  <a:pt x="6779450" y="6096000"/>
                </a:cubicBezTo>
                <a:lnTo>
                  <a:pt x="0" y="60960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9890921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53866" y="209991"/>
            <a:ext cx="3244365" cy="2947255"/>
          </a:xfrm>
        </p:spPr>
        <p:txBody>
          <a:bodyPr vert="horz" lIns="91440" tIns="45720" rIns="91440" bIns="45720" rtlCol="0" anchor="t">
            <a:normAutofit/>
          </a:bodyPr>
          <a:lstStyle>
            <a:lvl1pPr>
              <a:lnSpc>
                <a:spcPct val="95000"/>
              </a:lnSpc>
              <a:defRPr lang="en-US" sz="2976"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0039" y="5372409"/>
            <a:ext cx="2709813" cy="1354684"/>
          </a:xfrm>
        </p:spPr>
        <p:txBody>
          <a:bodyPr vert="horz" lIns="91440" tIns="45720" rIns="91440" bIns="45720" rtlCol="0" anchor="b">
            <a:normAutofit/>
          </a:bodyPr>
          <a:lstStyle>
            <a:lvl1pPr marL="0" indent="0">
              <a:buNone/>
              <a:defRPr lang="en-US" sz="1323" dirty="0">
                <a:solidFill>
                  <a:schemeClr val="tx2"/>
                </a:solidFill>
              </a:defRPr>
            </a:lvl1pPr>
          </a:lstStyle>
          <a:p>
            <a:pPr lvl="0"/>
            <a:r>
              <a:rPr lang="en-US"/>
              <a:t>Click to edit Master subtitle style</a:t>
            </a:r>
            <a:endParaRPr lang="en-US" dirty="0"/>
          </a:p>
        </p:txBody>
      </p:sp>
      <p:sp>
        <p:nvSpPr>
          <p:cNvPr id="8" name="Picture Placeholder 7">
            <a:extLst>
              <a:ext uri="{FF2B5EF4-FFF2-40B4-BE49-F238E27FC236}">
                <a16:creationId xmlns:a16="http://schemas.microsoft.com/office/drawing/2014/main" id="{1E33A8AF-9A38-4027-A746-F135FF75F2EF}"/>
              </a:ext>
            </a:extLst>
          </p:cNvPr>
          <p:cNvSpPr>
            <a:spLocks noGrp="1"/>
          </p:cNvSpPr>
          <p:nvPr>
            <p:ph type="pic" sz="quarter" idx="13" hasCustomPrompt="1"/>
          </p:nvPr>
        </p:nvSpPr>
        <p:spPr>
          <a:xfrm>
            <a:off x="3922105" y="0"/>
            <a:ext cx="6158520" cy="6717244"/>
          </a:xfrm>
          <a:custGeom>
            <a:avLst/>
            <a:gdLst>
              <a:gd name="connsiteX0" fmla="*/ 0 w 7448415"/>
              <a:gd name="connsiteY0" fmla="*/ 0 h 6093762"/>
              <a:gd name="connsiteX1" fmla="*/ 7448415 w 7448415"/>
              <a:gd name="connsiteY1" fmla="*/ 0 h 6093762"/>
              <a:gd name="connsiteX2" fmla="*/ 7448415 w 7448415"/>
              <a:gd name="connsiteY2" fmla="*/ 6093762 h 6093762"/>
              <a:gd name="connsiteX3" fmla="*/ 501521 w 7448415"/>
              <a:gd name="connsiteY3" fmla="*/ 6093762 h 6093762"/>
              <a:gd name="connsiteX4" fmla="*/ 0 w 7448415"/>
              <a:gd name="connsiteY4" fmla="*/ 5592240 h 609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415" h="6093762">
                <a:moveTo>
                  <a:pt x="0" y="0"/>
                </a:moveTo>
                <a:lnTo>
                  <a:pt x="7448415" y="0"/>
                </a:lnTo>
                <a:lnTo>
                  <a:pt x="7448415" y="6093762"/>
                </a:lnTo>
                <a:lnTo>
                  <a:pt x="501521" y="6093762"/>
                </a:lnTo>
                <a:cubicBezTo>
                  <a:pt x="224538" y="6093762"/>
                  <a:pt x="0" y="5869223"/>
                  <a:pt x="0" y="5592240"/>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30039" y="6976740"/>
            <a:ext cx="2329024" cy="372944"/>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7490679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04031" y="5735273"/>
            <a:ext cx="8978057" cy="937400"/>
          </a:xfrm>
        </p:spPr>
        <p:txBody>
          <a:bodyPr vert="horz" lIns="91440" tIns="45720" rIns="91440" bIns="45720" rtlCol="0" anchor="b">
            <a:normAutofit/>
          </a:bodyPr>
          <a:lstStyle>
            <a:lvl1pPr>
              <a:lnSpc>
                <a:spcPct val="90000"/>
              </a:lnSpc>
              <a:defRPr lang="en-US" sz="2976"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04031" y="6592037"/>
            <a:ext cx="8978057" cy="461980"/>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9" name="Picture Placeholder 7">
            <a:extLst>
              <a:ext uri="{FF2B5EF4-FFF2-40B4-BE49-F238E27FC236}">
                <a16:creationId xmlns:a16="http://schemas.microsoft.com/office/drawing/2014/main" id="{5E742D34-DBD4-0DEA-071F-32C82E7EB45A}"/>
              </a:ext>
            </a:extLst>
          </p:cNvPr>
          <p:cNvSpPr>
            <a:spLocks noGrp="1"/>
          </p:cNvSpPr>
          <p:nvPr>
            <p:ph type="pic" sz="quarter" idx="13" hasCustomPrompt="1"/>
          </p:nvPr>
        </p:nvSpPr>
        <p:spPr>
          <a:xfrm>
            <a:off x="0" y="0"/>
            <a:ext cx="9482088" cy="5531910"/>
          </a:xfrm>
          <a:custGeom>
            <a:avLst/>
            <a:gdLst>
              <a:gd name="connsiteX0" fmla="*/ 0 w 11468100"/>
              <a:gd name="connsiteY0" fmla="*/ 0 h 5091600"/>
              <a:gd name="connsiteX1" fmla="*/ 11468100 w 11468100"/>
              <a:gd name="connsiteY1" fmla="*/ 0 h 5091600"/>
              <a:gd name="connsiteX2" fmla="*/ 11468100 w 11468100"/>
              <a:gd name="connsiteY2" fmla="*/ 4590078 h 5091600"/>
              <a:gd name="connsiteX3" fmla="*/ 10966578 w 11468100"/>
              <a:gd name="connsiteY3" fmla="*/ 5091600 h 5091600"/>
              <a:gd name="connsiteX4" fmla="*/ 0 w 11468100"/>
              <a:gd name="connsiteY4" fmla="*/ 5091600 h 509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5091600">
                <a:moveTo>
                  <a:pt x="0" y="0"/>
                </a:moveTo>
                <a:lnTo>
                  <a:pt x="11468100" y="0"/>
                </a:lnTo>
                <a:lnTo>
                  <a:pt x="11468100" y="4590078"/>
                </a:lnTo>
                <a:cubicBezTo>
                  <a:pt x="11468100" y="4867061"/>
                  <a:pt x="11243561" y="5091600"/>
                  <a:pt x="10966578" y="5091600"/>
                </a:cubicBezTo>
                <a:lnTo>
                  <a:pt x="0" y="50916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04032" y="7307686"/>
            <a:ext cx="2319573" cy="251989"/>
          </a:xfrm>
        </p:spPr>
        <p:txBody>
          <a:bodyPr/>
          <a:lstStyle>
            <a:lvl1pPr>
              <a:defRPr>
                <a:solidFill>
                  <a:schemeClr val="tx2"/>
                </a:solidFill>
                <a:effectLst/>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19970" y="7307686"/>
            <a:ext cx="1965299" cy="251989"/>
          </a:xfrm>
        </p:spPr>
        <p:txBody>
          <a:bodyPr/>
          <a:lstStyle>
            <a:lvl1pPr>
              <a:defRPr>
                <a:solidFill>
                  <a:schemeClr val="tx2"/>
                </a:solidFill>
                <a:effectLst/>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9221716" y="7307686"/>
            <a:ext cx="354878" cy="251989"/>
          </a:xfrm>
        </p:spPr>
        <p:txBody>
          <a:bodyPr/>
          <a:lstStyle>
            <a:lvl1pPr>
              <a:defRPr>
                <a:solidFill>
                  <a:schemeClr val="tx2"/>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4823191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9426" y="275863"/>
            <a:ext cx="8014097" cy="5073784"/>
          </a:xfrm>
        </p:spPr>
        <p:txBody>
          <a:bodyPr vert="horz" lIns="91440" tIns="45720" rIns="91440" bIns="45720" rtlCol="0" anchor="t">
            <a:normAutofit/>
          </a:bodyPr>
          <a:lstStyle>
            <a:lvl1pPr>
              <a:lnSpc>
                <a:spcPct val="90000"/>
              </a:lnSpc>
              <a:defRPr lang="en-US" sz="6614"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0039" y="5570101"/>
            <a:ext cx="4343953" cy="933872"/>
          </a:xfrm>
        </p:spPr>
        <p:txBody>
          <a:bodyPr vert="horz" lIns="91440" tIns="45720" rIns="91440" bIns="45720" rtlCol="0" anchor="b">
            <a:normAutofit/>
          </a:bodyPr>
          <a:lstStyle>
            <a:lvl1pPr marL="0" indent="0">
              <a:buNone/>
              <a:defRPr lang="en-US" sz="1323"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4166723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116932" y="2099139"/>
            <a:ext cx="5857374" cy="2594579"/>
          </a:xfrm>
        </p:spPr>
        <p:txBody>
          <a:bodyPr anchor="ctr">
            <a:normAutofit/>
          </a:bodyPr>
          <a:lstStyle>
            <a:lvl1pPr algn="ctr">
              <a:lnSpc>
                <a:spcPct val="80000"/>
              </a:lnSpc>
              <a:defRPr sz="4961">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97895" y="5067525"/>
            <a:ext cx="4695449" cy="1192903"/>
          </a:xfrm>
        </p:spPr>
        <p:txBody>
          <a:bodyPr anchor="t">
            <a:normAutofit/>
          </a:bodyPr>
          <a:lstStyle>
            <a:lvl1pPr marL="0" indent="0" algn="ctr">
              <a:buNone/>
              <a:defRPr sz="1323">
                <a:solidFill>
                  <a:schemeClr val="tx2"/>
                </a:solidFill>
              </a:defRPr>
            </a:lvl1pPr>
            <a:lvl2pPr marL="378013" indent="0" algn="ctr">
              <a:buNone/>
              <a:defRPr sz="1654"/>
            </a:lvl2pPr>
            <a:lvl3pPr marL="756026" indent="0" algn="ctr">
              <a:buNone/>
              <a:defRPr sz="1488"/>
            </a:lvl3pPr>
            <a:lvl4pPr marL="1134039" indent="0" algn="ctr">
              <a:buNone/>
              <a:defRPr sz="1323"/>
            </a:lvl4pPr>
            <a:lvl5pPr marL="1512052" indent="0" algn="ctr">
              <a:buNone/>
              <a:defRPr sz="1323"/>
            </a:lvl5pPr>
            <a:lvl6pPr marL="1890065" indent="0" algn="ctr">
              <a:buNone/>
              <a:defRPr sz="1323"/>
            </a:lvl6pPr>
            <a:lvl7pPr marL="2268078" indent="0" algn="ctr">
              <a:buNone/>
              <a:defRPr sz="1323"/>
            </a:lvl7pPr>
            <a:lvl8pPr marL="2646091" indent="0" algn="ctr">
              <a:buNone/>
              <a:defRPr sz="1323"/>
            </a:lvl8pPr>
            <a:lvl9pPr marL="3024104" indent="0" algn="ctr">
              <a:buNone/>
              <a:defRPr sz="1323"/>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3521190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 y="145142"/>
            <a:ext cx="10021328" cy="5614319"/>
          </a:xfrm>
        </p:spPr>
        <p:txBody>
          <a:bodyPr vert="horz" lIns="91440" tIns="45720" rIns="91440" bIns="45720" rtlCol="0" anchor="t">
            <a:normAutofit/>
          </a:bodyPr>
          <a:lstStyle>
            <a:lvl1pPr>
              <a:lnSpc>
                <a:spcPct val="85000"/>
              </a:lnSpc>
              <a:defRPr lang="en-US" sz="10335" spc="-41" baseline="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30039" y="5904603"/>
            <a:ext cx="5303976" cy="824991"/>
          </a:xfrm>
        </p:spPr>
        <p:txBody>
          <a:bodyPr vert="horz" lIns="91440" tIns="45720" rIns="91440" bIns="45720" rtlCol="0" anchor="ctr">
            <a:normAutofit/>
          </a:bodyPr>
          <a:lstStyle>
            <a:lvl1pPr marL="0" indent="0">
              <a:buNone/>
              <a:defRPr lang="en-US" sz="1323"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7026587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 uri="{C183D7F6-B498-43B3-948B-1728B52AA6E4}">
                <adec:decorative xmlns:adec="http://schemas.microsoft.com/office/drawing/2017/decorative" val="1"/>
              </a:ext>
            </a:extLst>
          </p:cNvPr>
          <p:cNvSpPr/>
          <p:nvPr/>
        </p:nvSpPr>
        <p:spPr>
          <a:xfrm>
            <a:off x="0" y="0"/>
            <a:ext cx="10080625" cy="7559675"/>
          </a:xfrm>
          <a:prstGeom prst="rect">
            <a:avLst/>
          </a:pr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8"/>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76694" y="2139530"/>
            <a:ext cx="7252345" cy="5420146"/>
          </a:xfrm>
        </p:spPr>
        <p:txBody>
          <a:bodyPr anchor="b">
            <a:normAutofit/>
          </a:bodyPr>
          <a:lstStyle>
            <a:lvl1pPr>
              <a:lnSpc>
                <a:spcPct val="90000"/>
              </a:lnSpc>
              <a:defRPr sz="5788">
                <a:solidFill>
                  <a:schemeClr val="accent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630039" y="70557"/>
            <a:ext cx="2329024" cy="372944"/>
          </a:xfrm>
        </p:spPr>
        <p:txBody>
          <a:bodyPr/>
          <a:lstStyle>
            <a:lvl1pPr>
              <a:defRPr>
                <a:solidFill>
                  <a:schemeClr val="accent1"/>
                </a:solidFill>
              </a:defRPr>
            </a:lvl1pPr>
          </a:lstStyle>
          <a:p>
            <a:endParaRPr lang="en-US"/>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7681436" y="70557"/>
            <a:ext cx="1333396" cy="372944"/>
          </a:xfrm>
        </p:spPr>
        <p:txBody>
          <a:bodyPr/>
          <a:lstStyle>
            <a:lvl1pPr>
              <a:defRPr>
                <a:solidFill>
                  <a:schemeClr val="accent1"/>
                </a:solidFill>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9140607" y="70557"/>
            <a:ext cx="378023" cy="372944"/>
          </a:xfrm>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65469513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D3B99D-E6B2-4EE8-0A54-0FAA367757A0}"/>
              </a:ext>
              <a:ext uri="{C183D7F6-B498-43B3-948B-1728B52AA6E4}">
                <adec:decorative xmlns:adec="http://schemas.microsoft.com/office/drawing/2017/decorative" val="1"/>
              </a:ext>
            </a:extLst>
          </p:cNvPr>
          <p:cNvSpPr/>
          <p:nvPr/>
        </p:nvSpPr>
        <p:spPr>
          <a:xfrm>
            <a:off x="3088664" y="2999499"/>
            <a:ext cx="6991960" cy="4560178"/>
          </a:xfrm>
          <a:custGeom>
            <a:avLst/>
            <a:gdLst>
              <a:gd name="connsiteX0" fmla="*/ 501522 w 8456418"/>
              <a:gd name="connsiteY0" fmla="*/ 0 h 4136911"/>
              <a:gd name="connsiteX1" fmla="*/ 7315160 w 8456418"/>
              <a:gd name="connsiteY1" fmla="*/ 0 h 4136911"/>
              <a:gd name="connsiteX2" fmla="*/ 7389577 w 8456418"/>
              <a:gd name="connsiteY2" fmla="*/ 0 h 4136911"/>
              <a:gd name="connsiteX3" fmla="*/ 8456418 w 8456418"/>
              <a:gd name="connsiteY3" fmla="*/ 0 h 4136911"/>
              <a:gd name="connsiteX4" fmla="*/ 8456418 w 8456418"/>
              <a:gd name="connsiteY4" fmla="*/ 4136910 h 4136911"/>
              <a:gd name="connsiteX5" fmla="*/ 7389577 w 8456418"/>
              <a:gd name="connsiteY5" fmla="*/ 4136910 h 4136911"/>
              <a:gd name="connsiteX6" fmla="*/ 7389577 w 8456418"/>
              <a:gd name="connsiteY6" fmla="*/ 4136911 h 4136911"/>
              <a:gd name="connsiteX7" fmla="*/ 0 w 8456418"/>
              <a:gd name="connsiteY7" fmla="*/ 4136911 h 4136911"/>
              <a:gd name="connsiteX8" fmla="*/ 0 w 8456418"/>
              <a:gd name="connsiteY8" fmla="*/ 501522 h 4136911"/>
              <a:gd name="connsiteX9" fmla="*/ 501522 w 8456418"/>
              <a:gd name="connsiteY9" fmla="*/ 0 h 413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6418" h="4136911">
                <a:moveTo>
                  <a:pt x="501522" y="0"/>
                </a:moveTo>
                <a:lnTo>
                  <a:pt x="7315160" y="0"/>
                </a:lnTo>
                <a:lnTo>
                  <a:pt x="7389577" y="0"/>
                </a:lnTo>
                <a:lnTo>
                  <a:pt x="8456418" y="0"/>
                </a:lnTo>
                <a:lnTo>
                  <a:pt x="8456418" y="4136910"/>
                </a:lnTo>
                <a:lnTo>
                  <a:pt x="7389577" y="4136910"/>
                </a:lnTo>
                <a:lnTo>
                  <a:pt x="7389577" y="4136911"/>
                </a:lnTo>
                <a:lnTo>
                  <a:pt x="0" y="4136911"/>
                </a:lnTo>
                <a:lnTo>
                  <a:pt x="0" y="501522"/>
                </a:lnTo>
                <a:cubicBezTo>
                  <a:pt x="0" y="224539"/>
                  <a:pt x="224538" y="0"/>
                  <a:pt x="501522"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31832" y="148538"/>
            <a:ext cx="9450256" cy="2440320"/>
          </a:xfrm>
        </p:spPr>
        <p:txBody>
          <a:bodyPr anchor="t">
            <a:normAutofit/>
          </a:bodyPr>
          <a:lstStyle>
            <a:lvl1pPr>
              <a:lnSpc>
                <a:spcPct val="80000"/>
              </a:lnSpc>
              <a:defRPr sz="7441">
                <a:solidFill>
                  <a:schemeClr val="accent1"/>
                </a:solidFill>
              </a:defRPr>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3528219" y="3443852"/>
            <a:ext cx="5953869" cy="3275859"/>
          </a:xfrm>
        </p:spPr>
        <p:txBody>
          <a:bodyPr vert="horz" lIns="91440" tIns="45720" rIns="91440" bIns="45720" rtlCol="0">
            <a:normAutofit/>
          </a:bodyPr>
          <a:lstStyle>
            <a:lvl1pPr marL="283510" indent="-283510">
              <a:buFont typeface="+mj-lt"/>
              <a:buAutoNum type="arabicPeriod"/>
              <a:defRPr lang="en-US" sz="1323" dirty="0"/>
            </a:lvl1pPr>
            <a:lvl2pPr marL="472516" indent="-283510">
              <a:buFont typeface="+mj-lt"/>
              <a:buAutoNum type="arabicPeriod"/>
              <a:defRPr lang="en-US" dirty="0"/>
            </a:lvl2pPr>
            <a:lvl3pPr marL="661523" indent="-283510">
              <a:buFont typeface="+mj-lt"/>
              <a:buAutoNum type="arabicPeriod"/>
              <a:defRPr lang="en-US" dirty="0"/>
            </a:lvl3pPr>
            <a:lvl4pPr marL="850529" indent="-283510">
              <a:buFont typeface="+mj-lt"/>
              <a:buAutoNum type="arabicPeriod"/>
              <a:defRPr lang="en-US" dirty="0"/>
            </a:lvl4pPr>
            <a:lvl5pPr marL="1039536" indent="-283510">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037277962"/>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16843" y="169975"/>
            <a:ext cx="9365245" cy="1952040"/>
          </a:xfrm>
        </p:spPr>
        <p:txBody>
          <a:bodyPr anchor="t">
            <a:noAutofit/>
          </a:bodyPr>
          <a:lstStyle>
            <a:lvl1pPr>
              <a:lnSpc>
                <a:spcPct val="80000"/>
              </a:lnSpc>
              <a:defRPr sz="7276">
                <a:solidFill>
                  <a:schemeClr val="accent1"/>
                </a:solidFill>
              </a:defRPr>
            </a:lvl1pPr>
          </a:lstStyle>
          <a:p>
            <a:r>
              <a:rPr lang="en-US" dirty="0"/>
              <a:t>Agenda</a:t>
            </a:r>
          </a:p>
        </p:txBody>
      </p:sp>
      <p:sp>
        <p:nvSpPr>
          <p:cNvPr id="16" name="Picture Placeholder 15">
            <a:extLst>
              <a:ext uri="{FF2B5EF4-FFF2-40B4-BE49-F238E27FC236}">
                <a16:creationId xmlns:a16="http://schemas.microsoft.com/office/drawing/2014/main" id="{DFF180EE-9609-8056-7D1A-0AB8C9676916}"/>
              </a:ext>
            </a:extLst>
          </p:cNvPr>
          <p:cNvSpPr>
            <a:spLocks noGrp="1"/>
          </p:cNvSpPr>
          <p:nvPr>
            <p:ph type="pic" sz="quarter" idx="15" hasCustomPrompt="1"/>
          </p:nvPr>
        </p:nvSpPr>
        <p:spPr>
          <a:xfrm>
            <a:off x="0" y="2498674"/>
            <a:ext cx="5681115" cy="5061001"/>
          </a:xfrm>
          <a:custGeom>
            <a:avLst/>
            <a:gdLst>
              <a:gd name="connsiteX0" fmla="*/ 0 w 6871018"/>
              <a:gd name="connsiteY0" fmla="*/ 0 h 4591248"/>
              <a:gd name="connsiteX1" fmla="*/ 6369496 w 6871018"/>
              <a:gd name="connsiteY1" fmla="*/ 0 h 4591248"/>
              <a:gd name="connsiteX2" fmla="*/ 6871018 w 6871018"/>
              <a:gd name="connsiteY2" fmla="*/ 501522 h 4591248"/>
              <a:gd name="connsiteX3" fmla="*/ 6871018 w 6871018"/>
              <a:gd name="connsiteY3" fmla="*/ 4591248 h 4591248"/>
              <a:gd name="connsiteX4" fmla="*/ 0 w 6871018"/>
              <a:gd name="connsiteY4" fmla="*/ 4591248 h 4591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1018" h="4591248">
                <a:moveTo>
                  <a:pt x="0" y="0"/>
                </a:moveTo>
                <a:lnTo>
                  <a:pt x="6369496" y="0"/>
                </a:lnTo>
                <a:cubicBezTo>
                  <a:pt x="6646479" y="0"/>
                  <a:pt x="6871018" y="224539"/>
                  <a:pt x="6871018" y="501522"/>
                </a:cubicBezTo>
                <a:lnTo>
                  <a:pt x="6871018" y="4591248"/>
                </a:lnTo>
                <a:lnTo>
                  <a:pt x="0" y="4591248"/>
                </a:lnTo>
                <a:close/>
              </a:path>
            </a:pathLst>
          </a:custGeom>
          <a:blipFill>
            <a:blip r:embed="rId2">
              <a:alphaModFix amt="75000"/>
            </a:blip>
            <a:stretch>
              <a:fillRect/>
            </a:stretch>
          </a:blipFill>
        </p:spPr>
        <p:txBody>
          <a:bodyPr wrap="square">
            <a:noAutofit/>
          </a:bodyPr>
          <a:lstStyle>
            <a:lvl1pPr marL="0" indent="0">
              <a:buNone/>
              <a:defRPr/>
            </a:lvl1pPr>
          </a:lstStyle>
          <a:p>
            <a:r>
              <a:rPr lang="en-US"/>
              <a:t>  </a:t>
            </a:r>
          </a:p>
        </p:txBody>
      </p:sp>
      <p:sp>
        <p:nvSpPr>
          <p:cNvPr id="10" name="Freeform: Shape 9">
            <a:extLst>
              <a:ext uri="{FF2B5EF4-FFF2-40B4-BE49-F238E27FC236}">
                <a16:creationId xmlns:a16="http://schemas.microsoft.com/office/drawing/2014/main" id="{0ED03D8A-5554-BC86-D031-989A4FC017F9}"/>
              </a:ext>
              <a:ext uri="{C183D7F6-B498-43B3-948B-1728B52AA6E4}">
                <adec:decorative xmlns:adec="http://schemas.microsoft.com/office/drawing/2017/decorative" val="1"/>
              </a:ext>
            </a:extLst>
          </p:cNvPr>
          <p:cNvSpPr/>
          <p:nvPr/>
        </p:nvSpPr>
        <p:spPr>
          <a:xfrm>
            <a:off x="5857354" y="2498674"/>
            <a:ext cx="4223272" cy="5061001"/>
          </a:xfrm>
          <a:custGeom>
            <a:avLst/>
            <a:gdLst>
              <a:gd name="connsiteX0" fmla="*/ 501521 w 5107831"/>
              <a:gd name="connsiteY0" fmla="*/ 0 h 4591248"/>
              <a:gd name="connsiteX1" fmla="*/ 5107831 w 5107831"/>
              <a:gd name="connsiteY1" fmla="*/ 0 h 4591248"/>
              <a:gd name="connsiteX2" fmla="*/ 5107831 w 5107831"/>
              <a:gd name="connsiteY2" fmla="*/ 4591248 h 4591248"/>
              <a:gd name="connsiteX3" fmla="*/ 0 w 5107831"/>
              <a:gd name="connsiteY3" fmla="*/ 4591248 h 4591248"/>
              <a:gd name="connsiteX4" fmla="*/ 0 w 5107831"/>
              <a:gd name="connsiteY4" fmla="*/ 501522 h 4591248"/>
              <a:gd name="connsiteX5" fmla="*/ 501521 w 5107831"/>
              <a:gd name="connsiteY5" fmla="*/ 0 h 45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831" h="4591248">
                <a:moveTo>
                  <a:pt x="501521" y="0"/>
                </a:moveTo>
                <a:lnTo>
                  <a:pt x="5107831" y="0"/>
                </a:lnTo>
                <a:lnTo>
                  <a:pt x="5107831" y="4591248"/>
                </a:lnTo>
                <a:lnTo>
                  <a:pt x="0" y="4591248"/>
                </a:lnTo>
                <a:lnTo>
                  <a:pt x="0" y="501522"/>
                </a:lnTo>
                <a:cubicBezTo>
                  <a:pt x="0" y="224539"/>
                  <a:pt x="224538" y="0"/>
                  <a:pt x="50152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282063" y="3045090"/>
            <a:ext cx="3200025" cy="3674620"/>
          </a:xfrm>
        </p:spPr>
        <p:txBody>
          <a:bodyPr vert="horz" lIns="91440" tIns="45720" rIns="91440" bIns="45720" rtlCol="0">
            <a:normAutofit/>
          </a:bodyPr>
          <a:lstStyle>
            <a:lvl1pPr marL="283510" indent="-283510">
              <a:buFont typeface="+mj-lt"/>
              <a:buAutoNum type="arabicPeriod"/>
              <a:defRPr lang="en-US" sz="1323" dirty="0"/>
            </a:lvl1pPr>
            <a:lvl2pPr marL="472516" indent="-283510">
              <a:buFont typeface="+mj-lt"/>
              <a:buAutoNum type="arabicPeriod"/>
              <a:defRPr lang="en-US" dirty="0"/>
            </a:lvl2pPr>
            <a:lvl3pPr marL="661523" indent="-283510">
              <a:buFont typeface="+mj-lt"/>
              <a:buAutoNum type="arabicPeriod"/>
              <a:defRPr lang="en-US" dirty="0"/>
            </a:lvl3pPr>
            <a:lvl4pPr marL="850529" indent="-283510">
              <a:buFont typeface="+mj-lt"/>
              <a:buAutoNum type="arabicPeriod"/>
              <a:defRPr lang="en-US" dirty="0"/>
            </a:lvl4pPr>
            <a:lvl5pPr marL="1039536" indent="-283510">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282063" y="6976740"/>
            <a:ext cx="1670628"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853304" y="6976740"/>
            <a:ext cx="1162444" cy="372944"/>
          </a:xfrm>
        </p:spPr>
        <p:txBody>
          <a:bodyPr/>
          <a:lstStyle>
            <a:lvl1pPr>
              <a:defRPr>
                <a:solidFill>
                  <a:schemeClr val="tx1"/>
                </a:solidFill>
                <a:effectLst/>
              </a:defRPr>
            </a:lvl1p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455913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genda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72333" y="5990052"/>
            <a:ext cx="9309755" cy="1477797"/>
          </a:xfrm>
        </p:spPr>
        <p:txBody>
          <a:bodyPr anchor="ctr">
            <a:noAutofit/>
          </a:bodyPr>
          <a:lstStyle>
            <a:lvl1pPr>
              <a:lnSpc>
                <a:spcPct val="80000"/>
              </a:lnSpc>
              <a:defRPr sz="7607">
                <a:solidFill>
                  <a:schemeClr val="accent1"/>
                </a:solidFill>
              </a:defRPr>
            </a:lvl1pPr>
          </a:lstStyle>
          <a:p>
            <a:r>
              <a:rPr lang="en-US" dirty="0"/>
              <a:t>Agenda</a:t>
            </a:r>
          </a:p>
        </p:txBody>
      </p:sp>
      <p:sp>
        <p:nvSpPr>
          <p:cNvPr id="4" name="Picture Placeholder 3">
            <a:extLst>
              <a:ext uri="{FF2B5EF4-FFF2-40B4-BE49-F238E27FC236}">
                <a16:creationId xmlns:a16="http://schemas.microsoft.com/office/drawing/2014/main" id="{9A527762-C88B-23BA-9A3F-621F88C685CC}"/>
              </a:ext>
            </a:extLst>
          </p:cNvPr>
          <p:cNvSpPr>
            <a:spLocks noGrp="1"/>
          </p:cNvSpPr>
          <p:nvPr>
            <p:ph type="pic" sz="quarter" idx="15" hasCustomPrompt="1"/>
          </p:nvPr>
        </p:nvSpPr>
        <p:spPr>
          <a:xfrm>
            <a:off x="0" y="2"/>
            <a:ext cx="5850315" cy="5530837"/>
          </a:xfrm>
          <a:custGeom>
            <a:avLst/>
            <a:gdLst>
              <a:gd name="connsiteX0" fmla="*/ 0 w 7075656"/>
              <a:gd name="connsiteY0" fmla="*/ 0 h 5017475"/>
              <a:gd name="connsiteX1" fmla="*/ 7075656 w 7075656"/>
              <a:gd name="connsiteY1" fmla="*/ 0 h 5017475"/>
              <a:gd name="connsiteX2" fmla="*/ 7075656 w 7075656"/>
              <a:gd name="connsiteY2" fmla="*/ 4515953 h 5017475"/>
              <a:gd name="connsiteX3" fmla="*/ 6574134 w 7075656"/>
              <a:gd name="connsiteY3" fmla="*/ 5017475 h 5017475"/>
              <a:gd name="connsiteX4" fmla="*/ 0 w 7075656"/>
              <a:gd name="connsiteY4" fmla="*/ 5017475 h 50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5656" h="5017475">
                <a:moveTo>
                  <a:pt x="0" y="0"/>
                </a:moveTo>
                <a:lnTo>
                  <a:pt x="7075656" y="0"/>
                </a:lnTo>
                <a:lnTo>
                  <a:pt x="7075656" y="4515953"/>
                </a:lnTo>
                <a:cubicBezTo>
                  <a:pt x="7075656" y="4792936"/>
                  <a:pt x="6851117" y="5017475"/>
                  <a:pt x="6574134" y="5017475"/>
                </a:cubicBezTo>
                <a:lnTo>
                  <a:pt x="0" y="5017475"/>
                </a:lnTo>
                <a:close/>
              </a:path>
            </a:pathLst>
          </a:custGeom>
          <a:blipFill>
            <a:blip r:embed="rId2">
              <a:alphaModFix amt="75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367441" y="872052"/>
            <a:ext cx="3114647" cy="4658786"/>
          </a:xfrm>
        </p:spPr>
        <p:txBody>
          <a:bodyPr vert="horz" lIns="91440" tIns="45720" rIns="91440" bIns="45720" rtlCol="0">
            <a:normAutofit/>
          </a:bodyPr>
          <a:lstStyle>
            <a:lvl1pPr marL="283510" indent="-283510">
              <a:buFont typeface="+mj-lt"/>
              <a:buAutoNum type="arabicPeriod"/>
              <a:defRPr lang="en-US" sz="1323" dirty="0"/>
            </a:lvl1pPr>
            <a:lvl2pPr marL="472516" indent="-283510">
              <a:buFont typeface="+mj-lt"/>
              <a:buAutoNum type="arabicPeriod"/>
              <a:defRPr lang="en-US" dirty="0"/>
            </a:lvl2pPr>
            <a:lvl3pPr marL="661523" indent="-283510">
              <a:buFont typeface="+mj-lt"/>
              <a:buAutoNum type="arabicPeriod"/>
              <a:defRPr lang="en-US" dirty="0"/>
            </a:lvl3pPr>
            <a:lvl4pPr marL="850529" indent="-283510">
              <a:buFont typeface="+mj-lt"/>
              <a:buAutoNum type="arabicPeriod"/>
              <a:defRPr lang="en-US" dirty="0"/>
            </a:lvl4pPr>
            <a:lvl5pPr marL="1039536" indent="-283510">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67441" y="210524"/>
            <a:ext cx="2243645"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127504" y="210524"/>
            <a:ext cx="888243" cy="372944"/>
          </a:xfrm>
        </p:spPr>
        <p:txBody>
          <a:bodyPr/>
          <a:lstStyle>
            <a:lvl1pPr>
              <a:defRPr>
                <a:solidFill>
                  <a:schemeClr val="tx1"/>
                </a:solidFill>
                <a:effectLst/>
              </a:defRPr>
            </a:lvl1p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9137007" y="210524"/>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02653826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efault">
    <p:spTree>
      <p:nvGrpSpPr>
        <p:cNvPr id="1" name=""/>
        <p:cNvGrpSpPr/>
        <p:nvPr/>
      </p:nvGrpSpPr>
      <p:grpSpPr>
        <a:xfrm>
          <a:off x="0" y="0"/>
          <a:ext cx="0" cy="0"/>
          <a:chOff x="0" y="0"/>
          <a:chExt cx="0" cy="0"/>
        </a:xfrm>
      </p:grpSpPr>
      <p:sp>
        <p:nvSpPr>
          <p:cNvPr id="13"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14" name="PlaceHolder 2"/>
          <p:cNvSpPr>
            <a:spLocks noGrp="1"/>
          </p:cNvSpPr>
          <p:nvPr>
            <p:ph/>
          </p:nvPr>
        </p:nvSpPr>
        <p:spPr>
          <a:xfrm>
            <a:off x="504000" y="1769040"/>
            <a:ext cx="4426920" cy="43844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15" name="PlaceHolder 3"/>
          <p:cNvSpPr>
            <a:spLocks noGrp="1"/>
          </p:cNvSpPr>
          <p:nvPr>
            <p:ph/>
          </p:nvPr>
        </p:nvSpPr>
        <p:spPr>
          <a:xfrm>
            <a:off x="5152680" y="1769040"/>
            <a:ext cx="4426920" cy="43844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96A11AC9-7581-439E-921D-3E01664E1C42}" type="slidenum">
              <a:rPr/>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720141" y="1893001"/>
            <a:ext cx="4645590" cy="1311540"/>
          </a:xfrm>
        </p:spPr>
        <p:txBody>
          <a:bodyPr anchor="b">
            <a:normAutofit/>
          </a:bodyPr>
          <a:lstStyle>
            <a:lvl1pPr algn="ctr">
              <a:defRPr sz="2067"/>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211988" y="3459590"/>
            <a:ext cx="3661897" cy="2333126"/>
          </a:xfrm>
        </p:spPr>
        <p:txBody>
          <a:bodyPr vert="horz" lIns="91440" tIns="45720" rIns="91440" bIns="45720" rtlCol="0">
            <a:normAutofit/>
          </a:bodyPr>
          <a:lstStyle>
            <a:lvl1pPr marL="0" indent="0" algn="ctr">
              <a:buNone/>
              <a:defRPr lang="en-US" sz="1158" dirty="0"/>
            </a:lvl1pPr>
            <a:lvl2pPr marL="189006" indent="0" algn="ctr">
              <a:buNone/>
              <a:defRPr lang="en-US" sz="992" dirty="0"/>
            </a:lvl2pPr>
            <a:lvl3pPr marL="378013" indent="0" algn="ctr">
              <a:buNone/>
              <a:defRPr lang="en-US" sz="909" dirty="0"/>
            </a:lvl3pPr>
            <a:lvl4pPr marL="567019" indent="0" algn="ctr">
              <a:buNone/>
              <a:defRPr lang="en-US" sz="909" dirty="0"/>
            </a:lvl4pPr>
            <a:lvl5pPr marL="756026" indent="0" algn="ctr">
              <a:buNone/>
              <a:defRPr lang="en-US" sz="909"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915027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603342" y="2197346"/>
            <a:ext cx="2561435" cy="2381391"/>
          </a:xfrm>
        </p:spPr>
        <p:txBody>
          <a:bodyPr anchor="t">
            <a:normAutofit/>
          </a:bodyPr>
          <a:lstStyle>
            <a:lvl1pPr>
              <a:defRPr sz="2067"/>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497176" y="2197346"/>
            <a:ext cx="4015132" cy="390079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72951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58160" y="1663128"/>
            <a:ext cx="2803295" cy="3149865"/>
          </a:xfrm>
        </p:spPr>
        <p:txBody>
          <a:bodyPr anchor="t">
            <a:normAutofit/>
          </a:bodyPr>
          <a:lstStyle>
            <a:lvl1pPr>
              <a:defRPr sz="2067"/>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512466" y="1663129"/>
            <a:ext cx="4327317" cy="45546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614735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08063" y="1209548"/>
            <a:ext cx="2650718" cy="3778927"/>
          </a:xfrm>
        </p:spPr>
        <p:txBody>
          <a:bodyPr anchor="t">
            <a:normAutofit/>
          </a:bodyPr>
          <a:lstStyle>
            <a:lvl1pPr>
              <a:defRPr sz="2067"/>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007048" y="1210875"/>
            <a:ext cx="5065514" cy="559283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668007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35079" y="907162"/>
            <a:ext cx="2784110" cy="2239027"/>
          </a:xfrm>
        </p:spPr>
        <p:txBody>
          <a:bodyPr anchor="t">
            <a:normAutofit/>
          </a:bodyPr>
          <a:lstStyle>
            <a:lvl1pPr>
              <a:defRPr sz="2067"/>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716568" y="907161"/>
            <a:ext cx="5860026" cy="5896547"/>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82182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440013" y="907162"/>
            <a:ext cx="6039946" cy="1072174"/>
          </a:xfrm>
        </p:spPr>
        <p:txBody>
          <a:bodyPr anchor="t"/>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F1613FF0-3917-A83C-848B-3D1932393483}"/>
              </a:ext>
            </a:extLst>
          </p:cNvPr>
          <p:cNvSpPr>
            <a:spLocks noGrp="1"/>
          </p:cNvSpPr>
          <p:nvPr>
            <p:ph type="pic" sz="quarter" idx="15" hasCustomPrompt="1"/>
          </p:nvPr>
        </p:nvSpPr>
        <p:spPr>
          <a:xfrm>
            <a:off x="0" y="0"/>
            <a:ext cx="2888099" cy="6732061"/>
          </a:xfrm>
          <a:custGeom>
            <a:avLst/>
            <a:gdLst>
              <a:gd name="connsiteX0" fmla="*/ 0 w 3493008"/>
              <a:gd name="connsiteY0" fmla="*/ 0 h 6107204"/>
              <a:gd name="connsiteX1" fmla="*/ 3493008 w 3493008"/>
              <a:gd name="connsiteY1" fmla="*/ 0 h 6107204"/>
              <a:gd name="connsiteX2" fmla="*/ 3493008 w 3493008"/>
              <a:gd name="connsiteY2" fmla="*/ 5602161 h 6107204"/>
              <a:gd name="connsiteX3" fmla="*/ 2991486 w 3493008"/>
              <a:gd name="connsiteY3" fmla="*/ 6107204 h 6107204"/>
              <a:gd name="connsiteX4" fmla="*/ 0 w 3493008"/>
              <a:gd name="connsiteY4" fmla="*/ 6107204 h 610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8" h="6107204">
                <a:moveTo>
                  <a:pt x="0" y="0"/>
                </a:moveTo>
                <a:lnTo>
                  <a:pt x="3493008" y="0"/>
                </a:lnTo>
                <a:lnTo>
                  <a:pt x="3493008" y="5602161"/>
                </a:lnTo>
                <a:cubicBezTo>
                  <a:pt x="3493008" y="5881089"/>
                  <a:pt x="3268469" y="6107204"/>
                  <a:pt x="2991486" y="6107204"/>
                </a:cubicBezTo>
                <a:lnTo>
                  <a:pt x="0" y="61072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442143" y="2197346"/>
            <a:ext cx="6039946" cy="45425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129653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79" y="907161"/>
            <a:ext cx="5950089" cy="1177629"/>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5079" y="2200705"/>
            <a:ext cx="5950089" cy="451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8382" y="6976740"/>
            <a:ext cx="2329024" cy="372944"/>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112703" y="6976740"/>
            <a:ext cx="2200096" cy="372944"/>
          </a:xfrm>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6457352" y="6976740"/>
            <a:ext cx="378023" cy="372944"/>
          </a:xfrm>
        </p:spPr>
        <p:txBody>
          <a:bodyPr/>
          <a:lstStyle>
            <a:lvl1pPr>
              <a:defRPr>
                <a:solidFill>
                  <a:schemeClr val="tx1"/>
                </a:solidFill>
                <a:effectLst/>
              </a:defRPr>
            </a:lvl1pPr>
          </a:lstStyle>
          <a:p>
            <a:fld id="{235F31FF-4816-4A7C-BAEE-4B5C41A91EB1}" type="slidenum">
              <a:rPr lang="en-US" smtClean="0"/>
              <a:t>‹#›</a:t>
            </a:fld>
            <a:endParaRPr lang="en-US"/>
          </a:p>
        </p:txBody>
      </p:sp>
      <p:sp>
        <p:nvSpPr>
          <p:cNvPr id="11" name="Picture Placeholder 10">
            <a:extLst>
              <a:ext uri="{FF2B5EF4-FFF2-40B4-BE49-F238E27FC236}">
                <a16:creationId xmlns:a16="http://schemas.microsoft.com/office/drawing/2014/main" id="{8BBFAFCD-BCC9-C2BB-355B-1D08B9A7708D}"/>
              </a:ext>
            </a:extLst>
          </p:cNvPr>
          <p:cNvSpPr>
            <a:spLocks noGrp="1"/>
          </p:cNvSpPr>
          <p:nvPr>
            <p:ph type="pic" sz="quarter" idx="15" hasCustomPrompt="1"/>
          </p:nvPr>
        </p:nvSpPr>
        <p:spPr>
          <a:xfrm>
            <a:off x="7192521" y="836062"/>
            <a:ext cx="2888104" cy="6723614"/>
          </a:xfrm>
          <a:custGeom>
            <a:avLst/>
            <a:gdLst>
              <a:gd name="connsiteX0" fmla="*/ 501522 w 3493014"/>
              <a:gd name="connsiteY0" fmla="*/ 0 h 6099541"/>
              <a:gd name="connsiteX1" fmla="*/ 3493014 w 3493014"/>
              <a:gd name="connsiteY1" fmla="*/ 0 h 6099541"/>
              <a:gd name="connsiteX2" fmla="*/ 3493014 w 3493014"/>
              <a:gd name="connsiteY2" fmla="*/ 6099541 h 6099541"/>
              <a:gd name="connsiteX3" fmla="*/ 0 w 3493014"/>
              <a:gd name="connsiteY3" fmla="*/ 6099541 h 6099541"/>
              <a:gd name="connsiteX4" fmla="*/ 0 w 3493014"/>
              <a:gd name="connsiteY4" fmla="*/ 501522 h 6099541"/>
              <a:gd name="connsiteX5" fmla="*/ 501522 w 3493014"/>
              <a:gd name="connsiteY5" fmla="*/ 0 h 609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014" h="6099541">
                <a:moveTo>
                  <a:pt x="501522" y="0"/>
                </a:moveTo>
                <a:lnTo>
                  <a:pt x="3493014" y="0"/>
                </a:lnTo>
                <a:lnTo>
                  <a:pt x="3493014" y="6099541"/>
                </a:lnTo>
                <a:lnTo>
                  <a:pt x="0" y="6099541"/>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3838143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876351" y="413262"/>
            <a:ext cx="6638679" cy="1007957"/>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40F6D4C-AB58-61E2-820C-26713F7162B4}"/>
              </a:ext>
            </a:extLst>
          </p:cNvPr>
          <p:cNvSpPr>
            <a:spLocks noGrp="1"/>
          </p:cNvSpPr>
          <p:nvPr>
            <p:ph type="pic" sz="quarter" idx="15" hasCustomPrompt="1"/>
          </p:nvPr>
        </p:nvSpPr>
        <p:spPr>
          <a:xfrm>
            <a:off x="1" y="0"/>
            <a:ext cx="2325503" cy="6719711"/>
          </a:xfrm>
          <a:custGeom>
            <a:avLst/>
            <a:gdLst>
              <a:gd name="connsiteX0" fmla="*/ 0 w 2812577"/>
              <a:gd name="connsiteY0" fmla="*/ 0 h 6096000"/>
              <a:gd name="connsiteX1" fmla="*/ 2812577 w 2812577"/>
              <a:gd name="connsiteY1" fmla="*/ 0 h 6096000"/>
              <a:gd name="connsiteX2" fmla="*/ 2812577 w 2812577"/>
              <a:gd name="connsiteY2" fmla="*/ 5594478 h 6096000"/>
              <a:gd name="connsiteX3" fmla="*/ 2311055 w 2812577"/>
              <a:gd name="connsiteY3" fmla="*/ 6096000 h 6096000"/>
              <a:gd name="connsiteX4" fmla="*/ 0 w 2812577"/>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5594478"/>
                </a:lnTo>
                <a:cubicBezTo>
                  <a:pt x="2812577" y="5871461"/>
                  <a:pt x="2588038" y="6096000"/>
                  <a:pt x="2311055" y="6096000"/>
                </a:cubicBezTo>
                <a:lnTo>
                  <a:pt x="0" y="6096000"/>
                </a:ln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2876350" y="1592572"/>
            <a:ext cx="6638680" cy="521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876351" y="6976740"/>
            <a:ext cx="2232098" cy="372944"/>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682351" y="6976740"/>
            <a:ext cx="1333396" cy="372944"/>
          </a:xfrm>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532616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80" y="403183"/>
            <a:ext cx="6561628" cy="1007957"/>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5080" y="1592572"/>
            <a:ext cx="6561628" cy="52111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365D02ED-881B-AC26-9FB1-E0C7AC5229CD}"/>
              </a:ext>
            </a:extLst>
          </p:cNvPr>
          <p:cNvSpPr>
            <a:spLocks noGrp="1"/>
          </p:cNvSpPr>
          <p:nvPr>
            <p:ph type="pic" sz="quarter" idx="15" hasCustomPrompt="1"/>
          </p:nvPr>
        </p:nvSpPr>
        <p:spPr>
          <a:xfrm>
            <a:off x="7755122" y="0"/>
            <a:ext cx="2325503" cy="6719711"/>
          </a:xfrm>
          <a:custGeom>
            <a:avLst/>
            <a:gdLst>
              <a:gd name="connsiteX0" fmla="*/ 0 w 2812577"/>
              <a:gd name="connsiteY0" fmla="*/ 0 h 6096000"/>
              <a:gd name="connsiteX1" fmla="*/ 2812577 w 2812577"/>
              <a:gd name="connsiteY1" fmla="*/ 0 h 6096000"/>
              <a:gd name="connsiteX2" fmla="*/ 2812577 w 2812577"/>
              <a:gd name="connsiteY2" fmla="*/ 6096000 h 6096000"/>
              <a:gd name="connsiteX3" fmla="*/ 501522 w 2812577"/>
              <a:gd name="connsiteY3" fmla="*/ 6096000 h 6096000"/>
              <a:gd name="connsiteX4" fmla="*/ 0 w 281257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6096000"/>
                </a:lnTo>
                <a:lnTo>
                  <a:pt x="501522" y="6096000"/>
                </a:lnTo>
                <a:cubicBezTo>
                  <a:pt x="224539" y="6096000"/>
                  <a:pt x="0" y="5871461"/>
                  <a:pt x="0" y="5594478"/>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5079" y="6976740"/>
            <a:ext cx="2232098" cy="372944"/>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682351" y="6976740"/>
            <a:ext cx="1333396" cy="372944"/>
          </a:xfrm>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9137007" y="6976740"/>
            <a:ext cx="378023" cy="372944"/>
          </a:xfrm>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652913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532065" y="907161"/>
            <a:ext cx="4950023" cy="1203842"/>
          </a:xfrm>
        </p:spPr>
        <p:txBody>
          <a:bodyPr anchor="t"/>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3253D553-C5F3-3129-9E70-5FFBFDC9ECE7}"/>
              </a:ext>
            </a:extLst>
          </p:cNvPr>
          <p:cNvSpPr>
            <a:spLocks noGrp="1"/>
          </p:cNvSpPr>
          <p:nvPr>
            <p:ph type="pic" sz="quarter" idx="15" hasCustomPrompt="1"/>
          </p:nvPr>
        </p:nvSpPr>
        <p:spPr>
          <a:xfrm>
            <a:off x="1" y="0"/>
            <a:ext cx="3956464" cy="6719711"/>
          </a:xfrm>
          <a:custGeom>
            <a:avLst/>
            <a:gdLst>
              <a:gd name="connsiteX0" fmla="*/ 0 w 4785141"/>
              <a:gd name="connsiteY0" fmla="*/ 0 h 6096000"/>
              <a:gd name="connsiteX1" fmla="*/ 4785141 w 4785141"/>
              <a:gd name="connsiteY1" fmla="*/ 0 h 6096000"/>
              <a:gd name="connsiteX2" fmla="*/ 4785141 w 4785141"/>
              <a:gd name="connsiteY2" fmla="*/ 5594478 h 6096000"/>
              <a:gd name="connsiteX3" fmla="*/ 4283619 w 4785141"/>
              <a:gd name="connsiteY3" fmla="*/ 6096000 h 6096000"/>
              <a:gd name="connsiteX4" fmla="*/ 0 w 4785141"/>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141" h="6096000">
                <a:moveTo>
                  <a:pt x="0" y="0"/>
                </a:moveTo>
                <a:lnTo>
                  <a:pt x="4785141" y="0"/>
                </a:lnTo>
                <a:lnTo>
                  <a:pt x="4785141" y="5594478"/>
                </a:lnTo>
                <a:cubicBezTo>
                  <a:pt x="4785141" y="5871461"/>
                  <a:pt x="4560602" y="6096000"/>
                  <a:pt x="4283619" y="6096000"/>
                </a:cubicBezTo>
                <a:lnTo>
                  <a:pt x="0" y="60960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4532066" y="2200705"/>
            <a:ext cx="4950022" cy="4519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969328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verTx" preserve="1">
  <p:cSld name="Defaul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17" name="PlaceHolder 2"/>
          <p:cNvSpPr>
            <a:spLocks noGrp="1"/>
          </p:cNvSpPr>
          <p:nvPr>
            <p:ph/>
          </p:nvPr>
        </p:nvSpPr>
        <p:spPr>
          <a:xfrm>
            <a:off x="504000" y="1769040"/>
            <a:ext cx="907164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18" name="PlaceHolder 3"/>
          <p:cNvSpPr>
            <a:spLocks noGrp="1"/>
          </p:cNvSpPr>
          <p:nvPr>
            <p:ph/>
          </p:nvPr>
        </p:nvSpPr>
        <p:spPr>
          <a:xfrm>
            <a:off x="504000" y="4059360"/>
            <a:ext cx="907164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2E16C2F8-BCB2-4937-9A5D-BC2D52AC09F0}" type="slidenum">
              <a:rPr/>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8081" y="907161"/>
            <a:ext cx="5076969" cy="1072786"/>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38080" y="2200706"/>
            <a:ext cx="5076970" cy="4518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31088019-00EC-C5EE-FDBA-3FD6E5C52EF8}"/>
              </a:ext>
            </a:extLst>
          </p:cNvPr>
          <p:cNvSpPr>
            <a:spLocks noGrp="1"/>
          </p:cNvSpPr>
          <p:nvPr>
            <p:ph type="pic" sz="quarter" idx="15" hasCustomPrompt="1"/>
          </p:nvPr>
        </p:nvSpPr>
        <p:spPr>
          <a:xfrm>
            <a:off x="6300390" y="1"/>
            <a:ext cx="3780235" cy="6719368"/>
          </a:xfrm>
          <a:custGeom>
            <a:avLst/>
            <a:gdLst>
              <a:gd name="connsiteX0" fmla="*/ 0 w 4572001"/>
              <a:gd name="connsiteY0" fmla="*/ 0 h 6095689"/>
              <a:gd name="connsiteX1" fmla="*/ 4572001 w 4572001"/>
              <a:gd name="connsiteY1" fmla="*/ 0 h 6095689"/>
              <a:gd name="connsiteX2" fmla="*/ 4572001 w 4572001"/>
              <a:gd name="connsiteY2" fmla="*/ 6095689 h 6095689"/>
              <a:gd name="connsiteX3" fmla="*/ 501522 w 4572001"/>
              <a:gd name="connsiteY3" fmla="*/ 6095689 h 6095689"/>
              <a:gd name="connsiteX4" fmla="*/ 0 w 4572001"/>
              <a:gd name="connsiteY4" fmla="*/ 5590205 h 609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1" h="6095689">
                <a:moveTo>
                  <a:pt x="0" y="0"/>
                </a:moveTo>
                <a:lnTo>
                  <a:pt x="4572001" y="0"/>
                </a:lnTo>
                <a:lnTo>
                  <a:pt x="4572001" y="6095689"/>
                </a:lnTo>
                <a:lnTo>
                  <a:pt x="501522" y="6095689"/>
                </a:lnTo>
                <a:cubicBezTo>
                  <a:pt x="224539" y="6095689"/>
                  <a:pt x="0" y="5869376"/>
                  <a:pt x="0" y="559020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9" name="Footer Placeholder 8">
            <a:extLst>
              <a:ext uri="{FF2B5EF4-FFF2-40B4-BE49-F238E27FC236}">
                <a16:creationId xmlns:a16="http://schemas.microsoft.com/office/drawing/2014/main" id="{F1B30B23-B6C4-3723-57BA-D70C99D0320B}"/>
              </a:ext>
            </a:extLst>
          </p:cNvPr>
          <p:cNvSpPr>
            <a:spLocks noGrp="1"/>
          </p:cNvSpPr>
          <p:nvPr>
            <p:ph type="ftr" sz="quarter" idx="17"/>
          </p:nvPr>
        </p:nvSpPr>
        <p:spPr/>
        <p:txBody>
          <a:bodyPr/>
          <a:lstStyle/>
          <a:p>
            <a:endParaRPr lang="en-US"/>
          </a:p>
        </p:txBody>
      </p:sp>
      <p:sp>
        <p:nvSpPr>
          <p:cNvPr id="3" name="Date Placeholder 2">
            <a:extLst>
              <a:ext uri="{FF2B5EF4-FFF2-40B4-BE49-F238E27FC236}">
                <a16:creationId xmlns:a16="http://schemas.microsoft.com/office/drawing/2014/main" id="{B5CB376B-27E9-4CDA-655E-2AE645F1DE44}"/>
              </a:ext>
            </a:extLst>
          </p:cNvPr>
          <p:cNvSpPr>
            <a:spLocks noGrp="1"/>
          </p:cNvSpPr>
          <p:nvPr>
            <p:ph type="dt" sz="half" idx="16"/>
          </p:nvPr>
        </p:nvSpPr>
        <p:spPr/>
        <p:txBody>
          <a:bodyPr/>
          <a:lstStyle/>
          <a:p>
            <a:fld id="{D7E3ECEC-7E7B-4FB9-BAE8-5C10F12795EA}" type="datetimeFigureOut">
              <a:rPr lang="en-US" smtClean="0"/>
              <a:t>12/27/2025</a:t>
            </a:fld>
            <a:endParaRPr lang="en-US"/>
          </a:p>
        </p:txBody>
      </p:sp>
      <p:sp>
        <p:nvSpPr>
          <p:cNvPr id="10" name="Slide Number Placeholder 9">
            <a:extLst>
              <a:ext uri="{FF2B5EF4-FFF2-40B4-BE49-F238E27FC236}">
                <a16:creationId xmlns:a16="http://schemas.microsoft.com/office/drawing/2014/main" id="{4EC5A43C-DD1F-E7E6-BBC8-F953BC288BB0}"/>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8399925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972896" y="907161"/>
            <a:ext cx="3508495" cy="1201195"/>
          </a:xfrm>
        </p:spPr>
        <p:txBody>
          <a:bodyPr anchor="t"/>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DBFBCB5-4A7B-F7B3-9AAF-F908FB128AB0}"/>
              </a:ext>
            </a:extLst>
          </p:cNvPr>
          <p:cNvSpPr>
            <a:spLocks noGrp="1"/>
          </p:cNvSpPr>
          <p:nvPr>
            <p:ph type="pic" sz="quarter" idx="15" hasCustomPrompt="1"/>
          </p:nvPr>
        </p:nvSpPr>
        <p:spPr>
          <a:xfrm>
            <a:off x="0" y="0"/>
            <a:ext cx="5414478" cy="6724632"/>
          </a:xfrm>
          <a:custGeom>
            <a:avLst/>
            <a:gdLst>
              <a:gd name="connsiteX0" fmla="*/ 0 w 6548534"/>
              <a:gd name="connsiteY0" fmla="*/ 0 h 6100464"/>
              <a:gd name="connsiteX1" fmla="*/ 6548534 w 6548534"/>
              <a:gd name="connsiteY1" fmla="*/ 0 h 6100464"/>
              <a:gd name="connsiteX2" fmla="*/ 6548534 w 6548534"/>
              <a:gd name="connsiteY2" fmla="*/ 5595865 h 6100464"/>
              <a:gd name="connsiteX3" fmla="*/ 6047012 w 6548534"/>
              <a:gd name="connsiteY3" fmla="*/ 6100464 h 6100464"/>
              <a:gd name="connsiteX4" fmla="*/ 0 w 6548534"/>
              <a:gd name="connsiteY4" fmla="*/ 6100464 h 610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534" h="6100464">
                <a:moveTo>
                  <a:pt x="0" y="0"/>
                </a:moveTo>
                <a:lnTo>
                  <a:pt x="6548534" y="0"/>
                </a:lnTo>
                <a:lnTo>
                  <a:pt x="6548534" y="5595865"/>
                </a:lnTo>
                <a:cubicBezTo>
                  <a:pt x="6548534" y="5874548"/>
                  <a:pt x="6323995" y="6100464"/>
                  <a:pt x="6047012" y="6100464"/>
                </a:cubicBezTo>
                <a:lnTo>
                  <a:pt x="0" y="610046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972199" y="2192306"/>
            <a:ext cx="3509192" cy="45323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B8F54AB8-6B4D-C00F-7A9F-6627E7066D2A}"/>
              </a:ext>
            </a:extLst>
          </p:cNvPr>
          <p:cNvSpPr>
            <a:spLocks noGrp="1"/>
          </p:cNvSpPr>
          <p:nvPr>
            <p:ph type="ftr" sz="quarter" idx="17"/>
          </p:nvPr>
        </p:nvSpPr>
        <p:spPr/>
        <p:txBody>
          <a:bodyPr/>
          <a:lstStyle/>
          <a:p>
            <a:endParaRPr lang="en-US"/>
          </a:p>
        </p:txBody>
      </p:sp>
      <p:sp>
        <p:nvSpPr>
          <p:cNvPr id="4" name="Date Placeholder 3">
            <a:extLst>
              <a:ext uri="{FF2B5EF4-FFF2-40B4-BE49-F238E27FC236}">
                <a16:creationId xmlns:a16="http://schemas.microsoft.com/office/drawing/2014/main" id="{DC218C63-B1E1-78F4-CF24-6991FB09C1C4}"/>
              </a:ext>
            </a:extLst>
          </p:cNvPr>
          <p:cNvSpPr>
            <a:spLocks noGrp="1"/>
          </p:cNvSpPr>
          <p:nvPr>
            <p:ph type="dt" sz="half" idx="16"/>
          </p:nvPr>
        </p:nvSpPr>
        <p:spPr/>
        <p:txBody>
          <a:bodyPr/>
          <a:lstStyle/>
          <a:p>
            <a:fld id="{D7E3ECEC-7E7B-4FB9-BAE8-5C10F12795EA}" type="datetimeFigureOut">
              <a:rPr lang="en-US" smtClean="0"/>
              <a:t>12/27/2025</a:t>
            </a:fld>
            <a:endParaRPr lang="en-US"/>
          </a:p>
        </p:txBody>
      </p:sp>
      <p:sp>
        <p:nvSpPr>
          <p:cNvPr id="10" name="Slide Number Placeholder 9">
            <a:extLst>
              <a:ext uri="{FF2B5EF4-FFF2-40B4-BE49-F238E27FC236}">
                <a16:creationId xmlns:a16="http://schemas.microsoft.com/office/drawing/2014/main" id="{BD268E9B-F4A2-5ABF-D43A-3BF4DCADB3FB}"/>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266018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8079" y="907162"/>
            <a:ext cx="3454097" cy="1136751"/>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38080" y="2197345"/>
            <a:ext cx="3454097" cy="45223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CD2D7B58-DFF6-BC00-8544-64FC5F7EED57}"/>
              </a:ext>
            </a:extLst>
          </p:cNvPr>
          <p:cNvSpPr>
            <a:spLocks noGrp="1"/>
          </p:cNvSpPr>
          <p:nvPr>
            <p:ph type="pic" sz="quarter" idx="15" hasCustomPrompt="1"/>
          </p:nvPr>
        </p:nvSpPr>
        <p:spPr>
          <a:xfrm>
            <a:off x="4666359" y="1"/>
            <a:ext cx="5414267" cy="6730574"/>
          </a:xfrm>
          <a:custGeom>
            <a:avLst/>
            <a:gdLst>
              <a:gd name="connsiteX0" fmla="*/ 0 w 6548279"/>
              <a:gd name="connsiteY0" fmla="*/ 0 h 6105855"/>
              <a:gd name="connsiteX1" fmla="*/ 6548279 w 6548279"/>
              <a:gd name="connsiteY1" fmla="*/ 0 h 6105855"/>
              <a:gd name="connsiteX2" fmla="*/ 6548279 w 6548279"/>
              <a:gd name="connsiteY2" fmla="*/ 6105855 h 6105855"/>
              <a:gd name="connsiteX3" fmla="*/ 501522 w 6548279"/>
              <a:gd name="connsiteY3" fmla="*/ 6105855 h 6105855"/>
              <a:gd name="connsiteX4" fmla="*/ 0 w 6548279"/>
              <a:gd name="connsiteY4" fmla="*/ 5600680 h 610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279" h="6105855">
                <a:moveTo>
                  <a:pt x="0" y="0"/>
                </a:moveTo>
                <a:lnTo>
                  <a:pt x="6548279" y="0"/>
                </a:lnTo>
                <a:lnTo>
                  <a:pt x="6548279" y="6105855"/>
                </a:lnTo>
                <a:lnTo>
                  <a:pt x="501522" y="6105855"/>
                </a:lnTo>
                <a:cubicBezTo>
                  <a:pt x="224539" y="6105855"/>
                  <a:pt x="0" y="5879680"/>
                  <a:pt x="0" y="560068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4216518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972896" y="907161"/>
            <a:ext cx="3508495" cy="1201195"/>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03AE08AD-600E-B6CB-33D0-F11CE0529C45}"/>
              </a:ext>
            </a:extLst>
          </p:cNvPr>
          <p:cNvSpPr>
            <a:spLocks noGrp="1"/>
          </p:cNvSpPr>
          <p:nvPr>
            <p:ph type="pic" sz="quarter" idx="15" hasCustomPrompt="1"/>
          </p:nvPr>
        </p:nvSpPr>
        <p:spPr>
          <a:xfrm>
            <a:off x="1" y="843507"/>
            <a:ext cx="5423815" cy="6716168"/>
          </a:xfrm>
          <a:custGeom>
            <a:avLst/>
            <a:gdLst>
              <a:gd name="connsiteX0" fmla="*/ 0 w 6559827"/>
              <a:gd name="connsiteY0" fmla="*/ 0 h 6092786"/>
              <a:gd name="connsiteX1" fmla="*/ 6058305 w 6559827"/>
              <a:gd name="connsiteY1" fmla="*/ 0 h 6092786"/>
              <a:gd name="connsiteX2" fmla="*/ 6559827 w 6559827"/>
              <a:gd name="connsiteY2" fmla="*/ 501522 h 6092786"/>
              <a:gd name="connsiteX3" fmla="*/ 6559827 w 6559827"/>
              <a:gd name="connsiteY3" fmla="*/ 6092786 h 6092786"/>
              <a:gd name="connsiteX4" fmla="*/ 0 w 6559827"/>
              <a:gd name="connsiteY4" fmla="*/ 6092786 h 6092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827" h="6092786">
                <a:moveTo>
                  <a:pt x="0" y="0"/>
                </a:moveTo>
                <a:lnTo>
                  <a:pt x="6058305" y="0"/>
                </a:lnTo>
                <a:cubicBezTo>
                  <a:pt x="6335288" y="0"/>
                  <a:pt x="6559827" y="224539"/>
                  <a:pt x="6559827" y="501522"/>
                </a:cubicBezTo>
                <a:lnTo>
                  <a:pt x="6559827" y="6092786"/>
                </a:lnTo>
                <a:lnTo>
                  <a:pt x="0" y="6092786"/>
                </a:ln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972199" y="2192306"/>
            <a:ext cx="3509192" cy="4527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972199" y="6976740"/>
            <a:ext cx="2329024"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938492" y="6976740"/>
            <a:ext cx="1147290" cy="372944"/>
          </a:xfrm>
        </p:spPr>
        <p:txBody>
          <a:bodyPr/>
          <a:lstStyle>
            <a:lvl1pPr>
              <a:defRPr>
                <a:solidFill>
                  <a:schemeClr val="tx1"/>
                </a:solidFill>
                <a:effectLst/>
              </a:defRPr>
            </a:lvl1p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9140607" y="6976740"/>
            <a:ext cx="375739"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812590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79" y="906461"/>
            <a:ext cx="2446794" cy="1797700"/>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635079" y="2855877"/>
            <a:ext cx="2446794" cy="3863834"/>
          </a:xfrm>
        </p:spPr>
        <p:txBody>
          <a:bodyPr vert="horz" lIns="91440" tIns="45720" rIns="91440" bIns="45720" rtlCol="0">
            <a:normAutofit/>
          </a:bodyPr>
          <a:lstStyle>
            <a:lvl1pPr marL="236258" indent="-236258">
              <a:buFont typeface="Arial" panose="020B0604020202020204" pitchFamily="34" charset="0"/>
              <a:buChar char="•"/>
              <a:defRPr lang="en-US" dirty="0"/>
            </a:lvl1pPr>
            <a:lvl2pPr marL="330761" indent="-141755">
              <a:buFont typeface="Arial" panose="020B0604020202020204" pitchFamily="34" charset="0"/>
              <a:buChar char="•"/>
              <a:defRPr lang="en-US" dirty="0"/>
            </a:lvl2pPr>
            <a:lvl3pPr marL="519768" indent="-141755">
              <a:buFont typeface="Arial" panose="020B0604020202020204" pitchFamily="34" charset="0"/>
              <a:buChar char="•"/>
              <a:defRPr lang="en-US" dirty="0"/>
            </a:lvl3pPr>
            <a:lvl4pPr marL="708774" indent="-141755">
              <a:buFont typeface="Arial" panose="020B0604020202020204" pitchFamily="34" charset="0"/>
              <a:buChar char="•"/>
              <a:defRPr lang="en-US" dirty="0"/>
            </a:lvl4pPr>
            <a:lvl5pPr marL="897781" indent="-141755">
              <a:buFont typeface="Arial" panose="020B0604020202020204" pitchFamily="34" charset="0"/>
              <a:buChar cha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5080" y="6975060"/>
            <a:ext cx="1516126"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151206" y="6965151"/>
            <a:ext cx="903622" cy="372944"/>
          </a:xfrm>
        </p:spPr>
        <p:txBody>
          <a:bodyPr/>
          <a:lstStyle>
            <a:lvl1pPr>
              <a:defRPr>
                <a:solidFill>
                  <a:schemeClr val="tx1"/>
                </a:solidFill>
                <a:effectLst/>
              </a:defRPr>
            </a:lvl1p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054828" y="6965151"/>
            <a:ext cx="378023" cy="372944"/>
          </a:xfrm>
        </p:spPr>
        <p:txBody>
          <a:bodyPr/>
          <a:lstStyle/>
          <a:p>
            <a:fld id="{235F31FF-4816-4A7C-BAEE-4B5C41A91EB1}" type="slidenum">
              <a:rPr lang="en-US" smtClean="0"/>
              <a:t>‹#›</a:t>
            </a:fld>
            <a:endParaRPr lang="en-US"/>
          </a:p>
        </p:txBody>
      </p:sp>
      <p:sp>
        <p:nvSpPr>
          <p:cNvPr id="12" name="Picture Placeholder 11">
            <a:extLst>
              <a:ext uri="{FF2B5EF4-FFF2-40B4-BE49-F238E27FC236}">
                <a16:creationId xmlns:a16="http://schemas.microsoft.com/office/drawing/2014/main" id="{0A8E9606-29A0-9DB6-D153-C4863559DC60}"/>
              </a:ext>
            </a:extLst>
          </p:cNvPr>
          <p:cNvSpPr>
            <a:spLocks noGrp="1"/>
          </p:cNvSpPr>
          <p:nvPr>
            <p:ph type="pic" sz="quarter" idx="15" hasCustomPrompt="1"/>
          </p:nvPr>
        </p:nvSpPr>
        <p:spPr>
          <a:xfrm>
            <a:off x="3623992" y="843506"/>
            <a:ext cx="6456633" cy="6716169"/>
          </a:xfrm>
          <a:custGeom>
            <a:avLst/>
            <a:gdLst>
              <a:gd name="connsiteX0" fmla="*/ 501522 w 7808967"/>
              <a:gd name="connsiteY0" fmla="*/ 0 h 6092787"/>
              <a:gd name="connsiteX1" fmla="*/ 7808967 w 7808967"/>
              <a:gd name="connsiteY1" fmla="*/ 0 h 6092787"/>
              <a:gd name="connsiteX2" fmla="*/ 7808967 w 7808967"/>
              <a:gd name="connsiteY2" fmla="*/ 6092787 h 6092787"/>
              <a:gd name="connsiteX3" fmla="*/ 0 w 7808967"/>
              <a:gd name="connsiteY3" fmla="*/ 6092787 h 6092787"/>
              <a:gd name="connsiteX4" fmla="*/ 0 w 7808967"/>
              <a:gd name="connsiteY4" fmla="*/ 501522 h 6092787"/>
              <a:gd name="connsiteX5" fmla="*/ 501522 w 7808967"/>
              <a:gd name="connsiteY5" fmla="*/ 0 h 609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8967" h="6092787">
                <a:moveTo>
                  <a:pt x="501522" y="0"/>
                </a:moveTo>
                <a:lnTo>
                  <a:pt x="7808967" y="0"/>
                </a:lnTo>
                <a:lnTo>
                  <a:pt x="7808967" y="6092787"/>
                </a:lnTo>
                <a:lnTo>
                  <a:pt x="0" y="6092787"/>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1815223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80" y="5337890"/>
            <a:ext cx="3006944" cy="1381822"/>
          </a:xfrm>
        </p:spPr>
        <p:txBody>
          <a:bodyPr anchor="t">
            <a:noAutofit/>
          </a:bodyPr>
          <a:lstStyle>
            <a:lvl1pPr>
              <a:defRPr sz="2067"/>
            </a:lvl1pPr>
          </a:lstStyle>
          <a:p>
            <a:r>
              <a:rPr lang="en-US"/>
              <a:t>Click to edit Master title style</a:t>
            </a:r>
            <a:endParaRPr lang="en-US" dirty="0"/>
          </a:p>
        </p:txBody>
      </p:sp>
      <p:sp>
        <p:nvSpPr>
          <p:cNvPr id="9" name="Picture Placeholder 3">
            <a:extLst>
              <a:ext uri="{FF2B5EF4-FFF2-40B4-BE49-F238E27FC236}">
                <a16:creationId xmlns:a16="http://schemas.microsoft.com/office/drawing/2014/main" id="{D90D792C-BF4F-3E3A-5C82-8AA602818235}"/>
              </a:ext>
            </a:extLst>
          </p:cNvPr>
          <p:cNvSpPr>
            <a:spLocks noGrp="1"/>
          </p:cNvSpPr>
          <p:nvPr>
            <p:ph type="pic" sz="quarter" idx="15" hasCustomPrompt="1"/>
          </p:nvPr>
        </p:nvSpPr>
        <p:spPr>
          <a:xfrm>
            <a:off x="0" y="0"/>
            <a:ext cx="9482088" cy="4799633"/>
          </a:xfrm>
          <a:custGeom>
            <a:avLst/>
            <a:gdLst>
              <a:gd name="connsiteX0" fmla="*/ 0 w 11468100"/>
              <a:gd name="connsiteY0" fmla="*/ 0 h 4354140"/>
              <a:gd name="connsiteX1" fmla="*/ 11468100 w 11468100"/>
              <a:gd name="connsiteY1" fmla="*/ 0 h 4354140"/>
              <a:gd name="connsiteX2" fmla="*/ 11468100 w 11468100"/>
              <a:gd name="connsiteY2" fmla="*/ 3852618 h 4354140"/>
              <a:gd name="connsiteX3" fmla="*/ 10965387 w 11468100"/>
              <a:gd name="connsiteY3" fmla="*/ 4354140 h 4354140"/>
              <a:gd name="connsiteX4" fmla="*/ 0 w 11468100"/>
              <a:gd name="connsiteY4" fmla="*/ 4354140 h 435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4354140">
                <a:moveTo>
                  <a:pt x="0" y="0"/>
                </a:moveTo>
                <a:lnTo>
                  <a:pt x="11468100" y="0"/>
                </a:lnTo>
                <a:lnTo>
                  <a:pt x="11468100" y="3852618"/>
                </a:lnTo>
                <a:cubicBezTo>
                  <a:pt x="11468100" y="4129601"/>
                  <a:pt x="11243028" y="4354140"/>
                  <a:pt x="10965387" y="4354140"/>
                </a:cubicBezTo>
                <a:lnTo>
                  <a:pt x="0" y="435414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042863" y="5351333"/>
            <a:ext cx="5440335" cy="1536370"/>
          </a:xfrm>
        </p:spPr>
        <p:txBody>
          <a:bodyPr vert="horz" lIns="91440" tIns="45720" rIns="91440" bIns="45720" rtlCol="0">
            <a:normAutofit/>
          </a:bodyPr>
          <a:lstStyle>
            <a:lvl1pPr marL="0" indent="0">
              <a:buNone/>
              <a:defRPr lang="en-US" dirty="0"/>
            </a:lvl1pPr>
            <a:lvl2pPr marL="189006" indent="0">
              <a:buNone/>
              <a:defRPr lang="en-US" dirty="0"/>
            </a:lvl2pPr>
            <a:lvl3pPr marL="378013" indent="0">
              <a:buNone/>
              <a:defRPr lang="en-US" dirty="0"/>
            </a:lvl3pPr>
            <a:lvl4pPr marL="567019" indent="0">
              <a:buNone/>
              <a:defRPr lang="en-US" dirty="0"/>
            </a:lvl4pPr>
            <a:lvl5pPr marL="756026"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8434988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8382" y="4514796"/>
            <a:ext cx="2680718" cy="1878850"/>
          </a:xfrm>
        </p:spPr>
        <p:txBody>
          <a:bodyPr anchor="t">
            <a:noAutofit/>
          </a:bodyPr>
          <a:lstStyle>
            <a:lvl1pPr>
              <a:defRPr sz="2067"/>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C842B8C5-7416-8C92-3E56-737867305A74}"/>
              </a:ext>
            </a:extLst>
          </p:cNvPr>
          <p:cNvSpPr>
            <a:spLocks noGrp="1"/>
          </p:cNvSpPr>
          <p:nvPr>
            <p:ph type="pic" sz="quarter" idx="15" hasCustomPrompt="1"/>
          </p:nvPr>
        </p:nvSpPr>
        <p:spPr>
          <a:xfrm>
            <a:off x="0" y="0"/>
            <a:ext cx="9482088" cy="4034034"/>
          </a:xfrm>
          <a:custGeom>
            <a:avLst/>
            <a:gdLst>
              <a:gd name="connsiteX0" fmla="*/ 0 w 11468100"/>
              <a:gd name="connsiteY0" fmla="*/ 0 h 3659602"/>
              <a:gd name="connsiteX1" fmla="*/ 11468100 w 11468100"/>
              <a:gd name="connsiteY1" fmla="*/ 0 h 3659602"/>
              <a:gd name="connsiteX2" fmla="*/ 11468100 w 11468100"/>
              <a:gd name="connsiteY2" fmla="*/ 3158080 h 3659602"/>
              <a:gd name="connsiteX3" fmla="*/ 10964923 w 11468100"/>
              <a:gd name="connsiteY3" fmla="*/ 3659602 h 3659602"/>
              <a:gd name="connsiteX4" fmla="*/ 0 w 11468100"/>
              <a:gd name="connsiteY4" fmla="*/ 3659602 h 365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659602">
                <a:moveTo>
                  <a:pt x="0" y="0"/>
                </a:moveTo>
                <a:lnTo>
                  <a:pt x="11468100" y="0"/>
                </a:lnTo>
                <a:lnTo>
                  <a:pt x="11468100" y="3158080"/>
                </a:lnTo>
                <a:cubicBezTo>
                  <a:pt x="11468100" y="3435063"/>
                  <a:pt x="11242820" y="3659602"/>
                  <a:pt x="10964923" y="3659602"/>
                </a:cubicBezTo>
                <a:lnTo>
                  <a:pt x="0" y="365960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617644" y="4514795"/>
            <a:ext cx="5864444" cy="2211261"/>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552421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79" y="907162"/>
            <a:ext cx="2612739" cy="1777748"/>
          </a:xfrm>
        </p:spPr>
        <p:txBody>
          <a:bodyPr anchor="t">
            <a:noAutofit/>
          </a:bodyPr>
          <a:lstStyle>
            <a:lvl1pPr>
              <a:defRPr sz="2067"/>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C0D06C70-6C8E-0F10-743F-047DC1563DEE}"/>
              </a:ext>
            </a:extLst>
          </p:cNvPr>
          <p:cNvSpPr>
            <a:spLocks noGrp="1"/>
          </p:cNvSpPr>
          <p:nvPr>
            <p:ph type="ftr" sz="quarter" idx="17"/>
          </p:nvPr>
        </p:nvSpPr>
        <p:spPr>
          <a:xfrm>
            <a:off x="638382" y="70557"/>
            <a:ext cx="2329024" cy="372944"/>
          </a:xfrm>
        </p:spPr>
        <p:txBody>
          <a:bodyPr/>
          <a:lstStyle/>
          <a:p>
            <a:endParaRPr lang="en-US"/>
          </a:p>
        </p:txBody>
      </p:sp>
      <p:sp>
        <p:nvSpPr>
          <p:cNvPr id="3" name="Date Placeholder 2">
            <a:extLst>
              <a:ext uri="{FF2B5EF4-FFF2-40B4-BE49-F238E27FC236}">
                <a16:creationId xmlns:a16="http://schemas.microsoft.com/office/drawing/2014/main" id="{984B292A-7A06-6DDC-E8C4-EBEEF5A46C03}"/>
              </a:ext>
            </a:extLst>
          </p:cNvPr>
          <p:cNvSpPr>
            <a:spLocks noGrp="1"/>
          </p:cNvSpPr>
          <p:nvPr>
            <p:ph type="dt" sz="half" idx="16"/>
          </p:nvPr>
        </p:nvSpPr>
        <p:spPr>
          <a:xfrm>
            <a:off x="7682351" y="70557"/>
            <a:ext cx="1333396" cy="372944"/>
          </a:xfrm>
        </p:spPr>
        <p:txBody>
          <a:bodyPr/>
          <a:lstStyle/>
          <a:p>
            <a:fld id="{D7E3ECEC-7E7B-4FB9-BAE8-5C10F12795EA}" type="datetimeFigureOut">
              <a:rPr lang="en-US" smtClean="0"/>
              <a:t>12/27/2025</a:t>
            </a:fld>
            <a:endParaRPr lang="en-US"/>
          </a:p>
        </p:txBody>
      </p:sp>
      <p:sp>
        <p:nvSpPr>
          <p:cNvPr id="10" name="Slide Number Placeholder 9">
            <a:extLst>
              <a:ext uri="{FF2B5EF4-FFF2-40B4-BE49-F238E27FC236}">
                <a16:creationId xmlns:a16="http://schemas.microsoft.com/office/drawing/2014/main" id="{5D35E09C-E9FB-8393-0705-FD349F06C4C1}"/>
              </a:ext>
            </a:extLst>
          </p:cNvPr>
          <p:cNvSpPr>
            <a:spLocks noGrp="1"/>
          </p:cNvSpPr>
          <p:nvPr>
            <p:ph type="sldNum" sz="quarter" idx="18"/>
          </p:nvPr>
        </p:nvSpPr>
        <p:spPr>
          <a:xfrm>
            <a:off x="9137007" y="70557"/>
            <a:ext cx="378023" cy="372944"/>
          </a:xfrm>
        </p:spPr>
        <p:txBody>
          <a:bodyPr/>
          <a:lstStyle/>
          <a:p>
            <a:fld id="{235F31FF-4816-4A7C-BAEE-4B5C41A91EB1}"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617644" y="907161"/>
            <a:ext cx="5864444" cy="2203171"/>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90B4482-E492-864A-9429-7F3F86067CBD}"/>
              </a:ext>
            </a:extLst>
          </p:cNvPr>
          <p:cNvSpPr>
            <a:spLocks noGrp="1"/>
          </p:cNvSpPr>
          <p:nvPr>
            <p:ph type="pic" sz="quarter" idx="15" hasCustomPrompt="1"/>
          </p:nvPr>
        </p:nvSpPr>
        <p:spPr>
          <a:xfrm>
            <a:off x="0" y="3602451"/>
            <a:ext cx="9482088" cy="3957224"/>
          </a:xfrm>
          <a:custGeom>
            <a:avLst/>
            <a:gdLst>
              <a:gd name="connsiteX0" fmla="*/ 0 w 11468100"/>
              <a:gd name="connsiteY0" fmla="*/ 0 h 3589922"/>
              <a:gd name="connsiteX1" fmla="*/ 10964923 w 11468100"/>
              <a:gd name="connsiteY1" fmla="*/ 0 h 3589922"/>
              <a:gd name="connsiteX2" fmla="*/ 11468100 w 11468100"/>
              <a:gd name="connsiteY2" fmla="*/ 501522 h 3589922"/>
              <a:gd name="connsiteX3" fmla="*/ 11468100 w 11468100"/>
              <a:gd name="connsiteY3" fmla="*/ 3589922 h 3589922"/>
              <a:gd name="connsiteX4" fmla="*/ 0 w 11468100"/>
              <a:gd name="connsiteY4" fmla="*/ 3589922 h 35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589922">
                <a:moveTo>
                  <a:pt x="0" y="0"/>
                </a:moveTo>
                <a:lnTo>
                  <a:pt x="10964923" y="0"/>
                </a:lnTo>
                <a:cubicBezTo>
                  <a:pt x="11242820" y="0"/>
                  <a:pt x="11468100" y="224539"/>
                  <a:pt x="11468100" y="501522"/>
                </a:cubicBezTo>
                <a:lnTo>
                  <a:pt x="11468100" y="3589922"/>
                </a:lnTo>
                <a:lnTo>
                  <a:pt x="0" y="3589922"/>
                </a:ln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Tree>
    <p:extLst>
      <p:ext uri="{BB962C8B-B14F-4D97-AF65-F5344CB8AC3E}">
        <p14:creationId xmlns:p14="http://schemas.microsoft.com/office/powerpoint/2010/main" val="2147673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8382" y="3655384"/>
            <a:ext cx="2680718" cy="1878850"/>
          </a:xfrm>
        </p:spPr>
        <p:txBody>
          <a:bodyPr anchor="t">
            <a:noAutofit/>
          </a:bodyPr>
          <a:lstStyle>
            <a:lvl1pPr>
              <a:defRPr sz="2067"/>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D6389053-627F-50C3-46B2-6517FF15D614}"/>
              </a:ext>
            </a:extLst>
          </p:cNvPr>
          <p:cNvSpPr>
            <a:spLocks noGrp="1"/>
          </p:cNvSpPr>
          <p:nvPr>
            <p:ph type="pic" sz="quarter" idx="15" hasCustomPrompt="1"/>
          </p:nvPr>
        </p:nvSpPr>
        <p:spPr>
          <a:xfrm>
            <a:off x="0" y="2"/>
            <a:ext cx="9482088" cy="3174621"/>
          </a:xfrm>
          <a:custGeom>
            <a:avLst/>
            <a:gdLst>
              <a:gd name="connsiteX0" fmla="*/ 0 w 11468100"/>
              <a:gd name="connsiteY0" fmla="*/ 0 h 2879959"/>
              <a:gd name="connsiteX1" fmla="*/ 11468100 w 11468100"/>
              <a:gd name="connsiteY1" fmla="*/ 0 h 2879959"/>
              <a:gd name="connsiteX2" fmla="*/ 11468100 w 11468100"/>
              <a:gd name="connsiteY2" fmla="*/ 2378437 h 2879959"/>
              <a:gd name="connsiteX3" fmla="*/ 10964923 w 11468100"/>
              <a:gd name="connsiteY3" fmla="*/ 2879959 h 2879959"/>
              <a:gd name="connsiteX4" fmla="*/ 0 w 11468100"/>
              <a:gd name="connsiteY4" fmla="*/ 2879959 h 28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2879959">
                <a:moveTo>
                  <a:pt x="0" y="0"/>
                </a:moveTo>
                <a:lnTo>
                  <a:pt x="11468100" y="0"/>
                </a:lnTo>
                <a:lnTo>
                  <a:pt x="11468100" y="2378437"/>
                </a:lnTo>
                <a:cubicBezTo>
                  <a:pt x="11468100" y="2655420"/>
                  <a:pt x="11242820" y="2879959"/>
                  <a:pt x="10964923" y="2879959"/>
                </a:cubicBezTo>
                <a:lnTo>
                  <a:pt x="0" y="287995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617644" y="3655382"/>
            <a:ext cx="5864444" cy="3144825"/>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347981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79" y="907161"/>
            <a:ext cx="8852049" cy="666270"/>
          </a:xfrm>
        </p:spPr>
        <p:txBody>
          <a:bodyPr anchor="t"/>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F790B68-0230-A98B-796E-2C008AC2CC5D}"/>
              </a:ext>
            </a:extLst>
          </p:cNvPr>
          <p:cNvSpPr>
            <a:spLocks noGrp="1"/>
          </p:cNvSpPr>
          <p:nvPr>
            <p:ph type="pic" sz="quarter" idx="15" hasCustomPrompt="1"/>
          </p:nvPr>
        </p:nvSpPr>
        <p:spPr>
          <a:xfrm>
            <a:off x="0" y="1929152"/>
            <a:ext cx="5418948" cy="5630523"/>
          </a:xfrm>
          <a:custGeom>
            <a:avLst/>
            <a:gdLst>
              <a:gd name="connsiteX0" fmla="*/ 0 w 6553940"/>
              <a:gd name="connsiteY0" fmla="*/ 0 h 5107908"/>
              <a:gd name="connsiteX1" fmla="*/ 6118541 w 6553940"/>
              <a:gd name="connsiteY1" fmla="*/ 0 h 5107908"/>
              <a:gd name="connsiteX2" fmla="*/ 6553940 w 6553940"/>
              <a:gd name="connsiteY2" fmla="*/ 439618 h 5107908"/>
              <a:gd name="connsiteX3" fmla="*/ 6553940 w 6553940"/>
              <a:gd name="connsiteY3" fmla="*/ 5107908 h 5107908"/>
              <a:gd name="connsiteX4" fmla="*/ 0 w 6553940"/>
              <a:gd name="connsiteY4" fmla="*/ 5107908 h 510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940" h="5107908">
                <a:moveTo>
                  <a:pt x="0" y="0"/>
                </a:moveTo>
                <a:lnTo>
                  <a:pt x="6118541" y="0"/>
                </a:lnTo>
                <a:cubicBezTo>
                  <a:pt x="6359005" y="0"/>
                  <a:pt x="6553940" y="196824"/>
                  <a:pt x="6553940" y="439618"/>
                </a:cubicBezTo>
                <a:lnTo>
                  <a:pt x="6553940" y="5107908"/>
                </a:lnTo>
                <a:lnTo>
                  <a:pt x="0" y="510790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5953120" y="1850976"/>
            <a:ext cx="3528968" cy="49527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953120" y="7043455"/>
            <a:ext cx="1805634"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750393" y="7043455"/>
            <a:ext cx="1344083" cy="372944"/>
          </a:xfrm>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9198571" y="7043455"/>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22042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
        <p:nvSpPr>
          <p:cNvPr id="19"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20" name="PlaceHolder 2"/>
          <p:cNvSpPr>
            <a:spLocks noGrp="1"/>
          </p:cNvSpPr>
          <p:nvPr>
            <p:ph/>
          </p:nvPr>
        </p:nvSpPr>
        <p:spPr>
          <a:xfrm>
            <a:off x="504000" y="1769040"/>
            <a:ext cx="9071640" cy="43844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8BE7A860-3367-4475-9577-46F777A4F5E5}" type="slidenum">
              <a:rPr/>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80" y="907160"/>
            <a:ext cx="3977983" cy="1010813"/>
          </a:xfrm>
        </p:spPr>
        <p:txBody>
          <a:bodyPr anchor="t"/>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0936EEA-460B-E34D-8B9C-832ADF15E401}"/>
              </a:ext>
            </a:extLst>
          </p:cNvPr>
          <p:cNvSpPr>
            <a:spLocks noGrp="1"/>
          </p:cNvSpPr>
          <p:nvPr>
            <p:ph type="pic" sz="quarter" idx="15" hasCustomPrompt="1"/>
          </p:nvPr>
        </p:nvSpPr>
        <p:spPr>
          <a:xfrm>
            <a:off x="1" y="2158651"/>
            <a:ext cx="4647450" cy="5401026"/>
          </a:xfrm>
          <a:custGeom>
            <a:avLst/>
            <a:gdLst>
              <a:gd name="connsiteX0" fmla="*/ 0 w 5620853"/>
              <a:gd name="connsiteY0" fmla="*/ 0 h 4899713"/>
              <a:gd name="connsiteX1" fmla="*/ 5119331 w 5620853"/>
              <a:gd name="connsiteY1" fmla="*/ 0 h 4899713"/>
              <a:gd name="connsiteX2" fmla="*/ 5620853 w 5620853"/>
              <a:gd name="connsiteY2" fmla="*/ 501522 h 4899713"/>
              <a:gd name="connsiteX3" fmla="*/ 5620853 w 5620853"/>
              <a:gd name="connsiteY3" fmla="*/ 4899713 h 4899713"/>
              <a:gd name="connsiteX4" fmla="*/ 0 w 5620853"/>
              <a:gd name="connsiteY4" fmla="*/ 4899713 h 489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853" h="4899713">
                <a:moveTo>
                  <a:pt x="0" y="0"/>
                </a:moveTo>
                <a:lnTo>
                  <a:pt x="5119331" y="0"/>
                </a:lnTo>
                <a:cubicBezTo>
                  <a:pt x="5396314" y="0"/>
                  <a:pt x="5620853" y="224539"/>
                  <a:pt x="5620853" y="501522"/>
                </a:cubicBezTo>
                <a:lnTo>
                  <a:pt x="5620853" y="4899713"/>
                </a:lnTo>
                <a:lnTo>
                  <a:pt x="0" y="4899713"/>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220712" y="907161"/>
            <a:ext cx="4261375" cy="5812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218737" y="7041101"/>
            <a:ext cx="2371652"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715843" y="7041101"/>
            <a:ext cx="1371433" cy="372944"/>
          </a:xfrm>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9212730" y="7041101"/>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714942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80" y="907161"/>
            <a:ext cx="2797373" cy="1399240"/>
          </a:xfrm>
        </p:spPr>
        <p:txBody>
          <a:bodyPr anchor="t">
            <a:normAutofit/>
          </a:bodyPr>
          <a:lstStyle>
            <a:lvl1pPr>
              <a:defRPr sz="2067"/>
            </a:lvl1pPr>
          </a:lstStyle>
          <a:p>
            <a:r>
              <a:rPr lang="en-US"/>
              <a:t>Click to edit Master title style</a:t>
            </a:r>
            <a:endParaRPr lang="en-US" dirty="0"/>
          </a:p>
        </p:txBody>
      </p:sp>
      <p:sp>
        <p:nvSpPr>
          <p:cNvPr id="11" name="Picture Placeholder 9">
            <a:extLst>
              <a:ext uri="{FF2B5EF4-FFF2-40B4-BE49-F238E27FC236}">
                <a16:creationId xmlns:a16="http://schemas.microsoft.com/office/drawing/2014/main" id="{2E39E907-908A-148E-8CF0-2C3161E428B4}"/>
              </a:ext>
            </a:extLst>
          </p:cNvPr>
          <p:cNvSpPr>
            <a:spLocks noGrp="1"/>
          </p:cNvSpPr>
          <p:nvPr>
            <p:ph type="pic" sz="quarter" idx="15" hasCustomPrompt="1"/>
          </p:nvPr>
        </p:nvSpPr>
        <p:spPr>
          <a:xfrm>
            <a:off x="1" y="2631735"/>
            <a:ext cx="3427413" cy="4927941"/>
          </a:xfrm>
          <a:custGeom>
            <a:avLst/>
            <a:gdLst>
              <a:gd name="connsiteX0" fmla="*/ 0 w 4145281"/>
              <a:gd name="connsiteY0" fmla="*/ 0 h 4470539"/>
              <a:gd name="connsiteX1" fmla="*/ 3629230 w 4145281"/>
              <a:gd name="connsiteY1" fmla="*/ 0 h 4470539"/>
              <a:gd name="connsiteX2" fmla="*/ 4145281 w 4145281"/>
              <a:gd name="connsiteY2" fmla="*/ 516051 h 4470539"/>
              <a:gd name="connsiteX3" fmla="*/ 4145281 w 4145281"/>
              <a:gd name="connsiteY3" fmla="*/ 4470539 h 4470539"/>
              <a:gd name="connsiteX4" fmla="*/ 0 w 4145281"/>
              <a:gd name="connsiteY4" fmla="*/ 4470539 h 44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1" h="4470539">
                <a:moveTo>
                  <a:pt x="0" y="0"/>
                </a:moveTo>
                <a:lnTo>
                  <a:pt x="3629230" y="0"/>
                </a:lnTo>
                <a:cubicBezTo>
                  <a:pt x="3914237" y="0"/>
                  <a:pt x="4145281" y="231044"/>
                  <a:pt x="4145281" y="516051"/>
                </a:cubicBezTo>
                <a:lnTo>
                  <a:pt x="4145281" y="4470539"/>
                </a:lnTo>
                <a:lnTo>
                  <a:pt x="0" y="447053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001392" y="861663"/>
            <a:ext cx="5480696" cy="59420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255051" y="7041824"/>
            <a:ext cx="2454844" cy="372944"/>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972597" y="7041824"/>
            <a:ext cx="2115758" cy="372944"/>
          </a:xfrm>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9212728" y="7041824"/>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964810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 uri="{C183D7F6-B498-43B3-948B-1728B52AA6E4}">
                <adec:decorative xmlns:adec="http://schemas.microsoft.com/office/drawing/2017/decorative" val="1"/>
              </a:ext>
            </a:extLst>
          </p:cNvPr>
          <p:cNvSpPr/>
          <p:nvPr/>
        </p:nvSpPr>
        <p:spPr>
          <a:xfrm>
            <a:off x="-1260" y="0"/>
            <a:ext cx="10080625" cy="7559675"/>
          </a:xfrm>
          <a:prstGeom prst="rect">
            <a:avLst/>
          </a:prstGeom>
          <a:solidFill>
            <a:schemeClr val="accent3">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88">
              <a:solidFill>
                <a:schemeClr val="lt1"/>
              </a:solidFill>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149191" y="5301852"/>
            <a:ext cx="7726799" cy="1350662"/>
          </a:xfrm>
        </p:spPr>
        <p:txBody>
          <a:bodyPr anchor="t">
            <a:normAutofit/>
          </a:bodyPr>
          <a:lstStyle>
            <a:lvl1pPr algn="ctr">
              <a:lnSpc>
                <a:spcPct val="120000"/>
              </a:lnSpc>
              <a:defRPr sz="2315">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08265" y="665251"/>
            <a:ext cx="9261574" cy="4636601"/>
          </a:xfrm>
        </p:spPr>
        <p:txBody>
          <a:bodyPr anchor="b">
            <a:normAutofit/>
          </a:bodyPr>
          <a:lstStyle>
            <a:lvl1pPr marL="0" indent="0" algn="ctr">
              <a:lnSpc>
                <a:spcPct val="90000"/>
              </a:lnSpc>
              <a:buNone/>
              <a:defRPr sz="22985">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1"/>
                </a:solidFill>
              </a:defRPr>
            </a:lvl1p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8813217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3547126-466C-18B0-8C04-007D93615CD9}"/>
              </a:ext>
              <a:ext uri="{C183D7F6-B498-43B3-948B-1728B52AA6E4}">
                <adec:decorative xmlns:adec="http://schemas.microsoft.com/office/drawing/2017/decorative" val="1"/>
              </a:ext>
            </a:extLst>
          </p:cNvPr>
          <p:cNvSpPr/>
          <p:nvPr/>
        </p:nvSpPr>
        <p:spPr>
          <a:xfrm>
            <a:off x="0" y="-1"/>
            <a:ext cx="9267600" cy="5681474"/>
          </a:xfrm>
          <a:custGeom>
            <a:avLst/>
            <a:gdLst>
              <a:gd name="connsiteX0" fmla="*/ 0 w 11208688"/>
              <a:gd name="connsiteY0" fmla="*/ 0 h 5154130"/>
              <a:gd name="connsiteX1" fmla="*/ 11208688 w 11208688"/>
              <a:gd name="connsiteY1" fmla="*/ 0 h 5154130"/>
              <a:gd name="connsiteX2" fmla="*/ 11208688 w 11208688"/>
              <a:gd name="connsiteY2" fmla="*/ 526471 h 5154130"/>
              <a:gd name="connsiteX3" fmla="*/ 11208688 w 11208688"/>
              <a:gd name="connsiteY3" fmla="*/ 4126137 h 5154130"/>
              <a:gd name="connsiteX4" fmla="*/ 11208688 w 11208688"/>
              <a:gd name="connsiteY4" fmla="*/ 4652608 h 5154130"/>
              <a:gd name="connsiteX5" fmla="*/ 10707166 w 11208688"/>
              <a:gd name="connsiteY5" fmla="*/ 5154130 h 5154130"/>
              <a:gd name="connsiteX6" fmla="*/ 0 w 11208688"/>
              <a:gd name="connsiteY6" fmla="*/ 5154130 h 5154130"/>
              <a:gd name="connsiteX7" fmla="*/ 0 w 11208688"/>
              <a:gd name="connsiteY7" fmla="*/ 4627659 h 5154130"/>
              <a:gd name="connsiteX8" fmla="*/ 0 w 11208688"/>
              <a:gd name="connsiteY8" fmla="*/ 526471 h 51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8688" h="5154130">
                <a:moveTo>
                  <a:pt x="0" y="0"/>
                </a:moveTo>
                <a:lnTo>
                  <a:pt x="11208688" y="0"/>
                </a:lnTo>
                <a:lnTo>
                  <a:pt x="11208688" y="526471"/>
                </a:lnTo>
                <a:lnTo>
                  <a:pt x="11208688" y="4126137"/>
                </a:lnTo>
                <a:lnTo>
                  <a:pt x="11208688" y="4652608"/>
                </a:lnTo>
                <a:cubicBezTo>
                  <a:pt x="11208688" y="4929591"/>
                  <a:pt x="10984149" y="5154130"/>
                  <a:pt x="10707166" y="5154130"/>
                </a:cubicBezTo>
                <a:lnTo>
                  <a:pt x="0" y="5154130"/>
                </a:lnTo>
                <a:lnTo>
                  <a:pt x="0" y="4627659"/>
                </a:lnTo>
                <a:lnTo>
                  <a:pt x="0" y="52647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38381" y="6044381"/>
            <a:ext cx="8566820" cy="934958"/>
          </a:xfrm>
        </p:spPr>
        <p:txBody>
          <a:bodyPr vert="horz" lIns="91440" tIns="45720" rIns="91440" bIns="45720" rtlCol="0" anchor="ctr">
            <a:normAutofit/>
          </a:bodyPr>
          <a:lstStyle>
            <a:lvl1pPr>
              <a:lnSpc>
                <a:spcPct val="100000"/>
              </a:lnSpc>
              <a:defRPr lang="en-US" sz="2150" dirty="0">
                <a:solidFill>
                  <a:schemeClr val="tx2"/>
                </a:solidFill>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47324" y="754437"/>
            <a:ext cx="8757877" cy="4544842"/>
          </a:xfrm>
        </p:spPr>
        <p:txBody>
          <a:bodyPr vert="horz" lIns="91440" tIns="45720" rIns="91440" bIns="45720" rtlCol="0" anchor="b">
            <a:normAutofit/>
          </a:bodyPr>
          <a:lstStyle>
            <a:lvl1pPr marL="0" indent="0">
              <a:lnSpc>
                <a:spcPct val="90000"/>
              </a:lnSpc>
              <a:buNone/>
              <a:defRPr lang="en-US" sz="22985" spc="-165" baseline="0" dirty="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610051725"/>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0AA79A0-CEA9-1C5C-A8CA-D3F95D56333A}"/>
              </a:ext>
              <a:ext uri="{C183D7F6-B498-43B3-948B-1728B52AA6E4}">
                <adec:decorative xmlns:adec="http://schemas.microsoft.com/office/drawing/2017/decorative" val="1"/>
              </a:ext>
            </a:extLst>
          </p:cNvPr>
          <p:cNvSpPr/>
          <p:nvPr/>
        </p:nvSpPr>
        <p:spPr>
          <a:xfrm>
            <a:off x="0" y="5243723"/>
            <a:ext cx="9267600" cy="2315950"/>
          </a:xfrm>
          <a:custGeom>
            <a:avLst/>
            <a:gdLst>
              <a:gd name="connsiteX0" fmla="*/ 0 w 11208688"/>
              <a:gd name="connsiteY0" fmla="*/ 0 h 2100988"/>
              <a:gd name="connsiteX1" fmla="*/ 10707166 w 11208688"/>
              <a:gd name="connsiteY1" fmla="*/ 0 h 2100988"/>
              <a:gd name="connsiteX2" fmla="*/ 11208688 w 11208688"/>
              <a:gd name="connsiteY2" fmla="*/ 501522 h 2100988"/>
              <a:gd name="connsiteX3" fmla="*/ 11208688 w 11208688"/>
              <a:gd name="connsiteY3" fmla="*/ 2100988 h 2100988"/>
              <a:gd name="connsiteX4" fmla="*/ 0 w 11208688"/>
              <a:gd name="connsiteY4" fmla="*/ 2100988 h 210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100988">
                <a:moveTo>
                  <a:pt x="0" y="0"/>
                </a:moveTo>
                <a:lnTo>
                  <a:pt x="10707166" y="0"/>
                </a:lnTo>
                <a:cubicBezTo>
                  <a:pt x="10984149" y="0"/>
                  <a:pt x="11208688" y="224539"/>
                  <a:pt x="11208688" y="501522"/>
                </a:cubicBezTo>
                <a:lnTo>
                  <a:pt x="11208688" y="2100988"/>
                </a:lnTo>
                <a:lnTo>
                  <a:pt x="0" y="2100988"/>
                </a:ln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10" name="Freeform: Shape 9">
            <a:extLst>
              <a:ext uri="{FF2B5EF4-FFF2-40B4-BE49-F238E27FC236}">
                <a16:creationId xmlns:a16="http://schemas.microsoft.com/office/drawing/2014/main" id="{4F2C5FBA-F4AA-552B-2245-767D47272F3B}"/>
              </a:ext>
              <a:ext uri="{C183D7F6-B498-43B3-948B-1728B52AA6E4}">
                <adec:decorative xmlns:adec="http://schemas.microsoft.com/office/drawing/2017/decorative" val="1"/>
              </a:ext>
            </a:extLst>
          </p:cNvPr>
          <p:cNvSpPr/>
          <p:nvPr/>
        </p:nvSpPr>
        <p:spPr>
          <a:xfrm>
            <a:off x="0" y="2"/>
            <a:ext cx="9267600" cy="5101137"/>
          </a:xfrm>
          <a:custGeom>
            <a:avLst/>
            <a:gdLst>
              <a:gd name="connsiteX0" fmla="*/ 0 w 11208688"/>
              <a:gd name="connsiteY0" fmla="*/ 0 h 4627659"/>
              <a:gd name="connsiteX1" fmla="*/ 11208688 w 11208688"/>
              <a:gd name="connsiteY1" fmla="*/ 0 h 4627659"/>
              <a:gd name="connsiteX2" fmla="*/ 11208688 w 11208688"/>
              <a:gd name="connsiteY2" fmla="*/ 4126137 h 4627659"/>
              <a:gd name="connsiteX3" fmla="*/ 10707166 w 11208688"/>
              <a:gd name="connsiteY3" fmla="*/ 4627659 h 4627659"/>
              <a:gd name="connsiteX4" fmla="*/ 0 w 11208688"/>
              <a:gd name="connsiteY4" fmla="*/ 4627659 h 46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4627659">
                <a:moveTo>
                  <a:pt x="0" y="0"/>
                </a:moveTo>
                <a:lnTo>
                  <a:pt x="11208688" y="0"/>
                </a:lnTo>
                <a:lnTo>
                  <a:pt x="11208688" y="4126137"/>
                </a:lnTo>
                <a:cubicBezTo>
                  <a:pt x="11208688" y="4403120"/>
                  <a:pt x="10984149" y="4627659"/>
                  <a:pt x="10707166" y="4627659"/>
                </a:cubicBezTo>
                <a:lnTo>
                  <a:pt x="0" y="462765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35079" y="5765945"/>
            <a:ext cx="8052306" cy="1121759"/>
          </a:xfrm>
        </p:spPr>
        <p:txBody>
          <a:bodyPr vert="horz" lIns="91440" tIns="45720" rIns="91440" bIns="45720" rtlCol="0" anchor="ctr">
            <a:normAutofit/>
          </a:bodyPr>
          <a:lstStyle>
            <a:lvl1pPr>
              <a:lnSpc>
                <a:spcPct val="100000"/>
              </a:lnSpc>
              <a:defRPr lang="en-US" sz="2150" dirty="0">
                <a:solidFill>
                  <a:schemeClr val="tx2"/>
                </a:solidFill>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54197" y="463661"/>
            <a:ext cx="8757877" cy="4533683"/>
          </a:xfrm>
        </p:spPr>
        <p:txBody>
          <a:bodyPr vert="horz" lIns="91440" tIns="45720" rIns="91440" bIns="45720" rtlCol="0" anchor="b">
            <a:normAutofit/>
          </a:bodyPr>
          <a:lstStyle>
            <a:lvl1pPr marL="0" indent="0">
              <a:lnSpc>
                <a:spcPct val="90000"/>
              </a:lnSpc>
              <a:buNone/>
              <a:defRPr lang="en-US" sz="22985" dirty="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71632792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4677EE2-225B-FA02-73B9-DFB5D013592F}"/>
              </a:ext>
              <a:ext uri="{C183D7F6-B498-43B3-948B-1728B52AA6E4}">
                <adec:decorative xmlns:adec="http://schemas.microsoft.com/office/drawing/2017/decorative" val="1"/>
              </a:ext>
            </a:extLst>
          </p:cNvPr>
          <p:cNvSpPr/>
          <p:nvPr/>
        </p:nvSpPr>
        <p:spPr>
          <a:xfrm>
            <a:off x="0" y="5273417"/>
            <a:ext cx="9267600" cy="2286258"/>
          </a:xfrm>
          <a:custGeom>
            <a:avLst/>
            <a:gdLst>
              <a:gd name="connsiteX0" fmla="*/ 0 w 11208688"/>
              <a:gd name="connsiteY0" fmla="*/ 0 h 2074052"/>
              <a:gd name="connsiteX1" fmla="*/ 10707166 w 11208688"/>
              <a:gd name="connsiteY1" fmla="*/ 0 h 2074052"/>
              <a:gd name="connsiteX2" fmla="*/ 11208688 w 11208688"/>
              <a:gd name="connsiteY2" fmla="*/ 501522 h 2074052"/>
              <a:gd name="connsiteX3" fmla="*/ 11208688 w 11208688"/>
              <a:gd name="connsiteY3" fmla="*/ 2074052 h 2074052"/>
              <a:gd name="connsiteX4" fmla="*/ 0 w 11208688"/>
              <a:gd name="connsiteY4" fmla="*/ 2074052 h 207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074052">
                <a:moveTo>
                  <a:pt x="0" y="0"/>
                </a:moveTo>
                <a:lnTo>
                  <a:pt x="10707166" y="0"/>
                </a:lnTo>
                <a:cubicBezTo>
                  <a:pt x="10984149" y="0"/>
                  <a:pt x="11208688" y="224539"/>
                  <a:pt x="11208688" y="501522"/>
                </a:cubicBezTo>
                <a:lnTo>
                  <a:pt x="11208688" y="2074052"/>
                </a:lnTo>
                <a:lnTo>
                  <a:pt x="0" y="207405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635079" y="5786942"/>
            <a:ext cx="8076694" cy="1222553"/>
          </a:xfrm>
        </p:spPr>
        <p:txBody>
          <a:bodyPr vert="horz" lIns="91440" tIns="45720" rIns="91440" bIns="45720" rtlCol="0" anchor="ctr">
            <a:normAutofit/>
          </a:bodyPr>
          <a:lstStyle>
            <a:lvl1pPr>
              <a:lnSpc>
                <a:spcPct val="100000"/>
              </a:lnSpc>
              <a:defRPr lang="en-US" sz="1984" dirty="0">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46068" y="376956"/>
            <a:ext cx="9178409" cy="4777715"/>
          </a:xfrm>
        </p:spPr>
        <p:txBody>
          <a:bodyPr vert="horz" lIns="91440" tIns="45720" rIns="91440" bIns="45720" rtlCol="0" anchor="b">
            <a:normAutofit/>
          </a:bodyPr>
          <a:lstStyle>
            <a:lvl1pPr marL="0" indent="0">
              <a:lnSpc>
                <a:spcPct val="90000"/>
              </a:lnSpc>
              <a:buNone/>
              <a:defRPr lang="en-US" sz="22985" dirty="0">
                <a:solidFill>
                  <a:schemeClr val="accent1"/>
                </a:solidFill>
                <a:latin typeface="+mj-lt"/>
              </a:defRPr>
            </a:lvl1pPr>
          </a:lstStyle>
          <a:p>
            <a:pPr lvl="0"/>
            <a:r>
              <a:rPr lang="en-US" dirty="0"/>
              <a:t>##%</a:t>
            </a:r>
          </a:p>
        </p:txBody>
      </p:sp>
      <p:sp>
        <p:nvSpPr>
          <p:cNvPr id="8" name="Footer Placeholder 7">
            <a:extLst>
              <a:ext uri="{FF2B5EF4-FFF2-40B4-BE49-F238E27FC236}">
                <a16:creationId xmlns:a16="http://schemas.microsoft.com/office/drawing/2014/main" id="{881EFD95-05D4-9FAB-FCB7-D3A2AB29456D}"/>
              </a:ext>
            </a:extLst>
          </p:cNvPr>
          <p:cNvSpPr>
            <a:spLocks noGrp="1"/>
          </p:cNvSpPr>
          <p:nvPr>
            <p:ph type="ftr" sz="quarter" idx="15"/>
          </p:nvPr>
        </p:nvSpPr>
        <p:spPr>
          <a:xfrm>
            <a:off x="638382" y="7035538"/>
            <a:ext cx="2329024" cy="372944"/>
          </a:xfrm>
        </p:spPr>
        <p:txBody>
          <a:bodyPr/>
          <a:lstStyle/>
          <a:p>
            <a:endParaRPr lang="en-US"/>
          </a:p>
        </p:txBody>
      </p:sp>
      <p:sp>
        <p:nvSpPr>
          <p:cNvPr id="6" name="Date Placeholder 5">
            <a:extLst>
              <a:ext uri="{FF2B5EF4-FFF2-40B4-BE49-F238E27FC236}">
                <a16:creationId xmlns:a16="http://schemas.microsoft.com/office/drawing/2014/main" id="{1D5117C2-BE70-9A87-4113-2ECE3F1A43BF}"/>
              </a:ext>
            </a:extLst>
          </p:cNvPr>
          <p:cNvSpPr>
            <a:spLocks noGrp="1"/>
          </p:cNvSpPr>
          <p:nvPr>
            <p:ph type="dt" sz="half" idx="14"/>
          </p:nvPr>
        </p:nvSpPr>
        <p:spPr>
          <a:xfrm>
            <a:off x="7682351" y="7035538"/>
            <a:ext cx="1333396" cy="372944"/>
          </a:xfrm>
        </p:spPr>
        <p:txBody>
          <a:bodyPr/>
          <a:lstStyle/>
          <a:p>
            <a:fld id="{D7E3ECEC-7E7B-4FB9-BAE8-5C10F12795EA}" type="datetimeFigureOut">
              <a:rPr lang="en-US" smtClean="0"/>
              <a:t>12/27/2025</a:t>
            </a:fld>
            <a:endParaRPr lang="en-US"/>
          </a:p>
        </p:txBody>
      </p:sp>
      <p:sp>
        <p:nvSpPr>
          <p:cNvPr id="9" name="Slide Number Placeholder 8">
            <a:extLst>
              <a:ext uri="{FF2B5EF4-FFF2-40B4-BE49-F238E27FC236}">
                <a16:creationId xmlns:a16="http://schemas.microsoft.com/office/drawing/2014/main" id="{33776532-A6F1-5788-D1D1-3F91B5B3B7D7}"/>
              </a:ext>
            </a:extLst>
          </p:cNvPr>
          <p:cNvSpPr>
            <a:spLocks noGrp="1"/>
          </p:cNvSpPr>
          <p:nvPr>
            <p:ph type="sldNum" sz="quarter" idx="16"/>
          </p:nvPr>
        </p:nvSpPr>
        <p:spPr>
          <a:xfrm>
            <a:off x="9137007" y="7035538"/>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49759549"/>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4CBAD94-77D4-9CC1-DE93-BFA7FA5FBBB6}"/>
              </a:ext>
              <a:ext uri="{C183D7F6-B498-43B3-948B-1728B52AA6E4}">
                <adec:decorative xmlns:adec="http://schemas.microsoft.com/office/drawing/2017/decorative" val="1"/>
              </a:ext>
            </a:extLst>
          </p:cNvPr>
          <p:cNvSpPr/>
          <p:nvPr/>
        </p:nvSpPr>
        <p:spPr>
          <a:xfrm>
            <a:off x="638382" y="0"/>
            <a:ext cx="9442243" cy="6719711"/>
          </a:xfrm>
          <a:custGeom>
            <a:avLst/>
            <a:gdLst>
              <a:gd name="connsiteX0" fmla="*/ 0 w 11419910"/>
              <a:gd name="connsiteY0" fmla="*/ 0 h 6096000"/>
              <a:gd name="connsiteX1" fmla="*/ 11419910 w 11419910"/>
              <a:gd name="connsiteY1" fmla="*/ 0 h 6096000"/>
              <a:gd name="connsiteX2" fmla="*/ 11419910 w 11419910"/>
              <a:gd name="connsiteY2" fmla="*/ 6096000 h 6096000"/>
              <a:gd name="connsiteX3" fmla="*/ 501522 w 11419910"/>
              <a:gd name="connsiteY3" fmla="*/ 6096000 h 6096000"/>
              <a:gd name="connsiteX4" fmla="*/ 0 w 11419910"/>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910" h="6096000">
                <a:moveTo>
                  <a:pt x="0" y="0"/>
                </a:moveTo>
                <a:lnTo>
                  <a:pt x="11419910" y="0"/>
                </a:lnTo>
                <a:lnTo>
                  <a:pt x="11419910" y="6096000"/>
                </a:lnTo>
                <a:lnTo>
                  <a:pt x="501522" y="6096000"/>
                </a:lnTo>
                <a:cubicBezTo>
                  <a:pt x="224539" y="6096000"/>
                  <a:pt x="0" y="5871461"/>
                  <a:pt x="0" y="559447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06551" y="-1249866"/>
            <a:ext cx="8807946" cy="1007957"/>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257246" y="951330"/>
            <a:ext cx="7758501" cy="5164364"/>
          </a:xfrm>
        </p:spPr>
        <p:txBody>
          <a:bodyPr anchor="b">
            <a:noAutofit/>
          </a:bodyPr>
          <a:lstStyle>
            <a:lvl1pPr marL="0" indent="0">
              <a:lnSpc>
                <a:spcPct val="90000"/>
              </a:lnSpc>
              <a:buNone/>
              <a:defRPr sz="5457" b="0"/>
            </a:lvl1pPr>
            <a:lvl2pPr marL="189006" indent="0">
              <a:lnSpc>
                <a:spcPct val="90000"/>
              </a:lnSpc>
              <a:buNone/>
              <a:defRPr sz="4961" b="0"/>
            </a:lvl2pPr>
            <a:lvl3pPr marL="378013" indent="0">
              <a:lnSpc>
                <a:spcPct val="90000"/>
              </a:lnSpc>
              <a:buNone/>
              <a:defRPr sz="4465" b="0"/>
            </a:lvl3pPr>
            <a:lvl4pPr marL="567019" indent="0">
              <a:lnSpc>
                <a:spcPct val="90000"/>
              </a:lnSpc>
              <a:buNone/>
              <a:defRPr sz="3969" b="0"/>
            </a:lvl4pPr>
            <a:lvl5pPr marL="756026" indent="0">
              <a:lnSpc>
                <a:spcPct val="90000"/>
              </a:lnSpc>
              <a:buNone/>
              <a:defRPr sz="3638" b="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603189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06551" y="-1249866"/>
            <a:ext cx="8807946" cy="1007957"/>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8211" y="104271"/>
            <a:ext cx="9605985" cy="6341100"/>
          </a:xfrm>
        </p:spPr>
        <p:txBody>
          <a:bodyPr anchor="t">
            <a:noAutofit/>
          </a:bodyPr>
          <a:lstStyle>
            <a:lvl1pPr marL="0" indent="0">
              <a:lnSpc>
                <a:spcPct val="90000"/>
              </a:lnSpc>
              <a:buNone/>
              <a:defRPr sz="5953" b="0" cap="all" spc="-83" baseline="0">
                <a:solidFill>
                  <a:schemeClr val="accent1"/>
                </a:solidFill>
              </a:defRPr>
            </a:lvl1pPr>
            <a:lvl2pPr marL="189006" indent="0">
              <a:lnSpc>
                <a:spcPct val="90000"/>
              </a:lnSpc>
              <a:buNone/>
              <a:defRPr sz="5953" b="0" cap="all" spc="-83" baseline="0">
                <a:solidFill>
                  <a:schemeClr val="accent1"/>
                </a:solidFill>
              </a:defRPr>
            </a:lvl2pPr>
            <a:lvl3pPr marL="378013" indent="0">
              <a:lnSpc>
                <a:spcPct val="90000"/>
              </a:lnSpc>
              <a:buNone/>
              <a:defRPr sz="5953" b="0" cap="all" spc="-83" baseline="0">
                <a:solidFill>
                  <a:schemeClr val="accent1"/>
                </a:solidFill>
              </a:defRPr>
            </a:lvl3pPr>
            <a:lvl4pPr marL="567019" indent="0">
              <a:lnSpc>
                <a:spcPct val="90000"/>
              </a:lnSpc>
              <a:buNone/>
              <a:defRPr sz="5953" b="0" cap="all" spc="-83" baseline="0">
                <a:solidFill>
                  <a:schemeClr val="accent1"/>
                </a:solidFill>
              </a:defRPr>
            </a:lvl4pPr>
            <a:lvl5pPr marL="756026" indent="0">
              <a:lnSpc>
                <a:spcPct val="90000"/>
              </a:lnSpc>
              <a:buNone/>
              <a:defRPr sz="5953" b="0" cap="all" spc="-83"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0837258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0E08BE8-EB98-F551-F5ED-FE16CE82FBB9}"/>
              </a:ext>
              <a:ext uri="{C183D7F6-B498-43B3-948B-1728B52AA6E4}">
                <adec:decorative xmlns:adec="http://schemas.microsoft.com/office/drawing/2017/decorative" val="1"/>
              </a:ext>
            </a:extLst>
          </p:cNvPr>
          <p:cNvSpPr/>
          <p:nvPr/>
        </p:nvSpPr>
        <p:spPr>
          <a:xfrm>
            <a:off x="1" y="0"/>
            <a:ext cx="9210251" cy="6417150"/>
          </a:xfrm>
          <a:custGeom>
            <a:avLst/>
            <a:gdLst>
              <a:gd name="connsiteX0" fmla="*/ 0 w 11139327"/>
              <a:gd name="connsiteY0" fmla="*/ 0 h 5821522"/>
              <a:gd name="connsiteX1" fmla="*/ 11139327 w 11139327"/>
              <a:gd name="connsiteY1" fmla="*/ 0 h 5821522"/>
              <a:gd name="connsiteX2" fmla="*/ 11139327 w 11139327"/>
              <a:gd name="connsiteY2" fmla="*/ 5320000 h 5821522"/>
              <a:gd name="connsiteX3" fmla="*/ 10637805 w 11139327"/>
              <a:gd name="connsiteY3" fmla="*/ 5821522 h 5821522"/>
              <a:gd name="connsiteX4" fmla="*/ 0 w 11139327"/>
              <a:gd name="connsiteY4" fmla="*/ 5821522 h 582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9327" h="5821522">
                <a:moveTo>
                  <a:pt x="0" y="0"/>
                </a:moveTo>
                <a:lnTo>
                  <a:pt x="11139327" y="0"/>
                </a:lnTo>
                <a:lnTo>
                  <a:pt x="11139327" y="5320000"/>
                </a:lnTo>
                <a:cubicBezTo>
                  <a:pt x="11139327" y="5596983"/>
                  <a:pt x="10914788" y="5821522"/>
                  <a:pt x="10637805" y="5821522"/>
                </a:cubicBezTo>
                <a:lnTo>
                  <a:pt x="0" y="582152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06551" y="-1249866"/>
            <a:ext cx="8807946" cy="1007957"/>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22807" y="317681"/>
            <a:ext cx="8248557" cy="5539879"/>
          </a:xfrm>
        </p:spPr>
        <p:txBody>
          <a:bodyPr anchor="t">
            <a:noAutofit/>
          </a:bodyPr>
          <a:lstStyle>
            <a:lvl1pPr marL="0" indent="0">
              <a:lnSpc>
                <a:spcPct val="90000"/>
              </a:lnSpc>
              <a:buNone/>
              <a:defRPr sz="5457" b="0" cap="all" spc="-83" baseline="0">
                <a:solidFill>
                  <a:schemeClr val="accent1"/>
                </a:solidFill>
              </a:defRPr>
            </a:lvl1pPr>
            <a:lvl2pPr marL="189006" indent="0">
              <a:lnSpc>
                <a:spcPct val="90000"/>
              </a:lnSpc>
              <a:buNone/>
              <a:defRPr sz="5457" b="0" cap="all" spc="-83" baseline="0">
                <a:solidFill>
                  <a:schemeClr val="accent1"/>
                </a:solidFill>
              </a:defRPr>
            </a:lvl2pPr>
            <a:lvl3pPr marL="378013" indent="0">
              <a:lnSpc>
                <a:spcPct val="90000"/>
              </a:lnSpc>
              <a:buNone/>
              <a:defRPr sz="5457" b="0" cap="all" spc="-83" baseline="0">
                <a:solidFill>
                  <a:schemeClr val="accent1"/>
                </a:solidFill>
              </a:defRPr>
            </a:lvl3pPr>
            <a:lvl4pPr marL="567019" indent="0">
              <a:lnSpc>
                <a:spcPct val="90000"/>
              </a:lnSpc>
              <a:buNone/>
              <a:defRPr sz="5457" b="0" cap="all" spc="-83" baseline="0">
                <a:solidFill>
                  <a:schemeClr val="accent1"/>
                </a:solidFill>
              </a:defRPr>
            </a:lvl4pPr>
            <a:lvl5pPr marL="756026" indent="0">
              <a:lnSpc>
                <a:spcPct val="90000"/>
              </a:lnSpc>
              <a:buNone/>
              <a:defRPr sz="5457" b="0" cap="all" spc="-83"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548718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AB2664E-ED20-1581-CFBA-A89627E3FD59}"/>
              </a:ext>
              <a:ext uri="{C183D7F6-B498-43B3-948B-1728B52AA6E4}">
                <adec:decorative xmlns:adec="http://schemas.microsoft.com/office/drawing/2017/decorative" val="1"/>
              </a:ext>
            </a:extLst>
          </p:cNvPr>
          <p:cNvSpPr/>
          <p:nvPr/>
        </p:nvSpPr>
        <p:spPr>
          <a:xfrm>
            <a:off x="1" y="0"/>
            <a:ext cx="8862772" cy="6156697"/>
          </a:xfrm>
          <a:custGeom>
            <a:avLst/>
            <a:gdLst>
              <a:gd name="connsiteX0" fmla="*/ 0 w 10719069"/>
              <a:gd name="connsiteY0" fmla="*/ 0 h 5585244"/>
              <a:gd name="connsiteX1" fmla="*/ 10719069 w 10719069"/>
              <a:gd name="connsiteY1" fmla="*/ 0 h 5585244"/>
              <a:gd name="connsiteX2" fmla="*/ 10719069 w 10719069"/>
              <a:gd name="connsiteY2" fmla="*/ 5083722 h 5585244"/>
              <a:gd name="connsiteX3" fmla="*/ 10217547 w 10719069"/>
              <a:gd name="connsiteY3" fmla="*/ 5585244 h 5585244"/>
              <a:gd name="connsiteX4" fmla="*/ 0 w 10719069"/>
              <a:gd name="connsiteY4" fmla="*/ 5585244 h 55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069" h="5585244">
                <a:moveTo>
                  <a:pt x="0" y="0"/>
                </a:moveTo>
                <a:lnTo>
                  <a:pt x="10719069" y="0"/>
                </a:lnTo>
                <a:lnTo>
                  <a:pt x="10719069" y="5083722"/>
                </a:lnTo>
                <a:cubicBezTo>
                  <a:pt x="10719069" y="5360705"/>
                  <a:pt x="10494530" y="5585244"/>
                  <a:pt x="10217547" y="5585244"/>
                </a:cubicBezTo>
                <a:lnTo>
                  <a:pt x="0" y="5585244"/>
                </a:lnTo>
                <a:close/>
              </a:path>
            </a:pathLst>
          </a:cu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06551" y="-1249866"/>
            <a:ext cx="8807946" cy="1007957"/>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56786" y="668197"/>
            <a:ext cx="7721873" cy="4994483"/>
          </a:xfrm>
        </p:spPr>
        <p:txBody>
          <a:bodyPr anchor="b">
            <a:normAutofit/>
          </a:bodyPr>
          <a:lstStyle>
            <a:lvl1pPr marL="0" indent="0">
              <a:lnSpc>
                <a:spcPct val="90000"/>
              </a:lnSpc>
              <a:buNone/>
              <a:defRPr sz="5457" b="0" cap="none" baseline="0">
                <a:solidFill>
                  <a:schemeClr val="accent1"/>
                </a:solidFill>
              </a:defRPr>
            </a:lvl1pPr>
            <a:lvl2pPr marL="189006" indent="0">
              <a:lnSpc>
                <a:spcPct val="90000"/>
              </a:lnSpc>
              <a:buNone/>
              <a:defRPr sz="4961" b="0" cap="none" baseline="0">
                <a:solidFill>
                  <a:schemeClr val="accent1"/>
                </a:solidFill>
              </a:defRPr>
            </a:lvl2pPr>
            <a:lvl3pPr marL="378013" indent="0">
              <a:lnSpc>
                <a:spcPct val="90000"/>
              </a:lnSpc>
              <a:buNone/>
              <a:defRPr sz="4465" b="0" cap="none" baseline="0">
                <a:solidFill>
                  <a:schemeClr val="accent1"/>
                </a:solidFill>
              </a:defRPr>
            </a:lvl3pPr>
            <a:lvl4pPr marL="567019" indent="0">
              <a:lnSpc>
                <a:spcPct val="90000"/>
              </a:lnSpc>
              <a:buNone/>
              <a:defRPr sz="3969" b="0" cap="none" baseline="0">
                <a:solidFill>
                  <a:schemeClr val="accent1"/>
                </a:solidFill>
              </a:defRPr>
            </a:lvl4pPr>
            <a:lvl5pPr marL="756026" indent="0">
              <a:lnSpc>
                <a:spcPct val="90000"/>
              </a:lnSpc>
              <a:buNone/>
              <a:defRPr sz="3638" b="0" cap="none"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72292775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2348401"/>
            <a:ext cx="8568531" cy="1620430"/>
          </a:xfrm>
        </p:spPr>
        <p:txBody>
          <a:bodyPr/>
          <a:lstStyle/>
          <a:p>
            <a:r>
              <a:rPr lang="en-US"/>
              <a:t>Click to edit Master title style</a:t>
            </a:r>
          </a:p>
        </p:txBody>
      </p:sp>
      <p:sp>
        <p:nvSpPr>
          <p:cNvPr id="3" name="Subtitle 2"/>
          <p:cNvSpPr>
            <a:spLocks noGrp="1"/>
          </p:cNvSpPr>
          <p:nvPr>
            <p:ph type="subTitle" idx="1"/>
          </p:nvPr>
        </p:nvSpPr>
        <p:spPr>
          <a:xfrm>
            <a:off x="1512094" y="4283816"/>
            <a:ext cx="7056438" cy="1931917"/>
          </a:xfrm>
        </p:spPr>
        <p:txBody>
          <a:bodyPr/>
          <a:lstStyle>
            <a:lvl1pPr marL="0" indent="0" algn="ctr">
              <a:buNone/>
              <a:defRPr>
                <a:solidFill>
                  <a:schemeClr val="tx1">
                    <a:tint val="75000"/>
                  </a:schemeClr>
                </a:solidFill>
              </a:defRPr>
            </a:lvl1pPr>
            <a:lvl2pPr marL="378013" indent="0" algn="ctr">
              <a:buNone/>
              <a:defRPr>
                <a:solidFill>
                  <a:schemeClr val="tx1">
                    <a:tint val="75000"/>
                  </a:schemeClr>
                </a:solidFill>
              </a:defRPr>
            </a:lvl2pPr>
            <a:lvl3pPr marL="756026" indent="0" algn="ctr">
              <a:buNone/>
              <a:defRPr>
                <a:solidFill>
                  <a:schemeClr val="tx1">
                    <a:tint val="75000"/>
                  </a:schemeClr>
                </a:solidFill>
              </a:defRPr>
            </a:lvl3pPr>
            <a:lvl4pPr marL="1134039" indent="0" algn="ctr">
              <a:buNone/>
              <a:defRPr>
                <a:solidFill>
                  <a:schemeClr val="tx1">
                    <a:tint val="75000"/>
                  </a:schemeClr>
                </a:solidFill>
              </a:defRPr>
            </a:lvl4pPr>
            <a:lvl5pPr marL="1512052" indent="0" algn="ctr">
              <a:buNone/>
              <a:defRPr>
                <a:solidFill>
                  <a:schemeClr val="tx1">
                    <a:tint val="75000"/>
                  </a:schemeClr>
                </a:solidFill>
              </a:defRPr>
            </a:lvl5pPr>
            <a:lvl6pPr marL="1890065" indent="0" algn="ctr">
              <a:buNone/>
              <a:defRPr>
                <a:solidFill>
                  <a:schemeClr val="tx1">
                    <a:tint val="75000"/>
                  </a:schemeClr>
                </a:solidFill>
              </a:defRPr>
            </a:lvl6pPr>
            <a:lvl7pPr marL="2268078" indent="0" algn="ctr">
              <a:buNone/>
              <a:defRPr>
                <a:solidFill>
                  <a:schemeClr val="tx1">
                    <a:tint val="75000"/>
                  </a:schemeClr>
                </a:solidFill>
              </a:defRPr>
            </a:lvl7pPr>
            <a:lvl8pPr marL="2646091" indent="0" algn="ctr">
              <a:buNone/>
              <a:defRPr>
                <a:solidFill>
                  <a:schemeClr val="tx1">
                    <a:tint val="75000"/>
                  </a:schemeClr>
                </a:solidFill>
              </a:defRPr>
            </a:lvl8pPr>
            <a:lvl9pPr marL="3024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80019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Statem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506551" y="-1249866"/>
            <a:ext cx="8807946" cy="1007957"/>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283627" y="1604117"/>
            <a:ext cx="8394543" cy="5583773"/>
          </a:xfrm>
        </p:spPr>
        <p:txBody>
          <a:bodyPr anchor="b">
            <a:normAutofit/>
          </a:bodyPr>
          <a:lstStyle>
            <a:lvl1pPr marL="0" indent="0">
              <a:lnSpc>
                <a:spcPct val="90000"/>
              </a:lnSpc>
              <a:buNone/>
              <a:defRPr sz="5953" b="0">
                <a:solidFill>
                  <a:schemeClr val="accent1"/>
                </a:solidFill>
              </a:defRPr>
            </a:lvl1pPr>
            <a:lvl2pPr marL="189006" indent="0">
              <a:lnSpc>
                <a:spcPct val="90000"/>
              </a:lnSpc>
              <a:buNone/>
              <a:defRPr sz="5457" b="0">
                <a:solidFill>
                  <a:schemeClr val="accent1"/>
                </a:solidFill>
              </a:defRPr>
            </a:lvl2pPr>
            <a:lvl3pPr marL="378013" indent="0">
              <a:lnSpc>
                <a:spcPct val="90000"/>
              </a:lnSpc>
              <a:buNone/>
              <a:defRPr sz="4961" b="0">
                <a:solidFill>
                  <a:schemeClr val="accent1"/>
                </a:solidFill>
              </a:defRPr>
            </a:lvl3pPr>
            <a:lvl4pPr marL="567019" indent="0">
              <a:lnSpc>
                <a:spcPct val="90000"/>
              </a:lnSpc>
              <a:buNone/>
              <a:defRPr sz="4465" b="0">
                <a:solidFill>
                  <a:schemeClr val="accent1"/>
                </a:solidFill>
              </a:defRPr>
            </a:lvl4pPr>
            <a:lvl5pPr marL="756026" indent="0">
              <a:lnSpc>
                <a:spcPct val="90000"/>
              </a:lnSpc>
              <a:buNone/>
              <a:defRPr sz="3969"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635080" y="70557"/>
            <a:ext cx="2951754" cy="372944"/>
          </a:xfrm>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7682351" y="70557"/>
            <a:ext cx="1333396" cy="372944"/>
          </a:xfrm>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9140607" y="70557"/>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8178952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638382" y="5606051"/>
            <a:ext cx="7415545" cy="834793"/>
          </a:xfrm>
        </p:spPr>
        <p:txBody>
          <a:bodyPr anchor="t">
            <a:normAutofit/>
          </a:bodyPr>
          <a:lstStyle>
            <a:lvl1pPr>
              <a:lnSpc>
                <a:spcPct val="120000"/>
              </a:lnSpc>
              <a:defRPr sz="1323">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638382" y="906030"/>
            <a:ext cx="7415545" cy="4124990"/>
          </a:xfrm>
        </p:spPr>
        <p:txBody>
          <a:bodyPr anchor="t">
            <a:normAutofit/>
          </a:bodyPr>
          <a:lstStyle>
            <a:lvl1pPr marL="113404" indent="-113404">
              <a:lnSpc>
                <a:spcPct val="100000"/>
              </a:lnSpc>
              <a:spcBef>
                <a:spcPts val="0"/>
              </a:spcBef>
              <a:buNone/>
              <a:defRPr sz="4961">
                <a:solidFill>
                  <a:schemeClr val="accent1"/>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1309048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635080" y="5473205"/>
            <a:ext cx="8136858" cy="1421219"/>
          </a:xfrm>
        </p:spPr>
        <p:txBody>
          <a:bodyPr anchor="ctr">
            <a:normAutofit/>
          </a:bodyPr>
          <a:lstStyle>
            <a:lvl1pPr>
              <a:lnSpc>
                <a:spcPct val="120000"/>
              </a:lnSpc>
              <a:defRPr sz="1488"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638381" y="804100"/>
            <a:ext cx="8136859" cy="4204429"/>
          </a:xfrm>
        </p:spPr>
        <p:txBody>
          <a:bodyPr anchor="t">
            <a:normAutofit/>
          </a:bodyPr>
          <a:lstStyle>
            <a:lvl1pPr marL="113404" indent="-113404">
              <a:lnSpc>
                <a:spcPct val="90000"/>
              </a:lnSpc>
              <a:spcBef>
                <a:spcPts val="0"/>
              </a:spcBef>
              <a:buNone/>
              <a:defRPr sz="5953">
                <a:solidFill>
                  <a:schemeClr val="accent1"/>
                </a:solidFill>
                <a:latin typeface="+mj-lt"/>
              </a:defRPr>
            </a:lvl1pPr>
          </a:lstStyle>
          <a:p>
            <a:pPr lvl="0"/>
            <a:r>
              <a:rPr lang="en-US" dirty="0"/>
              <a:t>Click to edit Quote</a:t>
            </a:r>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endParaRPr lang="en-US"/>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D7E3ECEC-7E7B-4FB9-BAE8-5C10F12795EA}" type="datetimeFigureOut">
              <a:rPr lang="en-US" smtClean="0"/>
              <a:t>12/27/2025</a:t>
            </a:fld>
            <a:endParaRPr lang="en-US"/>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473040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43F357D-01B6-71AD-58FF-26C551B8D6F8}"/>
              </a:ext>
              <a:ext uri="{C183D7F6-B498-43B3-948B-1728B52AA6E4}">
                <adec:decorative xmlns:adec="http://schemas.microsoft.com/office/drawing/2017/decorative" val="1"/>
              </a:ext>
            </a:extLst>
          </p:cNvPr>
          <p:cNvSpPr/>
          <p:nvPr/>
        </p:nvSpPr>
        <p:spPr>
          <a:xfrm rot="10800000" flipH="1">
            <a:off x="0" y="5683417"/>
            <a:ext cx="9482087" cy="1876258"/>
          </a:xfrm>
          <a:custGeom>
            <a:avLst/>
            <a:gdLst>
              <a:gd name="connsiteX0" fmla="*/ 10322569 w 10836926"/>
              <a:gd name="connsiteY0" fmla="*/ 1702107 h 1702107"/>
              <a:gd name="connsiteX1" fmla="*/ 0 w 10836926"/>
              <a:gd name="connsiteY1" fmla="*/ 1702107 h 1702107"/>
              <a:gd name="connsiteX2" fmla="*/ 0 w 10836926"/>
              <a:gd name="connsiteY2" fmla="*/ 0 h 1702107"/>
              <a:gd name="connsiteX3" fmla="*/ 10836926 w 10836926"/>
              <a:gd name="connsiteY3" fmla="*/ 0 h 1702107"/>
              <a:gd name="connsiteX4" fmla="*/ 10836926 w 10836926"/>
              <a:gd name="connsiteY4" fmla="*/ 1187751 h 1702107"/>
              <a:gd name="connsiteX5" fmla="*/ 10322569 w 10836926"/>
              <a:gd name="connsiteY5" fmla="*/ 1702107 h 1702107"/>
              <a:gd name="connsiteX0" fmla="*/ 10990389 w 11504746"/>
              <a:gd name="connsiteY0" fmla="*/ 1702107 h 1702107"/>
              <a:gd name="connsiteX1" fmla="*/ 0 w 11504746"/>
              <a:gd name="connsiteY1" fmla="*/ 1702107 h 1702107"/>
              <a:gd name="connsiteX2" fmla="*/ 667820 w 11504746"/>
              <a:gd name="connsiteY2" fmla="*/ 0 h 1702107"/>
              <a:gd name="connsiteX3" fmla="*/ 11504746 w 11504746"/>
              <a:gd name="connsiteY3" fmla="*/ 0 h 1702107"/>
              <a:gd name="connsiteX4" fmla="*/ 11504746 w 11504746"/>
              <a:gd name="connsiteY4" fmla="*/ 1187751 h 1702107"/>
              <a:gd name="connsiteX5" fmla="*/ 10990389 w 11504746"/>
              <a:gd name="connsiteY5" fmla="*/ 1702107 h 1702107"/>
              <a:gd name="connsiteX0" fmla="*/ 11000664 w 11515021"/>
              <a:gd name="connsiteY0" fmla="*/ 1702107 h 1702107"/>
              <a:gd name="connsiteX1" fmla="*/ 10275 w 11515021"/>
              <a:gd name="connsiteY1" fmla="*/ 1702107 h 1702107"/>
              <a:gd name="connsiteX2" fmla="*/ 0 w 11515021"/>
              <a:gd name="connsiteY2" fmla="*/ 0 h 1702107"/>
              <a:gd name="connsiteX3" fmla="*/ 11515021 w 11515021"/>
              <a:gd name="connsiteY3" fmla="*/ 0 h 1702107"/>
              <a:gd name="connsiteX4" fmla="*/ 11515021 w 11515021"/>
              <a:gd name="connsiteY4" fmla="*/ 1187751 h 1702107"/>
              <a:gd name="connsiteX5" fmla="*/ 11000664 w 11515021"/>
              <a:gd name="connsiteY5" fmla="*/ 1702107 h 17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5021" h="1702107">
                <a:moveTo>
                  <a:pt x="11000664" y="1702107"/>
                </a:moveTo>
                <a:lnTo>
                  <a:pt x="10275" y="1702107"/>
                </a:lnTo>
                <a:lnTo>
                  <a:pt x="0" y="0"/>
                </a:lnTo>
                <a:lnTo>
                  <a:pt x="11515021" y="0"/>
                </a:lnTo>
                <a:lnTo>
                  <a:pt x="11515021" y="1187751"/>
                </a:lnTo>
                <a:cubicBezTo>
                  <a:pt x="11515021" y="1471822"/>
                  <a:pt x="11284736" y="1702107"/>
                  <a:pt x="11000664" y="170210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189287" y="6266603"/>
            <a:ext cx="7491587" cy="709887"/>
          </a:xfrm>
        </p:spPr>
        <p:txBody>
          <a:bodyPr anchor="ctr">
            <a:normAutofit/>
          </a:bodyPr>
          <a:lstStyle>
            <a:lvl1pPr algn="r">
              <a:lnSpc>
                <a:spcPct val="120000"/>
              </a:lnSpc>
              <a:defRPr sz="1323">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189288" y="1132537"/>
            <a:ext cx="7491587" cy="3748693"/>
          </a:xfrm>
        </p:spPr>
        <p:txBody>
          <a:bodyPr anchor="ctr">
            <a:normAutofit/>
          </a:bodyPr>
          <a:lstStyle>
            <a:lvl1pPr marL="113404" indent="-113404">
              <a:lnSpc>
                <a:spcPct val="100000"/>
              </a:lnSpc>
              <a:spcBef>
                <a:spcPts val="0"/>
              </a:spcBef>
              <a:buNone/>
              <a:defRPr sz="3969">
                <a:solidFill>
                  <a:schemeClr val="accent1"/>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638382" y="7035538"/>
            <a:ext cx="2329024" cy="372944"/>
          </a:xfrm>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a:xfrm>
            <a:off x="7682351" y="7035538"/>
            <a:ext cx="1333396" cy="372944"/>
          </a:xfrm>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9137007" y="7035538"/>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4390596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4">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A777E9-52E4-B265-D19D-C179BB567FA4}"/>
              </a:ext>
              <a:ext uri="{C183D7F6-B498-43B3-948B-1728B52AA6E4}">
                <adec:decorative xmlns:adec="http://schemas.microsoft.com/office/drawing/2017/decorative" val="1"/>
              </a:ext>
            </a:extLst>
          </p:cNvPr>
          <p:cNvSpPr/>
          <p:nvPr/>
        </p:nvSpPr>
        <p:spPr>
          <a:xfrm>
            <a:off x="1" y="0"/>
            <a:ext cx="8937905" cy="5674796"/>
          </a:xfrm>
          <a:custGeom>
            <a:avLst/>
            <a:gdLst>
              <a:gd name="connsiteX0" fmla="*/ 0 w 10809939"/>
              <a:gd name="connsiteY0" fmla="*/ 0 h 5148072"/>
              <a:gd name="connsiteX1" fmla="*/ 10809939 w 10809939"/>
              <a:gd name="connsiteY1" fmla="*/ 0 h 5148072"/>
              <a:gd name="connsiteX2" fmla="*/ 10809939 w 10809939"/>
              <a:gd name="connsiteY2" fmla="*/ 4646550 h 5148072"/>
              <a:gd name="connsiteX3" fmla="*/ 10308417 w 10809939"/>
              <a:gd name="connsiteY3" fmla="*/ 5148072 h 5148072"/>
              <a:gd name="connsiteX4" fmla="*/ 0 w 10809939"/>
              <a:gd name="connsiteY4" fmla="*/ 5148072 h 51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148072">
                <a:moveTo>
                  <a:pt x="0" y="0"/>
                </a:moveTo>
                <a:lnTo>
                  <a:pt x="10809939" y="0"/>
                </a:lnTo>
                <a:lnTo>
                  <a:pt x="10809939" y="4646550"/>
                </a:lnTo>
                <a:cubicBezTo>
                  <a:pt x="10809939" y="4923533"/>
                  <a:pt x="10585400" y="5148072"/>
                  <a:pt x="10308417" y="5148072"/>
                </a:cubicBezTo>
                <a:lnTo>
                  <a:pt x="0" y="514807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88"/>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634542" y="6082902"/>
            <a:ext cx="7411958" cy="902238"/>
          </a:xfrm>
        </p:spPr>
        <p:txBody>
          <a:bodyPr anchor="ctr">
            <a:normAutofit/>
          </a:bodyPr>
          <a:lstStyle>
            <a:lvl1pPr>
              <a:lnSpc>
                <a:spcPct val="120000"/>
              </a:lnSpc>
              <a:defRPr sz="1323"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634542" y="826751"/>
            <a:ext cx="7221273" cy="4189591"/>
          </a:xfrm>
        </p:spPr>
        <p:txBody>
          <a:bodyPr anchor="t">
            <a:normAutofit/>
          </a:bodyPr>
          <a:lstStyle>
            <a:lvl1pPr marL="113404" indent="-113404">
              <a:lnSpc>
                <a:spcPct val="90000"/>
              </a:lnSpc>
              <a:spcBef>
                <a:spcPts val="0"/>
              </a:spcBef>
              <a:buNone/>
              <a:defRPr sz="4465">
                <a:solidFill>
                  <a:schemeClr val="accent1"/>
                </a:solidFill>
                <a:latin typeface="+mj-lt"/>
              </a:defRPr>
            </a:lvl1pPr>
          </a:lstStyle>
          <a:p>
            <a:pPr lvl="0"/>
            <a:r>
              <a:rPr lang="en-US" dirty="0"/>
              <a:t>Click to edit Quote</a:t>
            </a:r>
          </a:p>
        </p:txBody>
      </p:sp>
      <p:sp>
        <p:nvSpPr>
          <p:cNvPr id="8" name="Footer Placeholder 7">
            <a:extLst>
              <a:ext uri="{FF2B5EF4-FFF2-40B4-BE49-F238E27FC236}">
                <a16:creationId xmlns:a16="http://schemas.microsoft.com/office/drawing/2014/main" id="{0AD62116-941C-252B-AE63-2508CE4FDD3F}"/>
              </a:ext>
            </a:extLst>
          </p:cNvPr>
          <p:cNvSpPr>
            <a:spLocks noGrp="1"/>
          </p:cNvSpPr>
          <p:nvPr>
            <p:ph type="ftr" sz="quarter" idx="15"/>
          </p:nvPr>
        </p:nvSpPr>
        <p:spPr>
          <a:xfrm>
            <a:off x="638382" y="7035538"/>
            <a:ext cx="2329024" cy="372944"/>
          </a:xfrm>
        </p:spPr>
        <p:txBody>
          <a:bodyPr/>
          <a:lstStyle/>
          <a:p>
            <a:endParaRPr lang="en-US"/>
          </a:p>
        </p:txBody>
      </p:sp>
      <p:sp>
        <p:nvSpPr>
          <p:cNvPr id="6" name="Date Placeholder 5">
            <a:extLst>
              <a:ext uri="{FF2B5EF4-FFF2-40B4-BE49-F238E27FC236}">
                <a16:creationId xmlns:a16="http://schemas.microsoft.com/office/drawing/2014/main" id="{23547C88-24DC-DAA1-274D-9715ED6805BC}"/>
              </a:ext>
            </a:extLst>
          </p:cNvPr>
          <p:cNvSpPr>
            <a:spLocks noGrp="1"/>
          </p:cNvSpPr>
          <p:nvPr>
            <p:ph type="dt" sz="half" idx="14"/>
          </p:nvPr>
        </p:nvSpPr>
        <p:spPr>
          <a:xfrm>
            <a:off x="7682351" y="7035538"/>
            <a:ext cx="1333396" cy="372944"/>
          </a:xfrm>
        </p:spPr>
        <p:txBody>
          <a:bodyPr/>
          <a:lstStyle/>
          <a:p>
            <a:fld id="{D7E3ECEC-7E7B-4FB9-BAE8-5C10F12795EA}" type="datetimeFigureOut">
              <a:rPr lang="en-US" smtClean="0"/>
              <a:t>12/27/2025</a:t>
            </a:fld>
            <a:endParaRPr lang="en-US"/>
          </a:p>
        </p:txBody>
      </p:sp>
      <p:sp>
        <p:nvSpPr>
          <p:cNvPr id="10" name="Slide Number Placeholder 9">
            <a:extLst>
              <a:ext uri="{FF2B5EF4-FFF2-40B4-BE49-F238E27FC236}">
                <a16:creationId xmlns:a16="http://schemas.microsoft.com/office/drawing/2014/main" id="{A921AC9D-428B-1CE3-499F-1289B47D5F26}"/>
              </a:ext>
            </a:extLst>
          </p:cNvPr>
          <p:cNvSpPr>
            <a:spLocks noGrp="1"/>
          </p:cNvSpPr>
          <p:nvPr>
            <p:ph type="sldNum" sz="quarter" idx="16"/>
          </p:nvPr>
        </p:nvSpPr>
        <p:spPr>
          <a:xfrm>
            <a:off x="9137007" y="7035538"/>
            <a:ext cx="378023" cy="372944"/>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891317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3">
            <a:alpha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EBA2EC2-4347-818C-501D-DEEA9CA0D13B}"/>
              </a:ext>
              <a:ext uri="{C183D7F6-B498-43B3-948B-1728B52AA6E4}">
                <adec:decorative xmlns:adec="http://schemas.microsoft.com/office/drawing/2017/decorative" val="1"/>
              </a:ext>
            </a:extLst>
          </p:cNvPr>
          <p:cNvSpPr/>
          <p:nvPr/>
        </p:nvSpPr>
        <p:spPr>
          <a:xfrm>
            <a:off x="1" y="0"/>
            <a:ext cx="8937905" cy="6191983"/>
          </a:xfrm>
          <a:custGeom>
            <a:avLst/>
            <a:gdLst>
              <a:gd name="connsiteX0" fmla="*/ 0 w 10809939"/>
              <a:gd name="connsiteY0" fmla="*/ 0 h 5638868"/>
              <a:gd name="connsiteX1" fmla="*/ 10809939 w 10809939"/>
              <a:gd name="connsiteY1" fmla="*/ 0 h 5638868"/>
              <a:gd name="connsiteX2" fmla="*/ 10809939 w 10809939"/>
              <a:gd name="connsiteY2" fmla="*/ 5116914 h 5638868"/>
              <a:gd name="connsiteX3" fmla="*/ 10287986 w 10809939"/>
              <a:gd name="connsiteY3" fmla="*/ 5638868 h 5638868"/>
              <a:gd name="connsiteX4" fmla="*/ 0 w 10809939"/>
              <a:gd name="connsiteY4" fmla="*/ 5638868 h 563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638868">
                <a:moveTo>
                  <a:pt x="0" y="0"/>
                </a:moveTo>
                <a:lnTo>
                  <a:pt x="10809939" y="0"/>
                </a:lnTo>
                <a:lnTo>
                  <a:pt x="10809939" y="5116914"/>
                </a:lnTo>
                <a:cubicBezTo>
                  <a:pt x="10809939" y="5405181"/>
                  <a:pt x="10576253" y="5638868"/>
                  <a:pt x="10287986" y="5638868"/>
                </a:cubicBezTo>
                <a:lnTo>
                  <a:pt x="0" y="5638868"/>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756026" rtl="0" eaLnBrk="1" fontAlgn="auto" latinLnBrk="0" hangingPunct="1">
              <a:lnSpc>
                <a:spcPct val="100000"/>
              </a:lnSpc>
              <a:spcBef>
                <a:spcPts val="0"/>
              </a:spcBef>
              <a:spcAft>
                <a:spcPts val="0"/>
              </a:spcAft>
              <a:buClrTx/>
              <a:buSzTx/>
              <a:buFontTx/>
              <a:buNone/>
              <a:tabLst/>
              <a:defRPr/>
            </a:pPr>
            <a:endParaRPr kumimoji="0" lang="en-US" sz="1488"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2378576" y="4760471"/>
            <a:ext cx="6089150" cy="1097935"/>
          </a:xfrm>
        </p:spPr>
        <p:txBody>
          <a:bodyPr anchor="ctr">
            <a:normAutofit/>
          </a:bodyPr>
          <a:lstStyle>
            <a:lvl1pPr algn="r">
              <a:lnSpc>
                <a:spcPct val="120000"/>
              </a:lnSpc>
              <a:defRPr sz="1158" b="0" spc="83" baseline="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635079" y="713969"/>
            <a:ext cx="7832646" cy="4046501"/>
          </a:xfrm>
        </p:spPr>
        <p:txBody>
          <a:bodyPr anchor="ctr">
            <a:normAutofit/>
          </a:bodyPr>
          <a:lstStyle>
            <a:lvl1pPr marL="113404" indent="-113404">
              <a:lnSpc>
                <a:spcPct val="100000"/>
              </a:lnSpc>
              <a:spcBef>
                <a:spcPts val="0"/>
              </a:spcBef>
              <a:buNone/>
              <a:defRPr sz="3969">
                <a:solidFill>
                  <a:schemeClr val="tx2"/>
                </a:solidFill>
                <a:latin typeface="+mj-lt"/>
              </a:defRPr>
            </a:lvl1pPr>
          </a:lstStyle>
          <a:p>
            <a:pPr lvl="0"/>
            <a:r>
              <a:rPr lang="en-US" dirty="0"/>
              <a:t>Click to edit Quote</a:t>
            </a:r>
          </a:p>
        </p:txBody>
      </p:sp>
      <p:sp>
        <p:nvSpPr>
          <p:cNvPr id="12" name="Footer Placeholder 11">
            <a:extLst>
              <a:ext uri="{FF2B5EF4-FFF2-40B4-BE49-F238E27FC236}">
                <a16:creationId xmlns:a16="http://schemas.microsoft.com/office/drawing/2014/main" id="{B68D110F-CED3-F33A-EDD7-57811187B5A8}"/>
              </a:ext>
            </a:extLst>
          </p:cNvPr>
          <p:cNvSpPr>
            <a:spLocks noGrp="1"/>
          </p:cNvSpPr>
          <p:nvPr>
            <p:ph type="ftr" sz="quarter" idx="15"/>
          </p:nvPr>
        </p:nvSpPr>
        <p:spPr/>
        <p:txBody>
          <a:bodyPr/>
          <a:lstStyle/>
          <a:p>
            <a:endParaRPr lang="en-US"/>
          </a:p>
        </p:txBody>
      </p:sp>
      <p:sp>
        <p:nvSpPr>
          <p:cNvPr id="11" name="Date Placeholder 10">
            <a:extLst>
              <a:ext uri="{FF2B5EF4-FFF2-40B4-BE49-F238E27FC236}">
                <a16:creationId xmlns:a16="http://schemas.microsoft.com/office/drawing/2014/main" id="{1BE1F328-2362-9468-2593-BAF90BE9CEB0}"/>
              </a:ext>
            </a:extLst>
          </p:cNvPr>
          <p:cNvSpPr>
            <a:spLocks noGrp="1"/>
          </p:cNvSpPr>
          <p:nvPr>
            <p:ph type="dt" sz="half" idx="14"/>
          </p:nvPr>
        </p:nvSpPr>
        <p:spPr/>
        <p:txBody>
          <a:bodyPr/>
          <a:lstStyle/>
          <a:p>
            <a:fld id="{D7E3ECEC-7E7B-4FB9-BAE8-5C10F12795EA}" type="datetimeFigureOut">
              <a:rPr lang="en-US" smtClean="0"/>
              <a:t>12/27/2025</a:t>
            </a:fld>
            <a:endParaRPr lang="en-US"/>
          </a:p>
        </p:txBody>
      </p:sp>
      <p:sp>
        <p:nvSpPr>
          <p:cNvPr id="13" name="Slide Number Placeholder 12">
            <a:extLst>
              <a:ext uri="{FF2B5EF4-FFF2-40B4-BE49-F238E27FC236}">
                <a16:creationId xmlns:a16="http://schemas.microsoft.com/office/drawing/2014/main" id="{DADE9A5F-3A0A-29A6-E008-BCCF7C3761BD}"/>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0472508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35079" y="907161"/>
            <a:ext cx="8852049" cy="743961"/>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4B07B2D7-7718-3EA4-C727-BB98633A6739}"/>
              </a:ext>
            </a:extLst>
          </p:cNvPr>
          <p:cNvSpPr>
            <a:spLocks noGrp="1"/>
          </p:cNvSpPr>
          <p:nvPr>
            <p:ph sz="quarter" idx="15"/>
          </p:nvPr>
        </p:nvSpPr>
        <p:spPr>
          <a:xfrm>
            <a:off x="630039" y="1986759"/>
            <a:ext cx="4192009" cy="4732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EB1D51A5-7ABE-E37E-E3A4-3AF4A8448510}"/>
              </a:ext>
            </a:extLst>
          </p:cNvPr>
          <p:cNvSpPr>
            <a:spLocks noGrp="1"/>
          </p:cNvSpPr>
          <p:nvPr>
            <p:ph sz="quarter" idx="16"/>
          </p:nvPr>
        </p:nvSpPr>
        <p:spPr>
          <a:xfrm>
            <a:off x="5286788" y="1986759"/>
            <a:ext cx="4192010" cy="4732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732532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37172" y="907161"/>
            <a:ext cx="8844917" cy="606678"/>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32833" y="1522015"/>
            <a:ext cx="4205766" cy="617113"/>
          </a:xfrm>
        </p:spPr>
        <p:txBody>
          <a:bodyPr anchor="b">
            <a:normAutofit/>
          </a:bodyPr>
          <a:lstStyle>
            <a:lvl1pPr marL="0" indent="0">
              <a:lnSpc>
                <a:spcPct val="90000"/>
              </a:lnSpc>
              <a:buNone/>
              <a:defRPr sz="1323" b="1" cap="all" baseline="0"/>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6" name="Content Placeholder 5">
            <a:extLst>
              <a:ext uri="{FF2B5EF4-FFF2-40B4-BE49-F238E27FC236}">
                <a16:creationId xmlns:a16="http://schemas.microsoft.com/office/drawing/2014/main" id="{30E49B3C-8832-0263-2ACE-16444014FC2C}"/>
              </a:ext>
            </a:extLst>
          </p:cNvPr>
          <p:cNvSpPr>
            <a:spLocks noGrp="1"/>
          </p:cNvSpPr>
          <p:nvPr>
            <p:ph sz="quarter" idx="15"/>
          </p:nvPr>
        </p:nvSpPr>
        <p:spPr>
          <a:xfrm>
            <a:off x="633202" y="2227655"/>
            <a:ext cx="4205510" cy="466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5277208" y="1522015"/>
            <a:ext cx="4205766" cy="617113"/>
          </a:xfrm>
        </p:spPr>
        <p:txBody>
          <a:bodyPr anchor="b">
            <a:normAutofit/>
          </a:bodyPr>
          <a:lstStyle>
            <a:lvl1pPr marL="0" indent="0">
              <a:lnSpc>
                <a:spcPct val="90000"/>
              </a:lnSpc>
              <a:buNone/>
              <a:defRPr sz="1323" b="1" cap="all" baseline="0"/>
            </a:lvl1pPr>
            <a:lvl2pPr marL="378013" indent="0">
              <a:buNone/>
              <a:defRPr sz="1654" b="1"/>
            </a:lvl2pPr>
            <a:lvl3pPr marL="756026" indent="0">
              <a:buNone/>
              <a:defRPr sz="1488" b="1"/>
            </a:lvl3pPr>
            <a:lvl4pPr marL="1134039" indent="0">
              <a:buNone/>
              <a:defRPr sz="1323" b="1"/>
            </a:lvl4pPr>
            <a:lvl5pPr marL="1512052" indent="0">
              <a:buNone/>
              <a:defRPr sz="1323" b="1"/>
            </a:lvl5pPr>
            <a:lvl6pPr marL="1890065" indent="0">
              <a:buNone/>
              <a:defRPr sz="1323" b="1"/>
            </a:lvl6pPr>
            <a:lvl7pPr marL="2268078" indent="0">
              <a:buNone/>
              <a:defRPr sz="1323" b="1"/>
            </a:lvl7pPr>
            <a:lvl8pPr marL="2646091" indent="0">
              <a:buNone/>
              <a:defRPr sz="1323" b="1"/>
            </a:lvl8pPr>
            <a:lvl9pPr marL="3024104" indent="0">
              <a:buNone/>
              <a:defRPr sz="1323" b="1"/>
            </a:lvl9pPr>
          </a:lstStyle>
          <a:p>
            <a:pPr lvl="0"/>
            <a:r>
              <a:rPr lang="en-US"/>
              <a:t>Click to edit Master text styles</a:t>
            </a:r>
          </a:p>
        </p:txBody>
      </p:sp>
      <p:sp>
        <p:nvSpPr>
          <p:cNvPr id="12" name="Content Placeholder 11">
            <a:extLst>
              <a:ext uri="{FF2B5EF4-FFF2-40B4-BE49-F238E27FC236}">
                <a16:creationId xmlns:a16="http://schemas.microsoft.com/office/drawing/2014/main" id="{F5D88C15-4359-3F27-9B17-CB9581414F72}"/>
              </a:ext>
            </a:extLst>
          </p:cNvPr>
          <p:cNvSpPr>
            <a:spLocks noGrp="1"/>
          </p:cNvSpPr>
          <p:nvPr>
            <p:ph sz="quarter" idx="16"/>
          </p:nvPr>
        </p:nvSpPr>
        <p:spPr>
          <a:xfrm>
            <a:off x="5276578" y="2227655"/>
            <a:ext cx="4205511" cy="46600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322689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637171" y="907161"/>
            <a:ext cx="8845748" cy="913371"/>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892431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104498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295329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35080" y="907161"/>
            <a:ext cx="2642099" cy="1658062"/>
          </a:xfrm>
        </p:spPr>
        <p:txBody>
          <a:bodyPr anchor="t">
            <a:normAutofit/>
          </a:bodyPr>
          <a:lstStyle>
            <a:lvl1pPr>
              <a:defRPr sz="1984"/>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35080" y="2547584"/>
            <a:ext cx="2642099" cy="4172128"/>
          </a:xfrm>
        </p:spPr>
        <p:txBody>
          <a:bodyPr anchor="t">
            <a:normAutofit/>
          </a:bodyPr>
          <a:lstStyle>
            <a:lvl1pPr marL="0" indent="0">
              <a:buNone/>
              <a:defRPr sz="1323"/>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051271" y="922375"/>
            <a:ext cx="5430818" cy="57973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909512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38382" y="907161"/>
            <a:ext cx="2514863" cy="2170382"/>
          </a:xfrm>
        </p:spPr>
        <p:txBody>
          <a:bodyPr anchor="t">
            <a:normAutofit/>
          </a:bodyPr>
          <a:lstStyle>
            <a:lvl1pPr>
              <a:defRPr sz="1984"/>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35080" y="3469050"/>
            <a:ext cx="2514862" cy="3044632"/>
          </a:xfrm>
        </p:spPr>
        <p:txBody>
          <a:bodyPr vert="horz" lIns="91440" tIns="45720" rIns="91440" bIns="45720" rtlCol="0" anchor="b">
            <a:normAutofit/>
          </a:bodyPr>
          <a:lstStyle>
            <a:lvl1pPr marL="0" indent="0">
              <a:buNone/>
              <a:defRPr lang="en-US" sz="1323" dirty="0"/>
            </a:lvl1pPr>
          </a:lstStyle>
          <a:p>
            <a:pPr lvl="0"/>
            <a:r>
              <a:rPr lang="en-US"/>
              <a:t>Click to edit Master text styles</a:t>
            </a:r>
          </a:p>
        </p:txBody>
      </p:sp>
      <p:sp>
        <p:nvSpPr>
          <p:cNvPr id="9" name="Picture Placeholder 9">
            <a:extLst>
              <a:ext uri="{FF2B5EF4-FFF2-40B4-BE49-F238E27FC236}">
                <a16:creationId xmlns:a16="http://schemas.microsoft.com/office/drawing/2014/main" id="{75E80A04-FEAF-D5E8-F208-D79F5852407B}"/>
              </a:ext>
            </a:extLst>
          </p:cNvPr>
          <p:cNvSpPr>
            <a:spLocks noGrp="1"/>
          </p:cNvSpPr>
          <p:nvPr>
            <p:ph type="pic" sz="quarter" idx="13" hasCustomPrompt="1"/>
          </p:nvPr>
        </p:nvSpPr>
        <p:spPr>
          <a:xfrm>
            <a:off x="3723055" y="0"/>
            <a:ext cx="6357571" cy="6719711"/>
          </a:xfrm>
          <a:custGeom>
            <a:avLst/>
            <a:gdLst>
              <a:gd name="connsiteX0" fmla="*/ 0 w 7689157"/>
              <a:gd name="connsiteY0" fmla="*/ 0 h 6096000"/>
              <a:gd name="connsiteX1" fmla="*/ 7689157 w 7689157"/>
              <a:gd name="connsiteY1" fmla="*/ 0 h 6096000"/>
              <a:gd name="connsiteX2" fmla="*/ 7689157 w 7689157"/>
              <a:gd name="connsiteY2" fmla="*/ 6096000 h 6096000"/>
              <a:gd name="connsiteX3" fmla="*/ 501522 w 7689157"/>
              <a:gd name="connsiteY3" fmla="*/ 6096000 h 6096000"/>
              <a:gd name="connsiteX4" fmla="*/ 0 w 768915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096000">
                <a:moveTo>
                  <a:pt x="0" y="0"/>
                </a:moveTo>
                <a:lnTo>
                  <a:pt x="7689157" y="0"/>
                </a:lnTo>
                <a:lnTo>
                  <a:pt x="7689157" y="6096000"/>
                </a:lnTo>
                <a:lnTo>
                  <a:pt x="501522" y="6096000"/>
                </a:lnTo>
                <a:cubicBezTo>
                  <a:pt x="224539" y="6096000"/>
                  <a:pt x="0" y="5871461"/>
                  <a:pt x="0" y="5594478"/>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575569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492530-7F0F-7B93-27A9-6F68FAF54390}"/>
              </a:ext>
              <a:ext uri="{C183D7F6-B498-43B3-948B-1728B52AA6E4}">
                <adec:decorative xmlns:adec="http://schemas.microsoft.com/office/drawing/2017/decorative" val="1"/>
              </a:ext>
            </a:extLst>
          </p:cNvPr>
          <p:cNvSpPr/>
          <p:nvPr/>
        </p:nvSpPr>
        <p:spPr>
          <a:xfrm rot="10800000">
            <a:off x="630039" y="3175429"/>
            <a:ext cx="9450586" cy="4384247"/>
          </a:xfrm>
          <a:custGeom>
            <a:avLst/>
            <a:gdLst>
              <a:gd name="connsiteX0" fmla="*/ 0 w 11468099"/>
              <a:gd name="connsiteY0" fmla="*/ 4053508 h 4053508"/>
              <a:gd name="connsiteX1" fmla="*/ 10946146 w 11468099"/>
              <a:gd name="connsiteY1" fmla="*/ 4043963 h 4053508"/>
              <a:gd name="connsiteX2" fmla="*/ 11468099 w 11468099"/>
              <a:gd name="connsiteY2" fmla="*/ 3522009 h 4053508"/>
              <a:gd name="connsiteX3" fmla="*/ 11468099 w 11468099"/>
              <a:gd name="connsiteY3" fmla="*/ 0 h 4053508"/>
              <a:gd name="connsiteX4" fmla="*/ 0 w 11468099"/>
              <a:gd name="connsiteY4" fmla="*/ 0 h 40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099" h="4053508">
                <a:moveTo>
                  <a:pt x="0" y="4053508"/>
                </a:moveTo>
                <a:lnTo>
                  <a:pt x="10946146" y="4043963"/>
                </a:lnTo>
                <a:cubicBezTo>
                  <a:pt x="11234413" y="4043963"/>
                  <a:pt x="11468099" y="3810276"/>
                  <a:pt x="11468099" y="3522009"/>
                </a:cubicBezTo>
                <a:lnTo>
                  <a:pt x="11468099" y="0"/>
                </a:lnTo>
                <a:lnTo>
                  <a:pt x="0" y="0"/>
                </a:ln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756026" rtl="0" eaLnBrk="1" fontAlgn="auto" latinLnBrk="0" hangingPunct="1">
              <a:lnSpc>
                <a:spcPct val="100000"/>
              </a:lnSpc>
              <a:spcBef>
                <a:spcPts val="0"/>
              </a:spcBef>
              <a:spcAft>
                <a:spcPts val="0"/>
              </a:spcAft>
              <a:buClrTx/>
              <a:buSzTx/>
              <a:buFontTx/>
              <a:buNone/>
              <a:tabLst/>
              <a:defRPr/>
            </a:pPr>
            <a:endParaRPr kumimoji="0" lang="en-US" sz="1488"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55277" y="209991"/>
            <a:ext cx="9792261" cy="2267903"/>
          </a:xfrm>
        </p:spPr>
        <p:txBody>
          <a:bodyPr anchor="t">
            <a:noAutofit/>
          </a:bodyPr>
          <a:lstStyle>
            <a:lvl1pPr>
              <a:defRPr sz="7276">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156571" y="3863833"/>
            <a:ext cx="8305159" cy="2939874"/>
          </a:xfrm>
        </p:spPr>
        <p:txBody>
          <a:bodyPr vert="horz" lIns="91440" tIns="45720" rIns="91440" bIns="45720" rtlCol="0">
            <a:normAutofit/>
          </a:bodyPr>
          <a:lstStyle>
            <a:lvl1pPr marL="0" indent="0">
              <a:buNone/>
              <a:defRPr lang="en-US" sz="1158" dirty="0"/>
            </a:lvl1pPr>
            <a:lvl2pPr marL="189006" indent="0">
              <a:buNone/>
              <a:defRPr lang="en-US" sz="1158" dirty="0"/>
            </a:lvl2pPr>
            <a:lvl3pPr marL="378013" indent="0">
              <a:buNone/>
              <a:defRPr lang="en-US" sz="992" dirty="0"/>
            </a:lvl3pPr>
            <a:lvl4pPr marL="567019" indent="0">
              <a:buNone/>
              <a:defRPr lang="en-US" sz="992" dirty="0"/>
            </a:lvl4pPr>
            <a:lvl5pPr marL="756026" indent="0">
              <a:buNone/>
              <a:defRPr lang="en-US" sz="992"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156571" y="6976740"/>
            <a:ext cx="2329024" cy="372944"/>
          </a:xfrm>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724620093"/>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07D4EEB-8B0C-3EA1-DB0C-896A8F0C8621}"/>
              </a:ext>
              <a:ext uri="{C183D7F6-B498-43B3-948B-1728B52AA6E4}">
                <adec:decorative xmlns:adec="http://schemas.microsoft.com/office/drawing/2017/decorative" val="1"/>
              </a:ext>
            </a:extLst>
          </p:cNvPr>
          <p:cNvSpPr/>
          <p:nvPr/>
        </p:nvSpPr>
        <p:spPr>
          <a:xfrm rot="10800000">
            <a:off x="2214014" y="3254635"/>
            <a:ext cx="7866610" cy="4305041"/>
          </a:xfrm>
          <a:custGeom>
            <a:avLst/>
            <a:gdLst>
              <a:gd name="connsiteX0" fmla="*/ 0 w 9514262"/>
              <a:gd name="connsiteY0" fmla="*/ 3905455 h 3905455"/>
              <a:gd name="connsiteX1" fmla="*/ 0 w 9514262"/>
              <a:gd name="connsiteY1" fmla="*/ 0 h 3905455"/>
              <a:gd name="connsiteX2" fmla="*/ 9514262 w 9514262"/>
              <a:gd name="connsiteY2" fmla="*/ 0 h 3905455"/>
              <a:gd name="connsiteX3" fmla="*/ 9514262 w 9514262"/>
              <a:gd name="connsiteY3" fmla="*/ 3375660 h 3905455"/>
              <a:gd name="connsiteX4" fmla="*/ 8992309 w 9514262"/>
              <a:gd name="connsiteY4" fmla="*/ 3897614 h 390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262" h="3905455">
                <a:moveTo>
                  <a:pt x="0" y="3905455"/>
                </a:moveTo>
                <a:lnTo>
                  <a:pt x="0" y="0"/>
                </a:lnTo>
                <a:lnTo>
                  <a:pt x="9514262" y="0"/>
                </a:lnTo>
                <a:lnTo>
                  <a:pt x="9514262" y="3375660"/>
                </a:lnTo>
                <a:cubicBezTo>
                  <a:pt x="9514262" y="3663927"/>
                  <a:pt x="9280576" y="3897614"/>
                  <a:pt x="8992309" y="3897614"/>
                </a:cubicBez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756026" rtl="0" eaLnBrk="1" fontAlgn="auto" latinLnBrk="0" hangingPunct="1">
              <a:lnSpc>
                <a:spcPct val="100000"/>
              </a:lnSpc>
              <a:spcBef>
                <a:spcPts val="0"/>
              </a:spcBef>
              <a:spcAft>
                <a:spcPts val="0"/>
              </a:spcAft>
              <a:buClrTx/>
              <a:buSzTx/>
              <a:buFontTx/>
              <a:buNone/>
              <a:tabLst/>
              <a:defRPr/>
            </a:pPr>
            <a:endParaRPr kumimoji="0" lang="en-US" sz="1488"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43349" y="209991"/>
            <a:ext cx="8742326" cy="2728939"/>
          </a:xfrm>
        </p:spPr>
        <p:txBody>
          <a:bodyPr anchor="t">
            <a:noAutofit/>
          </a:bodyPr>
          <a:lstStyle>
            <a:lvl1pPr>
              <a:defRPr sz="7276">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2888269" y="4199819"/>
            <a:ext cx="5768044" cy="1847921"/>
          </a:xfrm>
        </p:spPr>
        <p:txBody>
          <a:bodyPr vert="horz" lIns="91440" tIns="45720" rIns="91440" bIns="45720" rtlCol="0">
            <a:normAutofit/>
          </a:bodyPr>
          <a:lstStyle>
            <a:lvl1pPr marL="0" indent="0">
              <a:buNone/>
              <a:defRPr lang="en-US" sz="1323" dirty="0"/>
            </a:lvl1pPr>
            <a:lvl2pPr marL="189006" indent="0">
              <a:buNone/>
              <a:defRPr lang="en-US" sz="1158" dirty="0"/>
            </a:lvl2pPr>
            <a:lvl3pPr marL="378013" indent="0">
              <a:buNone/>
              <a:defRPr lang="en-US" sz="992" dirty="0"/>
            </a:lvl3pPr>
            <a:lvl4pPr marL="567019" indent="0">
              <a:buNone/>
              <a:defRPr lang="en-US" sz="992" dirty="0"/>
            </a:lvl4pPr>
            <a:lvl5pPr marL="756026" indent="0">
              <a:buNone/>
              <a:defRPr lang="en-US" sz="992"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20698725"/>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ontent with Picture 4">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932ED1-5750-0D24-8D58-961B6F20FA21}"/>
              </a:ext>
            </a:extLst>
          </p:cNvPr>
          <p:cNvSpPr>
            <a:spLocks noGrp="1"/>
          </p:cNvSpPr>
          <p:nvPr>
            <p:ph type="title"/>
          </p:nvPr>
        </p:nvSpPr>
        <p:spPr>
          <a:xfrm>
            <a:off x="448392" y="685411"/>
            <a:ext cx="5996707" cy="1255282"/>
          </a:xfrm>
        </p:spPr>
        <p:txBody>
          <a:bodyPr/>
          <a:lstStyle/>
          <a:p>
            <a:r>
              <a:rPr lang="en-US" dirty="0"/>
              <a:t>Click to edit Master title style</a:t>
            </a:r>
          </a:p>
        </p:txBody>
      </p:sp>
      <p:sp>
        <p:nvSpPr>
          <p:cNvPr id="9" name="Content Placeholder 7">
            <a:extLst>
              <a:ext uri="{FF2B5EF4-FFF2-40B4-BE49-F238E27FC236}">
                <a16:creationId xmlns:a16="http://schemas.microsoft.com/office/drawing/2014/main" id="{01598DB3-17DB-7EDD-0F42-9866A753C2DD}"/>
              </a:ext>
            </a:extLst>
          </p:cNvPr>
          <p:cNvSpPr>
            <a:spLocks noGrp="1"/>
          </p:cNvSpPr>
          <p:nvPr>
            <p:ph sz="quarter" idx="19"/>
          </p:nvPr>
        </p:nvSpPr>
        <p:spPr>
          <a:xfrm>
            <a:off x="470960" y="2331841"/>
            <a:ext cx="5974139" cy="4643971"/>
          </a:xfrm>
        </p:spPr>
        <p:txBody>
          <a:bodyPr anchor="t" anchorCtr="0"/>
          <a:lstStyle>
            <a:lvl1pPr marL="0" indent="0">
              <a:buNone/>
              <a:defRPr/>
            </a:lvl1pPr>
            <a:lvl2pPr marL="189006" indent="0">
              <a:buNone/>
              <a:defRPr/>
            </a:lvl2pPr>
            <a:lvl3pPr marL="378013" indent="0">
              <a:buNone/>
              <a:defRPr/>
            </a:lvl3pPr>
            <a:lvl4pPr marL="567019" indent="0">
              <a:buNone/>
              <a:defRPr/>
            </a:lvl4pPr>
            <a:lvl5pPr marL="756026"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6C5AB1A9-786B-C92B-C6EA-63CE0AACFB1E}"/>
              </a:ext>
            </a:extLst>
          </p:cNvPr>
          <p:cNvSpPr>
            <a:spLocks noGrp="1"/>
          </p:cNvSpPr>
          <p:nvPr>
            <p:ph type="pic" sz="quarter" idx="13" hasCustomPrompt="1"/>
          </p:nvPr>
        </p:nvSpPr>
        <p:spPr>
          <a:xfrm>
            <a:off x="6754019" y="1"/>
            <a:ext cx="3326606" cy="7559675"/>
          </a:xfrm>
          <a:blipFill>
            <a:blip r:embed="rId2">
              <a:alphaModFix amt="70000"/>
            </a:blip>
            <a:stretch>
              <a:fillRect/>
            </a:stretch>
          </a:blipFill>
        </p:spPr>
        <p:txBody>
          <a:bodyPr/>
          <a:lstStyle>
            <a:lvl1pPr>
              <a:defRPr/>
            </a:lvl1pPr>
          </a:lstStyle>
          <a:p>
            <a:r>
              <a:rPr lang="en-US"/>
              <a:t> </a:t>
            </a:r>
          </a:p>
        </p:txBody>
      </p:sp>
      <p:sp>
        <p:nvSpPr>
          <p:cNvPr id="5" name="Footer Placeholder 2">
            <a:extLst>
              <a:ext uri="{FF2B5EF4-FFF2-40B4-BE49-F238E27FC236}">
                <a16:creationId xmlns:a16="http://schemas.microsoft.com/office/drawing/2014/main" id="{C6115057-015C-DC83-074A-D22D9E0B6CD2}"/>
              </a:ext>
            </a:extLst>
          </p:cNvPr>
          <p:cNvSpPr>
            <a:spLocks noGrp="1"/>
          </p:cNvSpPr>
          <p:nvPr>
            <p:ph type="ftr" sz="quarter" idx="16"/>
          </p:nvPr>
        </p:nvSpPr>
        <p:spPr>
          <a:xfrm>
            <a:off x="448392" y="7157193"/>
            <a:ext cx="1627498" cy="402483"/>
          </a:xfrm>
        </p:spPr>
        <p:txBody>
          <a:bodyPr/>
          <a:lstStyle/>
          <a:p>
            <a:r>
              <a:rPr lang="en-US"/>
              <a:t>Sample footer text</a:t>
            </a:r>
          </a:p>
        </p:txBody>
      </p:sp>
      <p:sp>
        <p:nvSpPr>
          <p:cNvPr id="8" name="Date Placeholder 1">
            <a:extLst>
              <a:ext uri="{FF2B5EF4-FFF2-40B4-BE49-F238E27FC236}">
                <a16:creationId xmlns:a16="http://schemas.microsoft.com/office/drawing/2014/main" id="{42028964-5597-F5F0-6AEA-C79255C9BCE9}"/>
              </a:ext>
            </a:extLst>
          </p:cNvPr>
          <p:cNvSpPr>
            <a:spLocks noGrp="1"/>
          </p:cNvSpPr>
          <p:nvPr>
            <p:ph type="dt" sz="half" idx="18"/>
          </p:nvPr>
        </p:nvSpPr>
        <p:spPr>
          <a:xfrm>
            <a:off x="4369277" y="7157193"/>
            <a:ext cx="1319775" cy="402483"/>
          </a:xfrm>
        </p:spPr>
        <p:txBody>
          <a:bodyPr/>
          <a:lstStyle/>
          <a:p>
            <a:endParaRPr lang="en-US"/>
          </a:p>
        </p:txBody>
      </p:sp>
      <p:sp>
        <p:nvSpPr>
          <p:cNvPr id="6" name="Slide Number Placeholder 3">
            <a:extLst>
              <a:ext uri="{FF2B5EF4-FFF2-40B4-BE49-F238E27FC236}">
                <a16:creationId xmlns:a16="http://schemas.microsoft.com/office/drawing/2014/main" id="{B6324527-5F82-8213-FFB9-A5E6BEB2314F}"/>
              </a:ext>
            </a:extLst>
          </p:cNvPr>
          <p:cNvSpPr>
            <a:spLocks noGrp="1"/>
          </p:cNvSpPr>
          <p:nvPr>
            <p:ph type="sldNum" sz="quarter" idx="17"/>
          </p:nvPr>
        </p:nvSpPr>
        <p:spPr>
          <a:xfrm>
            <a:off x="6090221" y="7157193"/>
            <a:ext cx="354878" cy="402483"/>
          </a:xfrm>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284507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ontent with Pictur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DF6858-35EF-4C90-B3F5-339B7EF1F60F}"/>
              </a:ext>
            </a:extLst>
          </p:cNvPr>
          <p:cNvSpPr>
            <a:spLocks noGrp="1"/>
          </p:cNvSpPr>
          <p:nvPr>
            <p:ph type="title"/>
          </p:nvPr>
        </p:nvSpPr>
        <p:spPr>
          <a:xfrm>
            <a:off x="3540284" y="685411"/>
            <a:ext cx="5996707" cy="1255282"/>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3326606" cy="7559675"/>
          </a:xfrm>
          <a:blipFill>
            <a:blip r:embed="rId2">
              <a:alphaModFix amt="70000"/>
            </a:blip>
            <a:stretch>
              <a:fillRect/>
            </a:stretch>
          </a:blipFill>
        </p:spPr>
        <p:txBody>
          <a:bodyPr/>
          <a:lstStyle>
            <a:lvl1pPr>
              <a:defRPr/>
            </a:lvl1pPr>
          </a:lstStyle>
          <a:p>
            <a:r>
              <a:rPr lang="en-US"/>
              <a:t> </a:t>
            </a:r>
          </a:p>
        </p:txBody>
      </p:sp>
      <p:sp>
        <p:nvSpPr>
          <p:cNvPr id="6" name="Content Placeholder 7">
            <a:extLst>
              <a:ext uri="{FF2B5EF4-FFF2-40B4-BE49-F238E27FC236}">
                <a16:creationId xmlns:a16="http://schemas.microsoft.com/office/drawing/2014/main" id="{72FCF01F-6AD4-FD29-865E-65BD55CF89DF}"/>
              </a:ext>
            </a:extLst>
          </p:cNvPr>
          <p:cNvSpPr>
            <a:spLocks noGrp="1"/>
          </p:cNvSpPr>
          <p:nvPr>
            <p:ph sz="quarter" idx="14"/>
          </p:nvPr>
        </p:nvSpPr>
        <p:spPr>
          <a:xfrm>
            <a:off x="3562853" y="2331841"/>
            <a:ext cx="5974139" cy="4643971"/>
          </a:xfrm>
        </p:spPr>
        <p:txBody>
          <a:bodyPr anchor="t" anchorCtr="0"/>
          <a:lstStyle>
            <a:lvl1pPr marL="0" indent="0">
              <a:buNone/>
              <a:defRPr/>
            </a:lvl1pPr>
            <a:lvl2pPr marL="189006" indent="0">
              <a:buNone/>
              <a:defRPr/>
            </a:lvl2pPr>
            <a:lvl3pPr marL="378013" indent="0">
              <a:buNone/>
              <a:defRPr/>
            </a:lvl3pPr>
            <a:lvl4pPr marL="567019" indent="0">
              <a:buNone/>
              <a:defRPr/>
            </a:lvl4pPr>
            <a:lvl5pPr marL="756026"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8">
            <a:extLst>
              <a:ext uri="{FF2B5EF4-FFF2-40B4-BE49-F238E27FC236}">
                <a16:creationId xmlns:a16="http://schemas.microsoft.com/office/drawing/2014/main" id="{4F9B8FC8-8820-A655-2A18-E8F8FC2C72DE}"/>
              </a:ext>
            </a:extLst>
          </p:cNvPr>
          <p:cNvSpPr>
            <a:spLocks noGrp="1"/>
          </p:cNvSpPr>
          <p:nvPr>
            <p:ph type="ftr" sz="quarter" idx="16"/>
          </p:nvPr>
        </p:nvSpPr>
        <p:spPr>
          <a:xfrm>
            <a:off x="3540285" y="7157193"/>
            <a:ext cx="1627498" cy="402483"/>
          </a:xfrm>
        </p:spPr>
        <p:txBody>
          <a:bodyPr anchor="b"/>
          <a:lstStyle/>
          <a:p>
            <a:r>
              <a:rPr lang="en-US"/>
              <a:t>Sample footer text</a:t>
            </a:r>
          </a:p>
        </p:txBody>
      </p:sp>
      <p:sp>
        <p:nvSpPr>
          <p:cNvPr id="13" name="Date Placeholder 2">
            <a:extLst>
              <a:ext uri="{FF2B5EF4-FFF2-40B4-BE49-F238E27FC236}">
                <a16:creationId xmlns:a16="http://schemas.microsoft.com/office/drawing/2014/main" id="{A8C032E2-BBA3-EA74-8FE1-5AFC46A21AE1}"/>
              </a:ext>
            </a:extLst>
          </p:cNvPr>
          <p:cNvSpPr>
            <a:spLocks noGrp="1"/>
          </p:cNvSpPr>
          <p:nvPr>
            <p:ph type="dt" sz="half" idx="18"/>
          </p:nvPr>
        </p:nvSpPr>
        <p:spPr>
          <a:xfrm>
            <a:off x="7461170" y="7157193"/>
            <a:ext cx="1319775" cy="402483"/>
          </a:xfrm>
        </p:spPr>
        <p:txBody>
          <a:bodyPr anchor="b"/>
          <a:lstStyle/>
          <a:p>
            <a:endParaRPr lang="en-US"/>
          </a:p>
        </p:txBody>
      </p:sp>
      <p:sp>
        <p:nvSpPr>
          <p:cNvPr id="12" name="Slide Number Placeholder 9">
            <a:extLst>
              <a:ext uri="{FF2B5EF4-FFF2-40B4-BE49-F238E27FC236}">
                <a16:creationId xmlns:a16="http://schemas.microsoft.com/office/drawing/2014/main" id="{D28087CA-07B9-D0D2-3AA7-C34B5C9645B8}"/>
              </a:ext>
            </a:extLst>
          </p:cNvPr>
          <p:cNvSpPr>
            <a:spLocks noGrp="1"/>
          </p:cNvSpPr>
          <p:nvPr>
            <p:ph type="sldNum" sz="quarter" idx="17"/>
          </p:nvPr>
        </p:nvSpPr>
        <p:spPr>
          <a:xfrm>
            <a:off x="9182114" y="7157193"/>
            <a:ext cx="354878" cy="402483"/>
          </a:xfrm>
        </p:spPr>
        <p:txBody>
          <a:bodyPr anchor="b"/>
          <a:lstStyle/>
          <a:p>
            <a:fld id="{CC057153-B650-4DEB-B370-79DDCFDCE934}" type="slidenum">
              <a:rPr lang="en-US" smtClean="0"/>
              <a:t>‹#›</a:t>
            </a:fld>
            <a:endParaRPr lang="en-US"/>
          </a:p>
        </p:txBody>
      </p:sp>
    </p:spTree>
    <p:extLst>
      <p:ext uri="{BB962C8B-B14F-4D97-AF65-F5344CB8AC3E}">
        <p14:creationId xmlns:p14="http://schemas.microsoft.com/office/powerpoint/2010/main" val="37967648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with Picture 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B87BE0-867D-AF74-02DD-6F5420BC6D61}"/>
              </a:ext>
            </a:extLst>
          </p:cNvPr>
          <p:cNvSpPr>
            <a:spLocks noGrp="1"/>
          </p:cNvSpPr>
          <p:nvPr>
            <p:ph type="title"/>
          </p:nvPr>
        </p:nvSpPr>
        <p:spPr>
          <a:xfrm>
            <a:off x="429092" y="685411"/>
            <a:ext cx="3676775" cy="2058715"/>
          </a:xfrm>
        </p:spPr>
        <p:txBody>
          <a:bodyPr anchor="t">
            <a:noAutofit/>
          </a:bodyPr>
          <a:lstStyle>
            <a:lvl1pPr>
              <a:defRPr sz="4630"/>
            </a:lvl1pPr>
          </a:lstStyle>
          <a:p>
            <a:r>
              <a:rPr lang="en-US" dirty="0"/>
              <a:t>Click to edit Master title style</a:t>
            </a:r>
          </a:p>
        </p:txBody>
      </p:sp>
      <p:sp>
        <p:nvSpPr>
          <p:cNvPr id="9" name="Content Placeholder 7">
            <a:extLst>
              <a:ext uri="{FF2B5EF4-FFF2-40B4-BE49-F238E27FC236}">
                <a16:creationId xmlns:a16="http://schemas.microsoft.com/office/drawing/2014/main" id="{7B86FDEC-359F-20D5-12F6-5CBA3DC009EA}"/>
              </a:ext>
            </a:extLst>
          </p:cNvPr>
          <p:cNvSpPr>
            <a:spLocks noGrp="1"/>
          </p:cNvSpPr>
          <p:nvPr>
            <p:ph sz="quarter" idx="14"/>
          </p:nvPr>
        </p:nvSpPr>
        <p:spPr>
          <a:xfrm>
            <a:off x="449742" y="3186493"/>
            <a:ext cx="3678723" cy="3459547"/>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0">
            <a:extLst>
              <a:ext uri="{FF2B5EF4-FFF2-40B4-BE49-F238E27FC236}">
                <a16:creationId xmlns:a16="http://schemas.microsoft.com/office/drawing/2014/main" id="{FBEF9CB2-E8D7-8869-9B11-C58F1606DFE0}"/>
              </a:ext>
            </a:extLst>
          </p:cNvPr>
          <p:cNvSpPr>
            <a:spLocks noGrp="1"/>
          </p:cNvSpPr>
          <p:nvPr>
            <p:ph type="pic" sz="quarter" idx="13" hasCustomPrompt="1"/>
          </p:nvPr>
        </p:nvSpPr>
        <p:spPr>
          <a:xfrm>
            <a:off x="4434723" y="0"/>
            <a:ext cx="5645902" cy="7559675"/>
          </a:xfrm>
          <a:blipFill>
            <a:blip r:embed="rId2">
              <a:alphaModFix amt="70000"/>
            </a:blip>
            <a:stretch>
              <a:fillRect/>
            </a:stretch>
          </a:blipFill>
        </p:spPr>
        <p:txBody>
          <a:bodyPr/>
          <a:lstStyle>
            <a:lvl1pPr>
              <a:defRPr/>
            </a:lvl1pPr>
          </a:lstStyle>
          <a:p>
            <a:r>
              <a:rPr lang="en-US"/>
              <a:t> </a:t>
            </a:r>
          </a:p>
        </p:txBody>
      </p:sp>
      <p:sp>
        <p:nvSpPr>
          <p:cNvPr id="10" name="Footer Placeholder 8">
            <a:extLst>
              <a:ext uri="{FF2B5EF4-FFF2-40B4-BE49-F238E27FC236}">
                <a16:creationId xmlns:a16="http://schemas.microsoft.com/office/drawing/2014/main" id="{4784CE43-81E9-3B12-CB65-9B5FC6ECE9ED}"/>
              </a:ext>
            </a:extLst>
          </p:cNvPr>
          <p:cNvSpPr>
            <a:spLocks noGrp="1"/>
          </p:cNvSpPr>
          <p:nvPr>
            <p:ph type="ftr" sz="quarter" idx="16"/>
          </p:nvPr>
        </p:nvSpPr>
        <p:spPr>
          <a:xfrm>
            <a:off x="426325" y="7088410"/>
            <a:ext cx="1627498" cy="418733"/>
          </a:xfrm>
        </p:spPr>
        <p:txBody>
          <a:bodyPr anchor="b"/>
          <a:lstStyle/>
          <a:p>
            <a:r>
              <a:rPr lang="en-US"/>
              <a:t>Sample footer text</a:t>
            </a:r>
          </a:p>
        </p:txBody>
      </p:sp>
      <p:sp>
        <p:nvSpPr>
          <p:cNvPr id="11" name="Slide Number Placeholder 9">
            <a:extLst>
              <a:ext uri="{FF2B5EF4-FFF2-40B4-BE49-F238E27FC236}">
                <a16:creationId xmlns:a16="http://schemas.microsoft.com/office/drawing/2014/main" id="{779F1775-5104-9F86-4A61-07F914947CC9}"/>
              </a:ext>
            </a:extLst>
          </p:cNvPr>
          <p:cNvSpPr>
            <a:spLocks noGrp="1"/>
          </p:cNvSpPr>
          <p:nvPr>
            <p:ph type="sldNum" sz="quarter" idx="17"/>
          </p:nvPr>
        </p:nvSpPr>
        <p:spPr>
          <a:xfrm>
            <a:off x="3773587" y="7088410"/>
            <a:ext cx="354878" cy="418733"/>
          </a:xfrm>
        </p:spPr>
        <p:txBody>
          <a:bodyPr anchor="b"/>
          <a:lstStyle/>
          <a:p>
            <a:fld id="{CC057153-B650-4DEB-B370-79DDCFDCE934}" type="slidenum">
              <a:rPr lang="en-US" smtClean="0"/>
              <a:t>‹#›</a:t>
            </a:fld>
            <a:endParaRPr lang="en-US"/>
          </a:p>
        </p:txBody>
      </p:sp>
    </p:spTree>
    <p:extLst>
      <p:ext uri="{BB962C8B-B14F-4D97-AF65-F5344CB8AC3E}">
        <p14:creationId xmlns:p14="http://schemas.microsoft.com/office/powerpoint/2010/main" val="138542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cSld name="Content with Picture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5121" y="1108753"/>
            <a:ext cx="2972953" cy="2438665"/>
          </a:xfrm>
        </p:spPr>
        <p:txBody>
          <a:bodyPr anchor="t">
            <a:noAutofit/>
          </a:bodyPr>
          <a:lstStyle>
            <a:lvl1pPr>
              <a:defRPr sz="4630"/>
            </a:lvl1pPr>
          </a:lstStyle>
          <a:p>
            <a:r>
              <a:rPr lang="en-US" dirty="0"/>
              <a:t>Click to edit Master title style</a:t>
            </a:r>
          </a:p>
        </p:txBody>
      </p:sp>
      <p:sp>
        <p:nvSpPr>
          <p:cNvPr id="9" name="Footer Placeholder 4">
            <a:extLst>
              <a:ext uri="{FF2B5EF4-FFF2-40B4-BE49-F238E27FC236}">
                <a16:creationId xmlns:a16="http://schemas.microsoft.com/office/drawing/2014/main" id="{69E2A0A4-E744-4E9C-CEAD-DBA5E98D44E8}"/>
              </a:ext>
            </a:extLst>
          </p:cNvPr>
          <p:cNvSpPr>
            <a:spLocks noGrp="1"/>
          </p:cNvSpPr>
          <p:nvPr>
            <p:ph type="ftr" sz="quarter" idx="11"/>
          </p:nvPr>
        </p:nvSpPr>
        <p:spPr>
          <a:xfrm>
            <a:off x="0" y="111005"/>
            <a:ext cx="4111005" cy="402483"/>
          </a:xfrm>
        </p:spPr>
        <p:txBody>
          <a:bodyPr/>
          <a:lstStyle/>
          <a:p>
            <a:r>
              <a:rPr lang="en-US"/>
              <a:t>Sample footer text</a:t>
            </a:r>
          </a:p>
        </p:txBody>
      </p:sp>
      <p:sp>
        <p:nvSpPr>
          <p:cNvPr id="8" name="Date Placeholder 3">
            <a:extLst>
              <a:ext uri="{FF2B5EF4-FFF2-40B4-BE49-F238E27FC236}">
                <a16:creationId xmlns:a16="http://schemas.microsoft.com/office/drawing/2014/main" id="{D44A2045-E098-ECF5-2867-D41D939BA049}"/>
              </a:ext>
            </a:extLst>
          </p:cNvPr>
          <p:cNvSpPr>
            <a:spLocks noGrp="1"/>
          </p:cNvSpPr>
          <p:nvPr>
            <p:ph type="dt" sz="half" idx="10"/>
          </p:nvPr>
        </p:nvSpPr>
        <p:spPr>
          <a:xfrm>
            <a:off x="4348222" y="111005"/>
            <a:ext cx="4408621" cy="402483"/>
          </a:xfrm>
        </p:spPr>
        <p:txBody>
          <a:bodyPr/>
          <a:lstStyle/>
          <a:p>
            <a:endParaRPr lang="en-US"/>
          </a:p>
        </p:txBody>
      </p:sp>
      <p:sp>
        <p:nvSpPr>
          <p:cNvPr id="10" name="Slide Number Placeholder 5">
            <a:extLst>
              <a:ext uri="{FF2B5EF4-FFF2-40B4-BE49-F238E27FC236}">
                <a16:creationId xmlns:a16="http://schemas.microsoft.com/office/drawing/2014/main" id="{07F69DDF-E931-1763-53C0-B18D6D4EC1E0}"/>
              </a:ext>
            </a:extLst>
          </p:cNvPr>
          <p:cNvSpPr>
            <a:spLocks noGrp="1"/>
          </p:cNvSpPr>
          <p:nvPr>
            <p:ph type="sldNum" sz="quarter" idx="12"/>
          </p:nvPr>
        </p:nvSpPr>
        <p:spPr>
          <a:xfrm>
            <a:off x="9725747" y="111005"/>
            <a:ext cx="354878" cy="402483"/>
          </a:xfrm>
        </p:spPr>
        <p:txBody>
          <a:bodyPr/>
          <a:lstStyle/>
          <a:p>
            <a:fld id="{CC057153-B650-4DEB-B370-79DDCFDCE934}" type="slidenum">
              <a:rPr lang="en-US" smtClean="0"/>
              <a:t>‹#›</a:t>
            </a:fld>
            <a:endParaRPr lang="en-US"/>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0" y="3750146"/>
            <a:ext cx="2964645" cy="3786052"/>
          </a:xfrm>
        </p:spPr>
        <p:txBody>
          <a:bodyPr anchor="b">
            <a:normAutofit/>
          </a:bodyPr>
          <a:lstStyle>
            <a:lvl1pPr marL="0" indent="0">
              <a:buNone/>
              <a:defRPr sz="1158"/>
            </a:lvl1pPr>
            <a:lvl2pPr marL="378013" indent="0">
              <a:buNone/>
              <a:defRPr sz="1158"/>
            </a:lvl2pPr>
            <a:lvl3pPr marL="756026" indent="0">
              <a:buNone/>
              <a:defRPr sz="992"/>
            </a:lvl3pPr>
            <a:lvl4pPr marL="1134039" indent="0">
              <a:buNone/>
              <a:defRPr sz="827"/>
            </a:lvl4pPr>
            <a:lvl5pPr marL="1512052" indent="0">
              <a:buNone/>
              <a:defRPr sz="827"/>
            </a:lvl5pPr>
            <a:lvl6pPr marL="1890065" indent="0">
              <a:buNone/>
              <a:defRPr sz="827"/>
            </a:lvl6pPr>
            <a:lvl7pPr marL="2268078" indent="0">
              <a:buNone/>
              <a:defRPr sz="827"/>
            </a:lvl7pPr>
            <a:lvl8pPr marL="2646091" indent="0">
              <a:buNone/>
              <a:defRPr sz="827"/>
            </a:lvl8pPr>
            <a:lvl9pPr marL="3024104" indent="0">
              <a:buNone/>
              <a:defRPr sz="827"/>
            </a:lvl9pPr>
          </a:lstStyle>
          <a:p>
            <a:pPr lvl="0"/>
            <a:r>
              <a:rPr lang="en-US" dirty="0"/>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hasCustomPrompt="1"/>
          </p:nvPr>
        </p:nvSpPr>
        <p:spPr>
          <a:xfrm>
            <a:off x="4436861" y="917241"/>
            <a:ext cx="5545634" cy="6522443"/>
          </a:xfrm>
          <a:blipFill>
            <a:blip r:embed="rId2">
              <a:alphaModFix amt="70000"/>
            </a:blip>
            <a:stretch>
              <a:fillRect/>
            </a:stretch>
          </a:blipFill>
        </p:spPr>
        <p:txBody>
          <a:bodyPr/>
          <a:lstStyle>
            <a:lvl1pPr marL="0" indent="0">
              <a:buNone/>
              <a:defRPr sz="2646"/>
            </a:lvl1pPr>
            <a:lvl2pPr marL="378013" indent="0">
              <a:buNone/>
              <a:defRPr sz="2315"/>
            </a:lvl2pPr>
            <a:lvl3pPr marL="756026" indent="0">
              <a:buNone/>
              <a:defRPr sz="1984"/>
            </a:lvl3pPr>
            <a:lvl4pPr marL="1134039" indent="0">
              <a:buNone/>
              <a:defRPr sz="1654"/>
            </a:lvl4pPr>
            <a:lvl5pPr marL="1512052" indent="0">
              <a:buNone/>
              <a:defRPr sz="1654"/>
            </a:lvl5pPr>
            <a:lvl6pPr marL="1890065" indent="0">
              <a:buNone/>
              <a:defRPr sz="1654"/>
            </a:lvl6pPr>
            <a:lvl7pPr marL="2268078" indent="0">
              <a:buNone/>
              <a:defRPr sz="1654"/>
            </a:lvl7pPr>
            <a:lvl8pPr marL="2646091" indent="0">
              <a:buNone/>
              <a:defRPr sz="1654"/>
            </a:lvl8pPr>
            <a:lvl9pPr marL="3024104" indent="0">
              <a:buNone/>
              <a:defRPr sz="1654"/>
            </a:lvl9pPr>
          </a:lstStyle>
          <a:p>
            <a:r>
              <a:rPr lang="en-US"/>
              <a:t> </a:t>
            </a:r>
          </a:p>
        </p:txBody>
      </p:sp>
    </p:spTree>
    <p:extLst>
      <p:ext uri="{BB962C8B-B14F-4D97-AF65-F5344CB8AC3E}">
        <p14:creationId xmlns:p14="http://schemas.microsoft.com/office/powerpoint/2010/main" val="30134440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Content with Picture 1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C4192E-0615-6D24-7F21-2ED903A0F72C}"/>
              </a:ext>
            </a:extLst>
          </p:cNvPr>
          <p:cNvSpPr>
            <a:spLocks noGrp="1"/>
          </p:cNvSpPr>
          <p:nvPr>
            <p:ph type="title"/>
          </p:nvPr>
        </p:nvSpPr>
        <p:spPr>
          <a:xfrm>
            <a:off x="423386" y="685411"/>
            <a:ext cx="3661751" cy="2868140"/>
          </a:xfrm>
        </p:spPr>
        <p:txBody>
          <a:bodyPr anchor="t">
            <a:noAutofit/>
          </a:bodyPr>
          <a:lstStyle>
            <a:lvl1pPr>
              <a:defRPr sz="4630"/>
            </a:lvl1pPr>
          </a:lstStyle>
          <a:p>
            <a:r>
              <a:rPr lang="en-US" dirty="0"/>
              <a:t>Click to edit Master title style</a:t>
            </a:r>
          </a:p>
        </p:txBody>
      </p:sp>
      <p:sp>
        <p:nvSpPr>
          <p:cNvPr id="8" name="Footer Placeholder 7">
            <a:extLst>
              <a:ext uri="{FF2B5EF4-FFF2-40B4-BE49-F238E27FC236}">
                <a16:creationId xmlns:a16="http://schemas.microsoft.com/office/drawing/2014/main" id="{353F39CB-9CE6-B4F1-AF33-1A09A12BE9AE}"/>
              </a:ext>
            </a:extLst>
          </p:cNvPr>
          <p:cNvSpPr>
            <a:spLocks noGrp="1"/>
          </p:cNvSpPr>
          <p:nvPr>
            <p:ph type="ftr" sz="quarter" idx="16"/>
          </p:nvPr>
        </p:nvSpPr>
        <p:spPr>
          <a:xfrm>
            <a:off x="438507" y="121656"/>
            <a:ext cx="3553420" cy="402483"/>
          </a:xfrm>
        </p:spPr>
        <p:txBody>
          <a:bodyPr/>
          <a:lstStyle/>
          <a:p>
            <a:r>
              <a:rPr lang="en-US"/>
              <a:t>Sample footer text</a:t>
            </a:r>
          </a:p>
        </p:txBody>
      </p:sp>
      <p:sp>
        <p:nvSpPr>
          <p:cNvPr id="7" name="Date Placeholder 6">
            <a:extLst>
              <a:ext uri="{FF2B5EF4-FFF2-40B4-BE49-F238E27FC236}">
                <a16:creationId xmlns:a16="http://schemas.microsoft.com/office/drawing/2014/main" id="{40F9206B-94E8-C3F0-6151-8464A5C587D6}"/>
              </a:ext>
            </a:extLst>
          </p:cNvPr>
          <p:cNvSpPr>
            <a:spLocks noGrp="1"/>
          </p:cNvSpPr>
          <p:nvPr>
            <p:ph type="dt" sz="half" idx="15"/>
          </p:nvPr>
        </p:nvSpPr>
        <p:spPr>
          <a:xfrm>
            <a:off x="4352727" y="115276"/>
            <a:ext cx="3999246" cy="402483"/>
          </a:xfrm>
        </p:spPr>
        <p:txBody>
          <a:bodyPr/>
          <a:lstStyle/>
          <a:p>
            <a:endParaRPr lang="en-US"/>
          </a:p>
        </p:txBody>
      </p:sp>
      <p:sp>
        <p:nvSpPr>
          <p:cNvPr id="10" name="Slide Number Placeholder 9">
            <a:extLst>
              <a:ext uri="{FF2B5EF4-FFF2-40B4-BE49-F238E27FC236}">
                <a16:creationId xmlns:a16="http://schemas.microsoft.com/office/drawing/2014/main" id="{90CE137C-A6F0-119E-F45A-788BDB12E8F7}"/>
              </a:ext>
            </a:extLst>
          </p:cNvPr>
          <p:cNvSpPr>
            <a:spLocks noGrp="1"/>
          </p:cNvSpPr>
          <p:nvPr>
            <p:ph type="sldNum" sz="quarter" idx="17"/>
          </p:nvPr>
        </p:nvSpPr>
        <p:spPr>
          <a:xfrm>
            <a:off x="9207649" y="121656"/>
            <a:ext cx="354878" cy="402483"/>
          </a:xfrm>
        </p:spPr>
        <p:txBody>
          <a:bodyPr/>
          <a:lstStyle/>
          <a:p>
            <a:fld id="{CC057153-B650-4DEB-B370-79DDCFDCE934}" type="slidenum">
              <a:rPr lang="en-US" smtClean="0"/>
              <a:pPr/>
              <a:t>‹#›</a:t>
            </a:fld>
            <a:endParaRPr lang="en-US"/>
          </a:p>
        </p:txBody>
      </p:sp>
      <p:sp>
        <p:nvSpPr>
          <p:cNvPr id="9" name="Content Placeholder 7">
            <a:extLst>
              <a:ext uri="{FF2B5EF4-FFF2-40B4-BE49-F238E27FC236}">
                <a16:creationId xmlns:a16="http://schemas.microsoft.com/office/drawing/2014/main" id="{D330B07B-AD04-71E7-8385-E5A3DE536FA1}"/>
              </a:ext>
            </a:extLst>
          </p:cNvPr>
          <p:cNvSpPr>
            <a:spLocks noGrp="1"/>
          </p:cNvSpPr>
          <p:nvPr>
            <p:ph sz="quarter" idx="14"/>
          </p:nvPr>
        </p:nvSpPr>
        <p:spPr>
          <a:xfrm>
            <a:off x="4354830" y="665252"/>
            <a:ext cx="5207696" cy="2868140"/>
          </a:xfrm>
        </p:spPr>
        <p:txBody>
          <a:bodyPr vert="horz" lIns="91440" tIns="45720" rIns="91440" bIns="45720" rtlCol="0">
            <a:normAutofit/>
          </a:bodyPr>
          <a:lstStyle>
            <a:lvl1pPr marL="0" indent="0">
              <a:buNone/>
              <a:defRPr lang="en-US" dirty="0"/>
            </a:lvl1pPr>
            <a:lvl2pPr marL="189006" indent="0">
              <a:buNone/>
              <a:defRPr lang="en-US" dirty="0"/>
            </a:lvl2pPr>
            <a:lvl3pPr marL="378013" indent="0">
              <a:buNone/>
              <a:defRPr lang="en-US" dirty="0"/>
            </a:lvl3pPr>
            <a:lvl4pPr marL="567019" indent="0">
              <a:buNone/>
              <a:defRPr lang="en-US" dirty="0"/>
            </a:lvl4pPr>
            <a:lvl5pPr marL="756026"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2BD75130-65F5-8CA7-F1DB-569BD060C526}"/>
              </a:ext>
            </a:extLst>
          </p:cNvPr>
          <p:cNvSpPr>
            <a:spLocks noGrp="1"/>
          </p:cNvSpPr>
          <p:nvPr>
            <p:ph type="pic" sz="quarter" idx="13" hasCustomPrompt="1"/>
          </p:nvPr>
        </p:nvSpPr>
        <p:spPr>
          <a:xfrm>
            <a:off x="-1" y="3779837"/>
            <a:ext cx="10080625" cy="3779838"/>
          </a:xfrm>
          <a:blipFill>
            <a:blip r:embed="rId2">
              <a:alphaModFix amt="7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23985385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04031" y="1511935"/>
            <a:ext cx="3865921" cy="1091953"/>
          </a:xfrm>
        </p:spPr>
        <p:txBody>
          <a:bodyPr anchor="t">
            <a:normAutofit/>
          </a:bodyPr>
          <a:lstStyle>
            <a:lvl1pPr>
              <a:defRPr sz="1984"/>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0E25853-B4C0-6343-932C-8347057D543C}" type="datetime1">
              <a:rPr lang="en-US" smtClean="0"/>
              <a:t>12/27/2025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504031" y="3027228"/>
            <a:ext cx="3865920" cy="3860475"/>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4723228" y="1511935"/>
            <a:ext cx="4853367" cy="5375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5714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300" y="4857793"/>
            <a:ext cx="8568531" cy="1501435"/>
          </a:xfrm>
        </p:spPr>
        <p:txBody>
          <a:bodyPr anchor="t"/>
          <a:lstStyle>
            <a:lvl1pPr algn="l">
              <a:defRPr sz="3307" b="1" cap="all"/>
            </a:lvl1pPr>
          </a:lstStyle>
          <a:p>
            <a:r>
              <a:rPr lang="en-US"/>
              <a:t>Click to edit Master title style</a:t>
            </a:r>
          </a:p>
        </p:txBody>
      </p:sp>
      <p:sp>
        <p:nvSpPr>
          <p:cNvPr id="3" name="Text Placeholder 2"/>
          <p:cNvSpPr>
            <a:spLocks noGrp="1"/>
          </p:cNvSpPr>
          <p:nvPr>
            <p:ph type="body" idx="1"/>
          </p:nvPr>
        </p:nvSpPr>
        <p:spPr>
          <a:xfrm>
            <a:off x="796300" y="3204114"/>
            <a:ext cx="8568531" cy="1653678"/>
          </a:xfrm>
        </p:spPr>
        <p:txBody>
          <a:bodyPr anchor="b"/>
          <a:lstStyle>
            <a:lvl1pPr marL="0" indent="0">
              <a:buNone/>
              <a:defRPr sz="1654">
                <a:solidFill>
                  <a:schemeClr val="tx1">
                    <a:tint val="75000"/>
                  </a:schemeClr>
                </a:solidFill>
              </a:defRPr>
            </a:lvl1pPr>
            <a:lvl2pPr marL="378013" indent="0">
              <a:buNone/>
              <a:defRPr sz="1488">
                <a:solidFill>
                  <a:schemeClr val="tx1">
                    <a:tint val="75000"/>
                  </a:schemeClr>
                </a:solidFill>
              </a:defRPr>
            </a:lvl2pPr>
            <a:lvl3pPr marL="756026" indent="0">
              <a:buNone/>
              <a:defRPr sz="1323">
                <a:solidFill>
                  <a:schemeClr val="tx1">
                    <a:tint val="75000"/>
                  </a:schemeClr>
                </a:solidFill>
              </a:defRPr>
            </a:lvl3pPr>
            <a:lvl4pPr marL="1134039" indent="0">
              <a:buNone/>
              <a:defRPr sz="1158">
                <a:solidFill>
                  <a:schemeClr val="tx1">
                    <a:tint val="75000"/>
                  </a:schemeClr>
                </a:solidFill>
              </a:defRPr>
            </a:lvl4pPr>
            <a:lvl5pPr marL="1512052" indent="0">
              <a:buNone/>
              <a:defRPr sz="1158">
                <a:solidFill>
                  <a:schemeClr val="tx1">
                    <a:tint val="75000"/>
                  </a:schemeClr>
                </a:solidFill>
              </a:defRPr>
            </a:lvl5pPr>
            <a:lvl6pPr marL="1890065" indent="0">
              <a:buNone/>
              <a:defRPr sz="1158">
                <a:solidFill>
                  <a:schemeClr val="tx1">
                    <a:tint val="75000"/>
                  </a:schemeClr>
                </a:solidFill>
              </a:defRPr>
            </a:lvl6pPr>
            <a:lvl7pPr marL="2268078" indent="0">
              <a:buNone/>
              <a:defRPr sz="1158">
                <a:solidFill>
                  <a:schemeClr val="tx1">
                    <a:tint val="75000"/>
                  </a:schemeClr>
                </a:solidFill>
              </a:defRPr>
            </a:lvl7pPr>
            <a:lvl8pPr marL="2646091" indent="0">
              <a:buNone/>
              <a:defRPr sz="1158">
                <a:solidFill>
                  <a:schemeClr val="tx1">
                    <a:tint val="75000"/>
                  </a:schemeClr>
                </a:solidFill>
              </a:defRPr>
            </a:lvl8pPr>
            <a:lvl9pPr marL="3024104" indent="0">
              <a:buNone/>
              <a:defRPr sz="115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408294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06550" y="1511935"/>
            <a:ext cx="5925168" cy="668979"/>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504031" y="355751"/>
            <a:ext cx="756047" cy="312467"/>
          </a:xfrm>
        </p:spPr>
        <p:txBody>
          <a:bodyPr/>
          <a:lstStyle/>
          <a:p>
            <a:fld id="{87681AC7-A57B-7C4F-87C6-9184BA9FDCB8}" type="datetime1">
              <a:rPr lang="en-US" smtClean="0"/>
              <a:t>12/27/2025</a:t>
            </a:fld>
            <a:endParaRPr lang="en-US"/>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2079129" y="355751"/>
            <a:ext cx="5922367" cy="312467"/>
          </a:xfrm>
        </p:spPr>
        <p:txBody>
          <a:bodyPr/>
          <a:lstStyle/>
          <a:p>
            <a:r>
              <a:rPr lang="en-US"/>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8818027" y="355751"/>
            <a:ext cx="756047" cy="312467"/>
          </a:xfrm>
        </p:spPr>
        <p:txBody>
          <a:bodyPr/>
          <a:lstStyle/>
          <a:p>
            <a:fld id="{AEAA3239-9EA4-4A65-A281-97F994456D9F}" type="slidenum">
              <a:rPr lang="en-US" smtClean="0"/>
              <a:t>‹#›</a:t>
            </a:fld>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06551" y="2604256"/>
            <a:ext cx="5925168" cy="4283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3B8151E2-ED8A-E9B1-A83A-CF01A37B5F98}"/>
              </a:ext>
            </a:extLst>
          </p:cNvPr>
          <p:cNvSpPr>
            <a:spLocks noGrp="1"/>
          </p:cNvSpPr>
          <p:nvPr>
            <p:ph type="pic" sz="quarter" idx="13" hasCustomPrompt="1"/>
          </p:nvPr>
        </p:nvSpPr>
        <p:spPr>
          <a:xfrm>
            <a:off x="6751499" y="1514061"/>
            <a:ext cx="2822575" cy="5375769"/>
          </a:xfrm>
          <a:blipFill dpi="0" rotWithShape="1">
            <a:blip r:embed="rId2">
              <a:alphaModFix amt="60000"/>
            </a:blip>
            <a:srcRect/>
            <a:stretch>
              <a:fillRect/>
            </a:stretch>
          </a:blipFill>
        </p:spPr>
        <p:txBody>
          <a:bodyPr/>
          <a:lstStyle>
            <a:lvl1pPr marL="0" indent="0">
              <a:buNone/>
              <a:defRPr/>
            </a:lvl1pPr>
          </a:lstStyle>
          <a:p>
            <a:r>
              <a:rPr lang="en-US"/>
              <a:t>   </a:t>
            </a:r>
          </a:p>
        </p:txBody>
      </p:sp>
    </p:spTree>
    <p:extLst>
      <p:ext uri="{BB962C8B-B14F-4D97-AF65-F5344CB8AC3E}">
        <p14:creationId xmlns:p14="http://schemas.microsoft.com/office/powerpoint/2010/main" val="5694065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093013" y="1511936"/>
            <a:ext cx="5483581" cy="668982"/>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04031" y="355751"/>
            <a:ext cx="756047" cy="312467"/>
          </a:xfrm>
        </p:spPr>
        <p:txBody>
          <a:bodyPr/>
          <a:lstStyle/>
          <a:p>
            <a:fld id="{C7436EE9-2482-7D4A-8C38-D7065D694086}" type="datetime1">
              <a:rPr lang="en-US" smtClean="0"/>
              <a:t>12/27/2025</a:t>
            </a:fld>
            <a:endParaRPr lang="en-US"/>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2079129" y="355751"/>
            <a:ext cx="5922367" cy="312467"/>
          </a:xfrm>
        </p:spPr>
        <p:txBody>
          <a:bodyPr/>
          <a:lstStyle/>
          <a:p>
            <a:r>
              <a:rPr lang="en-US"/>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8815507" y="355751"/>
            <a:ext cx="756047" cy="312467"/>
          </a:xfrm>
        </p:spPr>
        <p:txBody>
          <a:bodyPr/>
          <a:lstStyle/>
          <a:p>
            <a:fld id="{AEAA3239-9EA4-4A65-A281-97F994456D9F}" type="slidenum">
              <a:rPr lang="en-US" smtClean="0"/>
              <a:t>‹#›</a:t>
            </a:fld>
            <a:endParaRPr lang="en-US"/>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504031" y="1511934"/>
            <a:ext cx="3266657" cy="5375770"/>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093013" y="2604257"/>
            <a:ext cx="5478540" cy="430071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43149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2_Content with Picture 1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278933" y="2675491"/>
            <a:ext cx="3461089" cy="4304959"/>
          </a:xfrm>
          <a:blipFill>
            <a:blip r:embed="rId2">
              <a:alphaModFix amt="70000"/>
            </a:blip>
            <a:stretch>
              <a:fillRect l="-718" r="1"/>
            </a:stretch>
          </a:blipFill>
        </p:spPr>
        <p:txBody>
          <a:bodyPr vert="horz" lIns="91440" tIns="0" rIns="0" bIns="0" rtlCol="0">
            <a:noAutofit/>
          </a:bodyPr>
          <a:lstStyle>
            <a:lvl1pPr marL="0" indent="0">
              <a:buNone/>
              <a:defRPr lang="en-US" sz="1984" b="0" i="0"/>
            </a:lvl1pPr>
          </a:lstStyle>
          <a:p>
            <a:pPr marL="189006" lvl="0" indent="-189006">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14112" y="604772"/>
            <a:ext cx="4225909" cy="2747779"/>
          </a:xfrm>
        </p:spPr>
        <p:txBody>
          <a:bodyPr anchor="t" anchorCtr="0">
            <a:noAutofit/>
          </a:bodyPr>
          <a:lstStyle>
            <a:lvl1pPr>
              <a:defRPr sz="3307">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040313" y="605475"/>
            <a:ext cx="4618571" cy="63749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12/27/2025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7258016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1_Content with Picture 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3326606" cy="7559675"/>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a:lvl1pPr>
          </a:lstStyle>
          <a:p>
            <a:pPr lvl="0"/>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2564422" y="352784"/>
            <a:ext cx="7029813" cy="1387141"/>
          </a:xfrm>
        </p:spPr>
        <p:txBody>
          <a:bodyPr anchor="b">
            <a:noAutofit/>
          </a:bodyPr>
          <a:lstStyle>
            <a:lvl1pPr>
              <a:defRPr sz="3307">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3923883" y="1901918"/>
            <a:ext cx="5670352" cy="51134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3923883" y="7113240"/>
            <a:ext cx="2889179" cy="402483"/>
          </a:xfrm>
        </p:spPr>
        <p:txBody>
          <a:bodyPr/>
          <a:lstStyle/>
          <a:p>
            <a:fld id="{1A5F77D0-C28E-4573-88F0-0A30FF98888E}" type="datetime1">
              <a:rPr lang="en-US" smtClean="0"/>
              <a:t>12/27/2025</a:t>
            </a:fld>
            <a:endParaRPr lang="en-US"/>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818408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1_Content with Picture 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5466547" cy="7559675"/>
          </a:xfrm>
          <a:blipFill>
            <a:blip r:embed="rId2">
              <a:alphaModFix amt="70000"/>
            </a:blip>
            <a:stretch>
              <a:fillRect/>
            </a:stretch>
          </a:blipFill>
        </p:spPr>
        <p:txBody>
          <a:bodyPr vert="horz" lIns="91440" tIns="0" rIns="0" bIns="0" rtlCol="0">
            <a:noAutofit/>
          </a:bodyPr>
          <a:lstStyle>
            <a:lvl1pPr marL="0" indent="0">
              <a:buNone/>
              <a:defRPr lang="en-US" sz="1984" b="0" i="0"/>
            </a:lvl1pPr>
          </a:lstStyle>
          <a:p>
            <a:pPr marL="189006" lvl="0" indent="-189006">
              <a:lnSpc>
                <a:spcPct val="150000"/>
              </a:lnSpc>
            </a:pPr>
            <a:r>
              <a:rPr lang="en-US"/>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472920" y="604774"/>
            <a:ext cx="5141119" cy="1571446"/>
          </a:xfrm>
        </p:spPr>
        <p:txBody>
          <a:bodyPr anchor="b">
            <a:normAutofit/>
          </a:bodyPr>
          <a:lstStyle>
            <a:lvl1pPr>
              <a:defRPr sz="3307">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766122" y="2318301"/>
            <a:ext cx="3780234" cy="47373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C7EAF46-1E68-65AC-7FFE-0B11DA3B892A}"/>
              </a:ext>
            </a:extLst>
          </p:cNvPr>
          <p:cNvSpPr>
            <a:spLocks noGrp="1"/>
          </p:cNvSpPr>
          <p:nvPr>
            <p:ph type="dt" sz="half" idx="15"/>
          </p:nvPr>
        </p:nvSpPr>
        <p:spPr>
          <a:xfrm>
            <a:off x="5766122" y="7113240"/>
            <a:ext cx="756047" cy="402483"/>
          </a:xfrm>
        </p:spPr>
        <p:txBody>
          <a:bodyPr/>
          <a:lstStyle/>
          <a:p>
            <a:fld id="{D291CE83-67BA-4B15-B48A-7DC5C0636664}" type="datetime1">
              <a:rPr lang="en-US" smtClean="0"/>
              <a:t>12/27/2025</a:t>
            </a:fld>
            <a:endParaRPr lang="en-US"/>
          </a:p>
        </p:txBody>
      </p:sp>
      <p:sp>
        <p:nvSpPr>
          <p:cNvPr id="4" name="Footer Placeholder 3">
            <a:extLst>
              <a:ext uri="{FF2B5EF4-FFF2-40B4-BE49-F238E27FC236}">
                <a16:creationId xmlns:a16="http://schemas.microsoft.com/office/drawing/2014/main" id="{96592920-42E4-564A-FF10-87A61B290C03}"/>
              </a:ext>
            </a:extLst>
          </p:cNvPr>
          <p:cNvSpPr>
            <a:spLocks noGrp="1"/>
          </p:cNvSpPr>
          <p:nvPr>
            <p:ph type="ftr" sz="quarter" idx="16"/>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832E3C91-6E96-4B5B-04BF-42DADB929082}"/>
              </a:ext>
            </a:extLst>
          </p:cNvPr>
          <p:cNvSpPr>
            <a:spLocks noGrp="1"/>
          </p:cNvSpPr>
          <p:nvPr>
            <p:ph type="sldNum" sz="quarter" idx="17"/>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37383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3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06550" y="755968"/>
            <a:ext cx="5670352" cy="1225258"/>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506550" y="2167107"/>
            <a:ext cx="5670352" cy="4629940"/>
          </a:xfrm>
        </p:spPr>
        <p:txBody>
          <a:bodyPr>
            <a:noAutofit/>
          </a:bodyPr>
          <a:lstStyle>
            <a:lvl1pPr>
              <a:defRPr sz="1158"/>
            </a:lvl1pPr>
            <a:lvl2pPr>
              <a:defRPr sz="1158"/>
            </a:lvl2pPr>
            <a:lvl3pPr>
              <a:defRPr sz="1158"/>
            </a:lvl3pPr>
            <a:lvl4pPr>
              <a:defRPr sz="1158"/>
            </a:lvl4pPr>
            <a:lvl5pPr>
              <a:defRPr sz="1158"/>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506551" y="6996249"/>
            <a:ext cx="2319573" cy="402483"/>
          </a:xfrm>
        </p:spPr>
        <p:txBody>
          <a:bodyPr>
            <a:noAutofit/>
          </a:bodyPr>
          <a:lstStyle/>
          <a:p>
            <a:r>
              <a:rPr lang="en-US"/>
              <a:t>Sample Footer Text</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3403082" y="6996249"/>
            <a:ext cx="2418942" cy="402483"/>
          </a:xfrm>
        </p:spPr>
        <p:txBody>
          <a:bodyPr>
            <a:noAutofit/>
          </a:bodyPr>
          <a:lstStyle/>
          <a:p>
            <a:fld id="{A7F72289-EB8A-47CA-A283-A769C9E761BF}" type="datetime1">
              <a:rPr lang="en-US" smtClean="0"/>
              <a:t>12/27/2025</a:t>
            </a:fld>
            <a:endParaRPr lang="en-US"/>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5822024" y="6996249"/>
            <a:ext cx="354878" cy="402483"/>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690430" y="0"/>
            <a:ext cx="3390195" cy="7559675"/>
          </a:xfrm>
          <a:blipFill>
            <a:blip r:embed="rId2">
              <a:alphaModFix amt="60000"/>
            </a:blip>
            <a:stretch>
              <a:fillRect/>
            </a:stretch>
          </a:blipFill>
        </p:spPr>
        <p:txBody>
          <a:bodyPr/>
          <a:lstStyle>
            <a:lvl1pPr marL="0" indent="0">
              <a:buNone/>
              <a:defRPr/>
            </a:lvl1pPr>
          </a:lstStyle>
          <a:p>
            <a:r>
              <a:rPr lang="en-US"/>
              <a:t>.</a:t>
            </a:r>
          </a:p>
        </p:txBody>
      </p:sp>
    </p:spTree>
    <p:extLst>
      <p:ext uri="{BB962C8B-B14F-4D97-AF65-F5344CB8AC3E}">
        <p14:creationId xmlns:p14="http://schemas.microsoft.com/office/powerpoint/2010/main" val="33693289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verTx">
  <p:cSld name="Defaul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17" name="PlaceHolder 2"/>
          <p:cNvSpPr>
            <a:spLocks noGrp="1"/>
          </p:cNvSpPr>
          <p:nvPr>
            <p:ph/>
          </p:nvPr>
        </p:nvSpPr>
        <p:spPr>
          <a:xfrm>
            <a:off x="504000" y="1769040"/>
            <a:ext cx="907164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18" name="PlaceHolder 3"/>
          <p:cNvSpPr>
            <a:spLocks noGrp="1"/>
          </p:cNvSpPr>
          <p:nvPr>
            <p:ph/>
          </p:nvPr>
        </p:nvSpPr>
        <p:spPr>
          <a:xfrm>
            <a:off x="504000" y="4059360"/>
            <a:ext cx="907164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2E16C2F8-BCB2-4937-9A5D-BC2D52AC09F0}" type="slidenum">
              <a:rPr/>
              <a:t>‹#›</a:t>
            </a:fld>
            <a:endParaRPr/>
          </a:p>
        </p:txBody>
      </p:sp>
      <p:sp>
        <p:nvSpPr>
          <p:cNvPr id="7" name="PlaceHolder 6"/>
          <p:cNvSpPr>
            <a:spLocks noGrp="1"/>
          </p:cNvSpPr>
          <p:nvPr>
            <p:ph type="dt" idx="1"/>
          </p:nvPr>
        </p:nvSpPr>
        <p:spPr/>
        <p:txBody>
          <a:bodyPr/>
          <a:lstStyle/>
          <a:p>
            <a:endParaRPr/>
          </a:p>
        </p:txBody>
      </p:sp>
    </p:spTree>
    <p:extLst>
      <p:ext uri="{BB962C8B-B14F-4D97-AF65-F5344CB8AC3E}">
        <p14:creationId xmlns:p14="http://schemas.microsoft.com/office/powerpoint/2010/main" val="42066687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OverTx">
  <p:cSld name="1_Defaul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301320"/>
            <a:ext cx="9071640" cy="1262160"/>
          </a:xfrm>
          <a:prstGeom prst="rect">
            <a:avLst/>
          </a:prstGeom>
          <a:noFill/>
          <a:ln w="0">
            <a:noFill/>
          </a:ln>
        </p:spPr>
        <p:txBody>
          <a:bodyPr lIns="0" tIns="0" rIns="0" bIns="0" anchor="ctr">
            <a:spAutoFit/>
          </a:bodyPr>
          <a:lstStyle/>
          <a:p>
            <a:pPr indent="0" algn="ctr">
              <a:buNone/>
            </a:pPr>
            <a:endParaRPr lang="en-US" sz="4400" b="0" u="none" strike="noStrike">
              <a:solidFill>
                <a:srgbClr val="000000"/>
              </a:solidFill>
              <a:effectLst/>
              <a:uFillTx/>
              <a:latin typeface="Arial"/>
            </a:endParaRPr>
          </a:p>
        </p:txBody>
      </p:sp>
      <p:sp>
        <p:nvSpPr>
          <p:cNvPr id="8" name="PlaceHolder 2"/>
          <p:cNvSpPr>
            <a:spLocks noGrp="1"/>
          </p:cNvSpPr>
          <p:nvPr>
            <p:ph/>
          </p:nvPr>
        </p:nvSpPr>
        <p:spPr>
          <a:xfrm>
            <a:off x="504000" y="1769040"/>
            <a:ext cx="442692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9" name="PlaceHolder 3"/>
          <p:cNvSpPr>
            <a:spLocks noGrp="1"/>
          </p:cNvSpPr>
          <p:nvPr>
            <p:ph/>
          </p:nvPr>
        </p:nvSpPr>
        <p:spPr>
          <a:xfrm>
            <a:off x="5152680" y="1769040"/>
            <a:ext cx="442692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10" name="PlaceHolder 4"/>
          <p:cNvSpPr>
            <a:spLocks noGrp="1"/>
          </p:cNvSpPr>
          <p:nvPr>
            <p:ph/>
          </p:nvPr>
        </p:nvSpPr>
        <p:spPr>
          <a:xfrm>
            <a:off x="504000" y="4059360"/>
            <a:ext cx="9071640" cy="2091240"/>
          </a:xfrm>
          <a:prstGeom prst="rect">
            <a:avLst/>
          </a:prstGeom>
          <a:noFill/>
          <a:ln w="0">
            <a:noFill/>
          </a:ln>
        </p:spPr>
        <p:txBody>
          <a:bodyPr lIns="0" tIns="0" rIns="0" bIns="0" anchor="t">
            <a:normAutofit/>
          </a:bodyPr>
          <a:lstStyle/>
          <a:p>
            <a:pPr indent="0">
              <a:spcBef>
                <a:spcPts val="1417"/>
              </a:spcBef>
              <a:buNone/>
            </a:pPr>
            <a:endParaRPr lang="en-US" sz="3200" b="0" u="none" strike="noStrike">
              <a:solidFill>
                <a:srgbClr val="000000"/>
              </a:solidFill>
              <a:effectLst/>
              <a:uFillTx/>
              <a:latin typeface="Arial"/>
            </a:endParaRPr>
          </a:p>
        </p:txBody>
      </p:sp>
      <p:sp>
        <p:nvSpPr>
          <p:cNvPr id="6" name="PlaceHolder 5"/>
          <p:cNvSpPr>
            <a:spLocks noGrp="1"/>
          </p:cNvSpPr>
          <p:nvPr>
            <p:ph type="ftr" idx="2"/>
          </p:nvPr>
        </p:nvSpPr>
        <p:spPr/>
        <p:txBody>
          <a:bodyPr/>
          <a:lstStyle/>
          <a:p>
            <a:r>
              <a:t>Footer</a:t>
            </a:r>
          </a:p>
        </p:txBody>
      </p:sp>
      <p:sp>
        <p:nvSpPr>
          <p:cNvPr id="2" name="PlaceHolder 6"/>
          <p:cNvSpPr>
            <a:spLocks noGrp="1"/>
          </p:cNvSpPr>
          <p:nvPr>
            <p:ph type="sldNum" idx="3"/>
          </p:nvPr>
        </p:nvSpPr>
        <p:spPr/>
        <p:txBody>
          <a:bodyPr/>
          <a:lstStyle/>
          <a:p>
            <a:fld id="{43F64415-6B3D-482D-B438-2348B1ED779F}" type="slidenum">
              <a:rPr/>
              <a:t>‹#›</a:t>
            </a:fld>
            <a:endParaRPr/>
          </a:p>
        </p:txBody>
      </p:sp>
      <p:sp>
        <p:nvSpPr>
          <p:cNvPr id="3" name="PlaceHolder 7"/>
          <p:cNvSpPr>
            <a:spLocks noGrp="1"/>
          </p:cNvSpPr>
          <p:nvPr>
            <p:ph type="dt" idx="1"/>
          </p:nvPr>
        </p:nvSpPr>
        <p:spPr/>
        <p:txBody>
          <a:bodyPr/>
          <a:lstStyle/>
          <a:p>
            <a:endParaRPr/>
          </a:p>
        </p:txBody>
      </p:sp>
    </p:spTree>
    <p:extLst>
      <p:ext uri="{BB962C8B-B14F-4D97-AF65-F5344CB8AC3E}">
        <p14:creationId xmlns:p14="http://schemas.microsoft.com/office/powerpoint/2010/main" val="237062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4031" y="1763926"/>
            <a:ext cx="4452276" cy="4989036"/>
          </a:xfrm>
        </p:spPr>
        <p:txBody>
          <a:bodyPr/>
          <a:lstStyle>
            <a:lvl1pPr>
              <a:defRPr sz="2315"/>
            </a:lvl1pPr>
            <a:lvl2pPr>
              <a:defRPr sz="1984"/>
            </a:lvl2pPr>
            <a:lvl3pPr>
              <a:defRPr sz="165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4318" y="1763926"/>
            <a:ext cx="4452276" cy="4989036"/>
          </a:xfrm>
        </p:spPr>
        <p:txBody>
          <a:bodyPr/>
          <a:lstStyle>
            <a:lvl1pPr>
              <a:defRPr sz="2315"/>
            </a:lvl1pPr>
            <a:lvl2pPr>
              <a:defRPr sz="1984"/>
            </a:lvl2pPr>
            <a:lvl3pPr>
              <a:defRPr sz="1654"/>
            </a:lvl3pPr>
            <a:lvl4pPr>
              <a:defRPr sz="1488"/>
            </a:lvl4pPr>
            <a:lvl5pPr>
              <a:defRPr sz="1488"/>
            </a:lvl5pPr>
            <a:lvl6pPr>
              <a:defRPr sz="1488"/>
            </a:lvl6pPr>
            <a:lvl7pPr>
              <a:defRPr sz="1488"/>
            </a:lvl7pPr>
            <a:lvl8pPr>
              <a:defRPr sz="1488"/>
            </a:lvl8pPr>
            <a:lvl9pPr>
              <a:defRPr sz="14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08381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7" Type="http://schemas.openxmlformats.org/officeDocument/2006/relationships/slideLayout" Target="../slideLayouts/slideLayout24.xml"/><Relationship Id="rId71" Type="http://schemas.openxmlformats.org/officeDocument/2006/relationships/theme" Target="../theme/theme3.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66" Type="http://schemas.openxmlformats.org/officeDocument/2006/relationships/slideLayout" Target="../slideLayouts/slideLayout83.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19" Type="http://schemas.openxmlformats.org/officeDocument/2006/relationships/slideLayout" Target="../slideLayouts/slideLayout3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4000" y="301320"/>
            <a:ext cx="9071640" cy="1262160"/>
          </a:xfrm>
          <a:prstGeom prst="rect">
            <a:avLst/>
          </a:prstGeom>
          <a:noFill/>
          <a:ln w="0">
            <a:noFill/>
          </a:ln>
        </p:spPr>
        <p:txBody>
          <a:bodyPr lIns="0" tIns="0" rIns="0" bIns="0" anchor="ctr">
            <a:noAutofit/>
          </a:bodyPr>
          <a:lstStyle/>
          <a:p>
            <a:pPr indent="0" algn="ctr">
              <a:buNone/>
            </a:pPr>
            <a:r>
              <a:rPr lang="en-US" sz="4400" b="0" u="none" strike="noStrike">
                <a:solidFill>
                  <a:srgbClr val="000000"/>
                </a:solidFill>
                <a:effectLst/>
                <a:uFillTx/>
                <a:latin typeface="Arial"/>
              </a:rPr>
              <a:t>Click to edit the title text format</a:t>
            </a:r>
          </a:p>
        </p:txBody>
      </p:sp>
      <p:sp>
        <p:nvSpPr>
          <p:cNvPr id="3" name="PlaceHolder 2"/>
          <p:cNvSpPr>
            <a:spLocks noGrp="1"/>
          </p:cNvSpPr>
          <p:nvPr>
            <p:ph type="body"/>
          </p:nvPr>
        </p:nvSpPr>
        <p:spPr>
          <a:xfrm>
            <a:off x="504000" y="1769040"/>
            <a:ext cx="9071640" cy="43844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u="none" strike="noStrike">
                <a:solidFill>
                  <a:srgbClr val="000000"/>
                </a:solidFill>
                <a:effectLst/>
                <a:uFillTx/>
                <a:latin typeface="Arial"/>
              </a:rPr>
              <a:t>Click to edit the outline text format</a:t>
            </a:r>
          </a:p>
          <a:p>
            <a:pPr marL="864000" lvl="1" indent="-324000">
              <a:spcBef>
                <a:spcPts val="1134"/>
              </a:spcBef>
              <a:buClr>
                <a:srgbClr val="000000"/>
              </a:buClr>
              <a:buSzPct val="75000"/>
              <a:buFont typeface="Symbol" charset="2"/>
              <a:buChar char=""/>
            </a:pPr>
            <a:r>
              <a:rPr lang="en-US" sz="2800" b="0" u="none" strike="noStrike">
                <a:solidFill>
                  <a:srgbClr val="000000"/>
                </a:solidFill>
                <a:effectLst/>
                <a:uFillTx/>
                <a:latin typeface="Arial"/>
              </a:rPr>
              <a:t>Second Outline Level</a:t>
            </a:r>
          </a:p>
          <a:p>
            <a:pPr marL="1296000" lvl="2" indent="-288000">
              <a:spcBef>
                <a:spcPts val="850"/>
              </a:spcBef>
              <a:buClr>
                <a:srgbClr val="000000"/>
              </a:buClr>
              <a:buSzPct val="45000"/>
              <a:buFont typeface="Wingdings" charset="2"/>
              <a:buChar char=""/>
            </a:pPr>
            <a:r>
              <a:rPr lang="en-US" sz="2400" b="0" u="none" strike="noStrike">
                <a:solidFill>
                  <a:srgbClr val="000000"/>
                </a:solidFill>
                <a:effectLst/>
                <a:uFillTx/>
                <a:latin typeface="Arial"/>
              </a:rPr>
              <a:t>Third Outline Level</a:t>
            </a:r>
          </a:p>
          <a:p>
            <a:pPr marL="1728000" lvl="3" indent="-216000">
              <a:spcBef>
                <a:spcPts val="567"/>
              </a:spcBef>
              <a:buClr>
                <a:srgbClr val="000000"/>
              </a:buClr>
              <a:buSzPct val="75000"/>
              <a:buFont typeface="Symbol" charset="2"/>
              <a:buChar char=""/>
            </a:pPr>
            <a:r>
              <a:rPr lang="en-US" sz="2000" b="0" u="none" strike="noStrike">
                <a:solidFill>
                  <a:srgbClr val="000000"/>
                </a:solidFill>
                <a:effectLst/>
                <a:uFillTx/>
                <a:latin typeface="Arial"/>
              </a:rPr>
              <a:t>Fourth Outline Level</a:t>
            </a:r>
          </a:p>
          <a:p>
            <a:pPr marL="2160000" lvl="4" indent="-216000">
              <a:spcBef>
                <a:spcPts val="283"/>
              </a:spcBef>
              <a:buClr>
                <a:srgbClr val="000000"/>
              </a:buClr>
              <a:buSzPct val="45000"/>
              <a:buFont typeface="Wingdings" charset="2"/>
              <a:buChar char=""/>
            </a:pPr>
            <a:r>
              <a:rPr lang="en-US" sz="2000" b="0" u="none" strike="noStrike">
                <a:solidFill>
                  <a:srgbClr val="000000"/>
                </a:solidFill>
                <a:effectLst/>
                <a:uFillTx/>
                <a:latin typeface="Arial"/>
              </a:rPr>
              <a:t>Fifth Outline Level</a:t>
            </a:r>
          </a:p>
          <a:p>
            <a:pPr marL="2592000" lvl="5" indent="-216000">
              <a:spcBef>
                <a:spcPts val="283"/>
              </a:spcBef>
              <a:buClr>
                <a:srgbClr val="000000"/>
              </a:buClr>
              <a:buSzPct val="45000"/>
              <a:buFont typeface="Wingdings" charset="2"/>
              <a:buChar char=""/>
            </a:pPr>
            <a:r>
              <a:rPr lang="en-US" sz="2000" b="0" u="none" strike="noStrike">
                <a:solidFill>
                  <a:srgbClr val="000000"/>
                </a:solidFill>
                <a:effectLst/>
                <a:uFillTx/>
                <a:latin typeface="Arial"/>
              </a:rPr>
              <a:t>Sixth Outline Level</a:t>
            </a:r>
          </a:p>
          <a:p>
            <a:pPr marL="3024000" lvl="6" indent="-216000">
              <a:spcBef>
                <a:spcPts val="283"/>
              </a:spcBef>
              <a:buClr>
                <a:srgbClr val="000000"/>
              </a:buClr>
              <a:buSzPct val="45000"/>
              <a:buFont typeface="Wingdings" charset="2"/>
              <a:buChar char=""/>
            </a:pPr>
            <a:r>
              <a:rPr lang="en-US" sz="2000" b="0" u="none" strike="noStrike">
                <a:solidFill>
                  <a:srgbClr val="000000"/>
                </a:solidFill>
                <a:effectLst/>
                <a:uFillTx/>
                <a:latin typeface="Arial"/>
              </a:rPr>
              <a:t>Seventh Outline Level</a:t>
            </a:r>
          </a:p>
        </p:txBody>
      </p:sp>
      <p:sp>
        <p:nvSpPr>
          <p:cNvPr id="4" name="PlaceHolder 3"/>
          <p:cNvSpPr>
            <a:spLocks noGrp="1"/>
          </p:cNvSpPr>
          <p:nvPr>
            <p:ph type="dt" idx="1"/>
          </p:nvPr>
        </p:nvSpPr>
        <p:spPr>
          <a:xfrm>
            <a:off x="504000" y="6887160"/>
            <a:ext cx="2348280" cy="521280"/>
          </a:xfrm>
          <a:prstGeom prst="rect">
            <a:avLst/>
          </a:prstGeom>
          <a:noFill/>
          <a:ln w="0">
            <a:noFill/>
          </a:ln>
        </p:spPr>
        <p:txBody>
          <a:bodyPr lIns="0" tIns="0" rIns="0" bIns="0" anchor="t">
            <a:noAutofit/>
          </a:bodyPr>
          <a:lstStyle>
            <a:lvl1pPr indent="0">
              <a:buNone/>
              <a:defRPr lang="en-US" sz="1400" b="0" u="none" strike="noStrike">
                <a:solidFill>
                  <a:srgbClr val="000000"/>
                </a:solidFill>
                <a:effectLst/>
                <a:uFillTx/>
                <a:latin typeface="Times New Roman"/>
              </a:defRPr>
            </a:lvl1pPr>
          </a:lstStyle>
          <a:p>
            <a:pPr indent="0">
              <a:buNone/>
            </a:pPr>
            <a:r>
              <a:rPr lang="en-US" sz="1400" b="0" u="none" strike="noStrike">
                <a:solidFill>
                  <a:srgbClr val="000000"/>
                </a:solidFill>
                <a:effectLst/>
                <a:uFillTx/>
                <a:latin typeface="Times New Roman"/>
              </a:rPr>
              <a:t>&lt;date/time&gt;</a:t>
            </a:r>
          </a:p>
        </p:txBody>
      </p:sp>
      <p:sp>
        <p:nvSpPr>
          <p:cNvPr id="5" name="PlaceHolder 4"/>
          <p:cNvSpPr>
            <a:spLocks noGrp="1"/>
          </p:cNvSpPr>
          <p:nvPr>
            <p:ph type="ftr" idx="2"/>
          </p:nvPr>
        </p:nvSpPr>
        <p:spPr>
          <a:xfrm>
            <a:off x="3447360" y="6887160"/>
            <a:ext cx="3195000" cy="521280"/>
          </a:xfrm>
          <a:prstGeom prst="rect">
            <a:avLst/>
          </a:prstGeom>
          <a:noFill/>
          <a:ln w="0">
            <a:noFill/>
          </a:ln>
        </p:spPr>
        <p:txBody>
          <a:bodyPr lIns="0" tIns="0" rIns="0" bIns="0" anchor="t">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p>
        </p:txBody>
      </p:sp>
      <p:sp>
        <p:nvSpPr>
          <p:cNvPr id="6" name="PlaceHolder 5"/>
          <p:cNvSpPr>
            <a:spLocks noGrp="1"/>
          </p:cNvSpPr>
          <p:nvPr>
            <p:ph type="sldNum" idx="3"/>
          </p:nvPr>
        </p:nvSpPr>
        <p:spPr>
          <a:xfrm>
            <a:off x="7227360" y="6887160"/>
            <a:ext cx="2348280" cy="521280"/>
          </a:xfrm>
          <a:prstGeom prst="rect">
            <a:avLst/>
          </a:prstGeom>
          <a:noFill/>
          <a:ln w="0">
            <a:noFill/>
          </a:ln>
        </p:spPr>
        <p:txBody>
          <a:bodyPr lIns="0" tIns="0" rIns="0" bIns="0" anchor="t">
            <a:noAutofit/>
          </a:bodyPr>
          <a:lstStyle>
            <a:lvl1pPr indent="0" algn="r">
              <a:buNone/>
              <a:defRPr lang="en-US" sz="1400" b="0" u="none" strike="noStrike">
                <a:solidFill>
                  <a:srgbClr val="000000"/>
                </a:solidFill>
                <a:effectLst/>
                <a:uFillTx/>
                <a:latin typeface="Times New Roman"/>
              </a:defRPr>
            </a:lvl1pPr>
          </a:lstStyle>
          <a:p>
            <a:pPr indent="0" algn="r">
              <a:buNone/>
            </a:pPr>
            <a:fld id="{47ABD766-6C92-4563-97E5-D8243D4170D4}" type="slidenum">
              <a:rPr lang="en-US" sz="1400" b="0" u="none" strike="noStrike">
                <a:solidFill>
                  <a:srgbClr val="000000"/>
                </a:solidFill>
                <a:effectLst/>
                <a:uFillTx/>
                <a:latin typeface="Times New Roman"/>
              </a:rPr>
              <a:t>‹#›</a:t>
            </a:fld>
            <a:endParaRPr lang="en-US" sz="1400" b="0" u="none" strike="noStrike">
              <a:solidFill>
                <a:srgbClr val="000000"/>
              </a:solidFill>
              <a:effectLst/>
              <a:uFillTx/>
              <a:latin typeface="Times New Roman"/>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031" y="302737"/>
            <a:ext cx="9072563" cy="12599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4031" y="1763926"/>
            <a:ext cx="9072563" cy="49890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4031" y="7006700"/>
            <a:ext cx="2352146" cy="402483"/>
          </a:xfrm>
          <a:prstGeom prst="rect">
            <a:avLst/>
          </a:prstGeom>
        </p:spPr>
        <p:txBody>
          <a:bodyPr vert="horz" lIns="91440" tIns="45720" rIns="91440" bIns="45720" rtlCol="0" anchor="ctr"/>
          <a:lstStyle>
            <a:lvl1pPr algn="l">
              <a:defRPr sz="992">
                <a:solidFill>
                  <a:schemeClr val="tx1">
                    <a:tint val="75000"/>
                  </a:schemeClr>
                </a:solidFill>
              </a:defRPr>
            </a:lvl1pPr>
          </a:lstStyle>
          <a:p>
            <a:fld id="{5BCAD085-E8A6-8845-BD4E-CB4CCA059FC4}" type="datetimeFigureOut">
              <a:rPr lang="en-US" smtClean="0"/>
              <a:t>12/27/2025</a:t>
            </a:fld>
            <a:endParaRPr lang="en-US"/>
          </a:p>
        </p:txBody>
      </p:sp>
      <p:sp>
        <p:nvSpPr>
          <p:cNvPr id="5" name="Footer Placeholder 4"/>
          <p:cNvSpPr>
            <a:spLocks noGrp="1"/>
          </p:cNvSpPr>
          <p:nvPr>
            <p:ph type="ftr" sz="quarter" idx="3"/>
          </p:nvPr>
        </p:nvSpPr>
        <p:spPr>
          <a:xfrm>
            <a:off x="3444214" y="7006700"/>
            <a:ext cx="3192198" cy="402483"/>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24448" y="7006700"/>
            <a:ext cx="2352146"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126829825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defTabSz="378013" rtl="0" eaLnBrk="1" latinLnBrk="0" hangingPunct="1">
        <a:spcBef>
          <a:spcPct val="0"/>
        </a:spcBef>
        <a:buNone/>
        <a:defRPr sz="3638" kern="1200">
          <a:solidFill>
            <a:schemeClr val="tx1"/>
          </a:solidFill>
          <a:latin typeface="+mj-lt"/>
          <a:ea typeface="+mj-ea"/>
          <a:cs typeface="+mj-cs"/>
        </a:defRPr>
      </a:lvl1pPr>
    </p:titleStyle>
    <p:bodyStyle>
      <a:lvl1pPr marL="283510" indent="-283510" algn="l" defTabSz="378013" rtl="0" eaLnBrk="1" latinLnBrk="0" hangingPunct="1">
        <a:spcBef>
          <a:spcPct val="20000"/>
        </a:spcBef>
        <a:buFont typeface="Arial"/>
        <a:buChar char="•"/>
        <a:defRPr sz="2646" kern="1200">
          <a:solidFill>
            <a:schemeClr val="tx1"/>
          </a:solidFill>
          <a:latin typeface="+mn-lt"/>
          <a:ea typeface="+mn-ea"/>
          <a:cs typeface="+mn-cs"/>
        </a:defRPr>
      </a:lvl1pPr>
      <a:lvl2pPr marL="614271" indent="-236258" algn="l" defTabSz="378013" rtl="0" eaLnBrk="1" latinLnBrk="0" hangingPunct="1">
        <a:spcBef>
          <a:spcPct val="20000"/>
        </a:spcBef>
        <a:buFont typeface="Arial"/>
        <a:buChar char="–"/>
        <a:defRPr sz="2315" kern="1200">
          <a:solidFill>
            <a:schemeClr val="tx1"/>
          </a:solidFill>
          <a:latin typeface="+mn-lt"/>
          <a:ea typeface="+mn-ea"/>
          <a:cs typeface="+mn-cs"/>
        </a:defRPr>
      </a:lvl2pPr>
      <a:lvl3pPr marL="945032" indent="-189006" algn="l" defTabSz="378013" rtl="0" eaLnBrk="1" latinLnBrk="0" hangingPunct="1">
        <a:spcBef>
          <a:spcPct val="20000"/>
        </a:spcBef>
        <a:buFont typeface="Arial"/>
        <a:buChar char="•"/>
        <a:defRPr sz="1984" kern="1200">
          <a:solidFill>
            <a:schemeClr val="tx1"/>
          </a:solidFill>
          <a:latin typeface="+mn-lt"/>
          <a:ea typeface="+mn-ea"/>
          <a:cs typeface="+mn-cs"/>
        </a:defRPr>
      </a:lvl3pPr>
      <a:lvl4pPr marL="1323045" indent="-189006" algn="l" defTabSz="378013" rtl="0" eaLnBrk="1" latinLnBrk="0" hangingPunct="1">
        <a:spcBef>
          <a:spcPct val="20000"/>
        </a:spcBef>
        <a:buFont typeface="Arial"/>
        <a:buChar char="–"/>
        <a:defRPr sz="1654" kern="1200">
          <a:solidFill>
            <a:schemeClr val="tx1"/>
          </a:solidFill>
          <a:latin typeface="+mn-lt"/>
          <a:ea typeface="+mn-ea"/>
          <a:cs typeface="+mn-cs"/>
        </a:defRPr>
      </a:lvl4pPr>
      <a:lvl5pPr marL="1701058" indent="-189006" algn="l" defTabSz="378013" rtl="0" eaLnBrk="1" latinLnBrk="0" hangingPunct="1">
        <a:spcBef>
          <a:spcPct val="20000"/>
        </a:spcBef>
        <a:buFont typeface="Arial"/>
        <a:buChar char="»"/>
        <a:defRPr sz="1654" kern="1200">
          <a:solidFill>
            <a:schemeClr val="tx1"/>
          </a:solidFill>
          <a:latin typeface="+mn-lt"/>
          <a:ea typeface="+mn-ea"/>
          <a:cs typeface="+mn-cs"/>
        </a:defRPr>
      </a:lvl5pPr>
      <a:lvl6pPr marL="2079071" indent="-189006" algn="l" defTabSz="378013" rtl="0" eaLnBrk="1" latinLnBrk="0" hangingPunct="1">
        <a:spcBef>
          <a:spcPct val="20000"/>
        </a:spcBef>
        <a:buFont typeface="Arial"/>
        <a:buChar char="•"/>
        <a:defRPr sz="1654" kern="1200">
          <a:solidFill>
            <a:schemeClr val="tx1"/>
          </a:solidFill>
          <a:latin typeface="+mn-lt"/>
          <a:ea typeface="+mn-ea"/>
          <a:cs typeface="+mn-cs"/>
        </a:defRPr>
      </a:lvl6pPr>
      <a:lvl7pPr marL="2457084" indent="-189006" algn="l" defTabSz="378013" rtl="0" eaLnBrk="1" latinLnBrk="0" hangingPunct="1">
        <a:spcBef>
          <a:spcPct val="20000"/>
        </a:spcBef>
        <a:buFont typeface="Arial"/>
        <a:buChar char="•"/>
        <a:defRPr sz="1654" kern="1200">
          <a:solidFill>
            <a:schemeClr val="tx1"/>
          </a:solidFill>
          <a:latin typeface="+mn-lt"/>
          <a:ea typeface="+mn-ea"/>
          <a:cs typeface="+mn-cs"/>
        </a:defRPr>
      </a:lvl7pPr>
      <a:lvl8pPr marL="2835097" indent="-189006" algn="l" defTabSz="378013" rtl="0" eaLnBrk="1" latinLnBrk="0" hangingPunct="1">
        <a:spcBef>
          <a:spcPct val="20000"/>
        </a:spcBef>
        <a:buFont typeface="Arial"/>
        <a:buChar char="•"/>
        <a:defRPr sz="1654" kern="1200">
          <a:solidFill>
            <a:schemeClr val="tx1"/>
          </a:solidFill>
          <a:latin typeface="+mn-lt"/>
          <a:ea typeface="+mn-ea"/>
          <a:cs typeface="+mn-cs"/>
        </a:defRPr>
      </a:lvl8pPr>
      <a:lvl9pPr marL="3213110" indent="-189006" algn="l" defTabSz="378013" rtl="0" eaLnBrk="1" latinLnBrk="0" hangingPunct="1">
        <a:spcBef>
          <a:spcPct val="20000"/>
        </a:spcBef>
        <a:buFont typeface="Arial"/>
        <a:buChar char="•"/>
        <a:defRPr sz="1654" kern="1200">
          <a:solidFill>
            <a:schemeClr val="tx1"/>
          </a:solidFill>
          <a:latin typeface="+mn-lt"/>
          <a:ea typeface="+mn-ea"/>
          <a:cs typeface="+mn-cs"/>
        </a:defRPr>
      </a:lvl9pPr>
    </p:bodyStyle>
    <p:otherStyle>
      <a:defPPr>
        <a:defRPr lang="en-US"/>
      </a:defPPr>
      <a:lvl1pPr marL="0" algn="l" defTabSz="378013" rtl="0" eaLnBrk="1" latinLnBrk="0" hangingPunct="1">
        <a:defRPr sz="1488" kern="1200">
          <a:solidFill>
            <a:schemeClr val="tx1"/>
          </a:solidFill>
          <a:latin typeface="+mn-lt"/>
          <a:ea typeface="+mn-ea"/>
          <a:cs typeface="+mn-cs"/>
        </a:defRPr>
      </a:lvl1pPr>
      <a:lvl2pPr marL="378013" algn="l" defTabSz="378013" rtl="0" eaLnBrk="1" latinLnBrk="0" hangingPunct="1">
        <a:defRPr sz="1488" kern="1200">
          <a:solidFill>
            <a:schemeClr val="tx1"/>
          </a:solidFill>
          <a:latin typeface="+mn-lt"/>
          <a:ea typeface="+mn-ea"/>
          <a:cs typeface="+mn-cs"/>
        </a:defRPr>
      </a:lvl2pPr>
      <a:lvl3pPr marL="756026" algn="l" defTabSz="378013" rtl="0" eaLnBrk="1" latinLnBrk="0" hangingPunct="1">
        <a:defRPr sz="1488" kern="1200">
          <a:solidFill>
            <a:schemeClr val="tx1"/>
          </a:solidFill>
          <a:latin typeface="+mn-lt"/>
          <a:ea typeface="+mn-ea"/>
          <a:cs typeface="+mn-cs"/>
        </a:defRPr>
      </a:lvl3pPr>
      <a:lvl4pPr marL="1134039" algn="l" defTabSz="378013" rtl="0" eaLnBrk="1" latinLnBrk="0" hangingPunct="1">
        <a:defRPr sz="1488" kern="1200">
          <a:solidFill>
            <a:schemeClr val="tx1"/>
          </a:solidFill>
          <a:latin typeface="+mn-lt"/>
          <a:ea typeface="+mn-ea"/>
          <a:cs typeface="+mn-cs"/>
        </a:defRPr>
      </a:lvl4pPr>
      <a:lvl5pPr marL="1512052" algn="l" defTabSz="378013" rtl="0" eaLnBrk="1" latinLnBrk="0" hangingPunct="1">
        <a:defRPr sz="1488" kern="1200">
          <a:solidFill>
            <a:schemeClr val="tx1"/>
          </a:solidFill>
          <a:latin typeface="+mn-lt"/>
          <a:ea typeface="+mn-ea"/>
          <a:cs typeface="+mn-cs"/>
        </a:defRPr>
      </a:lvl5pPr>
      <a:lvl6pPr marL="1890065" algn="l" defTabSz="378013" rtl="0" eaLnBrk="1" latinLnBrk="0" hangingPunct="1">
        <a:defRPr sz="1488" kern="1200">
          <a:solidFill>
            <a:schemeClr val="tx1"/>
          </a:solidFill>
          <a:latin typeface="+mn-lt"/>
          <a:ea typeface="+mn-ea"/>
          <a:cs typeface="+mn-cs"/>
        </a:defRPr>
      </a:lvl6pPr>
      <a:lvl7pPr marL="2268078" algn="l" defTabSz="378013" rtl="0" eaLnBrk="1" latinLnBrk="0" hangingPunct="1">
        <a:defRPr sz="1488" kern="1200">
          <a:solidFill>
            <a:schemeClr val="tx1"/>
          </a:solidFill>
          <a:latin typeface="+mn-lt"/>
          <a:ea typeface="+mn-ea"/>
          <a:cs typeface="+mn-cs"/>
        </a:defRPr>
      </a:lvl7pPr>
      <a:lvl8pPr marL="2646091" algn="l" defTabSz="378013" rtl="0" eaLnBrk="1" latinLnBrk="0" hangingPunct="1">
        <a:defRPr sz="1488" kern="1200">
          <a:solidFill>
            <a:schemeClr val="tx1"/>
          </a:solidFill>
          <a:latin typeface="+mn-lt"/>
          <a:ea typeface="+mn-ea"/>
          <a:cs typeface="+mn-cs"/>
        </a:defRPr>
      </a:lvl8pPr>
      <a:lvl9pPr marL="3024104" algn="l" defTabSz="378013" rtl="0" eaLnBrk="1" latinLnBrk="0" hangingPunct="1">
        <a:defRPr sz="14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38382" y="910234"/>
            <a:ext cx="8843706" cy="6821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40502" y="1661047"/>
            <a:ext cx="8841586" cy="50586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638382" y="6976740"/>
            <a:ext cx="2329024" cy="372944"/>
          </a:xfrm>
          <a:prstGeom prst="rect">
            <a:avLst/>
          </a:prstGeom>
        </p:spPr>
        <p:txBody>
          <a:bodyPr vert="horz" lIns="91440" tIns="45720" rIns="91440" bIns="45720" rtlCol="0" anchor="ctr"/>
          <a:lstStyle>
            <a:lvl1pPr algn="l">
              <a:defRPr sz="620" cap="all" spc="0" baseline="0">
                <a:solidFill>
                  <a:schemeClr val="tx1"/>
                </a:solidFill>
              </a:defRPr>
            </a:lvl1pPr>
          </a:lstStyle>
          <a:p>
            <a:endParaRPr lang="en-US"/>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7682351" y="6976740"/>
            <a:ext cx="1333396" cy="372944"/>
          </a:xfrm>
          <a:prstGeom prst="rect">
            <a:avLst/>
          </a:prstGeom>
        </p:spPr>
        <p:txBody>
          <a:bodyPr vert="horz" lIns="91440" tIns="45720" rIns="91440" bIns="45720" rtlCol="0" anchor="ctr"/>
          <a:lstStyle>
            <a:lvl1pPr algn="r">
              <a:defRPr sz="620">
                <a:solidFill>
                  <a:schemeClr val="tx1"/>
                </a:solidFill>
              </a:defRPr>
            </a:lvl1pPr>
          </a:lstStyle>
          <a:p>
            <a:fld id="{D7E3ECEC-7E7B-4FB9-BAE8-5C10F12795EA}" type="datetimeFigureOut">
              <a:rPr lang="en-US" smtClean="0"/>
              <a:t>12/27/2025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9137007" y="6976740"/>
            <a:ext cx="378023" cy="372944"/>
          </a:xfrm>
          <a:prstGeom prst="rect">
            <a:avLst/>
          </a:prstGeom>
        </p:spPr>
        <p:txBody>
          <a:bodyPr vert="horz" lIns="91440" tIns="45720" rIns="91440" bIns="45720" rtlCol="0" anchor="ctr"/>
          <a:lstStyle>
            <a:lvl1pPr algn="r">
              <a:defRPr sz="620">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83075163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 id="2147483728" r:id="rId61"/>
    <p:sldLayoutId id="2147483729" r:id="rId62"/>
    <p:sldLayoutId id="2147483730" r:id="rId63"/>
    <p:sldLayoutId id="2147483731" r:id="rId64"/>
    <p:sldLayoutId id="2147483732" r:id="rId65"/>
    <p:sldLayoutId id="2147483733" r:id="rId66"/>
    <p:sldLayoutId id="2147483734" r:id="rId67"/>
    <p:sldLayoutId id="2147483735" r:id="rId68"/>
    <p:sldLayoutId id="2147483736" r:id="rId69"/>
    <p:sldLayoutId id="2147483737" r:id="rId70"/>
  </p:sldLayoutIdLst>
  <p:txStyles>
    <p:titleStyle>
      <a:lvl1pPr algn="l" defTabSz="756026" rtl="0" eaLnBrk="1" latinLnBrk="0" hangingPunct="1">
        <a:lnSpc>
          <a:spcPct val="95000"/>
        </a:lnSpc>
        <a:spcBef>
          <a:spcPct val="0"/>
        </a:spcBef>
        <a:buNone/>
        <a:defRPr sz="2067" b="0" kern="1200" cap="all" baseline="0">
          <a:solidFill>
            <a:schemeClr val="tx1"/>
          </a:solidFill>
          <a:latin typeface="+mj-lt"/>
          <a:ea typeface="+mj-ea"/>
          <a:cs typeface="+mj-cs"/>
        </a:defRPr>
      </a:lvl1pPr>
    </p:titleStyle>
    <p:bodyStyle>
      <a:lvl1pPr marL="236258" indent="-236258" algn="l" defTabSz="756026" rtl="0" eaLnBrk="1" latinLnBrk="0" hangingPunct="1">
        <a:lnSpc>
          <a:spcPct val="120000"/>
        </a:lnSpc>
        <a:spcBef>
          <a:spcPts val="827"/>
        </a:spcBef>
        <a:buFont typeface="Arial" panose="020B0604020202020204" pitchFamily="34" charset="0"/>
        <a:buChar char="•"/>
        <a:defRPr sz="1158" kern="1200">
          <a:solidFill>
            <a:schemeClr val="tx1"/>
          </a:solidFill>
          <a:latin typeface="+mn-lt"/>
          <a:ea typeface="+mn-ea"/>
          <a:cs typeface="+mn-cs"/>
        </a:defRPr>
      </a:lvl1pPr>
      <a:lvl2pPr marL="330761" indent="-141755" algn="l" defTabSz="756026" rtl="0" eaLnBrk="1" latinLnBrk="0" hangingPunct="1">
        <a:lnSpc>
          <a:spcPct val="120000"/>
        </a:lnSpc>
        <a:spcBef>
          <a:spcPts val="413"/>
        </a:spcBef>
        <a:buFont typeface="Arial" panose="020B0604020202020204" pitchFamily="34" charset="0"/>
        <a:buChar char="•"/>
        <a:defRPr sz="1158" kern="1200">
          <a:solidFill>
            <a:schemeClr val="tx1"/>
          </a:solidFill>
          <a:latin typeface="+mn-lt"/>
          <a:ea typeface="+mn-ea"/>
          <a:cs typeface="+mn-cs"/>
        </a:defRPr>
      </a:lvl2pPr>
      <a:lvl3pPr marL="519768" indent="-141755" algn="l" defTabSz="756026" rtl="0" eaLnBrk="1" latinLnBrk="0" hangingPunct="1">
        <a:lnSpc>
          <a:spcPct val="120000"/>
        </a:lnSpc>
        <a:spcBef>
          <a:spcPts val="413"/>
        </a:spcBef>
        <a:buFont typeface="Arial" panose="020B0604020202020204" pitchFamily="34" charset="0"/>
        <a:buChar char="•"/>
        <a:defRPr sz="1158" kern="1200">
          <a:solidFill>
            <a:schemeClr val="tx1"/>
          </a:solidFill>
          <a:latin typeface="+mn-lt"/>
          <a:ea typeface="+mn-ea"/>
          <a:cs typeface="+mn-cs"/>
        </a:defRPr>
      </a:lvl3pPr>
      <a:lvl4pPr marL="708774" indent="-141755" algn="l" defTabSz="756026" rtl="0" eaLnBrk="1" latinLnBrk="0" hangingPunct="1">
        <a:lnSpc>
          <a:spcPct val="120000"/>
        </a:lnSpc>
        <a:spcBef>
          <a:spcPts val="413"/>
        </a:spcBef>
        <a:buFont typeface="Arial" panose="020B0604020202020204" pitchFamily="34" charset="0"/>
        <a:buChar char="•"/>
        <a:defRPr sz="1158" kern="1200">
          <a:solidFill>
            <a:schemeClr val="tx1"/>
          </a:solidFill>
          <a:latin typeface="+mn-lt"/>
          <a:ea typeface="+mn-ea"/>
          <a:cs typeface="+mn-cs"/>
        </a:defRPr>
      </a:lvl4pPr>
      <a:lvl5pPr marL="897781" indent="-141755" algn="l" defTabSz="756026" rtl="0" eaLnBrk="1" latinLnBrk="0" hangingPunct="1">
        <a:lnSpc>
          <a:spcPct val="120000"/>
        </a:lnSpc>
        <a:spcBef>
          <a:spcPts val="413"/>
        </a:spcBef>
        <a:buFont typeface="Arial" panose="020B0604020202020204" pitchFamily="34" charset="0"/>
        <a:buChar char="•"/>
        <a:defRPr sz="1158" kern="1200">
          <a:solidFill>
            <a:schemeClr val="tx1"/>
          </a:solidFill>
          <a:latin typeface="+mn-lt"/>
          <a:ea typeface="+mn-ea"/>
          <a:cs typeface="+mn-cs"/>
        </a:defRPr>
      </a:lvl5pPr>
      <a:lvl6pPr marL="2079071"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7084"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5097"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3110" indent="-189006" algn="l" defTabSz="756026"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6026" rtl="0" eaLnBrk="1" latinLnBrk="0" hangingPunct="1">
        <a:defRPr sz="1488" kern="1200">
          <a:solidFill>
            <a:schemeClr val="tx1"/>
          </a:solidFill>
          <a:latin typeface="+mn-lt"/>
          <a:ea typeface="+mn-ea"/>
          <a:cs typeface="+mn-cs"/>
        </a:defRPr>
      </a:lvl1pPr>
      <a:lvl2pPr marL="378013" algn="l" defTabSz="756026" rtl="0" eaLnBrk="1" latinLnBrk="0" hangingPunct="1">
        <a:defRPr sz="1488" kern="1200">
          <a:solidFill>
            <a:schemeClr val="tx1"/>
          </a:solidFill>
          <a:latin typeface="+mn-lt"/>
          <a:ea typeface="+mn-ea"/>
          <a:cs typeface="+mn-cs"/>
        </a:defRPr>
      </a:lvl2pPr>
      <a:lvl3pPr marL="756026" algn="l" defTabSz="756026" rtl="0" eaLnBrk="1" latinLnBrk="0" hangingPunct="1">
        <a:defRPr sz="1488" kern="1200">
          <a:solidFill>
            <a:schemeClr val="tx1"/>
          </a:solidFill>
          <a:latin typeface="+mn-lt"/>
          <a:ea typeface="+mn-ea"/>
          <a:cs typeface="+mn-cs"/>
        </a:defRPr>
      </a:lvl3pPr>
      <a:lvl4pPr marL="1134039" algn="l" defTabSz="756026" rtl="0" eaLnBrk="1" latinLnBrk="0" hangingPunct="1">
        <a:defRPr sz="1488" kern="1200">
          <a:solidFill>
            <a:schemeClr val="tx1"/>
          </a:solidFill>
          <a:latin typeface="+mn-lt"/>
          <a:ea typeface="+mn-ea"/>
          <a:cs typeface="+mn-cs"/>
        </a:defRPr>
      </a:lvl4pPr>
      <a:lvl5pPr marL="1512052" algn="l" defTabSz="756026" rtl="0" eaLnBrk="1" latinLnBrk="0" hangingPunct="1">
        <a:defRPr sz="1488" kern="1200">
          <a:solidFill>
            <a:schemeClr val="tx1"/>
          </a:solidFill>
          <a:latin typeface="+mn-lt"/>
          <a:ea typeface="+mn-ea"/>
          <a:cs typeface="+mn-cs"/>
        </a:defRPr>
      </a:lvl5pPr>
      <a:lvl6pPr marL="1890065" algn="l" defTabSz="756026" rtl="0" eaLnBrk="1" latinLnBrk="0" hangingPunct="1">
        <a:defRPr sz="1488" kern="1200">
          <a:solidFill>
            <a:schemeClr val="tx1"/>
          </a:solidFill>
          <a:latin typeface="+mn-lt"/>
          <a:ea typeface="+mn-ea"/>
          <a:cs typeface="+mn-cs"/>
        </a:defRPr>
      </a:lvl6pPr>
      <a:lvl7pPr marL="2268078" algn="l" defTabSz="756026" rtl="0" eaLnBrk="1" latinLnBrk="0" hangingPunct="1">
        <a:defRPr sz="1488" kern="1200">
          <a:solidFill>
            <a:schemeClr val="tx1"/>
          </a:solidFill>
          <a:latin typeface="+mn-lt"/>
          <a:ea typeface="+mn-ea"/>
          <a:cs typeface="+mn-cs"/>
        </a:defRPr>
      </a:lvl7pPr>
      <a:lvl8pPr marL="2646091" algn="l" defTabSz="756026" rtl="0" eaLnBrk="1" latinLnBrk="0" hangingPunct="1">
        <a:defRPr sz="1488" kern="1200">
          <a:solidFill>
            <a:schemeClr val="tx1"/>
          </a:solidFill>
          <a:latin typeface="+mn-lt"/>
          <a:ea typeface="+mn-ea"/>
          <a:cs typeface="+mn-cs"/>
        </a:defRPr>
      </a:lvl8pPr>
      <a:lvl9pPr marL="3024104" algn="l" defTabSz="756026"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7" pos="480">
          <p15:clr>
            <a:srgbClr val="F26B43"/>
          </p15:clr>
        </p15:guide>
        <p15:guide id="8" pos="7224">
          <p15:clr>
            <a:srgbClr val="F26B43"/>
          </p15:clr>
        </p15:guide>
        <p15:guide id="9" orient="horz" pos="3840">
          <p15:clr>
            <a:srgbClr val="F26B43"/>
          </p15:clr>
        </p15:guide>
        <p15:guide id="10" orient="horz" pos="2160">
          <p15:clr>
            <a:srgbClr val="F26B43"/>
          </p15:clr>
        </p15:guide>
        <p15:guide id="11"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7.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8.png"/><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jpeg"/><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theguardian.com/world/2017/oct/20/enigma-code-u-boat-u559-hms-petard-sebag-montefiori"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9.xm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6.xml"/><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9.xml"/><Relationship Id="rId4" Type="http://schemas.openxmlformats.org/officeDocument/2006/relationships/image" Target="../media/image26.jpeg"/></Relationships>
</file>

<file path=ppt/slides/_rels/slide5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78.jpeg"/><Relationship Id="rId2" Type="http://schemas.openxmlformats.org/officeDocument/2006/relationships/image" Target="../media/image64.jpe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9.xml"/><Relationship Id="rId5" Type="http://schemas.openxmlformats.org/officeDocument/2006/relationships/image" Target="../media/image82.jpe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5.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qcOCBfRRzg" TargetMode="Externa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6FAB-9B58-CCA2-A9B4-04405F766CE9}"/>
              </a:ext>
            </a:extLst>
          </p:cNvPr>
          <p:cNvSpPr>
            <a:spLocks noGrp="1"/>
          </p:cNvSpPr>
          <p:nvPr>
            <p:ph type="ctrTitle"/>
          </p:nvPr>
        </p:nvSpPr>
        <p:spPr>
          <a:xfrm>
            <a:off x="1002531" y="2002551"/>
            <a:ext cx="4394522" cy="524305"/>
          </a:xfrm>
        </p:spPr>
        <p:txBody>
          <a:bodyPr>
            <a:normAutofit fontScale="90000"/>
          </a:bodyPr>
          <a:lstStyle/>
          <a:p>
            <a:r>
              <a:rPr lang="en-US"/>
              <a:t>Introduction to Cryptology</a:t>
            </a:r>
            <a:br>
              <a:rPr lang="en-US"/>
            </a:br>
            <a:r>
              <a:rPr lang="en-US" sz="1674"/>
              <a:t>IT-233</a:t>
            </a:r>
            <a:br>
              <a:rPr lang="en-US" sz="1674"/>
            </a:br>
            <a:r>
              <a:rPr lang="en-US" sz="1674"/>
              <a:t>    Yosef Mendelsohn</a:t>
            </a:r>
            <a:r>
              <a:rPr lang="en-US"/>
              <a:t>	</a:t>
            </a:r>
          </a:p>
        </p:txBody>
      </p:sp>
      <p:sp>
        <p:nvSpPr>
          <p:cNvPr id="3" name="Subtitle 2">
            <a:extLst>
              <a:ext uri="{FF2B5EF4-FFF2-40B4-BE49-F238E27FC236}">
                <a16:creationId xmlns:a16="http://schemas.microsoft.com/office/drawing/2014/main" id="{B6726F2E-93ED-8EDE-4F8E-F80178BBCDC0}"/>
              </a:ext>
            </a:extLst>
          </p:cNvPr>
          <p:cNvSpPr>
            <a:spLocks noGrp="1"/>
          </p:cNvSpPr>
          <p:nvPr>
            <p:ph type="subTitle" idx="1"/>
          </p:nvPr>
        </p:nvSpPr>
        <p:spPr>
          <a:xfrm>
            <a:off x="1839226" y="3275806"/>
            <a:ext cx="2918483" cy="1953121"/>
          </a:xfrm>
        </p:spPr>
        <p:txBody>
          <a:bodyPr>
            <a:normAutofit/>
          </a:bodyPr>
          <a:lstStyle/>
          <a:p>
            <a:r>
              <a:rPr lang="en-US" sz="1406"/>
              <a:t>Lecture #7: </a:t>
            </a:r>
          </a:p>
          <a:p>
            <a:r>
              <a:rPr lang="en-US" sz="1406"/>
              <a:t>Introduction to Cryptology: </a:t>
            </a:r>
          </a:p>
          <a:p>
            <a:r>
              <a:rPr lang="en-US" sz="1406"/>
              <a:t>	World War II &amp; Enigma</a:t>
            </a:r>
          </a:p>
          <a:p>
            <a:r>
              <a:rPr lang="en-US" sz="1406"/>
              <a:t>   </a:t>
            </a:r>
          </a:p>
          <a:p>
            <a:pPr marL="177194" indent="-177194">
              <a:buFontTx/>
              <a:buChar char="-"/>
            </a:pPr>
            <a:r>
              <a:rPr lang="en-US" sz="909"/>
              <a:t>Review</a:t>
            </a:r>
          </a:p>
          <a:p>
            <a:pPr marL="177194" indent="-177194">
              <a:buFontTx/>
              <a:buChar char="-"/>
            </a:pPr>
            <a:endParaRPr lang="en-US" sz="909"/>
          </a:p>
          <a:p>
            <a:pPr marL="177194" indent="-177194">
              <a:buFontTx/>
              <a:buChar char="-"/>
            </a:pPr>
            <a:endParaRPr lang="en-US" sz="909"/>
          </a:p>
          <a:p>
            <a:r>
              <a:rPr lang="en-US"/>
              <a:t> </a:t>
            </a:r>
          </a:p>
        </p:txBody>
      </p:sp>
      <p:pic>
        <p:nvPicPr>
          <p:cNvPr id="5" name="Content Placeholder 3" descr="Flag of the Federated States of Micronesia on a computer binary codes falling from the top and fading away.">
            <a:extLst>
              <a:ext uri="{FF2B5EF4-FFF2-40B4-BE49-F238E27FC236}">
                <a16:creationId xmlns:a16="http://schemas.microsoft.com/office/drawing/2014/main" id="{7A1413A9-C4EA-43E7-8B77-2856DA8DDA50}"/>
              </a:ext>
            </a:extLst>
          </p:cNvPr>
          <p:cNvPicPr>
            <a:picLocks noGrp="1" noChangeAspect="1"/>
          </p:cNvPicPr>
          <p:nvPr>
            <p:ph type="pic" sz="quarter" idx="13"/>
          </p:nvPr>
        </p:nvPicPr>
        <p:blipFill>
          <a:blip r:embed="rId3"/>
          <a:srcRect l="13242" r="20088" b="-1"/>
          <a:stretch>
            <a:fillRect/>
          </a:stretch>
        </p:blipFill>
        <p:spPr>
          <a:xfrm>
            <a:off x="5322916" y="944661"/>
            <a:ext cx="3497631" cy="5670352"/>
          </a:xfrm>
          <a:prstGeom prst="rect">
            <a:avLst/>
          </a:prstGeom>
          <a:noFill/>
        </p:spPr>
      </p:pic>
    </p:spTree>
    <p:extLst>
      <p:ext uri="{BB962C8B-B14F-4D97-AF65-F5344CB8AC3E}">
        <p14:creationId xmlns:p14="http://schemas.microsoft.com/office/powerpoint/2010/main" val="242720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7031-FD84-B26E-9000-89B66F808EC9}"/>
              </a:ext>
            </a:extLst>
          </p:cNvPr>
          <p:cNvSpPr>
            <a:spLocks noGrp="1"/>
          </p:cNvSpPr>
          <p:nvPr>
            <p:ph type="title"/>
          </p:nvPr>
        </p:nvSpPr>
        <p:spPr>
          <a:xfrm>
            <a:off x="614287" y="313603"/>
            <a:ext cx="8852049" cy="416313"/>
          </a:xfrm>
        </p:spPr>
        <p:txBody>
          <a:bodyPr/>
          <a:lstStyle/>
          <a:p>
            <a:pPr algn="ctr"/>
            <a:r>
              <a:rPr lang="en-US"/>
              <a:t>Enigma components &amp; pathway</a:t>
            </a:r>
          </a:p>
        </p:txBody>
      </p:sp>
      <p:sp>
        <p:nvSpPr>
          <p:cNvPr id="3" name="Content Placeholder 2">
            <a:extLst>
              <a:ext uri="{FF2B5EF4-FFF2-40B4-BE49-F238E27FC236}">
                <a16:creationId xmlns:a16="http://schemas.microsoft.com/office/drawing/2014/main" id="{01EDE669-DDAF-8B5C-8CB5-473D4DC136CF}"/>
              </a:ext>
            </a:extLst>
          </p:cNvPr>
          <p:cNvSpPr>
            <a:spLocks noGrp="1"/>
          </p:cNvSpPr>
          <p:nvPr>
            <p:ph idx="1"/>
          </p:nvPr>
        </p:nvSpPr>
        <p:spPr>
          <a:xfrm>
            <a:off x="200526" y="1005693"/>
            <a:ext cx="4443663" cy="6240379"/>
          </a:xfrm>
        </p:spPr>
        <p:txBody>
          <a:bodyPr>
            <a:normAutofit fontScale="92500"/>
          </a:bodyPr>
          <a:lstStyle/>
          <a:p>
            <a:pPr marL="0" indent="0">
              <a:buNone/>
            </a:pPr>
            <a:r>
              <a:rPr lang="en-US" sz="1000"/>
              <a:t>When a key is pressed on the keyboard, a series of letter substitutions occurs. The sequence is as follows:</a:t>
            </a:r>
          </a:p>
          <a:p>
            <a:pPr marL="228600" indent="-228600">
              <a:buFont typeface="+mj-lt"/>
              <a:buAutoNum type="arabicPeriod"/>
            </a:pPr>
            <a:r>
              <a:rPr lang="en-US" sz="1000" b="1"/>
              <a:t>Plugboard: </a:t>
            </a:r>
            <a:r>
              <a:rPr lang="en-US" sz="1000"/>
              <a:t>0 or more substitutions happens at the plugboard. If, for example, the letter A is plugged into the letter D, then A will be swapped with D.</a:t>
            </a:r>
          </a:p>
          <a:p>
            <a:pPr marL="512110" lvl="2" indent="-228600"/>
            <a:r>
              <a:rPr lang="en-US" sz="1000"/>
              <a:t>The plugboard was only used in military settings. The Germans typically used between 6 and 10 substitutions at this level.</a:t>
            </a:r>
          </a:p>
          <a:p>
            <a:pPr marL="228600" indent="-228600">
              <a:buFont typeface="+mj-lt"/>
              <a:buAutoNum type="arabicPeriod"/>
            </a:pPr>
            <a:r>
              <a:rPr lang="en-US" sz="1000" b="1"/>
              <a:t>Rotors</a:t>
            </a:r>
            <a:r>
              <a:rPr lang="en-US" sz="1000"/>
              <a:t>: At the first rotor, another substitution is made. There are 3 rotors, so 3 substitutions occurred at this level.</a:t>
            </a:r>
          </a:p>
          <a:p>
            <a:pPr marL="512110" lvl="2" indent="-228600"/>
            <a:r>
              <a:rPr lang="en-US" sz="1000"/>
              <a:t>The rotors could (and would) be set to different starting positions. Knowing which starting positions was the main part of the encryption (and decryption) key.</a:t>
            </a:r>
          </a:p>
          <a:p>
            <a:pPr marL="512110" lvl="2" indent="-228600"/>
            <a:r>
              <a:rPr lang="en-US" sz="1000"/>
              <a:t>The rotors would </a:t>
            </a:r>
            <a:r>
              <a:rPr lang="en-US" sz="1000" u="sng"/>
              <a:t>step</a:t>
            </a:r>
            <a:r>
              <a:rPr lang="en-US" sz="1000"/>
              <a:t>.  That is, they would move at various point. The right-most rotor (“fast” rotor) would step after every key press. The other two would step less frequently. This turned the system into a polyalphabetic substitution cipher.</a:t>
            </a:r>
          </a:p>
          <a:p>
            <a:pPr marL="228600" indent="-228600">
              <a:buFont typeface="+mj-lt"/>
              <a:buAutoNum type="arabicPeriod"/>
            </a:pPr>
            <a:r>
              <a:rPr lang="en-US" sz="1000" b="1"/>
              <a:t>Reflector</a:t>
            </a:r>
            <a:r>
              <a:rPr lang="en-US" sz="1000"/>
              <a:t>: In order for the single machine to be used for both encipherment and decipherment, the signal had to be sent back the way it came. This was done by the reflector. It made a further substitution – albeit a substitution with special properties.</a:t>
            </a:r>
          </a:p>
          <a:p>
            <a:pPr marL="512110" lvl="2" indent="-228600"/>
            <a:r>
              <a:rPr lang="en-US" sz="1000"/>
              <a:t>The substitution was fixed. i.e. It did not change – and could not be changed. For example, on the rotor if a T </a:t>
            </a:r>
            <a:r>
              <a:rPr lang="en-US" sz="1000">
                <a:sym typeface="Wingdings" panose="05000000000000000000" pitchFamily="2" charset="2"/>
              </a:rPr>
              <a:t> B, then it ALWAYS mapped T to B.</a:t>
            </a:r>
            <a:endParaRPr lang="en-US" sz="1000"/>
          </a:p>
          <a:p>
            <a:pPr marL="512110" lvl="2" indent="-228600"/>
            <a:r>
              <a:rPr lang="en-US" sz="1000"/>
              <a:t>It was reversible. If an incoming T mapped to B, then an incoming B mapped to T.</a:t>
            </a:r>
          </a:p>
          <a:p>
            <a:pPr marL="512110" lvl="2" indent="-228600"/>
            <a:r>
              <a:rPr lang="en-US" sz="1000"/>
              <a:t>This turned out to be one of two significant flaws in the system, mainly because this particular substitution ensured that no plaintext letter could be mapped to itself. (i.e. A could never be substituted to A). </a:t>
            </a:r>
          </a:p>
          <a:p>
            <a:pPr marL="228600" indent="-228600">
              <a:buFont typeface="+mj-lt"/>
              <a:buAutoNum type="arabicPeriod"/>
            </a:pPr>
            <a:r>
              <a:rPr lang="en-US" sz="1000" b="1"/>
              <a:t>Return Journey</a:t>
            </a:r>
            <a:r>
              <a:rPr lang="en-US" sz="1000"/>
              <a:t>: The ciphertext letter then returned through the same pathway, albeit through different wires, and the ciphertext letter (following the multiple substitutions that had just occurred) lit up the appropriate lamp.</a:t>
            </a:r>
          </a:p>
        </p:txBody>
      </p:sp>
      <p:pic>
        <p:nvPicPr>
          <p:cNvPr id="6" name="Picture 5" descr="An old machine with many buttons&#10;&#10;AI-generated content may be incorrect.">
            <a:extLst>
              <a:ext uri="{FF2B5EF4-FFF2-40B4-BE49-F238E27FC236}">
                <a16:creationId xmlns:a16="http://schemas.microsoft.com/office/drawing/2014/main" id="{193D6E44-EADC-39F4-F622-1727C0716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299" y="1122362"/>
            <a:ext cx="4876800" cy="5314950"/>
          </a:xfrm>
          <a:prstGeom prst="rect">
            <a:avLst/>
          </a:prstGeom>
        </p:spPr>
      </p:pic>
    </p:spTree>
    <p:extLst>
      <p:ext uri="{BB962C8B-B14F-4D97-AF65-F5344CB8AC3E}">
        <p14:creationId xmlns:p14="http://schemas.microsoft.com/office/powerpoint/2010/main" val="1202951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67C8F-3E2A-C22A-2405-955005D6A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69FE6-B0A2-D573-E814-B327DAF0B6E5}"/>
              </a:ext>
            </a:extLst>
          </p:cNvPr>
          <p:cNvSpPr>
            <a:spLocks noGrp="1"/>
          </p:cNvSpPr>
          <p:nvPr>
            <p:ph type="title"/>
          </p:nvPr>
        </p:nvSpPr>
        <p:spPr/>
        <p:txBody>
          <a:bodyPr/>
          <a:lstStyle/>
          <a:p>
            <a:r>
              <a:rPr lang="en-US"/>
              <a:t>Substitution layers</a:t>
            </a:r>
          </a:p>
        </p:txBody>
      </p:sp>
      <p:sp>
        <p:nvSpPr>
          <p:cNvPr id="3" name="Content Placeholder 2">
            <a:extLst>
              <a:ext uri="{FF2B5EF4-FFF2-40B4-BE49-F238E27FC236}">
                <a16:creationId xmlns:a16="http://schemas.microsoft.com/office/drawing/2014/main" id="{A48B82C1-41DF-B62D-68DF-6F71DF75ED97}"/>
              </a:ext>
            </a:extLst>
          </p:cNvPr>
          <p:cNvSpPr>
            <a:spLocks noGrp="1"/>
          </p:cNvSpPr>
          <p:nvPr>
            <p:ph idx="1"/>
          </p:nvPr>
        </p:nvSpPr>
        <p:spPr>
          <a:xfrm>
            <a:off x="640502" y="1661047"/>
            <a:ext cx="3296231" cy="5142660"/>
          </a:xfrm>
        </p:spPr>
        <p:txBody>
          <a:bodyPr/>
          <a:lstStyle/>
          <a:p>
            <a:r>
              <a:rPr lang="en-US" b="1"/>
              <a:t>Plugboard</a:t>
            </a:r>
            <a:r>
              <a:rPr lang="en-US"/>
              <a:t>: In the military version, the first substitution happens at the layer of the “plugboard”. The operator has the option of choosing which substitutions happen. In the example shown here, only one cable is used, but by the end of the war, 10 cables were common. In theory, of course, could use 13 (more in German).</a:t>
            </a:r>
          </a:p>
          <a:p>
            <a:r>
              <a:rPr lang="en-US" b="1"/>
              <a:t>Rotor I:</a:t>
            </a:r>
            <a:r>
              <a:rPr lang="en-US"/>
              <a:t> Next the signal travels to the first “fast” rotor. Another substitution happens here. In Rotor 1, A </a:t>
            </a:r>
            <a:r>
              <a:rPr lang="en-US">
                <a:sym typeface="Wingdings" panose="05000000000000000000" pitchFamily="2" charset="2"/>
              </a:rPr>
              <a:t> E, B  M until all letters are substituted for. </a:t>
            </a:r>
          </a:p>
          <a:p>
            <a:r>
              <a:rPr lang="en-US" b="1">
                <a:sym typeface="Wingdings" panose="05000000000000000000" pitchFamily="2" charset="2"/>
              </a:rPr>
              <a:t>Rotor II: </a:t>
            </a:r>
            <a:r>
              <a:rPr lang="en-US">
                <a:sym typeface="Wingdings" panose="05000000000000000000" pitchFamily="2" charset="2"/>
              </a:rPr>
              <a:t>Another set of all 26 letters, thereby incrasing the keyspace tremendously.</a:t>
            </a:r>
          </a:p>
          <a:p>
            <a:r>
              <a:rPr lang="en-US" b="1">
                <a:sym typeface="Wingdings" panose="05000000000000000000" pitchFamily="2" charset="2"/>
              </a:rPr>
              <a:t>Rotor III: </a:t>
            </a:r>
            <a:r>
              <a:rPr lang="en-US">
                <a:sym typeface="Wingdings" panose="05000000000000000000" pitchFamily="2" charset="2"/>
              </a:rPr>
              <a:t>A third substitution.</a:t>
            </a:r>
          </a:p>
          <a:p>
            <a:r>
              <a:rPr lang="en-US" b="1">
                <a:sym typeface="Wingdings" panose="05000000000000000000" pitchFamily="2" charset="2"/>
              </a:rPr>
              <a:t>Reflector:</a:t>
            </a:r>
            <a:r>
              <a:rPr lang="en-US">
                <a:sym typeface="Wingdings" panose="05000000000000000000" pitchFamily="2" charset="2"/>
              </a:rPr>
              <a:t> The impulse then travels to the reflector which makes a fifth substitution.</a:t>
            </a:r>
            <a:endParaRPr lang="en-US"/>
          </a:p>
        </p:txBody>
      </p:sp>
      <p:pic>
        <p:nvPicPr>
          <p:cNvPr id="7" name="Picture 6">
            <a:extLst>
              <a:ext uri="{FF2B5EF4-FFF2-40B4-BE49-F238E27FC236}">
                <a16:creationId xmlns:a16="http://schemas.microsoft.com/office/drawing/2014/main" id="{61D1040B-7E5E-2888-150B-698EE2FE1C35}"/>
              </a:ext>
            </a:extLst>
          </p:cNvPr>
          <p:cNvPicPr>
            <a:picLocks noChangeAspect="1"/>
          </p:cNvPicPr>
          <p:nvPr/>
        </p:nvPicPr>
        <p:blipFill>
          <a:blip r:embed="rId2"/>
          <a:stretch>
            <a:fillRect/>
          </a:stretch>
        </p:blipFill>
        <p:spPr>
          <a:xfrm>
            <a:off x="5505650" y="1449869"/>
            <a:ext cx="3400132" cy="1588734"/>
          </a:xfrm>
          <a:prstGeom prst="rect">
            <a:avLst/>
          </a:prstGeom>
        </p:spPr>
      </p:pic>
      <p:sp>
        <p:nvSpPr>
          <p:cNvPr id="8" name="TextBox 7">
            <a:extLst>
              <a:ext uri="{FF2B5EF4-FFF2-40B4-BE49-F238E27FC236}">
                <a16:creationId xmlns:a16="http://schemas.microsoft.com/office/drawing/2014/main" id="{AA56BCE7-1877-7D0D-1927-C95AD64514A1}"/>
              </a:ext>
            </a:extLst>
          </p:cNvPr>
          <p:cNvSpPr txBox="1"/>
          <p:nvPr/>
        </p:nvSpPr>
        <p:spPr>
          <a:xfrm>
            <a:off x="5463543" y="3038603"/>
            <a:ext cx="3484345" cy="253916"/>
          </a:xfrm>
          <a:prstGeom prst="rect">
            <a:avLst/>
          </a:prstGeom>
          <a:noFill/>
        </p:spPr>
        <p:txBody>
          <a:bodyPr wrap="square" rtlCol="0">
            <a:spAutoFit/>
          </a:bodyPr>
          <a:lstStyle/>
          <a:p>
            <a:pPr algn="ctr"/>
            <a:r>
              <a:rPr lang="en-US" sz="1050" b="1"/>
              <a:t>Plugboard with a single cable substituting F and M</a:t>
            </a:r>
          </a:p>
        </p:txBody>
      </p:sp>
      <p:pic>
        <p:nvPicPr>
          <p:cNvPr id="10" name="Picture 9">
            <a:extLst>
              <a:ext uri="{FF2B5EF4-FFF2-40B4-BE49-F238E27FC236}">
                <a16:creationId xmlns:a16="http://schemas.microsoft.com/office/drawing/2014/main" id="{A82FF963-FDC3-A2D2-C628-D8A8FCABBCEA}"/>
              </a:ext>
            </a:extLst>
          </p:cNvPr>
          <p:cNvPicPr>
            <a:picLocks noChangeAspect="1"/>
          </p:cNvPicPr>
          <p:nvPr/>
        </p:nvPicPr>
        <p:blipFill>
          <a:blip r:embed="rId3"/>
          <a:stretch>
            <a:fillRect/>
          </a:stretch>
        </p:blipFill>
        <p:spPr>
          <a:xfrm>
            <a:off x="5590593" y="4499000"/>
            <a:ext cx="3315189" cy="1899598"/>
          </a:xfrm>
          <a:prstGeom prst="rect">
            <a:avLst/>
          </a:prstGeom>
        </p:spPr>
      </p:pic>
      <p:sp>
        <p:nvSpPr>
          <p:cNvPr id="11" name="TextBox 10">
            <a:extLst>
              <a:ext uri="{FF2B5EF4-FFF2-40B4-BE49-F238E27FC236}">
                <a16:creationId xmlns:a16="http://schemas.microsoft.com/office/drawing/2014/main" id="{4D3F5E84-A833-1562-634E-1005AEBB5794}"/>
              </a:ext>
            </a:extLst>
          </p:cNvPr>
          <p:cNvSpPr txBox="1"/>
          <p:nvPr/>
        </p:nvSpPr>
        <p:spPr>
          <a:xfrm>
            <a:off x="5505650" y="6398598"/>
            <a:ext cx="3484345" cy="253916"/>
          </a:xfrm>
          <a:prstGeom prst="rect">
            <a:avLst/>
          </a:prstGeom>
          <a:noFill/>
        </p:spPr>
        <p:txBody>
          <a:bodyPr wrap="square" rtlCol="0">
            <a:spAutoFit/>
          </a:bodyPr>
          <a:lstStyle/>
          <a:p>
            <a:pPr algn="ctr"/>
            <a:r>
              <a:rPr lang="en-US" sz="1050" b="1"/>
              <a:t>Rotors (three) and Reflector (“B”)</a:t>
            </a:r>
          </a:p>
        </p:txBody>
      </p:sp>
    </p:spTree>
    <p:extLst>
      <p:ext uri="{BB962C8B-B14F-4D97-AF65-F5344CB8AC3E}">
        <p14:creationId xmlns:p14="http://schemas.microsoft.com/office/powerpoint/2010/main" val="3255607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9EF3F-6D99-733C-85DC-60FE5EBA2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024D9-B28E-BC7A-3E59-A7EFAC8ADC1F}"/>
              </a:ext>
            </a:extLst>
          </p:cNvPr>
          <p:cNvSpPr>
            <a:spLocks noGrp="1"/>
          </p:cNvSpPr>
          <p:nvPr>
            <p:ph type="ctrTitle"/>
          </p:nvPr>
        </p:nvSpPr>
        <p:spPr>
          <a:xfrm>
            <a:off x="2116932" y="2099139"/>
            <a:ext cx="5857374" cy="2594579"/>
          </a:xfrm>
        </p:spPr>
        <p:txBody>
          <a:bodyPr anchor="ctr">
            <a:normAutofit/>
          </a:bodyPr>
          <a:lstStyle/>
          <a:p>
            <a:r>
              <a:rPr lang="en-US"/>
              <a:t>…. But isn’t this ultimately just one substitution?</a:t>
            </a:r>
          </a:p>
        </p:txBody>
      </p:sp>
      <p:sp>
        <p:nvSpPr>
          <p:cNvPr id="3" name="Content Placeholder 2">
            <a:extLst>
              <a:ext uri="{FF2B5EF4-FFF2-40B4-BE49-F238E27FC236}">
                <a16:creationId xmlns:a16="http://schemas.microsoft.com/office/drawing/2014/main" id="{7C0E38A7-0B04-EE8E-E5D8-EFC534738363}"/>
              </a:ext>
            </a:extLst>
          </p:cNvPr>
          <p:cNvSpPr>
            <a:spLocks noGrp="1"/>
          </p:cNvSpPr>
          <p:nvPr>
            <p:ph type="subTitle" idx="1"/>
          </p:nvPr>
        </p:nvSpPr>
        <p:spPr>
          <a:xfrm>
            <a:off x="2697895" y="5067525"/>
            <a:ext cx="4695449" cy="1192903"/>
          </a:xfrm>
        </p:spPr>
        <p:txBody>
          <a:bodyPr anchor="t">
            <a:normAutofit/>
          </a:bodyPr>
          <a:lstStyle/>
          <a:p>
            <a:r>
              <a:rPr lang="en-US"/>
              <a:t>Does it really matter how many times we substitute? If one letter is ultimately converted to a different letter, what’s the point of doing the same thing five times?? </a:t>
            </a:r>
          </a:p>
        </p:txBody>
      </p:sp>
    </p:spTree>
    <p:extLst>
      <p:ext uri="{BB962C8B-B14F-4D97-AF65-F5344CB8AC3E}">
        <p14:creationId xmlns:p14="http://schemas.microsoft.com/office/powerpoint/2010/main" val="1886555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20FF0-9598-1D30-55C7-4481A321C0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36D37C-9CB1-818D-8B0A-848AEFFC9196}"/>
              </a:ext>
            </a:extLst>
          </p:cNvPr>
          <p:cNvSpPr>
            <a:spLocks noGrp="1"/>
          </p:cNvSpPr>
          <p:nvPr>
            <p:ph type="title"/>
          </p:nvPr>
        </p:nvSpPr>
        <p:spPr>
          <a:xfrm>
            <a:off x="261368" y="298918"/>
            <a:ext cx="4000531" cy="753886"/>
          </a:xfrm>
        </p:spPr>
        <p:txBody>
          <a:bodyPr/>
          <a:lstStyle/>
          <a:p>
            <a:r>
              <a:rPr lang="en-US"/>
              <a:t>The Rotors shift!</a:t>
            </a:r>
          </a:p>
        </p:txBody>
      </p:sp>
      <p:sp>
        <p:nvSpPr>
          <p:cNvPr id="3" name="Content Placeholder 2">
            <a:extLst>
              <a:ext uri="{FF2B5EF4-FFF2-40B4-BE49-F238E27FC236}">
                <a16:creationId xmlns:a16="http://schemas.microsoft.com/office/drawing/2014/main" id="{43803484-3481-02B0-93CE-68787F07CCEF}"/>
              </a:ext>
            </a:extLst>
          </p:cNvPr>
          <p:cNvSpPr>
            <a:spLocks noGrp="1"/>
          </p:cNvSpPr>
          <p:nvPr>
            <p:ph idx="1"/>
          </p:nvPr>
        </p:nvSpPr>
        <p:spPr>
          <a:xfrm>
            <a:off x="500392" y="1638352"/>
            <a:ext cx="4938300" cy="3394824"/>
          </a:xfrm>
        </p:spPr>
        <p:txBody>
          <a:bodyPr/>
          <a:lstStyle/>
          <a:p>
            <a:r>
              <a:rPr lang="en-US"/>
              <a:t>The key difference here is that after every key press, the first rotor shifts. This means that an entirely </a:t>
            </a:r>
            <a:r>
              <a:rPr lang="en-US" u="sng"/>
              <a:t>different</a:t>
            </a:r>
            <a:r>
              <a:rPr lang="en-US"/>
              <a:t> substitution happens for every single letter in the message. In other words we are using poly-alphabetic substitution (similar to Vigenere cipher system) at this point. </a:t>
            </a:r>
          </a:p>
          <a:p>
            <a:r>
              <a:rPr lang="en-US"/>
              <a:t>Notches: In addition, after the first rotor makes 26 turns, a notch in it then shifts the second rotor by one step. After the second rotor shifts 26 times, its notch shifts the third rotor. </a:t>
            </a:r>
          </a:p>
          <a:p>
            <a:r>
              <a:rPr lang="en-US"/>
              <a:t>This results in a gargantuan number of different substitutions. </a:t>
            </a:r>
          </a:p>
          <a:p>
            <a:r>
              <a:rPr lang="en-US"/>
              <a:t>Keyspace: Thus far, with the rotors alone, we have a situation analogous to a Vigenere Cipher with (26)*(26)*(26)  = 17,576 alphabets*! Compare this with the 5, 10, or 20 alphabets used in earier time periods.</a:t>
            </a:r>
          </a:p>
          <a:p>
            <a:pPr lvl="1"/>
            <a:r>
              <a:rPr lang="en-US"/>
              <a:t>*Slightly less for technical reasons which we won’t get into now.</a:t>
            </a:r>
          </a:p>
        </p:txBody>
      </p:sp>
      <p:pic>
        <p:nvPicPr>
          <p:cNvPr id="7170" name="Picture 2" descr="Enigma - Historical Lessons in Cryptography | jgandrews.com">
            <a:extLst>
              <a:ext uri="{FF2B5EF4-FFF2-40B4-BE49-F238E27FC236}">
                <a16:creationId xmlns:a16="http://schemas.microsoft.com/office/drawing/2014/main" id="{9CA18144-6044-1D0A-E446-ECF754ECB4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2800" y="675861"/>
            <a:ext cx="3517433" cy="4689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FD3A4A-5C3A-C5EB-CB38-2D11A00C8D68}"/>
              </a:ext>
            </a:extLst>
          </p:cNvPr>
          <p:cNvSpPr txBox="1"/>
          <p:nvPr/>
        </p:nvSpPr>
        <p:spPr>
          <a:xfrm>
            <a:off x="6062800" y="5438692"/>
            <a:ext cx="3517432" cy="538609"/>
          </a:xfrm>
          <a:prstGeom prst="rect">
            <a:avLst/>
          </a:prstGeom>
          <a:noFill/>
        </p:spPr>
        <p:txBody>
          <a:bodyPr wrap="square" rtlCol="0">
            <a:spAutoFit/>
          </a:bodyPr>
          <a:lstStyle/>
          <a:p>
            <a:pPr algn="ctr"/>
            <a:r>
              <a:rPr lang="en-US" sz="1100" b="1"/>
              <a:t>Enigma Rotor</a:t>
            </a:r>
          </a:p>
          <a:p>
            <a:pPr algn="ctr"/>
            <a:r>
              <a:rPr lang="en-US" sz="900" b="1"/>
              <a:t>Image from JGAndrews.com</a:t>
            </a:r>
          </a:p>
          <a:p>
            <a:pPr algn="ctr"/>
            <a:r>
              <a:rPr lang="en-US" sz="900" b="1"/>
              <a:t>https://jgandrews.com/posts/the-enigma-machine/</a:t>
            </a:r>
          </a:p>
        </p:txBody>
      </p:sp>
    </p:spTree>
    <p:extLst>
      <p:ext uri="{BB962C8B-B14F-4D97-AF65-F5344CB8AC3E}">
        <p14:creationId xmlns:p14="http://schemas.microsoft.com/office/powerpoint/2010/main" val="1445029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6CC58-EB40-640E-B068-8F0DC9B1D6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AE401C-62A9-226F-621D-DC79D96DC000}"/>
              </a:ext>
            </a:extLst>
          </p:cNvPr>
          <p:cNvSpPr>
            <a:spLocks noGrp="1"/>
          </p:cNvSpPr>
          <p:nvPr>
            <p:ph type="title"/>
          </p:nvPr>
        </p:nvSpPr>
        <p:spPr>
          <a:xfrm>
            <a:off x="150050" y="263105"/>
            <a:ext cx="6051968" cy="753886"/>
          </a:xfrm>
        </p:spPr>
        <p:txBody>
          <a:bodyPr/>
          <a:lstStyle/>
          <a:p>
            <a:r>
              <a:rPr lang="en-US"/>
              <a:t>ENIGMA SCHEMATIC: ROUTE OF IMPULSE</a:t>
            </a:r>
          </a:p>
        </p:txBody>
      </p:sp>
      <p:sp>
        <p:nvSpPr>
          <p:cNvPr id="3" name="Content Placeholder 2">
            <a:extLst>
              <a:ext uri="{FF2B5EF4-FFF2-40B4-BE49-F238E27FC236}">
                <a16:creationId xmlns:a16="http://schemas.microsoft.com/office/drawing/2014/main" id="{F029AAFE-80B7-9664-B481-CC46671ACA11}"/>
              </a:ext>
            </a:extLst>
          </p:cNvPr>
          <p:cNvSpPr>
            <a:spLocks noGrp="1"/>
          </p:cNvSpPr>
          <p:nvPr>
            <p:ph idx="1"/>
          </p:nvPr>
        </p:nvSpPr>
        <p:spPr>
          <a:xfrm>
            <a:off x="576891" y="1915488"/>
            <a:ext cx="3446468" cy="4437603"/>
          </a:xfrm>
        </p:spPr>
        <p:txBody>
          <a:bodyPr>
            <a:normAutofit/>
          </a:bodyPr>
          <a:lstStyle/>
          <a:p>
            <a:pPr marL="0" indent="0">
              <a:buNone/>
            </a:pPr>
            <a:r>
              <a:rPr lang="en-US" sz="1800"/>
              <a:t>Key press </a:t>
            </a:r>
            <a:r>
              <a:rPr lang="en-US" sz="1800">
                <a:sym typeface="Wingdings" panose="05000000000000000000" pitchFamily="2" charset="2"/>
              </a:rPr>
              <a:t> </a:t>
            </a:r>
          </a:p>
          <a:p>
            <a:pPr marL="0" indent="0">
              <a:buNone/>
            </a:pPr>
            <a:r>
              <a:rPr lang="en-US" sz="1800">
                <a:sym typeface="Wingdings" panose="05000000000000000000" pitchFamily="2" charset="2"/>
              </a:rPr>
              <a:t>Plugboard  </a:t>
            </a:r>
          </a:p>
          <a:p>
            <a:pPr marL="0" indent="0">
              <a:buNone/>
            </a:pPr>
            <a:r>
              <a:rPr lang="en-US" sz="1800">
                <a:sym typeface="Wingdings" panose="05000000000000000000" pitchFamily="2" charset="2"/>
              </a:rPr>
              <a:t>Right rotor  </a:t>
            </a:r>
          </a:p>
          <a:p>
            <a:pPr marL="0" indent="0">
              <a:buNone/>
            </a:pPr>
            <a:r>
              <a:rPr lang="en-US" sz="1800">
                <a:sym typeface="Wingdings" panose="05000000000000000000" pitchFamily="2" charset="2"/>
              </a:rPr>
              <a:t>Middle rotor   </a:t>
            </a:r>
          </a:p>
          <a:p>
            <a:pPr marL="0" indent="0">
              <a:buNone/>
            </a:pPr>
            <a:r>
              <a:rPr lang="en-US" sz="1800">
                <a:sym typeface="Wingdings" panose="05000000000000000000" pitchFamily="2" charset="2"/>
              </a:rPr>
              <a:t>Left rotor  </a:t>
            </a:r>
          </a:p>
          <a:p>
            <a:pPr marL="0" indent="0">
              <a:buNone/>
            </a:pPr>
            <a:r>
              <a:rPr lang="en-US" sz="1800">
                <a:sym typeface="Wingdings" panose="05000000000000000000" pitchFamily="2" charset="2"/>
              </a:rPr>
              <a:t>Reflector  </a:t>
            </a:r>
          </a:p>
          <a:p>
            <a:pPr marL="0" indent="0">
              <a:buNone/>
            </a:pPr>
            <a:r>
              <a:rPr lang="en-US" sz="1800">
                <a:sym typeface="Wingdings" panose="05000000000000000000" pitchFamily="2" charset="2"/>
              </a:rPr>
              <a:t>Left rotor  </a:t>
            </a:r>
          </a:p>
          <a:p>
            <a:pPr marL="0" indent="0">
              <a:buNone/>
            </a:pPr>
            <a:r>
              <a:rPr lang="en-US" sz="1800">
                <a:sym typeface="Wingdings" panose="05000000000000000000" pitchFamily="2" charset="2"/>
              </a:rPr>
              <a:t>Middle rotor  </a:t>
            </a:r>
          </a:p>
          <a:p>
            <a:pPr marL="0" indent="0">
              <a:buNone/>
            </a:pPr>
            <a:r>
              <a:rPr lang="en-US" sz="1800">
                <a:sym typeface="Wingdings" panose="05000000000000000000" pitchFamily="2" charset="2"/>
              </a:rPr>
              <a:t>Right rotor  </a:t>
            </a:r>
          </a:p>
          <a:p>
            <a:pPr marL="0" indent="0">
              <a:buNone/>
            </a:pPr>
            <a:r>
              <a:rPr lang="en-US" sz="1800">
                <a:sym typeface="Wingdings" panose="05000000000000000000" pitchFamily="2" charset="2"/>
              </a:rPr>
              <a:t>Lamp</a:t>
            </a:r>
            <a:endParaRPr lang="en-US" sz="1800"/>
          </a:p>
        </p:txBody>
      </p:sp>
      <p:pic>
        <p:nvPicPr>
          <p:cNvPr id="5" name="Picture 4">
            <a:extLst>
              <a:ext uri="{FF2B5EF4-FFF2-40B4-BE49-F238E27FC236}">
                <a16:creationId xmlns:a16="http://schemas.microsoft.com/office/drawing/2014/main" id="{A269B56C-82E8-1606-B3F3-2D1FA7475612}"/>
              </a:ext>
            </a:extLst>
          </p:cNvPr>
          <p:cNvPicPr>
            <a:picLocks noChangeAspect="1"/>
          </p:cNvPicPr>
          <p:nvPr/>
        </p:nvPicPr>
        <p:blipFill>
          <a:blip r:embed="rId2"/>
          <a:stretch>
            <a:fillRect/>
          </a:stretch>
        </p:blipFill>
        <p:spPr>
          <a:xfrm>
            <a:off x="3426296" y="873493"/>
            <a:ext cx="4494426" cy="5812687"/>
          </a:xfrm>
          <a:prstGeom prst="rect">
            <a:avLst/>
          </a:prstGeom>
        </p:spPr>
      </p:pic>
      <p:sp>
        <p:nvSpPr>
          <p:cNvPr id="4" name="Arrow: Right 3">
            <a:extLst>
              <a:ext uri="{FF2B5EF4-FFF2-40B4-BE49-F238E27FC236}">
                <a16:creationId xmlns:a16="http://schemas.microsoft.com/office/drawing/2014/main" id="{D7925660-0BA7-E857-1FF0-1D5213CE0525}"/>
              </a:ext>
            </a:extLst>
          </p:cNvPr>
          <p:cNvSpPr/>
          <p:nvPr/>
        </p:nvSpPr>
        <p:spPr>
          <a:xfrm>
            <a:off x="3632433" y="4781725"/>
            <a:ext cx="731287" cy="36072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132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laceHolder 1"/>
          <p:cNvSpPr>
            <a:spLocks noGrp="1"/>
          </p:cNvSpPr>
          <p:nvPr>
            <p:ph type="title"/>
          </p:nvPr>
        </p:nvSpPr>
        <p:spPr>
          <a:xfrm>
            <a:off x="420110" y="288325"/>
            <a:ext cx="9071640" cy="467820"/>
          </a:xfrm>
          <a:prstGeom prst="rect">
            <a:avLst/>
          </a:prstGeom>
          <a:noFill/>
          <a:ln w="0">
            <a:noFill/>
          </a:ln>
        </p:spPr>
        <p:txBody>
          <a:bodyPr lIns="0" tIns="0" rIns="0" bIns="0" anchor="ctr">
            <a:spAutoFit/>
          </a:bodyPr>
          <a:lstStyle/>
          <a:p>
            <a:pPr algn="ctr"/>
            <a:r>
              <a:rPr lang="en-US" sz="3200">
                <a:solidFill>
                  <a:srgbClr val="000000"/>
                </a:solidFill>
                <a:latin typeface="Arial"/>
              </a:rPr>
              <a:t>Enigma keyspace: plugboard</a:t>
            </a:r>
            <a:endParaRPr lang="en-US" sz="3200" b="0" u="none" strike="noStrike">
              <a:solidFill>
                <a:srgbClr val="000000"/>
              </a:solidFill>
              <a:effectLst/>
              <a:uFillTx/>
              <a:latin typeface="Arial"/>
            </a:endParaRPr>
          </a:p>
        </p:txBody>
      </p:sp>
      <p:sp>
        <p:nvSpPr>
          <p:cNvPr id="46" name="PlaceHolder 2"/>
          <p:cNvSpPr>
            <a:spLocks noGrp="1"/>
          </p:cNvSpPr>
          <p:nvPr>
            <p:ph/>
          </p:nvPr>
        </p:nvSpPr>
        <p:spPr>
          <a:xfrm>
            <a:off x="92580" y="1922759"/>
            <a:ext cx="4426920" cy="1783440"/>
          </a:xfrm>
          <a:prstGeom prst="rect">
            <a:avLst/>
          </a:prstGeom>
          <a:noFill/>
          <a:ln w="0">
            <a:noFill/>
          </a:ln>
        </p:spPr>
        <p:txBody>
          <a:bodyPr lIns="0" tIns="0" rIns="0" bIns="0" anchor="t">
            <a:normAutofit fontScale="92500" lnSpcReduction="20000"/>
          </a:bodyPr>
          <a:lstStyle/>
          <a:p>
            <a:pPr marL="108000">
              <a:spcBef>
                <a:spcPts val="1417"/>
              </a:spcBef>
              <a:buClr>
                <a:srgbClr val="000000"/>
              </a:buClr>
              <a:buSzPct val="45000"/>
            </a:pPr>
            <a:r>
              <a:rPr lang="en-US" sz="2400" b="0" u="none" strike="noStrike">
                <a:solidFill>
                  <a:srgbClr val="000000"/>
                </a:solidFill>
                <a:effectLst/>
                <a:uFillTx/>
                <a:latin typeface="Arial"/>
              </a:rPr>
              <a:t>Plugboard</a:t>
            </a:r>
          </a:p>
          <a:p>
            <a:pPr marL="864000" lvl="1" indent="-324000">
              <a:spcBef>
                <a:spcPts val="1134"/>
              </a:spcBef>
              <a:buClr>
                <a:srgbClr val="000000"/>
              </a:buClr>
              <a:buSzPct val="75000"/>
              <a:buFont typeface="Symbol" charset="2"/>
              <a:buChar char=""/>
            </a:pPr>
            <a:r>
              <a:rPr lang="en-US" sz="2000" b="0" u="none" strike="noStrike">
                <a:solidFill>
                  <a:srgbClr val="000000"/>
                </a:solidFill>
                <a:effectLst/>
                <a:uFillTx/>
                <a:latin typeface="Arial"/>
              </a:rPr>
              <a:t>0 &lt;= p &lt;= 13 cables</a:t>
            </a:r>
          </a:p>
          <a:p>
            <a:pPr marL="540000" lvl="1">
              <a:spcBef>
                <a:spcPts val="1134"/>
              </a:spcBef>
              <a:buClr>
                <a:srgbClr val="000000"/>
              </a:buClr>
              <a:buSzPct val="75000"/>
            </a:pPr>
            <a:endParaRPr lang="en-US" sz="2000">
              <a:solidFill>
                <a:srgbClr val="000000"/>
              </a:solidFill>
              <a:latin typeface="Arial"/>
            </a:endParaRPr>
          </a:p>
          <a:p>
            <a:pPr marL="540000" lvl="1">
              <a:spcBef>
                <a:spcPts val="1134"/>
              </a:spcBef>
              <a:buClr>
                <a:srgbClr val="000000"/>
              </a:buClr>
              <a:buSzPct val="75000"/>
            </a:pPr>
            <a:endParaRPr lang="en-US" sz="2000">
              <a:solidFill>
                <a:srgbClr val="000000"/>
              </a:solidFill>
              <a:latin typeface="Arial"/>
            </a:endParaRPr>
          </a:p>
          <a:p>
            <a:pPr marL="540000" lvl="1">
              <a:spcBef>
                <a:spcPts val="1134"/>
              </a:spcBef>
              <a:buClr>
                <a:srgbClr val="000000"/>
              </a:buClr>
              <a:buSzPct val="75000"/>
            </a:pPr>
            <a:r>
              <a:rPr lang="en-US" sz="2000" b="0" u="none" strike="noStrike">
                <a:solidFill>
                  <a:srgbClr val="000000"/>
                </a:solidFill>
                <a:effectLst/>
                <a:uFillTx/>
                <a:latin typeface="Arial"/>
              </a:rPr>
              <a:t>Keyspace: </a:t>
            </a:r>
          </a:p>
        </p:txBody>
      </p:sp>
      <mc:AlternateContent xmlns:mc="http://schemas.openxmlformats.org/markup-compatibility/2006" xmlns:a14="http://schemas.microsoft.com/office/drawing/2010/main">
        <mc:Choice Requires="a14">
          <p:sp>
            <p:nvSpPr>
              <p:cNvPr id="47" name="TextBox 46"/>
              <p:cNvSpPr txBox="1"/>
              <p:nvPr/>
            </p:nvSpPr>
            <p:spPr>
              <a:xfrm>
                <a:off x="614042" y="4024590"/>
                <a:ext cx="5332043" cy="848223"/>
              </a:xfrm>
              <a:prstGeom prst="rect">
                <a:avLst/>
              </a:prstGeom>
            </p:spPr>
            <p:txBody>
              <a:bodyPr/>
              <a:lstStyle/>
              <a:p>
                <a:pPr/>
                <a14:m>
                  <m:oMathPara xmlns:m="http://schemas.openxmlformats.org/officeDocument/2006/math">
                    <m:oMathParaPr>
                      <m:jc m:val="centerGroup"/>
                    </m:oMathParaPr>
                    <m:oMath xmlns:m="http://schemas.openxmlformats.org/officeDocument/2006/math">
                      <m:nary>
                        <m:naryPr>
                          <m:chr m:val="∑"/>
                          <m:ctrlPr>
                            <a:rPr i="1">
                              <a:latin typeface="Cambria Math" panose="02040503050406030204" pitchFamily="18" charset="0"/>
                            </a:rPr>
                          </m:ctrlPr>
                        </m:naryPr>
                        <m:sub>
                          <m:r>
                            <a:rPr>
                              <a:latin typeface="Cambria Math" panose="02040503050406030204" pitchFamily="18" charset="0"/>
                            </a:rPr>
                            <m:t>𝑝</m:t>
                          </m:r>
                          <m:r>
                            <a:rPr>
                              <a:latin typeface="Cambria Math" panose="02040503050406030204" pitchFamily="18" charset="0"/>
                            </a:rPr>
                            <m:t>=0</m:t>
                          </m:r>
                        </m:sub>
                        <m:sup>
                          <m:r>
                            <a:rPr>
                              <a:latin typeface="Cambria Math" panose="02040503050406030204" pitchFamily="18" charset="0"/>
                            </a:rPr>
                            <m:t>13</m:t>
                          </m:r>
                        </m:sup>
                        <m:e>
                          <m:d>
                            <m:dPr>
                              <m:ctrlPr>
                                <a:rPr i="1">
                                  <a:latin typeface="Cambria Math" panose="02040503050406030204" pitchFamily="18" charset="0"/>
                                </a:rPr>
                              </m:ctrlPr>
                            </m:dPr>
                            <m:e>
                              <m:f>
                                <m:fPr>
                                  <m:ctrlPr>
                                    <a:rPr i="1">
                                      <a:latin typeface="Cambria Math" panose="02040503050406030204" pitchFamily="18" charset="0"/>
                                    </a:rPr>
                                  </m:ctrlPr>
                                </m:fPr>
                                <m:num>
                                  <m:r>
                                    <a:rPr>
                                      <a:latin typeface="Cambria Math" panose="02040503050406030204" pitchFamily="18" charset="0"/>
                                    </a:rPr>
                                    <m:t>26!</m:t>
                                  </m:r>
                                </m:num>
                                <m:den>
                                  <m:d>
                                    <m:dPr>
                                      <m:ctrlPr>
                                        <a:rPr i="1">
                                          <a:latin typeface="Cambria Math" panose="02040503050406030204" pitchFamily="18" charset="0"/>
                                        </a:rPr>
                                      </m:ctrlPr>
                                    </m:dPr>
                                    <m:e>
                                      <m:r>
                                        <a:rPr>
                                          <a:latin typeface="Cambria Math" panose="02040503050406030204" pitchFamily="18" charset="0"/>
                                        </a:rPr>
                                        <m:t>26−2⋅</m:t>
                                      </m:r>
                                      <m:r>
                                        <a:rPr>
                                          <a:latin typeface="Cambria Math" panose="02040503050406030204" pitchFamily="18" charset="0"/>
                                        </a:rPr>
                                        <m:t>𝑝</m:t>
                                      </m:r>
                                    </m:e>
                                  </m:d>
                                  <m:r>
                                    <a:rPr>
                                      <a:latin typeface="Cambria Math" panose="02040503050406030204" pitchFamily="18" charset="0"/>
                                    </a:rPr>
                                    <m:t>!⋅</m:t>
                                  </m:r>
                                  <m:r>
                                    <a:rPr>
                                      <a:latin typeface="Cambria Math" panose="02040503050406030204" pitchFamily="18" charset="0"/>
                                    </a:rPr>
                                    <m:t>𝑝</m:t>
                                  </m:r>
                                  <m:r>
                                    <a:rPr>
                                      <a:latin typeface="Cambria Math" panose="02040503050406030204" pitchFamily="18" charset="0"/>
                                    </a:rPr>
                                    <m:t>!⋅</m:t>
                                  </m:r>
                                  <m:sSup>
                                    <m:sSupPr>
                                      <m:ctrlPr>
                                        <a:rPr i="1">
                                          <a:latin typeface="Cambria Math" panose="02040503050406030204" pitchFamily="18" charset="0"/>
                                        </a:rPr>
                                      </m:ctrlPr>
                                    </m:sSupPr>
                                    <m:e>
                                      <m:r>
                                        <a:rPr>
                                          <a:latin typeface="Cambria Math" panose="02040503050406030204" pitchFamily="18" charset="0"/>
                                        </a:rPr>
                                        <m:t>2</m:t>
                                      </m:r>
                                    </m:e>
                                    <m:sup>
                                      <m:r>
                                        <a:rPr>
                                          <a:latin typeface="Cambria Math" panose="02040503050406030204" pitchFamily="18" charset="0"/>
                                        </a:rPr>
                                        <m:t>𝑝</m:t>
                                      </m:r>
                                    </m:sup>
                                  </m:sSup>
                                </m:den>
                              </m:f>
                            </m:e>
                          </m:d>
                        </m:e>
                      </m:nary>
                      <m:r>
                        <a:rPr>
                          <a:latin typeface="Cambria Math" panose="02040503050406030204" pitchFamily="18" charset="0"/>
                        </a:rPr>
                        <m:t>=532,985,208,200,576</m:t>
                      </m:r>
                    </m:oMath>
                  </m:oMathPara>
                </a14:m>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614042" y="4024590"/>
                <a:ext cx="5332043" cy="848223"/>
              </a:xfrm>
              <a:prstGeom prst="rect">
                <a:avLst/>
              </a:prstGeom>
              <a:blipFill>
                <a:blip r:embed="rId2"/>
                <a:stretch>
                  <a:fillRect/>
                </a:stretch>
              </a:blipFill>
            </p:spPr>
            <p:txBody>
              <a:bodyPr/>
              <a:lstStyle/>
              <a:p>
                <a:r>
                  <a:rPr lang="en-US">
                    <a:noFill/>
                  </a:rPr>
                  <a:t> </a:t>
                </a:r>
              </a:p>
            </p:txBody>
          </p:sp>
        </mc:Fallback>
      </mc:AlternateContent>
      <p:pic>
        <p:nvPicPr>
          <p:cNvPr id="48" name="Picture 47"/>
          <p:cNvPicPr/>
          <p:nvPr/>
        </p:nvPicPr>
        <p:blipFill>
          <a:blip r:embed="rId3"/>
          <a:stretch/>
        </p:blipFill>
        <p:spPr>
          <a:xfrm>
            <a:off x="3707935" y="5400080"/>
            <a:ext cx="4630723" cy="1955160"/>
          </a:xfrm>
          <a:prstGeom prst="rect">
            <a:avLst/>
          </a:prstGeom>
          <a:noFill/>
          <a:ln w="0">
            <a:noFill/>
          </a:ln>
        </p:spPr>
      </p:pic>
      <p:pic>
        <p:nvPicPr>
          <p:cNvPr id="2" name="Picture 2" descr="undefined">
            <a:extLst>
              <a:ext uri="{FF2B5EF4-FFF2-40B4-BE49-F238E27FC236}">
                <a16:creationId xmlns:a16="http://schemas.microsoft.com/office/drawing/2014/main" id="{2CC16F81-0460-C14A-A8A2-870B369FF4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943" y="1474841"/>
            <a:ext cx="3277641" cy="223135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5891C4E4-6D06-1DE1-136A-77F79EB53470}"/>
              </a:ext>
            </a:extLst>
          </p:cNvPr>
          <p:cNvSpPr/>
          <p:nvPr/>
        </p:nvSpPr>
        <p:spPr>
          <a:xfrm rot="6639611">
            <a:off x="6735417" y="4767808"/>
            <a:ext cx="1106202" cy="53861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980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PlaceHolder 2"/>
          <p:cNvSpPr>
            <a:spLocks noGrp="1"/>
          </p:cNvSpPr>
          <p:nvPr>
            <p:ph/>
          </p:nvPr>
        </p:nvSpPr>
        <p:spPr>
          <a:xfrm>
            <a:off x="504000" y="1769039"/>
            <a:ext cx="4252558" cy="3557969"/>
          </a:xfrm>
          <a:prstGeom prst="rect">
            <a:avLst/>
          </a:prstGeom>
          <a:noFill/>
          <a:ln w="0">
            <a:noFill/>
          </a:ln>
        </p:spPr>
        <p:txBody>
          <a:bodyPr lIns="0" tIns="0" rIns="0" bIns="0" anchor="t">
            <a:normAutofit/>
          </a:bodyPr>
          <a:lstStyle/>
          <a:p>
            <a:pPr marL="108000">
              <a:spcBef>
                <a:spcPts val="1417"/>
              </a:spcBef>
              <a:buClr>
                <a:srgbClr val="000000"/>
              </a:buClr>
              <a:buSzPct val="45000"/>
            </a:pPr>
            <a:r>
              <a:rPr lang="en-US" sz="1800" b="0" u="none" strike="noStrike">
                <a:solidFill>
                  <a:srgbClr val="000000"/>
                </a:solidFill>
                <a:effectLst/>
                <a:uFillTx/>
                <a:latin typeface="Arial"/>
              </a:rPr>
              <a:t>Plugboard to Left Rotor</a:t>
            </a:r>
          </a:p>
          <a:p>
            <a:pPr marL="864000" lvl="1" indent="-324000">
              <a:spcBef>
                <a:spcPts val="1134"/>
              </a:spcBef>
              <a:buClr>
                <a:srgbClr val="000000"/>
              </a:buClr>
              <a:buSzPct val="75000"/>
              <a:buFont typeface="Symbol" charset="2"/>
              <a:buChar char=""/>
            </a:pPr>
            <a:r>
              <a:rPr lang="en-US" sz="2000" b="0" u="none" strike="noStrike">
                <a:solidFill>
                  <a:srgbClr val="000000"/>
                </a:solidFill>
                <a:effectLst/>
                <a:uFillTx/>
                <a:latin typeface="Arial"/>
              </a:rPr>
              <a:t>26! different ways to connect</a:t>
            </a:r>
          </a:p>
          <a:p>
            <a:pPr marL="864000" lvl="1" indent="0">
              <a:spcBef>
                <a:spcPts val="1134"/>
              </a:spcBef>
              <a:buNone/>
            </a:pPr>
            <a:r>
              <a:rPr lang="en-US" sz="2000" b="0" u="none" strike="noStrike">
                <a:solidFill>
                  <a:srgbClr val="000000"/>
                </a:solidFill>
                <a:effectLst/>
                <a:uFillTx/>
                <a:latin typeface="Arial"/>
              </a:rPr>
              <a:t>= 403,291,461,126,605,635,584,000,000</a:t>
            </a:r>
          </a:p>
        </p:txBody>
      </p:sp>
      <p:pic>
        <p:nvPicPr>
          <p:cNvPr id="51" name="Picture 50"/>
          <p:cNvPicPr/>
          <p:nvPr/>
        </p:nvPicPr>
        <p:blipFill>
          <a:blip r:embed="rId2"/>
          <a:stretch/>
        </p:blipFill>
        <p:spPr>
          <a:xfrm>
            <a:off x="2240520" y="4362276"/>
            <a:ext cx="5754187" cy="1958854"/>
          </a:xfrm>
          <a:prstGeom prst="rect">
            <a:avLst/>
          </a:prstGeom>
          <a:noFill/>
          <a:ln w="0">
            <a:noFill/>
          </a:ln>
        </p:spPr>
      </p:pic>
      <p:sp>
        <p:nvSpPr>
          <p:cNvPr id="4" name="PlaceHolder 1">
            <a:extLst>
              <a:ext uri="{FF2B5EF4-FFF2-40B4-BE49-F238E27FC236}">
                <a16:creationId xmlns:a16="http://schemas.microsoft.com/office/drawing/2014/main" id="{92B08D74-BA52-B3DB-7366-8900CF19CC84}"/>
              </a:ext>
            </a:extLst>
          </p:cNvPr>
          <p:cNvSpPr txBox="1">
            <a:spLocks/>
          </p:cNvSpPr>
          <p:nvPr/>
        </p:nvSpPr>
        <p:spPr>
          <a:xfrm>
            <a:off x="117447" y="727728"/>
            <a:ext cx="9963178" cy="409343"/>
          </a:xfrm>
          <a:prstGeom prst="rect">
            <a:avLst/>
          </a:prstGeom>
          <a:noFill/>
          <a:ln w="0">
            <a:noFill/>
          </a:ln>
        </p:spPr>
        <p:txBody>
          <a:bodyPr vert="horz" wrap="square" lIns="0" tIns="0" rIns="0" bIns="0" rtlCol="0" anchor="ctr">
            <a:spAutoFit/>
          </a:bodyPr>
          <a:lstStyle>
            <a:lvl1pPr algn="l" defTabSz="756026" rtl="0" eaLnBrk="1" latinLnBrk="0" hangingPunct="1">
              <a:lnSpc>
                <a:spcPct val="95000"/>
              </a:lnSpc>
              <a:spcBef>
                <a:spcPct val="0"/>
              </a:spcBef>
              <a:buNone/>
              <a:defRPr sz="2067" b="0" kern="1200" cap="all" baseline="0">
                <a:solidFill>
                  <a:schemeClr val="tx1"/>
                </a:solidFill>
                <a:latin typeface="+mj-lt"/>
                <a:ea typeface="+mj-ea"/>
                <a:cs typeface="+mj-cs"/>
              </a:defRPr>
            </a:lvl1pPr>
          </a:lstStyle>
          <a:p>
            <a:pPr algn="ctr"/>
            <a:r>
              <a:rPr lang="en-US" sz="2800">
                <a:solidFill>
                  <a:srgbClr val="000000"/>
                </a:solidFill>
                <a:latin typeface="Arial"/>
              </a:rPr>
              <a:t>Enigma keyspace: plugboard to first rotor</a:t>
            </a:r>
          </a:p>
        </p:txBody>
      </p:sp>
      <p:sp>
        <p:nvSpPr>
          <p:cNvPr id="5" name="Arrow: Right 4">
            <a:extLst>
              <a:ext uri="{FF2B5EF4-FFF2-40B4-BE49-F238E27FC236}">
                <a16:creationId xmlns:a16="http://schemas.microsoft.com/office/drawing/2014/main" id="{FE91697F-8E64-C904-FC78-8CE5D0954A11}"/>
              </a:ext>
            </a:extLst>
          </p:cNvPr>
          <p:cNvSpPr/>
          <p:nvPr/>
        </p:nvSpPr>
        <p:spPr>
          <a:xfrm rot="6639611">
            <a:off x="5095869" y="3609263"/>
            <a:ext cx="1795244" cy="538611"/>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09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504000" y="698489"/>
            <a:ext cx="9071640" cy="467820"/>
          </a:xfrm>
          <a:prstGeom prst="rect">
            <a:avLst/>
          </a:prstGeom>
          <a:noFill/>
          <a:ln w="0">
            <a:noFill/>
          </a:ln>
        </p:spPr>
        <p:txBody>
          <a:bodyPr lIns="0" tIns="0" rIns="0" bIns="0" anchor="ctr">
            <a:spAutoFit/>
          </a:bodyPr>
          <a:lstStyle/>
          <a:p>
            <a:pPr algn="ctr"/>
            <a:r>
              <a:rPr lang="en-US" sz="3200">
                <a:solidFill>
                  <a:srgbClr val="000000"/>
                </a:solidFill>
                <a:latin typeface="Arial"/>
              </a:rPr>
              <a:t>Enigma keyspace: rotors</a:t>
            </a:r>
            <a:endParaRPr lang="en-US" sz="3200" b="0" u="none" strike="noStrike">
              <a:solidFill>
                <a:srgbClr val="000000"/>
              </a:solidFill>
              <a:effectLst/>
              <a:uFillTx/>
              <a:latin typeface="Arial"/>
            </a:endParaRPr>
          </a:p>
        </p:txBody>
      </p:sp>
      <p:sp>
        <p:nvSpPr>
          <p:cNvPr id="53" name="PlaceHolder 2"/>
          <p:cNvSpPr>
            <a:spLocks noGrp="1"/>
          </p:cNvSpPr>
          <p:nvPr>
            <p:ph/>
          </p:nvPr>
        </p:nvSpPr>
        <p:spPr>
          <a:xfrm>
            <a:off x="504000" y="1769040"/>
            <a:ext cx="4420338" cy="2618402"/>
          </a:xfrm>
          <a:prstGeom prst="rect">
            <a:avLst/>
          </a:prstGeom>
          <a:noFill/>
          <a:ln w="0">
            <a:noFill/>
          </a:ln>
        </p:spPr>
        <p:txBody>
          <a:bodyPr lIns="0" tIns="0" rIns="0" bIns="0" anchor="t">
            <a:normAutofit fontScale="55000" lnSpcReduction="20000"/>
          </a:bodyPr>
          <a:lstStyle/>
          <a:p>
            <a:pPr marL="432000" indent="-324000">
              <a:spcBef>
                <a:spcPts val="1417"/>
              </a:spcBef>
              <a:buClr>
                <a:srgbClr val="000000"/>
              </a:buClr>
              <a:buSzPct val="45000"/>
              <a:buFont typeface="Wingdings" charset="2"/>
              <a:buChar char=""/>
            </a:pPr>
            <a:r>
              <a:rPr lang="en-US" sz="3200" b="0" u="none" strike="noStrike">
                <a:solidFill>
                  <a:srgbClr val="000000"/>
                </a:solidFill>
                <a:effectLst/>
                <a:uFillTx/>
                <a:latin typeface="Arial"/>
              </a:rPr>
              <a:t>Rotors</a:t>
            </a:r>
          </a:p>
          <a:p>
            <a:pPr marL="864000" lvl="1" indent="-324000">
              <a:buClr>
                <a:srgbClr val="000000"/>
              </a:buClr>
              <a:buSzPct val="75000"/>
              <a:buFont typeface="Symbol" charset="2"/>
              <a:buChar char=""/>
            </a:pPr>
            <a:r>
              <a:rPr lang="en-US" sz="2800" b="0" u="none" strike="noStrike">
                <a:solidFill>
                  <a:srgbClr val="000000"/>
                </a:solidFill>
                <a:effectLst/>
                <a:uFillTx/>
                <a:latin typeface="Arial"/>
              </a:rPr>
              <a:t>26! different ways to wire 1</a:t>
            </a:r>
            <a:r>
              <a:rPr lang="en-US" sz="2800" b="0" u="none" strike="noStrike" baseline="33000">
                <a:solidFill>
                  <a:srgbClr val="000000"/>
                </a:solidFill>
                <a:effectLst/>
                <a:uFillTx/>
                <a:latin typeface="Arial"/>
              </a:rPr>
              <a:t>st</a:t>
            </a:r>
            <a:r>
              <a:rPr lang="en-US" sz="2800" b="0" u="none" strike="noStrike">
                <a:solidFill>
                  <a:srgbClr val="000000"/>
                </a:solidFill>
                <a:effectLst/>
                <a:uFillTx/>
                <a:latin typeface="Arial"/>
              </a:rPr>
              <a:t> rotor</a:t>
            </a:r>
          </a:p>
          <a:p>
            <a:pPr marL="864000" lvl="1" indent="-324000">
              <a:buClr>
                <a:srgbClr val="000000"/>
              </a:buClr>
              <a:buSzPct val="75000"/>
              <a:buFont typeface="Symbol" charset="2"/>
              <a:buChar char=""/>
            </a:pPr>
            <a:r>
              <a:rPr lang="en-US" sz="2800" b="0" u="none" strike="noStrike">
                <a:solidFill>
                  <a:srgbClr val="000000"/>
                </a:solidFill>
                <a:effectLst/>
                <a:uFillTx/>
                <a:latin typeface="Arial"/>
              </a:rPr>
              <a:t>26!-1 ways to wire 2</a:t>
            </a:r>
            <a:r>
              <a:rPr lang="en-US" sz="2800" b="0" u="none" strike="noStrike" baseline="33000">
                <a:solidFill>
                  <a:srgbClr val="000000"/>
                </a:solidFill>
                <a:effectLst/>
                <a:uFillTx/>
                <a:latin typeface="Arial"/>
              </a:rPr>
              <a:t>nd</a:t>
            </a:r>
            <a:r>
              <a:rPr lang="en-US" sz="2800" b="0" u="none" strike="noStrike">
                <a:solidFill>
                  <a:srgbClr val="000000"/>
                </a:solidFill>
                <a:effectLst/>
                <a:uFillTx/>
                <a:latin typeface="Arial"/>
              </a:rPr>
              <a:t> rotor (if different from 1</a:t>
            </a:r>
            <a:r>
              <a:rPr lang="en-US" sz="2800" b="0" u="none" strike="noStrike" baseline="33000">
                <a:solidFill>
                  <a:srgbClr val="000000"/>
                </a:solidFill>
                <a:effectLst/>
                <a:uFillTx/>
                <a:latin typeface="Arial"/>
              </a:rPr>
              <a:t>st</a:t>
            </a:r>
            <a:r>
              <a:rPr lang="en-US" sz="2800" b="0" u="none" strike="noStrike">
                <a:solidFill>
                  <a:srgbClr val="000000"/>
                </a:solidFill>
                <a:effectLst/>
                <a:uFillTx/>
                <a:latin typeface="Arial"/>
              </a:rPr>
              <a:t>)</a:t>
            </a:r>
          </a:p>
          <a:p>
            <a:pPr marL="864000" lvl="1" indent="-324000">
              <a:buClr>
                <a:srgbClr val="000000"/>
              </a:buClr>
              <a:buSzPct val="75000"/>
              <a:buFont typeface="Symbol" charset="2"/>
              <a:buChar char=""/>
            </a:pPr>
            <a:r>
              <a:rPr lang="en-US" sz="2800" b="0" u="none" strike="noStrike">
                <a:solidFill>
                  <a:srgbClr val="000000"/>
                </a:solidFill>
                <a:effectLst/>
                <a:uFillTx/>
                <a:latin typeface="Arial"/>
              </a:rPr>
              <a:t>26!-2 ways to wire 3</a:t>
            </a:r>
            <a:r>
              <a:rPr lang="en-US" sz="2800" b="0" u="none" strike="noStrike" baseline="33000">
                <a:solidFill>
                  <a:srgbClr val="000000"/>
                </a:solidFill>
                <a:effectLst/>
                <a:uFillTx/>
                <a:latin typeface="Arial"/>
              </a:rPr>
              <a:t>rd</a:t>
            </a:r>
            <a:r>
              <a:rPr lang="en-US" sz="2800" b="0" u="none" strike="noStrike">
                <a:solidFill>
                  <a:srgbClr val="000000"/>
                </a:solidFill>
                <a:effectLst/>
                <a:uFillTx/>
                <a:latin typeface="Arial"/>
              </a:rPr>
              <a:t> rotor (if different from first two)</a:t>
            </a:r>
          </a:p>
          <a:p>
            <a:pPr marL="864000" lvl="1" indent="-324000">
              <a:buClr>
                <a:srgbClr val="000000"/>
              </a:buClr>
              <a:buSzPct val="75000"/>
              <a:buFont typeface="Symbol" charset="2"/>
              <a:buChar char=""/>
            </a:pPr>
            <a:r>
              <a:rPr lang="en-US" sz="2800" b="0" u="none" strike="noStrike">
                <a:solidFill>
                  <a:srgbClr val="000000"/>
                </a:solidFill>
                <a:effectLst/>
                <a:uFillTx/>
                <a:latin typeface="Arial"/>
              </a:rPr>
              <a:t>(26!)(26!-1)(26!-2)</a:t>
            </a:r>
          </a:p>
          <a:p>
            <a:pPr marL="432000" indent="-324000">
              <a:spcBef>
                <a:spcPts val="1417"/>
              </a:spcBef>
              <a:buClr>
                <a:srgbClr val="000000"/>
              </a:buClr>
              <a:buSzPct val="45000"/>
              <a:buFont typeface="Wingdings" charset="2"/>
              <a:buChar char=""/>
            </a:pPr>
            <a:r>
              <a:rPr lang="en-US" sz="3200" b="0" u="none" strike="noStrike">
                <a:solidFill>
                  <a:srgbClr val="000000"/>
                </a:solidFill>
                <a:effectLst/>
                <a:uFillTx/>
                <a:latin typeface="Arial"/>
              </a:rPr>
              <a:t>= 65,592,937,459,144,468,297,405,473,480,371,753,615,896, 841,298,988,710,328,553,805,190,043,271,168,000,000</a:t>
            </a:r>
          </a:p>
        </p:txBody>
      </p:sp>
      <p:pic>
        <p:nvPicPr>
          <p:cNvPr id="54" name="Picture 53"/>
          <p:cNvPicPr/>
          <p:nvPr/>
        </p:nvPicPr>
        <p:blipFill>
          <a:blip r:embed="rId2"/>
          <a:stretch/>
        </p:blipFill>
        <p:spPr>
          <a:xfrm>
            <a:off x="504000" y="5872293"/>
            <a:ext cx="4235601" cy="1486840"/>
          </a:xfrm>
          <a:prstGeom prst="rect">
            <a:avLst/>
          </a:prstGeom>
          <a:noFill/>
          <a:ln w="0">
            <a:noFill/>
          </a:ln>
        </p:spPr>
      </p:pic>
      <p:pic>
        <p:nvPicPr>
          <p:cNvPr id="5122" name="Picture 2">
            <a:extLst>
              <a:ext uri="{FF2B5EF4-FFF2-40B4-BE49-F238E27FC236}">
                <a16:creationId xmlns:a16="http://schemas.microsoft.com/office/drawing/2014/main" id="{0446E66D-9DA7-F9C9-38E2-1EBABDBAE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996" y="1971412"/>
            <a:ext cx="4019644" cy="3261774"/>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F6064EEF-97E5-3F69-8031-80788F5FB047}"/>
              </a:ext>
            </a:extLst>
          </p:cNvPr>
          <p:cNvSpPr/>
          <p:nvPr/>
        </p:nvSpPr>
        <p:spPr>
          <a:xfrm rot="5400000">
            <a:off x="2154678" y="5523115"/>
            <a:ext cx="661428" cy="27281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15B91455-CC5A-F0C0-867D-49B61AF93DD4}"/>
              </a:ext>
            </a:extLst>
          </p:cNvPr>
          <p:cNvSpPr/>
          <p:nvPr/>
        </p:nvSpPr>
        <p:spPr>
          <a:xfrm rot="5400000">
            <a:off x="1610792" y="5523115"/>
            <a:ext cx="661428" cy="27281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68AC80A8-4ADA-F8E5-1596-3A350C670F2D}"/>
              </a:ext>
            </a:extLst>
          </p:cNvPr>
          <p:cNvSpPr/>
          <p:nvPr/>
        </p:nvSpPr>
        <p:spPr>
          <a:xfrm rot="5400000">
            <a:off x="1062079" y="5523115"/>
            <a:ext cx="661428" cy="272816"/>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439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698489"/>
            <a:ext cx="9071640" cy="467820"/>
          </a:xfrm>
          <a:prstGeom prst="rect">
            <a:avLst/>
          </a:prstGeom>
          <a:noFill/>
          <a:ln w="0">
            <a:noFill/>
          </a:ln>
        </p:spPr>
        <p:txBody>
          <a:bodyPr lIns="0" tIns="0" rIns="0" bIns="0" anchor="ctr">
            <a:spAutoFit/>
          </a:bodyPr>
          <a:lstStyle/>
          <a:p>
            <a:pPr algn="ctr"/>
            <a:r>
              <a:rPr lang="en-US" sz="3200">
                <a:solidFill>
                  <a:srgbClr val="000000"/>
                </a:solidFill>
                <a:latin typeface="Arial"/>
              </a:rPr>
              <a:t>Reminder: rotor notches</a:t>
            </a:r>
            <a:endParaRPr lang="en-US" sz="3200" b="0" u="none" strike="noStrike">
              <a:solidFill>
                <a:srgbClr val="000000"/>
              </a:solidFill>
              <a:effectLst/>
              <a:uFillTx/>
              <a:latin typeface="Arial"/>
            </a:endParaRPr>
          </a:p>
        </p:txBody>
      </p:sp>
      <p:pic>
        <p:nvPicPr>
          <p:cNvPr id="3074" name="Picture 2" descr="The left side of an Enigma rotor, showing the flat (plate) electrical contacts. A single turnover notch is visible on the left edge of the rotor.">
            <a:extLst>
              <a:ext uri="{FF2B5EF4-FFF2-40B4-BE49-F238E27FC236}">
                <a16:creationId xmlns:a16="http://schemas.microsoft.com/office/drawing/2014/main" id="{A874C461-D1A6-B93B-2EE1-3F3BBE559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2752" y="1796587"/>
            <a:ext cx="4159026" cy="434251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15F1572A-8D25-F176-F129-CE10A8BEAE7C}"/>
              </a:ext>
            </a:extLst>
          </p:cNvPr>
          <p:cNvSpPr/>
          <p:nvPr/>
        </p:nvSpPr>
        <p:spPr>
          <a:xfrm rot="1658523">
            <a:off x="5008228" y="3184059"/>
            <a:ext cx="1451295" cy="99829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EC3C795-9B9D-924C-D85D-34EB003948A2}"/>
              </a:ext>
            </a:extLst>
          </p:cNvPr>
          <p:cNvSpPr txBox="1"/>
          <p:nvPr/>
        </p:nvSpPr>
        <p:spPr>
          <a:xfrm>
            <a:off x="947956" y="1954635"/>
            <a:ext cx="3627414" cy="3139321"/>
          </a:xfrm>
          <a:prstGeom prst="rect">
            <a:avLst/>
          </a:prstGeom>
          <a:noFill/>
        </p:spPr>
        <p:txBody>
          <a:bodyPr wrap="square" rtlCol="0">
            <a:spAutoFit/>
          </a:bodyPr>
          <a:lstStyle/>
          <a:p>
            <a:r>
              <a:rPr lang="en-US"/>
              <a:t>Rotors have notches:</a:t>
            </a:r>
          </a:p>
          <a:p>
            <a:endParaRPr lang="en-US"/>
          </a:p>
          <a:p>
            <a:pPr marL="285750" indent="-285750">
              <a:buFontTx/>
              <a:buChar char="-"/>
            </a:pPr>
            <a:r>
              <a:rPr lang="en-US"/>
              <a:t>After 26 turns, rotor I (the right or “fast” rotor) rotates rotor 2 one step. </a:t>
            </a:r>
          </a:p>
          <a:p>
            <a:pPr marL="285750" indent="-285750">
              <a:buFontTx/>
              <a:buChar char="-"/>
            </a:pPr>
            <a:r>
              <a:rPr lang="en-US"/>
              <a:t>After 26 turns of rotor 2, a notch will rotate rotor 3 by one step. </a:t>
            </a:r>
          </a:p>
          <a:p>
            <a:endParaRPr lang="en-US"/>
          </a:p>
          <a:p>
            <a:endParaRPr lang="en-US"/>
          </a:p>
          <a:p>
            <a:r>
              <a:rPr lang="en-US"/>
              <a:t>26*26 = 676</a:t>
            </a:r>
          </a:p>
        </p:txBody>
      </p:sp>
    </p:spTree>
    <p:extLst>
      <p:ext uri="{BB962C8B-B14F-4D97-AF65-F5344CB8AC3E}">
        <p14:creationId xmlns:p14="http://schemas.microsoft.com/office/powerpoint/2010/main" val="2802029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06E1B-7E9D-247C-3D73-815D35A17BB1}"/>
            </a:ext>
          </a:extLst>
        </p:cNvPr>
        <p:cNvGrpSpPr/>
        <p:nvPr/>
      </p:nvGrpSpPr>
      <p:grpSpPr>
        <a:xfrm>
          <a:off x="0" y="0"/>
          <a:ext cx="0" cy="0"/>
          <a:chOff x="0" y="0"/>
          <a:chExt cx="0" cy="0"/>
        </a:xfrm>
      </p:grpSpPr>
      <p:sp>
        <p:nvSpPr>
          <p:cNvPr id="55" name="PlaceHolder 1">
            <a:extLst>
              <a:ext uri="{FF2B5EF4-FFF2-40B4-BE49-F238E27FC236}">
                <a16:creationId xmlns:a16="http://schemas.microsoft.com/office/drawing/2014/main" id="{0E3FB183-BA53-C931-49E2-8FA448AFBEA1}"/>
              </a:ext>
            </a:extLst>
          </p:cNvPr>
          <p:cNvSpPr>
            <a:spLocks noGrp="1"/>
          </p:cNvSpPr>
          <p:nvPr>
            <p:ph type="title"/>
          </p:nvPr>
        </p:nvSpPr>
        <p:spPr>
          <a:xfrm>
            <a:off x="504492" y="237125"/>
            <a:ext cx="9071640" cy="467820"/>
          </a:xfrm>
          <a:prstGeom prst="rect">
            <a:avLst/>
          </a:prstGeom>
          <a:noFill/>
          <a:ln w="0">
            <a:noFill/>
          </a:ln>
        </p:spPr>
        <p:txBody>
          <a:bodyPr lIns="0" tIns="0" rIns="0" bIns="0" anchor="ctr">
            <a:spAutoFit/>
          </a:bodyPr>
          <a:lstStyle/>
          <a:p>
            <a:pPr algn="ctr"/>
            <a:r>
              <a:rPr lang="en-US" sz="3200">
                <a:solidFill>
                  <a:srgbClr val="000000"/>
                </a:solidFill>
                <a:latin typeface="Arial"/>
              </a:rPr>
              <a:t>Enigma keyspace: Reflector</a:t>
            </a:r>
            <a:endParaRPr lang="en-US" sz="3200" b="0" u="none" strike="noStrike">
              <a:solidFill>
                <a:srgbClr val="000000"/>
              </a:solidFill>
              <a:effectLst/>
              <a:uFillTx/>
              <a:latin typeface="Arial"/>
            </a:endParaRPr>
          </a:p>
        </p:txBody>
      </p:sp>
      <p:sp>
        <p:nvSpPr>
          <p:cNvPr id="4" name="TextBox 3">
            <a:extLst>
              <a:ext uri="{FF2B5EF4-FFF2-40B4-BE49-F238E27FC236}">
                <a16:creationId xmlns:a16="http://schemas.microsoft.com/office/drawing/2014/main" id="{9919D3F3-AE47-669F-4A74-8B2750682B7C}"/>
              </a:ext>
            </a:extLst>
          </p:cNvPr>
          <p:cNvSpPr txBox="1"/>
          <p:nvPr/>
        </p:nvSpPr>
        <p:spPr>
          <a:xfrm>
            <a:off x="269353" y="1004034"/>
            <a:ext cx="4932725" cy="6555641"/>
          </a:xfrm>
          <a:prstGeom prst="rect">
            <a:avLst/>
          </a:prstGeom>
          <a:noFill/>
        </p:spPr>
        <p:txBody>
          <a:bodyPr wrap="square" rtlCol="0">
            <a:spAutoFit/>
          </a:bodyPr>
          <a:lstStyle/>
          <a:p>
            <a:r>
              <a:rPr lang="en-US" sz="1200"/>
              <a:t>This keyspace is the number of ways that 26 letters can be combined in unordered pairs. </a:t>
            </a:r>
          </a:p>
          <a:p>
            <a:endParaRPr lang="en-US" sz="1200"/>
          </a:p>
          <a:p>
            <a:r>
              <a:rPr lang="en-US" sz="1200"/>
              <a:t>Without getting into details, the formula for the size of this keyspace is:</a:t>
            </a:r>
          </a:p>
          <a:p>
            <a:endParaRPr lang="en-US" sz="1200"/>
          </a:p>
          <a:p>
            <a:endParaRPr lang="en-US" sz="1200"/>
          </a:p>
          <a:p>
            <a:r>
              <a:rPr lang="en-US" sz="1200"/>
              <a:t>How we come by this number:</a:t>
            </a:r>
          </a:p>
          <a:p>
            <a:pPr marL="285750" indent="-285750">
              <a:buFontTx/>
              <a:buChar char="-"/>
            </a:pPr>
            <a:r>
              <a:rPr lang="en-US" sz="1200"/>
              <a:t>Pick a partner for A: Can be B through Z (recall that we are not allowed to have a letter pair to itself in order to allow Enigma to act as both encipher and decipher machine).  So we have 25 choices. Let’s say it paired with “C”</a:t>
            </a:r>
          </a:p>
          <a:p>
            <a:pPr marL="285750" indent="-285750">
              <a:buFontTx/>
              <a:buChar char="-"/>
            </a:pPr>
            <a:r>
              <a:rPr lang="en-US" sz="1200"/>
              <a:t>Go to the next unused letter, i.e. B: We now have 23 remaining choices (since A paired with C).  Let’s sy it pairs with Q.</a:t>
            </a:r>
          </a:p>
          <a:p>
            <a:pPr marL="285750" indent="-285750">
              <a:buFontTx/>
              <a:buChar char="-"/>
            </a:pPr>
            <a:r>
              <a:rPr lang="en-US" sz="1200"/>
              <a:t>C has already paired with A, so we move to D: We have 21 choices. </a:t>
            </a:r>
          </a:p>
          <a:p>
            <a:pPr marL="285750" indent="-285750">
              <a:buFontTx/>
              <a:buChar char="-"/>
            </a:pPr>
            <a:r>
              <a:rPr lang="en-US" sz="1200"/>
              <a:t>So the formula is: 25*23*21*…1, or (26-1)!!     “double factorial”</a:t>
            </a:r>
          </a:p>
          <a:p>
            <a:endParaRPr lang="en-US" sz="1200"/>
          </a:p>
          <a:p>
            <a:r>
              <a:rPr lang="en-US" sz="1200"/>
              <a:t>7,905,853,580,625 possible settings</a:t>
            </a:r>
          </a:p>
          <a:p>
            <a:endParaRPr lang="en-US" sz="1200"/>
          </a:p>
          <a:p>
            <a:r>
              <a:rPr lang="en-US" sz="1200" b="1"/>
              <a:t>Limitations / Flaws:</a:t>
            </a:r>
          </a:p>
          <a:p>
            <a:endParaRPr lang="en-US" sz="1200"/>
          </a:p>
          <a:p>
            <a:pPr marL="171450" indent="-171450">
              <a:buFont typeface="Arial" panose="020B0604020202020204" pitchFamily="34" charset="0"/>
              <a:buChar char="•"/>
            </a:pPr>
            <a:r>
              <a:rPr lang="en-US" sz="1200"/>
              <a:t>The fact that a letter was not allowed to be keyed to itself was a major flaw in the system and was ruthlessly exploited by Enigma code breakers.</a:t>
            </a:r>
          </a:p>
          <a:p>
            <a:pPr marL="171450" indent="-171450">
              <a:buFont typeface="Arial" panose="020B0604020202020204" pitchFamily="34" charset="0"/>
              <a:buChar char="•"/>
            </a:pPr>
            <a:r>
              <a:rPr lang="en-US" sz="1200"/>
              <a:t>While the key space is theoretically high, in practice, only a handful of reflector wirings were used. So the effective keyspace of the reflector was actually pretty small. This was because the Germans did not think of the reflector wiring as being part of the key. They saw the refletor as a tool to ensure that the Enigma was reversible (encipherment </a:t>
            </a:r>
            <a:r>
              <a:rPr lang="en-US" sz="1200">
                <a:sym typeface="Wingdings" panose="05000000000000000000" pitchFamily="2" charset="2"/>
              </a:rPr>
              <a:t> decipherment). However, the Allies did not initially realize this.</a:t>
            </a:r>
            <a:endParaRPr lang="en-US" sz="1200"/>
          </a:p>
          <a:p>
            <a:pPr marL="285750" indent="-285750">
              <a:buFontTx/>
              <a:buChar char="-"/>
            </a:pPr>
            <a:endParaRPr lang="en-US" sz="1200"/>
          </a:p>
          <a:p>
            <a:endParaRPr lang="en-US" sz="1200"/>
          </a:p>
          <a:p>
            <a:endParaRPr lang="en-US" sz="1200"/>
          </a:p>
        </p:txBody>
      </p:sp>
      <p:pic>
        <p:nvPicPr>
          <p:cNvPr id="4098" name="Picture 2" descr="UKWD">
            <a:extLst>
              <a:ext uri="{FF2B5EF4-FFF2-40B4-BE49-F238E27FC236}">
                <a16:creationId xmlns:a16="http://schemas.microsoft.com/office/drawing/2014/main" id="{1BB114A0-8FE2-907A-C08C-D7F22EF8D1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8094" y="1649532"/>
            <a:ext cx="3949727" cy="26323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83E616-4200-1FC2-A9AE-8E92C4676DFD}"/>
              </a:ext>
            </a:extLst>
          </p:cNvPr>
          <p:cNvPicPr/>
          <p:nvPr/>
        </p:nvPicPr>
        <p:blipFill>
          <a:blip r:embed="rId3"/>
          <a:stretch/>
        </p:blipFill>
        <p:spPr>
          <a:xfrm>
            <a:off x="6233681" y="5897459"/>
            <a:ext cx="3161989" cy="1142891"/>
          </a:xfrm>
          <a:prstGeom prst="rect">
            <a:avLst/>
          </a:prstGeom>
          <a:noFill/>
          <a:ln w="0">
            <a:noFill/>
          </a:ln>
        </p:spPr>
      </p:pic>
      <p:sp>
        <p:nvSpPr>
          <p:cNvPr id="5" name="Arrow: Right 4">
            <a:extLst>
              <a:ext uri="{FF2B5EF4-FFF2-40B4-BE49-F238E27FC236}">
                <a16:creationId xmlns:a16="http://schemas.microsoft.com/office/drawing/2014/main" id="{8E577C27-75BA-2115-E228-6BC98675E311}"/>
              </a:ext>
            </a:extLst>
          </p:cNvPr>
          <p:cNvSpPr/>
          <p:nvPr/>
        </p:nvSpPr>
        <p:spPr>
          <a:xfrm rot="5400000">
            <a:off x="6154179" y="5600639"/>
            <a:ext cx="508421" cy="203664"/>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050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FF38-2246-4BE6-75B2-47152CFC5B4B}"/>
              </a:ext>
            </a:extLst>
          </p:cNvPr>
          <p:cNvSpPr>
            <a:spLocks noGrp="1"/>
          </p:cNvSpPr>
          <p:nvPr>
            <p:ph type="title"/>
          </p:nvPr>
        </p:nvSpPr>
        <p:spPr>
          <a:xfrm>
            <a:off x="126007" y="1078374"/>
            <a:ext cx="3906242" cy="441027"/>
          </a:xfrm>
          <a:custGeom>
            <a:avLst/>
            <a:gdLst>
              <a:gd name="connsiteX0" fmla="*/ 0 w 3906242"/>
              <a:gd name="connsiteY0" fmla="*/ 0 h 441027"/>
              <a:gd name="connsiteX1" fmla="*/ 572915 w 3906242"/>
              <a:gd name="connsiteY1" fmla="*/ 0 h 441027"/>
              <a:gd name="connsiteX2" fmla="*/ 1302081 w 3906242"/>
              <a:gd name="connsiteY2" fmla="*/ 0 h 441027"/>
              <a:gd name="connsiteX3" fmla="*/ 1914059 w 3906242"/>
              <a:gd name="connsiteY3" fmla="*/ 0 h 441027"/>
              <a:gd name="connsiteX4" fmla="*/ 2486974 w 3906242"/>
              <a:gd name="connsiteY4" fmla="*/ 0 h 441027"/>
              <a:gd name="connsiteX5" fmla="*/ 3098952 w 3906242"/>
              <a:gd name="connsiteY5" fmla="*/ 0 h 441027"/>
              <a:gd name="connsiteX6" fmla="*/ 3906242 w 3906242"/>
              <a:gd name="connsiteY6" fmla="*/ 0 h 441027"/>
              <a:gd name="connsiteX7" fmla="*/ 3906242 w 3906242"/>
              <a:gd name="connsiteY7" fmla="*/ 441027 h 441027"/>
              <a:gd name="connsiteX8" fmla="*/ 3255202 w 3906242"/>
              <a:gd name="connsiteY8" fmla="*/ 441027 h 441027"/>
              <a:gd name="connsiteX9" fmla="*/ 2526036 w 3906242"/>
              <a:gd name="connsiteY9" fmla="*/ 441027 h 441027"/>
              <a:gd name="connsiteX10" fmla="*/ 1796871 w 3906242"/>
              <a:gd name="connsiteY10" fmla="*/ 441027 h 441027"/>
              <a:gd name="connsiteX11" fmla="*/ 1184893 w 3906242"/>
              <a:gd name="connsiteY11" fmla="*/ 441027 h 441027"/>
              <a:gd name="connsiteX12" fmla="*/ 611978 w 3906242"/>
              <a:gd name="connsiteY12" fmla="*/ 441027 h 441027"/>
              <a:gd name="connsiteX13" fmla="*/ 0 w 3906242"/>
              <a:gd name="connsiteY13" fmla="*/ 441027 h 441027"/>
              <a:gd name="connsiteX14" fmla="*/ 0 w 3906242"/>
              <a:gd name="connsiteY14" fmla="*/ 0 h 44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6242" h="441027" fill="none" extrusionOk="0">
                <a:moveTo>
                  <a:pt x="0" y="0"/>
                </a:moveTo>
                <a:cubicBezTo>
                  <a:pt x="202912" y="22155"/>
                  <a:pt x="409899" y="-879"/>
                  <a:pt x="572915" y="0"/>
                </a:cubicBezTo>
                <a:cubicBezTo>
                  <a:pt x="735931" y="879"/>
                  <a:pt x="940770" y="16941"/>
                  <a:pt x="1302081" y="0"/>
                </a:cubicBezTo>
                <a:cubicBezTo>
                  <a:pt x="1663392" y="-16941"/>
                  <a:pt x="1629994" y="-20108"/>
                  <a:pt x="1914059" y="0"/>
                </a:cubicBezTo>
                <a:cubicBezTo>
                  <a:pt x="2198124" y="20108"/>
                  <a:pt x="2313214" y="-21331"/>
                  <a:pt x="2486974" y="0"/>
                </a:cubicBezTo>
                <a:cubicBezTo>
                  <a:pt x="2660735" y="21331"/>
                  <a:pt x="2794021" y="-14538"/>
                  <a:pt x="3098952" y="0"/>
                </a:cubicBezTo>
                <a:cubicBezTo>
                  <a:pt x="3403883" y="14538"/>
                  <a:pt x="3662744" y="11732"/>
                  <a:pt x="3906242" y="0"/>
                </a:cubicBezTo>
                <a:cubicBezTo>
                  <a:pt x="3918438" y="107533"/>
                  <a:pt x="3888918" y="261131"/>
                  <a:pt x="3906242" y="441027"/>
                </a:cubicBezTo>
                <a:cubicBezTo>
                  <a:pt x="3591381" y="457563"/>
                  <a:pt x="3557060" y="455039"/>
                  <a:pt x="3255202" y="441027"/>
                </a:cubicBezTo>
                <a:cubicBezTo>
                  <a:pt x="2953344" y="427015"/>
                  <a:pt x="2888219" y="429625"/>
                  <a:pt x="2526036" y="441027"/>
                </a:cubicBezTo>
                <a:cubicBezTo>
                  <a:pt x="2163853" y="452429"/>
                  <a:pt x="2080339" y="435815"/>
                  <a:pt x="1796871" y="441027"/>
                </a:cubicBezTo>
                <a:cubicBezTo>
                  <a:pt x="1513403" y="446239"/>
                  <a:pt x="1448172" y="451500"/>
                  <a:pt x="1184893" y="441027"/>
                </a:cubicBezTo>
                <a:cubicBezTo>
                  <a:pt x="921614" y="430554"/>
                  <a:pt x="865527" y="449243"/>
                  <a:pt x="611978" y="441027"/>
                </a:cubicBezTo>
                <a:cubicBezTo>
                  <a:pt x="358429" y="432811"/>
                  <a:pt x="285882" y="427332"/>
                  <a:pt x="0" y="441027"/>
                </a:cubicBezTo>
                <a:cubicBezTo>
                  <a:pt x="-21012" y="273359"/>
                  <a:pt x="20477" y="185647"/>
                  <a:pt x="0" y="0"/>
                </a:cubicBezTo>
                <a:close/>
              </a:path>
              <a:path w="3906242" h="441027" stroke="0" extrusionOk="0">
                <a:moveTo>
                  <a:pt x="0" y="0"/>
                </a:moveTo>
                <a:cubicBezTo>
                  <a:pt x="194642" y="10318"/>
                  <a:pt x="559183" y="9235"/>
                  <a:pt x="729165" y="0"/>
                </a:cubicBezTo>
                <a:cubicBezTo>
                  <a:pt x="899147" y="-9235"/>
                  <a:pt x="1200073" y="20584"/>
                  <a:pt x="1380206" y="0"/>
                </a:cubicBezTo>
                <a:cubicBezTo>
                  <a:pt x="1560339" y="-20584"/>
                  <a:pt x="1680514" y="-6621"/>
                  <a:pt x="1953121" y="0"/>
                </a:cubicBezTo>
                <a:cubicBezTo>
                  <a:pt x="2225728" y="6621"/>
                  <a:pt x="2388112" y="2948"/>
                  <a:pt x="2604161" y="0"/>
                </a:cubicBezTo>
                <a:cubicBezTo>
                  <a:pt x="2820210" y="-2948"/>
                  <a:pt x="2999891" y="-1106"/>
                  <a:pt x="3333327" y="0"/>
                </a:cubicBezTo>
                <a:cubicBezTo>
                  <a:pt x="3666763" y="1106"/>
                  <a:pt x="3742700" y="-2355"/>
                  <a:pt x="3906242" y="0"/>
                </a:cubicBezTo>
                <a:cubicBezTo>
                  <a:pt x="3901988" y="115724"/>
                  <a:pt x="3926812" y="300921"/>
                  <a:pt x="3906242" y="441027"/>
                </a:cubicBezTo>
                <a:cubicBezTo>
                  <a:pt x="3700506" y="439655"/>
                  <a:pt x="3637732" y="447422"/>
                  <a:pt x="3372389" y="441027"/>
                </a:cubicBezTo>
                <a:cubicBezTo>
                  <a:pt x="3107046" y="434632"/>
                  <a:pt x="3053951" y="438842"/>
                  <a:pt x="2838536" y="441027"/>
                </a:cubicBezTo>
                <a:cubicBezTo>
                  <a:pt x="2623121" y="443212"/>
                  <a:pt x="2452463" y="454018"/>
                  <a:pt x="2226558" y="441027"/>
                </a:cubicBezTo>
                <a:cubicBezTo>
                  <a:pt x="2000653" y="428036"/>
                  <a:pt x="1865574" y="432670"/>
                  <a:pt x="1614580" y="441027"/>
                </a:cubicBezTo>
                <a:cubicBezTo>
                  <a:pt x="1363586" y="449384"/>
                  <a:pt x="1131350" y="447588"/>
                  <a:pt x="924477" y="441027"/>
                </a:cubicBezTo>
                <a:cubicBezTo>
                  <a:pt x="717604" y="434466"/>
                  <a:pt x="311338" y="401450"/>
                  <a:pt x="0" y="441027"/>
                </a:cubicBezTo>
                <a:cubicBezTo>
                  <a:pt x="11096" y="276424"/>
                  <a:pt x="3826" y="104530"/>
                  <a:pt x="0" y="0"/>
                </a:cubicBezTo>
                <a:close/>
              </a:path>
            </a:pathLst>
          </a:custGeom>
          <a:ln w="38100">
            <a:extLst>
              <a:ext uri="{C807C97D-BFC1-408E-A445-0C87EB9F89A2}">
                <ask:lineSketchStyleProps xmlns:ask="http://schemas.microsoft.com/office/drawing/2018/sketchyshapes" sd="981765707">
                  <ask:type>
                    <ask:lineSketchFreehand/>
                  </ask:type>
                </ask:lineSketchStyleProps>
              </a:ext>
            </a:extLst>
          </a:ln>
        </p:spPr>
        <p:style>
          <a:lnRef idx="2">
            <a:schemeClr val="accent2">
              <a:shade val="15000"/>
            </a:schemeClr>
          </a:lnRef>
          <a:fillRef idx="1">
            <a:schemeClr val="accent2"/>
          </a:fillRef>
          <a:effectRef idx="0">
            <a:schemeClr val="accent2"/>
          </a:effectRef>
          <a:fontRef idx="minor">
            <a:schemeClr val="lt1"/>
          </a:fontRef>
        </p:style>
        <p:txBody>
          <a:bodyPr/>
          <a:lstStyle/>
          <a:p>
            <a:r>
              <a:rPr lang="en-US"/>
              <a:t>Lecture objectives</a:t>
            </a:r>
          </a:p>
        </p:txBody>
      </p:sp>
      <p:sp>
        <p:nvSpPr>
          <p:cNvPr id="12" name="Content Placeholder 3">
            <a:extLst>
              <a:ext uri="{FF2B5EF4-FFF2-40B4-BE49-F238E27FC236}">
                <a16:creationId xmlns:a16="http://schemas.microsoft.com/office/drawing/2014/main" id="{784F7E76-AF64-BA9D-1FA2-9856AB3B60CC}"/>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93042" y="1763712"/>
            <a:ext cx="4851301" cy="4536281"/>
          </a:xfrm>
          <a:prstGeom prst="rect">
            <a:avLst/>
          </a:prstGeom>
        </p:spPr>
        <p:txBody>
          <a:bodyPr>
            <a:normAutofit/>
          </a:bodyPr>
          <a:lst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000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286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572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6258" marR="0" lvl="0" indent="-236258" algn="l" defTabSz="756026" rtl="0" eaLnBrk="1" fontAlgn="auto" latinLnBrk="0" hangingPunct="1">
              <a:lnSpc>
                <a:spcPct val="120000"/>
              </a:lnSpc>
              <a:spcBef>
                <a:spcPts val="827"/>
              </a:spcBef>
              <a:spcAft>
                <a:spcPts val="0"/>
              </a:spcAft>
              <a:buClrTx/>
              <a:buSzTx/>
              <a:buFont typeface="Arial" panose="020B0604020202020204" pitchFamily="34" charset="0"/>
              <a:buChar char="•"/>
              <a:tabLst/>
              <a:defRPr/>
            </a:pPr>
            <a:endParaRPr kumimoji="0" lang="en-US" sz="992" b="0" i="0" u="none" strike="noStrike" kern="1200" cap="none" spc="0" normalizeH="0" baseline="0" noProof="0">
              <a:ln>
                <a:noFill/>
              </a:ln>
              <a:solidFill>
                <a:srgbClr val="131313"/>
              </a:solidFill>
              <a:effectLst/>
              <a:uLnTx/>
              <a:uFillTx/>
              <a:latin typeface="Neue Haas Grotesk Text Pro"/>
              <a:ea typeface="+mn-ea"/>
              <a:cs typeface="+mn-cs"/>
            </a:endParaRPr>
          </a:p>
        </p:txBody>
      </p:sp>
      <p:sp>
        <p:nvSpPr>
          <p:cNvPr id="4" name="Content Placeholder 3">
            <a:extLst>
              <a:ext uri="{FF2B5EF4-FFF2-40B4-BE49-F238E27FC236}">
                <a16:creationId xmlns:a16="http://schemas.microsoft.com/office/drawing/2014/main" id="{16C95331-9721-EA6F-7AD4-5396829C2154}"/>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7035" y="1889720"/>
            <a:ext cx="4596023" cy="3972494"/>
          </a:xfrm>
          <a:prstGeom prst="rect">
            <a:avLst/>
          </a:prstGeom>
        </p:spPr>
        <p:txBody>
          <a:bodyPr>
            <a:normAutofit/>
          </a:bodyPr>
          <a:lst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4000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6286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572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1714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756026" rtl="0" eaLnBrk="1" fontAlgn="auto" latinLnBrk="0" hangingPunct="1">
              <a:lnSpc>
                <a:spcPct val="120000"/>
              </a:lnSpc>
              <a:spcBef>
                <a:spcPts val="2067"/>
              </a:spcBef>
              <a:spcAft>
                <a:spcPts val="0"/>
              </a:spcAft>
              <a:buClrTx/>
              <a:buSzTx/>
              <a:buFont typeface="Arial" panose="020B0604020202020204" pitchFamily="34" charset="0"/>
              <a:buNone/>
              <a:tabLst/>
              <a:defRPr/>
            </a:pPr>
            <a:r>
              <a:rPr kumimoji="0" lang="en-US" sz="1158" b="1" i="0" u="none" strike="noStrike" kern="1200" cap="none" spc="0" normalizeH="0" baseline="0" noProof="0">
                <a:ln>
                  <a:noFill/>
                </a:ln>
                <a:solidFill>
                  <a:srgbClr val="131313"/>
                </a:solidFill>
                <a:effectLst/>
                <a:uLnTx/>
                <a:uFillTx/>
                <a:latin typeface="Neue Haas Grotesk Text Pro"/>
                <a:ea typeface="+mn-ea"/>
                <a:cs typeface="+mn-cs"/>
              </a:rPr>
              <a:t>Blah</a:t>
            </a:r>
          </a:p>
          <a:p>
            <a:pPr marL="0" marR="0" lvl="1" indent="0" algn="l" defTabSz="756026" rtl="0" eaLnBrk="1" fontAlgn="auto" latinLnBrk="0" hangingPunct="1">
              <a:lnSpc>
                <a:spcPct val="120000"/>
              </a:lnSpc>
              <a:spcBef>
                <a:spcPts val="413"/>
              </a:spcBef>
              <a:spcAft>
                <a:spcPts val="0"/>
              </a:spcAft>
              <a:buClrTx/>
              <a:buSzTx/>
              <a:buFont typeface="Arial" panose="020B0604020202020204" pitchFamily="34" charset="0"/>
              <a:buNone/>
              <a:tabLst/>
              <a:defRPr/>
            </a:pPr>
            <a:r>
              <a:rPr kumimoji="0" lang="en-US" sz="1158" b="0" i="0" u="none" strike="noStrike" kern="1200" cap="none" spc="0" normalizeH="0" baseline="0" noProof="0">
                <a:ln>
                  <a:noFill/>
                </a:ln>
                <a:solidFill>
                  <a:srgbClr val="131313"/>
                </a:solidFill>
                <a:effectLst/>
                <a:uLnTx/>
                <a:uFillTx/>
                <a:latin typeface="Neue Haas Grotesk Text Pro"/>
                <a:ea typeface="+mn-ea"/>
                <a:cs typeface="+mn-cs"/>
              </a:rPr>
              <a:t>More blah</a:t>
            </a:r>
          </a:p>
        </p:txBody>
      </p:sp>
      <p:pic>
        <p:nvPicPr>
          <p:cNvPr id="7" name="Picture 6" descr="A cartoon of a person holding a crystal ball&#10;&#10;AI-generated content may be incorrect.">
            <a:extLst>
              <a:ext uri="{FF2B5EF4-FFF2-40B4-BE49-F238E27FC236}">
                <a16:creationId xmlns:a16="http://schemas.microsoft.com/office/drawing/2014/main" id="{D1B34887-0253-CC4A-8C31-FB26EC9FBA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390" y="944661"/>
            <a:ext cx="3780234" cy="5670352"/>
          </a:xfrm>
          <a:prstGeom prst="rect">
            <a:avLst/>
          </a:prstGeom>
        </p:spPr>
      </p:pic>
    </p:spTree>
    <p:extLst>
      <p:ext uri="{BB962C8B-B14F-4D97-AF65-F5344CB8AC3E}">
        <p14:creationId xmlns:p14="http://schemas.microsoft.com/office/powerpoint/2010/main" val="3070118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PlaceHolder 2"/>
          <p:cNvSpPr>
            <a:spLocks noGrp="1"/>
          </p:cNvSpPr>
          <p:nvPr>
            <p:ph/>
          </p:nvPr>
        </p:nvSpPr>
        <p:spPr>
          <a:xfrm>
            <a:off x="190831" y="1446206"/>
            <a:ext cx="9384809" cy="2783887"/>
          </a:xfrm>
          <a:prstGeom prst="rect">
            <a:avLst/>
          </a:prstGeom>
          <a:noFill/>
          <a:ln w="0">
            <a:noFill/>
          </a:ln>
        </p:spPr>
        <p:txBody>
          <a:bodyPr lIns="0" tIns="0" rIns="0" bIns="0" anchor="t">
            <a:normAutofit lnSpcReduction="10000"/>
          </a:bodyPr>
          <a:lstStyle/>
          <a:p>
            <a:pPr marL="108000">
              <a:spcBef>
                <a:spcPts val="1417"/>
              </a:spcBef>
              <a:buClr>
                <a:srgbClr val="000000"/>
              </a:buClr>
              <a:buSzPct val="45000"/>
            </a:pPr>
            <a:r>
              <a:rPr lang="en-US" sz="2200" b="0" u="none" strike="noStrike">
                <a:solidFill>
                  <a:srgbClr val="000000"/>
                </a:solidFill>
                <a:effectLst/>
                <a:uFillTx/>
                <a:latin typeface="Arial"/>
                <a:ea typeface="WenQuanYi Zen Hei Sharp"/>
              </a:rPr>
              <a:t>753,506,019,827,465,601,628,054,269,182,006,024, </a:t>
            </a:r>
          </a:p>
          <a:p>
            <a:pPr marL="108000">
              <a:spcBef>
                <a:spcPts val="1417"/>
              </a:spcBef>
              <a:buClr>
                <a:srgbClr val="000000"/>
              </a:buClr>
              <a:buSzPct val="45000"/>
            </a:pPr>
            <a:r>
              <a:rPr lang="en-US" sz="2200">
                <a:solidFill>
                  <a:srgbClr val="000000"/>
                </a:solidFill>
                <a:latin typeface="Arial"/>
                <a:ea typeface="WenQuanYi Zen Hei Sharp"/>
              </a:rPr>
              <a:t>     </a:t>
            </a:r>
            <a:r>
              <a:rPr lang="en-US" sz="2200" b="0" u="none" strike="noStrike">
                <a:solidFill>
                  <a:srgbClr val="000000"/>
                </a:solidFill>
                <a:effectLst/>
                <a:uFillTx/>
                <a:latin typeface="Arial"/>
                <a:ea typeface="WenQuanYi Zen Hei Sharp"/>
              </a:rPr>
              <a:t>455,361,232,867,996,259,038,139,284,671,</a:t>
            </a:r>
            <a:r>
              <a:rPr lang="en-US" sz="2200" b="0" u="none" strike="noStrike">
                <a:solidFill>
                  <a:srgbClr val="000000"/>
                </a:solidFill>
                <a:effectLst/>
                <a:uFillTx/>
                <a:latin typeface="Arial"/>
              </a:rPr>
              <a:t>620,  </a:t>
            </a:r>
          </a:p>
          <a:p>
            <a:pPr marL="108000">
              <a:spcBef>
                <a:spcPts val="1417"/>
              </a:spcBef>
              <a:buClr>
                <a:srgbClr val="000000"/>
              </a:buClr>
              <a:buSzPct val="45000"/>
            </a:pPr>
            <a:r>
              <a:rPr lang="en-US" sz="2200">
                <a:solidFill>
                  <a:srgbClr val="000000"/>
                </a:solidFill>
                <a:latin typeface="Arial"/>
              </a:rPr>
              <a:t>            </a:t>
            </a:r>
            <a:r>
              <a:rPr lang="en-US" sz="2200" b="0" u="none" strike="noStrike">
                <a:solidFill>
                  <a:srgbClr val="000000"/>
                </a:solidFill>
                <a:effectLst/>
                <a:uFillTx/>
                <a:latin typeface="Arial"/>
              </a:rPr>
              <a:t>842,209,198,855,035,390,656,499,576,744,406, </a:t>
            </a:r>
          </a:p>
          <a:p>
            <a:pPr marL="108000">
              <a:spcBef>
                <a:spcPts val="1417"/>
              </a:spcBef>
              <a:buClr>
                <a:srgbClr val="000000"/>
              </a:buClr>
              <a:buSzPct val="45000"/>
            </a:pPr>
            <a:r>
              <a:rPr lang="en-US" sz="2200" b="0" u="none" strike="noStrike">
                <a:solidFill>
                  <a:srgbClr val="000000"/>
                </a:solidFill>
                <a:effectLst/>
                <a:uFillTx/>
                <a:latin typeface="Arial"/>
              </a:rPr>
              <a:t>                     240,169,347,894,791,382,800,000,000,000,000</a:t>
            </a:r>
          </a:p>
          <a:p>
            <a:pPr marL="108000">
              <a:spcBef>
                <a:spcPts val="1417"/>
              </a:spcBef>
              <a:buClr>
                <a:srgbClr val="000000"/>
              </a:buClr>
              <a:buSzPct val="45000"/>
            </a:pPr>
            <a:endParaRPr lang="en-US" sz="2800" b="0" u="none" strike="noStrike">
              <a:solidFill>
                <a:srgbClr val="000000"/>
              </a:solidFill>
              <a:effectLst/>
              <a:uFillTx/>
              <a:latin typeface="Arial"/>
            </a:endParaRPr>
          </a:p>
          <a:p>
            <a:pPr marL="540000" lvl="1" algn="ctr">
              <a:spcBef>
                <a:spcPts val="431"/>
              </a:spcBef>
              <a:buClr>
                <a:srgbClr val="000000"/>
              </a:buClr>
              <a:buSzPct val="75000"/>
            </a:pPr>
            <a:r>
              <a:rPr lang="en-US" sz="2800" b="1" u="none" strike="noStrike">
                <a:solidFill>
                  <a:srgbClr val="000000"/>
                </a:solidFill>
                <a:effectLst/>
                <a:uFillTx/>
                <a:latin typeface="Arial"/>
              </a:rPr>
              <a:t>Brute force aint-gonna cut it!!!</a:t>
            </a:r>
          </a:p>
        </p:txBody>
      </p:sp>
      <p:pic>
        <p:nvPicPr>
          <p:cNvPr id="63" name="Picture 62"/>
          <p:cNvPicPr/>
          <p:nvPr/>
        </p:nvPicPr>
        <p:blipFill>
          <a:blip r:embed="rId2"/>
          <a:stretch/>
        </p:blipFill>
        <p:spPr>
          <a:xfrm>
            <a:off x="1682835" y="4655347"/>
            <a:ext cx="6400800" cy="2578680"/>
          </a:xfrm>
          <a:prstGeom prst="rect">
            <a:avLst/>
          </a:prstGeom>
          <a:noFill/>
          <a:ln w="0">
            <a:noFill/>
          </a:ln>
        </p:spPr>
      </p:pic>
      <p:sp>
        <p:nvSpPr>
          <p:cNvPr id="4" name="PlaceHolder 1">
            <a:extLst>
              <a:ext uri="{FF2B5EF4-FFF2-40B4-BE49-F238E27FC236}">
                <a16:creationId xmlns:a16="http://schemas.microsoft.com/office/drawing/2014/main" id="{D1FF8BE5-6892-0588-C320-CE1EFCE2EFC8}"/>
              </a:ext>
            </a:extLst>
          </p:cNvPr>
          <p:cNvSpPr txBox="1">
            <a:spLocks/>
          </p:cNvSpPr>
          <p:nvPr/>
        </p:nvSpPr>
        <p:spPr>
          <a:xfrm>
            <a:off x="504492" y="237125"/>
            <a:ext cx="9071640" cy="467820"/>
          </a:xfrm>
          <a:prstGeom prst="rect">
            <a:avLst/>
          </a:prstGeom>
          <a:noFill/>
          <a:ln w="0">
            <a:noFill/>
          </a:ln>
        </p:spPr>
        <p:txBody>
          <a:bodyPr vert="horz" lIns="0" tIns="0" rIns="0" bIns="0" rtlCol="0" anchor="ctr">
            <a:spAutoFit/>
          </a:bodyPr>
          <a:lstStyle>
            <a:lvl1pPr algn="l" defTabSz="756026" rtl="0" eaLnBrk="1" latinLnBrk="0" hangingPunct="1">
              <a:lnSpc>
                <a:spcPct val="95000"/>
              </a:lnSpc>
              <a:spcBef>
                <a:spcPct val="0"/>
              </a:spcBef>
              <a:buNone/>
              <a:defRPr sz="2067" b="0" kern="1200" cap="all" baseline="0">
                <a:solidFill>
                  <a:schemeClr val="tx1"/>
                </a:solidFill>
                <a:latin typeface="+mj-lt"/>
                <a:ea typeface="+mj-ea"/>
                <a:cs typeface="+mj-cs"/>
              </a:defRPr>
            </a:lvl1pPr>
          </a:lstStyle>
          <a:p>
            <a:pPr algn="ctr"/>
            <a:r>
              <a:rPr lang="en-US" sz="3200">
                <a:solidFill>
                  <a:srgbClr val="000000"/>
                </a:solidFill>
                <a:latin typeface="Arial"/>
              </a:rPr>
              <a:t>Enigma keyspace: total size</a:t>
            </a:r>
          </a:p>
        </p:txBody>
      </p:sp>
    </p:spTree>
    <p:extLst>
      <p:ext uri="{BB962C8B-B14F-4D97-AF65-F5344CB8AC3E}">
        <p14:creationId xmlns:p14="http://schemas.microsoft.com/office/powerpoint/2010/main" val="285799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1000"/>
                                  </p:stCondLst>
                                  <p:childTnLst>
                                    <p:set>
                                      <p:cBhvr>
                                        <p:cTn id="6" dur="1" fill="hold">
                                          <p:stCondLst>
                                            <p:cond delay="0"/>
                                          </p:stCondLst>
                                        </p:cTn>
                                        <p:tgtEl>
                                          <p:spTgt spid="62">
                                            <p:txEl>
                                              <p:pRg st="5" end="5"/>
                                            </p:txEl>
                                          </p:spTgt>
                                        </p:tgtEl>
                                        <p:attrNameLst>
                                          <p:attrName>style.visibility</p:attrName>
                                        </p:attrNameLst>
                                      </p:cBhvr>
                                      <p:to>
                                        <p:strVal val="visible"/>
                                      </p:to>
                                    </p:set>
                                    <p:animEffect transition="in" filter="circle(in)">
                                      <p:cBhvr>
                                        <p:cTn id="7" dur="2000"/>
                                        <p:tgtEl>
                                          <p:spTgt spid="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3527D-1663-BE57-9084-306C4A78F2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434D34-E50C-1FB1-6C4C-725261BD78A4}"/>
              </a:ext>
            </a:extLst>
          </p:cNvPr>
          <p:cNvSpPr>
            <a:spLocks noGrp="1"/>
          </p:cNvSpPr>
          <p:nvPr>
            <p:ph type="title"/>
          </p:nvPr>
        </p:nvSpPr>
        <p:spPr>
          <a:xfrm>
            <a:off x="478325" y="384647"/>
            <a:ext cx="8852049" cy="753886"/>
          </a:xfrm>
        </p:spPr>
        <p:txBody>
          <a:bodyPr/>
          <a:lstStyle/>
          <a:p>
            <a:r>
              <a:rPr lang="en-US"/>
              <a:t>Whoa! That’s a big number! </a:t>
            </a:r>
            <a:br>
              <a:rPr lang="en-US"/>
            </a:br>
            <a:r>
              <a:rPr lang="en-US"/>
              <a:t>    Must be unbreakable, right???</a:t>
            </a:r>
          </a:p>
        </p:txBody>
      </p:sp>
      <p:sp>
        <p:nvSpPr>
          <p:cNvPr id="3" name="Content Placeholder 2">
            <a:extLst>
              <a:ext uri="{FF2B5EF4-FFF2-40B4-BE49-F238E27FC236}">
                <a16:creationId xmlns:a16="http://schemas.microsoft.com/office/drawing/2014/main" id="{5466F733-E311-B476-0FBD-852F7B722823}"/>
              </a:ext>
            </a:extLst>
          </p:cNvPr>
          <p:cNvSpPr>
            <a:spLocks noGrp="1"/>
          </p:cNvSpPr>
          <p:nvPr>
            <p:ph idx="1"/>
          </p:nvPr>
        </p:nvSpPr>
        <p:spPr>
          <a:xfrm>
            <a:off x="483748" y="1138533"/>
            <a:ext cx="9118552" cy="5142660"/>
          </a:xfrm>
        </p:spPr>
        <p:txBody>
          <a:bodyPr>
            <a:normAutofit/>
          </a:bodyPr>
          <a:lstStyle/>
          <a:p>
            <a:pPr marL="0" indent="0">
              <a:buNone/>
            </a:pPr>
            <a:endParaRPr lang="en-US" sz="1800"/>
          </a:p>
          <a:p>
            <a:pPr marL="0" indent="0">
              <a:buNone/>
            </a:pPr>
            <a:r>
              <a:rPr lang="en-US" sz="1800"/>
              <a:t>Spoiler alert……</a:t>
            </a:r>
          </a:p>
          <a:p>
            <a:pPr marL="0" indent="0">
              <a:buNone/>
            </a:pPr>
            <a:r>
              <a:rPr lang="en-US" sz="1800"/>
              <a:t>	It wasn’t. </a:t>
            </a:r>
          </a:p>
          <a:p>
            <a:pPr marL="0" indent="0">
              <a:buNone/>
            </a:pPr>
            <a:endParaRPr lang="en-US" sz="1800"/>
          </a:p>
          <a:p>
            <a:pPr marL="0" indent="0">
              <a:buNone/>
            </a:pPr>
            <a:r>
              <a:rPr lang="en-US" sz="1800"/>
              <a:t>		</a:t>
            </a:r>
          </a:p>
          <a:p>
            <a:pPr marL="0" indent="0">
              <a:buNone/>
            </a:pPr>
            <a:endParaRPr lang="en-US" sz="1800"/>
          </a:p>
          <a:p>
            <a:pPr marL="0" indent="0">
              <a:buNone/>
            </a:pPr>
            <a:endParaRPr lang="en-US" sz="1800"/>
          </a:p>
          <a:p>
            <a:pPr marL="0" indent="0">
              <a:buNone/>
            </a:pPr>
            <a:endParaRPr lang="en-US" sz="1800"/>
          </a:p>
          <a:p>
            <a:pPr marL="0" indent="0">
              <a:buNone/>
            </a:pPr>
            <a:r>
              <a:rPr lang="en-US" sz="1800"/>
              <a:t>RECALL:</a:t>
            </a:r>
          </a:p>
          <a:p>
            <a:pPr marL="0" indent="0" algn="ctr">
              <a:buNone/>
            </a:pPr>
            <a:r>
              <a:rPr lang="en-US" sz="1800" b="1"/>
              <a:t>A large keyspace is necessary </a:t>
            </a:r>
            <a:r>
              <a:rPr lang="en-US" sz="1800" b="1" u="sng"/>
              <a:t>but not sufficient</a:t>
            </a:r>
            <a:r>
              <a:rPr lang="en-US" sz="1800" b="1"/>
              <a:t> for security of a cipher.  </a:t>
            </a:r>
            <a:endParaRPr lang="en-US" sz="2800" b="1"/>
          </a:p>
        </p:txBody>
      </p:sp>
      <p:pic>
        <p:nvPicPr>
          <p:cNvPr id="5" name="Picture 4" descr="A yellow sign with black text&#10;&#10;AI-generated content may be incorrect.">
            <a:extLst>
              <a:ext uri="{FF2B5EF4-FFF2-40B4-BE49-F238E27FC236}">
                <a16:creationId xmlns:a16="http://schemas.microsoft.com/office/drawing/2014/main" id="{A2906C12-D7BF-51E7-CEC4-FAC41069D5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5758" y="1675230"/>
            <a:ext cx="3117182" cy="3117182"/>
          </a:xfrm>
          <a:prstGeom prst="rect">
            <a:avLst/>
          </a:prstGeom>
        </p:spPr>
      </p:pic>
    </p:spTree>
    <p:extLst>
      <p:ext uri="{BB962C8B-B14F-4D97-AF65-F5344CB8AC3E}">
        <p14:creationId xmlns:p14="http://schemas.microsoft.com/office/powerpoint/2010/main" val="190903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019" y="349321"/>
            <a:ext cx="5670352" cy="522296"/>
          </a:xfrm>
        </p:spPr>
        <p:txBody>
          <a:bodyPr anchor="b">
            <a:normAutofit/>
          </a:bodyPr>
          <a:lstStyle/>
          <a:p>
            <a:r>
              <a:rPr lang="en-US"/>
              <a:t>Exploiting the structure </a:t>
            </a:r>
          </a:p>
        </p:txBody>
      </p:sp>
      <p:sp>
        <p:nvSpPr>
          <p:cNvPr id="3" name="Content Placeholder 2"/>
          <p:cNvSpPr>
            <a:spLocks noGrp="1"/>
          </p:cNvSpPr>
          <p:nvPr>
            <p:ph sz="quarter" idx="14"/>
          </p:nvPr>
        </p:nvSpPr>
        <p:spPr>
          <a:xfrm>
            <a:off x="555019" y="1540384"/>
            <a:ext cx="5670352" cy="4629940"/>
          </a:xfrm>
        </p:spPr>
        <p:txBody>
          <a:bodyPr>
            <a:normAutofit/>
          </a:bodyPr>
          <a:lstStyle/>
          <a:p>
            <a:pPr marL="0" indent="0">
              <a:buNone/>
            </a:pPr>
            <a:r>
              <a:rPr lang="en-US"/>
              <a:t>How could a machine with millions of settings be broken systematically?</a:t>
            </a:r>
          </a:p>
          <a:p>
            <a:pPr marL="0" indent="0">
              <a:buNone/>
            </a:pPr>
            <a:endParaRPr lang="en-US"/>
          </a:p>
          <a:p>
            <a:pPr marL="0" indent="0">
              <a:buNone/>
            </a:pPr>
            <a:r>
              <a:rPr lang="en-US"/>
              <a:t>Answer: The </a:t>
            </a:r>
            <a:r>
              <a:rPr lang="en-US" u="sng"/>
              <a:t>structure</a:t>
            </a:r>
            <a:r>
              <a:rPr lang="en-US"/>
              <a:t> of the cipher.</a:t>
            </a:r>
          </a:p>
          <a:p>
            <a:pPr marL="0" indent="0">
              <a:buNone/>
            </a:pPr>
            <a:endParaRPr lang="en-US"/>
          </a:p>
          <a:p>
            <a:pPr marL="0" indent="0">
              <a:buNone/>
            </a:pPr>
            <a:r>
              <a:rPr lang="en-US"/>
              <a:t>In other words, rules, consistencies, commonalities that may be deduced about the cipher that have nothing to do with the key.  </a:t>
            </a:r>
          </a:p>
          <a:p>
            <a:pPr marL="0" indent="0">
              <a:buNone/>
            </a:pPr>
            <a:endParaRPr lang="en-US"/>
          </a:p>
          <a:p>
            <a:pPr marL="0" indent="0">
              <a:buNone/>
            </a:pPr>
            <a:r>
              <a:rPr lang="en-US"/>
              <a:t>With respect to cryptanalysis of the Enigma, this would include things like:</a:t>
            </a:r>
          </a:p>
          <a:p>
            <a:r>
              <a:rPr lang="en-US"/>
              <a:t>Awareness of the no self-encipherment property </a:t>
            </a:r>
          </a:p>
          <a:p>
            <a:r>
              <a:rPr lang="en-US"/>
              <a:t>Predictable stepping pattern of the rotors</a:t>
            </a:r>
          </a:p>
          <a:p>
            <a:r>
              <a:rPr lang="en-US"/>
              <a:t>Finding a crib</a:t>
            </a:r>
          </a:p>
          <a:p>
            <a:pPr lvl="1"/>
            <a:r>
              <a:rPr lang="en-US"/>
              <a:t>“Weather Report”</a:t>
            </a:r>
          </a:p>
          <a:p>
            <a:pPr lvl="1"/>
            <a:r>
              <a:rPr lang="en-US"/>
              <a:t>“Heil Hitler” (or even just “HH”)</a:t>
            </a:r>
          </a:p>
          <a:p>
            <a:r>
              <a:rPr lang="en-US"/>
              <a:t>Using known headers in messages (e.g. “daily report”)</a:t>
            </a:r>
          </a:p>
          <a:p>
            <a:endParaRPr lang="en-US"/>
          </a:p>
        </p:txBody>
      </p:sp>
      <p:pic>
        <p:nvPicPr>
          <p:cNvPr id="7170" name="Picture 2" descr="When dominoes fall, how fast the row topples depends on friction">
            <a:extLst>
              <a:ext uri="{FF2B5EF4-FFF2-40B4-BE49-F238E27FC236}">
                <a16:creationId xmlns:a16="http://schemas.microsoft.com/office/drawing/2014/main" id="{16EB1946-38C3-7A74-24B9-57A9A368E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630" r="40144" b="1"/>
          <a:stretch>
            <a:fillRect/>
          </a:stretch>
        </p:blipFill>
        <p:spPr bwMode="auto">
          <a:xfrm>
            <a:off x="6690430" y="10"/>
            <a:ext cx="3390195" cy="7559665"/>
          </a:xfrm>
          <a:prstGeom prst="rect">
            <a:avLst/>
          </a:prstGeom>
          <a:solidFill>
            <a:srgbClr val="FFFFFF"/>
          </a:solid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1F313-9B89-0A06-50F5-7C98BDA00DD3}"/>
            </a:ext>
          </a:extLst>
        </p:cNvPr>
        <p:cNvGrpSpPr/>
        <p:nvPr/>
      </p:nvGrpSpPr>
      <p:grpSpPr>
        <a:xfrm>
          <a:off x="0" y="0"/>
          <a:ext cx="0" cy="0"/>
          <a:chOff x="0" y="0"/>
          <a:chExt cx="0" cy="0"/>
        </a:xfrm>
      </p:grpSpPr>
      <p:pic>
        <p:nvPicPr>
          <p:cNvPr id="7" name="Picture 6" descr="A cartoon of a superhero playing chess&#10;&#10;AI-generated content may be incorrect.">
            <a:extLst>
              <a:ext uri="{FF2B5EF4-FFF2-40B4-BE49-F238E27FC236}">
                <a16:creationId xmlns:a16="http://schemas.microsoft.com/office/drawing/2014/main" id="{C8504108-C411-3B66-9587-C185B4584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827" y="2726422"/>
            <a:ext cx="5852160" cy="3743129"/>
          </a:xfrm>
          <a:prstGeom prst="rect">
            <a:avLst/>
          </a:prstGeom>
        </p:spPr>
      </p:pic>
      <p:sp>
        <p:nvSpPr>
          <p:cNvPr id="2" name="Title 1">
            <a:extLst>
              <a:ext uri="{FF2B5EF4-FFF2-40B4-BE49-F238E27FC236}">
                <a16:creationId xmlns:a16="http://schemas.microsoft.com/office/drawing/2014/main" id="{D3123B8C-5F34-6E35-6BA5-4C660A441A52}"/>
              </a:ext>
            </a:extLst>
          </p:cNvPr>
          <p:cNvSpPr>
            <a:spLocks noGrp="1"/>
          </p:cNvSpPr>
          <p:nvPr>
            <p:ph type="title"/>
          </p:nvPr>
        </p:nvSpPr>
        <p:spPr>
          <a:xfrm>
            <a:off x="470693" y="218792"/>
            <a:ext cx="5599878" cy="753886"/>
          </a:xfrm>
        </p:spPr>
        <p:txBody>
          <a:bodyPr/>
          <a:lstStyle/>
          <a:p>
            <a:r>
              <a:rPr lang="en-US"/>
              <a:t>Structure can defeat key size</a:t>
            </a:r>
            <a:endParaRPr/>
          </a:p>
        </p:txBody>
      </p:sp>
      <p:sp>
        <p:nvSpPr>
          <p:cNvPr id="4" name="AutoShape 2" descr="Generated image">
            <a:extLst>
              <a:ext uri="{FF2B5EF4-FFF2-40B4-BE49-F238E27FC236}">
                <a16:creationId xmlns:a16="http://schemas.microsoft.com/office/drawing/2014/main" id="{36199DAE-B2EE-8D9A-38F7-60479D191E25}"/>
              </a:ext>
            </a:extLst>
          </p:cNvPr>
          <p:cNvSpPr>
            <a:spLocks noChangeAspect="1" noChangeArrowheads="1"/>
          </p:cNvSpPr>
          <p:nvPr/>
        </p:nvSpPr>
        <p:spPr bwMode="auto">
          <a:xfrm>
            <a:off x="48879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8C547620-FF53-12D9-F2F2-FEBA551D11B8}"/>
              </a:ext>
            </a:extLst>
          </p:cNvPr>
          <p:cNvSpPr>
            <a:spLocks noGrp="1"/>
          </p:cNvSpPr>
          <p:nvPr>
            <p:ph idx="1"/>
          </p:nvPr>
        </p:nvSpPr>
        <p:spPr>
          <a:xfrm>
            <a:off x="352825" y="972678"/>
            <a:ext cx="5842492" cy="5142660"/>
          </a:xfrm>
        </p:spPr>
        <p:txBody>
          <a:bodyPr>
            <a:normAutofit lnSpcReduction="10000"/>
          </a:bodyPr>
          <a:lstStyle/>
          <a:p>
            <a:pPr marL="0" indent="0">
              <a:buNone/>
            </a:pPr>
            <a:r>
              <a:rPr lang="en-US" sz="1600"/>
              <a:t>A very important cryptanalytic principle:</a:t>
            </a:r>
          </a:p>
          <a:p>
            <a:pPr marL="0" indent="0">
              <a:buNone/>
            </a:pPr>
            <a:r>
              <a:rPr lang="en-US" sz="1600" b="1"/>
              <a:t>Large keyspaces will not save a cipher with exploitable structure.</a:t>
            </a:r>
            <a:endParaRPr lang="en-US" sz="1600"/>
          </a:p>
          <a:p>
            <a:pPr marL="0" indent="0">
              <a:buNone/>
            </a:pPr>
            <a:endParaRPr lang="en-US" sz="1600"/>
          </a:p>
          <a:p>
            <a:pPr marL="0" indent="0">
              <a:buNone/>
            </a:pPr>
            <a:r>
              <a:rPr lang="en-US" sz="1600"/>
              <a:t>Enigma is the canonical example:</a:t>
            </a:r>
          </a:p>
          <a:p>
            <a:r>
              <a:rPr lang="en-US" sz="1600"/>
              <a:t>Astronomical theoretical keyspace</a:t>
            </a:r>
          </a:p>
          <a:p>
            <a:r>
              <a:rPr lang="en-US" sz="1600"/>
              <a:t>Fatal structural constraints resulted in it being broken routinely in practice</a:t>
            </a:r>
          </a:p>
          <a:p>
            <a:endParaRPr lang="en-US" sz="1600"/>
          </a:p>
          <a:p>
            <a:pPr marL="0" indent="0">
              <a:buNone/>
            </a:pPr>
            <a:r>
              <a:rPr lang="en-US" sz="1600"/>
              <a:t>Structural weaknesses enabled:</a:t>
            </a:r>
          </a:p>
          <a:p>
            <a:r>
              <a:rPr lang="en-US" sz="1600"/>
              <a:t>Cribs</a:t>
            </a:r>
          </a:p>
          <a:p>
            <a:r>
              <a:rPr lang="en-US" sz="1600"/>
              <a:t>Contradictions</a:t>
            </a:r>
          </a:p>
          <a:p>
            <a:r>
              <a:rPr lang="en-US" sz="1600"/>
              <a:t>Reductions in search space</a:t>
            </a:r>
          </a:p>
          <a:p>
            <a:r>
              <a:rPr lang="en-US" sz="1600"/>
              <a:t>Non-brute-force attacks</a:t>
            </a:r>
          </a:p>
        </p:txBody>
      </p:sp>
    </p:spTree>
    <p:extLst>
      <p:ext uri="{BB962C8B-B14F-4D97-AF65-F5344CB8AC3E}">
        <p14:creationId xmlns:p14="http://schemas.microsoft.com/office/powerpoint/2010/main" val="3344020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C3313-B60F-A286-7DD7-8CBE14F89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E1FCA-F0D0-F9C4-4530-0384560EE8AE}"/>
              </a:ext>
            </a:extLst>
          </p:cNvPr>
          <p:cNvSpPr>
            <a:spLocks noGrp="1"/>
          </p:cNvSpPr>
          <p:nvPr>
            <p:ph type="title"/>
          </p:nvPr>
        </p:nvSpPr>
        <p:spPr>
          <a:xfrm>
            <a:off x="3197686" y="135373"/>
            <a:ext cx="3685251" cy="435078"/>
          </a:xfrm>
        </p:spPr>
        <p:txBody>
          <a:bodyPr/>
          <a:lstStyle/>
          <a:p>
            <a:pPr algn="ctr"/>
            <a:r>
              <a:rPr lang="en-US"/>
              <a:t>Enigma key</a:t>
            </a:r>
            <a:endParaRPr/>
          </a:p>
        </p:txBody>
      </p:sp>
      <p:sp>
        <p:nvSpPr>
          <p:cNvPr id="3" name="Content Placeholder 2">
            <a:extLst>
              <a:ext uri="{FF2B5EF4-FFF2-40B4-BE49-F238E27FC236}">
                <a16:creationId xmlns:a16="http://schemas.microsoft.com/office/drawing/2014/main" id="{CDB0B481-6324-6A6E-49B4-BF8017784C62}"/>
              </a:ext>
            </a:extLst>
          </p:cNvPr>
          <p:cNvSpPr>
            <a:spLocks noGrp="1"/>
          </p:cNvSpPr>
          <p:nvPr>
            <p:ph idx="1"/>
          </p:nvPr>
        </p:nvSpPr>
        <p:spPr>
          <a:xfrm>
            <a:off x="128773" y="788591"/>
            <a:ext cx="5198236" cy="6367217"/>
          </a:xfrm>
        </p:spPr>
        <p:txBody>
          <a:bodyPr>
            <a:normAutofit fontScale="77500" lnSpcReduction="20000"/>
          </a:bodyPr>
          <a:lstStyle/>
          <a:p>
            <a:pPr marL="0" indent="0">
              <a:buNone/>
            </a:pPr>
            <a:r>
              <a:rPr lang="en-US" sz="1600"/>
              <a:t>There was no one-item key for Enigma. Instead, the key required knowing several pieces of information.</a:t>
            </a:r>
          </a:p>
          <a:p>
            <a:pPr marL="0" indent="0">
              <a:buNone/>
            </a:pPr>
            <a:endParaRPr lang="en-US" sz="1600"/>
          </a:p>
          <a:p>
            <a:r>
              <a:rPr lang="en-US" sz="1600"/>
              <a:t>Which rotors</a:t>
            </a:r>
          </a:p>
          <a:p>
            <a:pPr lvl="2"/>
            <a:r>
              <a:rPr lang="en-US" sz="1600"/>
              <a:t>Typically Enigma operators were given 5 rotors – each of which had different wire pairings. Therefore, the operator needed to know which 3 of those rotors to choose from. </a:t>
            </a:r>
          </a:p>
          <a:p>
            <a:pPr lvl="2"/>
            <a:r>
              <a:rPr lang="en-US" sz="1600"/>
              <a:t>The Navy later had more rotors to choose from, and even used a 4-rotor Enigma at one point.</a:t>
            </a:r>
          </a:p>
          <a:p>
            <a:r>
              <a:rPr lang="en-US" sz="1600"/>
              <a:t>Rotor order</a:t>
            </a:r>
          </a:p>
          <a:p>
            <a:pPr lvl="2"/>
            <a:r>
              <a:rPr lang="en-US" sz="1600"/>
              <a:t>Once the proper rotors were selected, each oen could go into any of the three positions on the Enigma machine.</a:t>
            </a:r>
          </a:p>
          <a:p>
            <a:r>
              <a:rPr lang="en-US" sz="1600"/>
              <a:t>Rotor ring setting &amp; initial position</a:t>
            </a:r>
          </a:p>
          <a:p>
            <a:pPr lvl="2"/>
            <a:r>
              <a:rPr lang="en-US" sz="1600"/>
              <a:t>While the wiring that substituted letters on a given rotor wheel was not changeable as the internal wiring was fixed, changing the starting position did affect when the notch would engage thereby changing the 2</a:t>
            </a:r>
            <a:r>
              <a:rPr lang="en-US" sz="1600" baseline="30000"/>
              <a:t>nd</a:t>
            </a:r>
            <a:r>
              <a:rPr lang="en-US" sz="1600"/>
              <a:t> and 3</a:t>
            </a:r>
            <a:r>
              <a:rPr lang="en-US" sz="1600" baseline="30000"/>
              <a:t>rd</a:t>
            </a:r>
            <a:r>
              <a:rPr lang="en-US" sz="1600"/>
              <a:t> rotors. </a:t>
            </a:r>
          </a:p>
          <a:p>
            <a:pPr lvl="2"/>
            <a:r>
              <a:rPr lang="en-US" sz="1600"/>
              <a:t>The starting position affected which external letter would show in the window</a:t>
            </a:r>
          </a:p>
          <a:p>
            <a:pPr lvl="2"/>
            <a:r>
              <a:rPr lang="en-US" sz="1500" b="1"/>
              <a:t>Imagine a numbered wheel with a sticker: </a:t>
            </a:r>
            <a:r>
              <a:rPr lang="en-US" sz="1500"/>
              <a:t>The </a:t>
            </a:r>
            <a:r>
              <a:rPr lang="en-US" sz="1500" b="1"/>
              <a:t>wheel</a:t>
            </a:r>
            <a:r>
              <a:rPr lang="en-US" sz="1500"/>
              <a:t> = rotor wiring. The </a:t>
            </a:r>
            <a:r>
              <a:rPr lang="en-US" sz="1500" b="1"/>
              <a:t>sticker with letters</a:t>
            </a:r>
            <a:r>
              <a:rPr lang="en-US" sz="1500"/>
              <a:t> = alphabet ring. </a:t>
            </a:r>
            <a:r>
              <a:rPr lang="en-US" sz="1500" b="1"/>
              <a:t>Ring setting</a:t>
            </a:r>
            <a:r>
              <a:rPr lang="en-US" sz="1500"/>
              <a:t> = where you place the sticker on the wheel. </a:t>
            </a:r>
            <a:r>
              <a:rPr lang="en-US" sz="1500" b="1"/>
              <a:t>Starting position</a:t>
            </a:r>
            <a:r>
              <a:rPr lang="en-US" sz="1500"/>
              <a:t> = how far you rotate the wheel before starting</a:t>
            </a:r>
          </a:p>
          <a:p>
            <a:pPr lvl="4"/>
            <a:endParaRPr lang="en-US" sz="1600"/>
          </a:p>
          <a:p>
            <a:r>
              <a:rPr lang="en-US" sz="1600"/>
              <a:t>Plugboard wirings</a:t>
            </a:r>
          </a:p>
          <a:p>
            <a:pPr lvl="2"/>
            <a:r>
              <a:rPr lang="en-US" sz="1600"/>
              <a:t>Typically 10 pairs of letters were swapped</a:t>
            </a:r>
          </a:p>
          <a:p>
            <a:endParaRPr lang="en-US" sz="1600"/>
          </a:p>
        </p:txBody>
      </p:sp>
      <p:sp>
        <p:nvSpPr>
          <p:cNvPr id="6" name="TextBox 5">
            <a:extLst>
              <a:ext uri="{FF2B5EF4-FFF2-40B4-BE49-F238E27FC236}">
                <a16:creationId xmlns:a16="http://schemas.microsoft.com/office/drawing/2014/main" id="{D4084A62-16A0-5D98-C580-E4F4503DD9AC}"/>
              </a:ext>
            </a:extLst>
          </p:cNvPr>
          <p:cNvSpPr txBox="1"/>
          <p:nvPr/>
        </p:nvSpPr>
        <p:spPr>
          <a:xfrm>
            <a:off x="5899322" y="3518227"/>
            <a:ext cx="4052530" cy="261610"/>
          </a:xfrm>
          <a:prstGeom prst="rect">
            <a:avLst/>
          </a:prstGeom>
          <a:noFill/>
        </p:spPr>
        <p:txBody>
          <a:bodyPr wrap="square" rtlCol="0">
            <a:spAutoFit/>
          </a:bodyPr>
          <a:lstStyle/>
          <a:p>
            <a:pPr algn="ctr"/>
            <a:r>
              <a:rPr lang="en-US" sz="1100" b="1"/>
              <a:t>Page from a U-Boat Codebook</a:t>
            </a:r>
          </a:p>
        </p:txBody>
      </p:sp>
      <p:sp>
        <p:nvSpPr>
          <p:cNvPr id="7" name="TextBox 6">
            <a:extLst>
              <a:ext uri="{FF2B5EF4-FFF2-40B4-BE49-F238E27FC236}">
                <a16:creationId xmlns:a16="http://schemas.microsoft.com/office/drawing/2014/main" id="{77914595-EEDB-C5E0-4761-8E30A78A0D80}"/>
              </a:ext>
            </a:extLst>
          </p:cNvPr>
          <p:cNvSpPr txBox="1"/>
          <p:nvPr/>
        </p:nvSpPr>
        <p:spPr>
          <a:xfrm>
            <a:off x="5800052" y="6727613"/>
            <a:ext cx="4052530" cy="261610"/>
          </a:xfrm>
          <a:prstGeom prst="rect">
            <a:avLst/>
          </a:prstGeom>
          <a:noFill/>
        </p:spPr>
        <p:txBody>
          <a:bodyPr wrap="square" rtlCol="0">
            <a:spAutoFit/>
          </a:bodyPr>
          <a:lstStyle/>
          <a:p>
            <a:pPr algn="ctr"/>
            <a:r>
              <a:rPr lang="en-US" sz="1100" b="1"/>
              <a:t>Wheels of rotors can be turned to configure to the key</a:t>
            </a:r>
          </a:p>
        </p:txBody>
      </p:sp>
      <p:pic>
        <p:nvPicPr>
          <p:cNvPr id="5" name="Picture 4" descr="A close-up of a paper&#10;&#10;AI-generated content may be incorrect.">
            <a:extLst>
              <a:ext uri="{FF2B5EF4-FFF2-40B4-BE49-F238E27FC236}">
                <a16:creationId xmlns:a16="http://schemas.microsoft.com/office/drawing/2014/main" id="{214187CE-87B4-660F-53F8-2E09617CB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817" y="985362"/>
            <a:ext cx="3413000" cy="2532865"/>
          </a:xfrm>
          <a:prstGeom prst="rect">
            <a:avLst/>
          </a:prstGeom>
        </p:spPr>
      </p:pic>
      <p:pic>
        <p:nvPicPr>
          <p:cNvPr id="11" name="Picture 10" descr="Close-up of several metal buttons&#10;&#10;AI-generated content may be incorrect.">
            <a:extLst>
              <a:ext uri="{FF2B5EF4-FFF2-40B4-BE49-F238E27FC236}">
                <a16:creationId xmlns:a16="http://schemas.microsoft.com/office/drawing/2014/main" id="{C4AE069B-3041-EE17-DDAC-F327F2E5E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817" y="4204700"/>
            <a:ext cx="3395749" cy="2522913"/>
          </a:xfrm>
          <a:prstGeom prst="rect">
            <a:avLst/>
          </a:prstGeom>
        </p:spPr>
      </p:pic>
    </p:spTree>
    <p:extLst>
      <p:ext uri="{BB962C8B-B14F-4D97-AF65-F5344CB8AC3E}">
        <p14:creationId xmlns:p14="http://schemas.microsoft.com/office/powerpoint/2010/main" val="591546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undefined">
            <a:extLst>
              <a:ext uri="{FF2B5EF4-FFF2-40B4-BE49-F238E27FC236}">
                <a16:creationId xmlns:a16="http://schemas.microsoft.com/office/drawing/2014/main" id="{1D54E7A8-F394-E144-924D-D89380116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196" y="88989"/>
            <a:ext cx="7918231" cy="5550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8036ED3-31FD-903A-64F9-D03F038D5666}"/>
              </a:ext>
            </a:extLst>
          </p:cNvPr>
          <p:cNvSpPr txBox="1"/>
          <p:nvPr/>
        </p:nvSpPr>
        <p:spPr>
          <a:xfrm>
            <a:off x="369116" y="5989739"/>
            <a:ext cx="9219501" cy="1169551"/>
          </a:xfrm>
          <a:prstGeom prst="rect">
            <a:avLst/>
          </a:prstGeom>
          <a:noFill/>
        </p:spPr>
        <p:txBody>
          <a:bodyPr wrap="square" rtlCol="0">
            <a:spAutoFit/>
          </a:bodyPr>
          <a:lstStyle/>
          <a:p>
            <a:r>
              <a:rPr lang="en-US" sz="1400"/>
              <a:t>The warning at the top: “</a:t>
            </a:r>
            <a:r>
              <a:rPr lang="de-DE" sz="1400" i="1"/>
              <a:t>Achtung! Schlüsselmittel dürfen nicht unverschlüsselt herumgetragen werden. Bei Gefahr restlos und frühzeitig vernichten.</a:t>
            </a:r>
            <a:r>
              <a:rPr lang="en-US" sz="1400"/>
              <a:t>”</a:t>
            </a:r>
          </a:p>
          <a:p>
            <a:endParaRPr lang="en-US" sz="1400"/>
          </a:p>
          <a:p>
            <a:r>
              <a:rPr lang="en-US" sz="1400"/>
              <a:t>Translates to:  </a:t>
            </a:r>
            <a:r>
              <a:rPr lang="en-US" sz="1400" i="1"/>
              <a:t>“Attention! Keying material must not be carried around unencrypted.</a:t>
            </a:r>
            <a:br>
              <a:rPr lang="en-US" sz="1400" i="1"/>
            </a:br>
            <a:r>
              <a:rPr lang="en-US" sz="1400" i="1"/>
              <a:t>In case of danger, destroy it completely and in good time.”</a:t>
            </a:r>
          </a:p>
        </p:txBody>
      </p:sp>
      <p:sp>
        <p:nvSpPr>
          <p:cNvPr id="3" name="Callout: Line 2">
            <a:extLst>
              <a:ext uri="{FF2B5EF4-FFF2-40B4-BE49-F238E27FC236}">
                <a16:creationId xmlns:a16="http://schemas.microsoft.com/office/drawing/2014/main" id="{FE6BA7CF-61F3-49FD-8094-D18EEC0571B2}"/>
              </a:ext>
            </a:extLst>
          </p:cNvPr>
          <p:cNvSpPr/>
          <p:nvPr/>
        </p:nvSpPr>
        <p:spPr>
          <a:xfrm>
            <a:off x="1275128" y="3252661"/>
            <a:ext cx="1795244" cy="1327728"/>
          </a:xfrm>
          <a:prstGeom prst="borderCallout1">
            <a:avLst>
              <a:gd name="adj1" fmla="val -713"/>
              <a:gd name="adj2" fmla="val 21937"/>
              <a:gd name="adj3" fmla="val -161009"/>
              <a:gd name="adj4" fmla="val 60071"/>
            </a:avLst>
          </a:prstGeom>
          <a:ln w="38100"/>
        </p:spPr>
        <p:style>
          <a:lnRef idx="1">
            <a:schemeClr val="accent1"/>
          </a:lnRef>
          <a:fillRef idx="3">
            <a:schemeClr val="accent1"/>
          </a:fillRef>
          <a:effectRef idx="2">
            <a:schemeClr val="accent1"/>
          </a:effectRef>
          <a:fontRef idx="minor">
            <a:schemeClr val="lt1"/>
          </a:fontRef>
        </p:style>
        <p:txBody>
          <a:bodyPr rtlCol="0" anchor="ctr"/>
          <a:lstStyle/>
          <a:p>
            <a:r>
              <a:rPr lang="en-US" sz="1050" b="1"/>
              <a:t>Walzenlage (Rotor Order)</a:t>
            </a:r>
            <a:r>
              <a:rPr lang="en-US" sz="1050"/>
              <a:t>:</a:t>
            </a:r>
          </a:p>
          <a:p>
            <a:r>
              <a:rPr lang="en-US" sz="1050"/>
              <a:t>Specifies which rotors and in which order (left to right). For day 31, this meant to use rotor I in the left position, V in the middle, and III on the right.</a:t>
            </a:r>
          </a:p>
        </p:txBody>
      </p:sp>
      <p:sp>
        <p:nvSpPr>
          <p:cNvPr id="6" name="Callout: Line 5">
            <a:extLst>
              <a:ext uri="{FF2B5EF4-FFF2-40B4-BE49-F238E27FC236}">
                <a16:creationId xmlns:a16="http://schemas.microsoft.com/office/drawing/2014/main" id="{DD20C721-FAE8-3F11-A66B-BC55921F9C91}"/>
              </a:ext>
            </a:extLst>
          </p:cNvPr>
          <p:cNvSpPr/>
          <p:nvPr/>
        </p:nvSpPr>
        <p:spPr>
          <a:xfrm>
            <a:off x="2834993" y="4698968"/>
            <a:ext cx="2205318" cy="822121"/>
          </a:xfrm>
          <a:prstGeom prst="borderCallout1">
            <a:avLst>
              <a:gd name="adj1" fmla="val -713"/>
              <a:gd name="adj2" fmla="val 21937"/>
              <a:gd name="adj3" fmla="val -435499"/>
              <a:gd name="adj4" fmla="val 23933"/>
            </a:avLst>
          </a:prstGeom>
          <a:ln w="38100"/>
        </p:spPr>
        <p:style>
          <a:lnRef idx="1">
            <a:schemeClr val="accent1"/>
          </a:lnRef>
          <a:fillRef idx="3">
            <a:schemeClr val="accent1"/>
          </a:fillRef>
          <a:effectRef idx="2">
            <a:schemeClr val="accent1"/>
          </a:effectRef>
          <a:fontRef idx="minor">
            <a:schemeClr val="lt1"/>
          </a:fontRef>
        </p:style>
        <p:txBody>
          <a:bodyPr rtlCol="0" anchor="ctr"/>
          <a:lstStyle/>
          <a:p>
            <a:r>
              <a:rPr lang="en-US" sz="1050" b="1"/>
              <a:t>Rigstellung (Ring settings)</a:t>
            </a:r>
            <a:r>
              <a:rPr lang="en-US" sz="1050"/>
              <a:t>: Indicates settings and starting position.</a:t>
            </a:r>
          </a:p>
        </p:txBody>
      </p:sp>
      <p:sp>
        <p:nvSpPr>
          <p:cNvPr id="7" name="Callout: Line 6">
            <a:extLst>
              <a:ext uri="{FF2B5EF4-FFF2-40B4-BE49-F238E27FC236}">
                <a16:creationId xmlns:a16="http://schemas.microsoft.com/office/drawing/2014/main" id="{B358CCAE-BB89-4631-6E26-ED530F558DCC}"/>
              </a:ext>
            </a:extLst>
          </p:cNvPr>
          <p:cNvSpPr/>
          <p:nvPr/>
        </p:nvSpPr>
        <p:spPr>
          <a:xfrm>
            <a:off x="4932240" y="3406497"/>
            <a:ext cx="2205318" cy="822121"/>
          </a:xfrm>
          <a:prstGeom prst="borderCallout1">
            <a:avLst>
              <a:gd name="adj1" fmla="val -713"/>
              <a:gd name="adj2" fmla="val 21937"/>
              <a:gd name="adj3" fmla="val -291620"/>
              <a:gd name="adj4" fmla="val 17467"/>
            </a:avLst>
          </a:prstGeom>
          <a:ln w="38100"/>
        </p:spPr>
        <p:style>
          <a:lnRef idx="1">
            <a:schemeClr val="accent1"/>
          </a:lnRef>
          <a:fillRef idx="3">
            <a:schemeClr val="accent1"/>
          </a:fillRef>
          <a:effectRef idx="2">
            <a:schemeClr val="accent1"/>
          </a:effectRef>
          <a:fontRef idx="minor">
            <a:schemeClr val="lt1"/>
          </a:fontRef>
        </p:style>
        <p:txBody>
          <a:bodyPr rtlCol="0" anchor="ctr"/>
          <a:lstStyle/>
          <a:p>
            <a:r>
              <a:rPr lang="en-US" sz="1050" b="1"/>
              <a:t>Steuerverbindungen (Control connections): </a:t>
            </a:r>
            <a:r>
              <a:rPr lang="en-US" sz="1050"/>
              <a:t> Plugboard pairings. For example, SZ means S </a:t>
            </a:r>
            <a:r>
              <a:rPr lang="en-US" sz="1050">
                <a:sym typeface="Wingdings" panose="05000000000000000000" pitchFamily="2" charset="2"/>
              </a:rPr>
              <a:t> Z</a:t>
            </a:r>
            <a:endParaRPr lang="en-US" sz="1050"/>
          </a:p>
        </p:txBody>
      </p:sp>
      <p:sp>
        <p:nvSpPr>
          <p:cNvPr id="8" name="Callout: Line 7">
            <a:extLst>
              <a:ext uri="{FF2B5EF4-FFF2-40B4-BE49-F238E27FC236}">
                <a16:creationId xmlns:a16="http://schemas.microsoft.com/office/drawing/2014/main" id="{A7F621B4-951F-CD8F-00DB-F6FA8FA08F50}"/>
              </a:ext>
            </a:extLst>
          </p:cNvPr>
          <p:cNvSpPr/>
          <p:nvPr/>
        </p:nvSpPr>
        <p:spPr>
          <a:xfrm>
            <a:off x="7606859" y="3505464"/>
            <a:ext cx="2205318" cy="1259483"/>
          </a:xfrm>
          <a:prstGeom prst="borderCallout1">
            <a:avLst>
              <a:gd name="adj1" fmla="val -713"/>
              <a:gd name="adj2" fmla="val 21937"/>
              <a:gd name="adj3" fmla="val -195523"/>
              <a:gd name="adj4" fmla="val 16706"/>
            </a:avLst>
          </a:prstGeom>
          <a:ln w="38100"/>
        </p:spPr>
        <p:style>
          <a:lnRef idx="1">
            <a:schemeClr val="accent1"/>
          </a:lnRef>
          <a:fillRef idx="3">
            <a:schemeClr val="accent1"/>
          </a:fillRef>
          <a:effectRef idx="2">
            <a:schemeClr val="accent1"/>
          </a:effectRef>
          <a:fontRef idx="minor">
            <a:schemeClr val="lt1"/>
          </a:fontRef>
        </p:style>
        <p:txBody>
          <a:bodyPr rtlCol="0" anchor="ctr"/>
          <a:lstStyle/>
          <a:p>
            <a:r>
              <a:rPr lang="en-US" sz="1050" b="1"/>
              <a:t>Kenngruppen (Indicator groups): </a:t>
            </a:r>
            <a:r>
              <a:rPr lang="en-US" sz="1050"/>
              <a:t>Three letter groups used for message identification and verification. Not intended as encrypted text. Used to confirm the correct key  or detect improper setup.</a:t>
            </a:r>
          </a:p>
        </p:txBody>
      </p:sp>
    </p:spTree>
    <p:extLst>
      <p:ext uri="{BB962C8B-B14F-4D97-AF65-F5344CB8AC3E}">
        <p14:creationId xmlns:p14="http://schemas.microsoft.com/office/powerpoint/2010/main" val="37600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F98D9-61B3-669D-5742-0A71D4C178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40D66-137F-A8C0-5065-8507EA399516}"/>
              </a:ext>
            </a:extLst>
          </p:cNvPr>
          <p:cNvSpPr>
            <a:spLocks noGrp="1"/>
          </p:cNvSpPr>
          <p:nvPr>
            <p:ph type="title"/>
          </p:nvPr>
        </p:nvSpPr>
        <p:spPr>
          <a:xfrm>
            <a:off x="3197686" y="135373"/>
            <a:ext cx="3685251" cy="435078"/>
          </a:xfrm>
        </p:spPr>
        <p:txBody>
          <a:bodyPr>
            <a:normAutofit fontScale="90000"/>
          </a:bodyPr>
          <a:lstStyle/>
          <a:p>
            <a:pPr algn="ctr"/>
            <a:r>
              <a:rPr lang="en-US"/>
              <a:t>Enigma key distribution</a:t>
            </a:r>
            <a:endParaRPr/>
          </a:p>
        </p:txBody>
      </p:sp>
      <p:sp>
        <p:nvSpPr>
          <p:cNvPr id="3" name="Content Placeholder 2">
            <a:extLst>
              <a:ext uri="{FF2B5EF4-FFF2-40B4-BE49-F238E27FC236}">
                <a16:creationId xmlns:a16="http://schemas.microsoft.com/office/drawing/2014/main" id="{BFB0C2D2-6014-A780-F454-3257A7E90FFD}"/>
              </a:ext>
            </a:extLst>
          </p:cNvPr>
          <p:cNvSpPr>
            <a:spLocks noGrp="1"/>
          </p:cNvSpPr>
          <p:nvPr>
            <p:ph idx="1"/>
          </p:nvPr>
        </p:nvSpPr>
        <p:spPr>
          <a:xfrm>
            <a:off x="128773" y="788592"/>
            <a:ext cx="8553832" cy="5142660"/>
          </a:xfrm>
        </p:spPr>
        <p:txBody>
          <a:bodyPr>
            <a:normAutofit fontScale="92500" lnSpcReduction="10000"/>
          </a:bodyPr>
          <a:lstStyle/>
          <a:p>
            <a:pPr marL="0" indent="0">
              <a:buNone/>
            </a:pPr>
            <a:r>
              <a:rPr lang="en-US" sz="1600"/>
              <a:t>All of this information was issued in advance in codebooks. </a:t>
            </a:r>
          </a:p>
          <a:p>
            <a:pPr marL="0" indent="0">
              <a:buNone/>
            </a:pPr>
            <a:endParaRPr lang="en-US" sz="1600"/>
          </a:p>
          <a:p>
            <a:r>
              <a:rPr lang="en-US" sz="1600"/>
              <a:t>Keys pubished in printed key sheets</a:t>
            </a:r>
          </a:p>
          <a:p>
            <a:r>
              <a:rPr lang="en-US" sz="1600"/>
              <a:t>Usually distributed monthly</a:t>
            </a:r>
          </a:p>
          <a:p>
            <a:pPr lvl="2"/>
            <a:r>
              <a:rPr lang="en-US" sz="1600"/>
              <a:t>Sometimes more frequently, sometimes less</a:t>
            </a:r>
          </a:p>
          <a:p>
            <a:r>
              <a:rPr lang="en-US" sz="1600"/>
              <a:t>Each day had a complete specification of which rotors, which rings, which plugboard settings, etc. </a:t>
            </a:r>
          </a:p>
          <a:p>
            <a:endParaRPr lang="en-US" sz="1600"/>
          </a:p>
          <a:p>
            <a:pPr marL="0" indent="0">
              <a:buNone/>
            </a:pPr>
            <a:r>
              <a:rPr lang="en-US" sz="1600"/>
              <a:t>U-Boats</a:t>
            </a:r>
          </a:p>
          <a:p>
            <a:r>
              <a:rPr lang="en-US" sz="1600"/>
              <a:t>Codebooks had to be loaded before departure</a:t>
            </a:r>
          </a:p>
          <a:p>
            <a:r>
              <a:rPr lang="en-US" sz="1600"/>
              <a:t>Often covered several months</a:t>
            </a:r>
          </a:p>
          <a:p>
            <a:r>
              <a:rPr lang="en-US" sz="1600"/>
              <a:t>Codebooks were sealed and closely guarded </a:t>
            </a:r>
          </a:p>
          <a:p>
            <a:r>
              <a:rPr lang="en-US" sz="1600"/>
              <a:t>Crews were trained to destroy codebooks immediately if capture was imminent</a:t>
            </a:r>
          </a:p>
          <a:p>
            <a:pPr lvl="2"/>
            <a:r>
              <a:rPr lang="en-US" sz="1600"/>
              <a:t>Other techniques such as printing the codebooks in water-soluble ink were employed. In this example, if a any navy ship was sunk, the codebooks would be illegible. </a:t>
            </a:r>
          </a:p>
        </p:txBody>
      </p:sp>
    </p:spTree>
    <p:extLst>
      <p:ext uri="{BB962C8B-B14F-4D97-AF65-F5344CB8AC3E}">
        <p14:creationId xmlns:p14="http://schemas.microsoft.com/office/powerpoint/2010/main" val="9935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988FF-178E-9494-27BF-097AAA151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9E1A0D-DD74-6E83-A3B7-6913EA5BA135}"/>
              </a:ext>
            </a:extLst>
          </p:cNvPr>
          <p:cNvSpPr>
            <a:spLocks noGrp="1"/>
          </p:cNvSpPr>
          <p:nvPr>
            <p:ph type="title"/>
          </p:nvPr>
        </p:nvSpPr>
        <p:spPr>
          <a:xfrm>
            <a:off x="1023457" y="143762"/>
            <a:ext cx="8170877" cy="435078"/>
          </a:xfrm>
        </p:spPr>
        <p:txBody>
          <a:bodyPr>
            <a:normAutofit/>
          </a:bodyPr>
          <a:lstStyle/>
          <a:p>
            <a:pPr algn="ctr"/>
            <a:r>
              <a:rPr lang="en-US"/>
              <a:t>Defeating Enigma was often an operational matter</a:t>
            </a:r>
            <a:endParaRPr/>
          </a:p>
        </p:txBody>
      </p:sp>
      <p:sp>
        <p:nvSpPr>
          <p:cNvPr id="3" name="Content Placeholder 2">
            <a:extLst>
              <a:ext uri="{FF2B5EF4-FFF2-40B4-BE49-F238E27FC236}">
                <a16:creationId xmlns:a16="http://schemas.microsoft.com/office/drawing/2014/main" id="{303AE926-8A3A-D2C0-B3E9-CF739CB51B1D}"/>
              </a:ext>
            </a:extLst>
          </p:cNvPr>
          <p:cNvSpPr>
            <a:spLocks noGrp="1"/>
          </p:cNvSpPr>
          <p:nvPr>
            <p:ph idx="1"/>
          </p:nvPr>
        </p:nvSpPr>
        <p:spPr>
          <a:xfrm>
            <a:off x="128773" y="788592"/>
            <a:ext cx="8553832" cy="5142660"/>
          </a:xfrm>
        </p:spPr>
        <p:txBody>
          <a:bodyPr>
            <a:normAutofit/>
          </a:bodyPr>
          <a:lstStyle/>
          <a:p>
            <a:pPr marL="0" indent="0">
              <a:buNone/>
            </a:pPr>
            <a:r>
              <a:rPr lang="en-US" sz="1600"/>
              <a:t>Most of Enigma’s security came from operational discipline as opposed to from the machine itself.</a:t>
            </a:r>
          </a:p>
          <a:p>
            <a:pPr marL="0" indent="0">
              <a:buNone/>
            </a:pPr>
            <a:endParaRPr lang="en-US" sz="1600"/>
          </a:p>
          <a:p>
            <a:pPr marL="0" indent="0">
              <a:buNone/>
            </a:pPr>
            <a:r>
              <a:rPr lang="en-US" sz="1600"/>
              <a:t>Conversely, most of its failures came from procedures, habits, and structure – not insufficient key size!</a:t>
            </a:r>
          </a:p>
          <a:p>
            <a:pPr marL="0" indent="0">
              <a:buNone/>
            </a:pPr>
            <a:endParaRPr lang="en-US" sz="1600"/>
          </a:p>
          <a:p>
            <a:pPr marL="0" indent="0">
              <a:buNone/>
            </a:pPr>
            <a:r>
              <a:rPr lang="en-US" sz="1600"/>
              <a:t>As has been discussed previously: Structure can defeat key size. </a:t>
            </a:r>
          </a:p>
          <a:p>
            <a:pPr marL="0" indent="0">
              <a:buNone/>
            </a:pPr>
            <a:endParaRPr lang="en-US" sz="1600"/>
          </a:p>
          <a:p>
            <a:pPr marL="0" indent="0">
              <a:buNone/>
            </a:pPr>
            <a:r>
              <a:rPr lang="en-US" sz="1600"/>
              <a:t>We will discuss some examples now.</a:t>
            </a:r>
          </a:p>
        </p:txBody>
      </p:sp>
    </p:spTree>
    <p:extLst>
      <p:ext uri="{BB962C8B-B14F-4D97-AF65-F5344CB8AC3E}">
        <p14:creationId xmlns:p14="http://schemas.microsoft.com/office/powerpoint/2010/main" val="3567622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42FCF-D037-E09D-0906-A0EB1AE3C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F8044-8351-107E-C6F7-D41B06648BFD}"/>
              </a:ext>
            </a:extLst>
          </p:cNvPr>
          <p:cNvSpPr>
            <a:spLocks noGrp="1"/>
          </p:cNvSpPr>
          <p:nvPr>
            <p:ph type="title"/>
          </p:nvPr>
        </p:nvSpPr>
        <p:spPr>
          <a:xfrm>
            <a:off x="128774" y="285572"/>
            <a:ext cx="4048944" cy="435078"/>
          </a:xfrm>
        </p:spPr>
        <p:txBody>
          <a:bodyPr>
            <a:normAutofit/>
          </a:bodyPr>
          <a:lstStyle/>
          <a:p>
            <a:pPr algn="ctr"/>
            <a:r>
              <a:rPr lang="en-US" sz="1800"/>
              <a:t>Capture of u-110 (15 April 1941)</a:t>
            </a:r>
            <a:endParaRPr sz="1800"/>
          </a:p>
        </p:txBody>
      </p:sp>
      <p:sp>
        <p:nvSpPr>
          <p:cNvPr id="3" name="Content Placeholder 2">
            <a:extLst>
              <a:ext uri="{FF2B5EF4-FFF2-40B4-BE49-F238E27FC236}">
                <a16:creationId xmlns:a16="http://schemas.microsoft.com/office/drawing/2014/main" id="{4E6CEB03-2733-1728-4CB4-15931C10DF3D}"/>
              </a:ext>
            </a:extLst>
          </p:cNvPr>
          <p:cNvSpPr>
            <a:spLocks noGrp="1"/>
          </p:cNvSpPr>
          <p:nvPr>
            <p:ph idx="1"/>
          </p:nvPr>
        </p:nvSpPr>
        <p:spPr>
          <a:xfrm>
            <a:off x="195886" y="872827"/>
            <a:ext cx="5491850" cy="6485512"/>
          </a:xfrm>
        </p:spPr>
        <p:txBody>
          <a:bodyPr>
            <a:normAutofit fontScale="92500" lnSpcReduction="10000"/>
          </a:bodyPr>
          <a:lstStyle/>
          <a:p>
            <a:pPr marL="0" indent="0">
              <a:buNone/>
            </a:pPr>
            <a:r>
              <a:rPr lang="en-US" b="1"/>
              <a:t>What happened</a:t>
            </a:r>
          </a:p>
          <a:p>
            <a:r>
              <a:rPr lang="en-US"/>
              <a:t>German U-boat </a:t>
            </a:r>
            <a:r>
              <a:rPr lang="en-US" b="1"/>
              <a:t>U-110</a:t>
            </a:r>
            <a:r>
              <a:rPr lang="en-US"/>
              <a:t> was damaged and forced to surface</a:t>
            </a:r>
          </a:p>
          <a:p>
            <a:r>
              <a:rPr lang="en-US"/>
              <a:t>The crew abandoned ship </a:t>
            </a:r>
            <a:r>
              <a:rPr lang="en-US" b="1"/>
              <a:t>without properly destroying materials</a:t>
            </a:r>
            <a:endParaRPr lang="en-US"/>
          </a:p>
          <a:p>
            <a:r>
              <a:rPr lang="en-US"/>
              <a:t>British sailors boarded and captured:</a:t>
            </a:r>
          </a:p>
          <a:p>
            <a:pPr lvl="2"/>
            <a:r>
              <a:rPr lang="en-US"/>
              <a:t>An </a:t>
            </a:r>
            <a:r>
              <a:rPr lang="en-US" b="1"/>
              <a:t>Enigma machine</a:t>
            </a:r>
            <a:endParaRPr lang="en-US"/>
          </a:p>
          <a:p>
            <a:pPr lvl="2"/>
            <a:r>
              <a:rPr lang="en-US" b="1"/>
              <a:t>Current key lists</a:t>
            </a:r>
            <a:endParaRPr lang="en-US"/>
          </a:p>
          <a:p>
            <a:pPr lvl="2"/>
            <a:r>
              <a:rPr lang="en-US" b="1"/>
              <a:t>Kurzsignalheft</a:t>
            </a:r>
            <a:r>
              <a:rPr lang="en-US"/>
              <a:t> (short-signal codebook)</a:t>
            </a:r>
          </a:p>
          <a:p>
            <a:pPr lvl="2"/>
            <a:r>
              <a:rPr lang="en-US" b="1"/>
              <a:t>Wetterkurzschlüssel</a:t>
            </a:r>
            <a:r>
              <a:rPr lang="en-US"/>
              <a:t> (weather cipher book)</a:t>
            </a:r>
          </a:p>
          <a:p>
            <a:pPr marL="378013" lvl="2" indent="0">
              <a:buNone/>
            </a:pPr>
            <a:endParaRPr lang="en-US"/>
          </a:p>
          <a:p>
            <a:pPr marL="0" indent="0">
              <a:buNone/>
            </a:pPr>
            <a:r>
              <a:rPr lang="en-US" b="1"/>
              <a:t>Why this mattered</a:t>
            </a:r>
          </a:p>
          <a:p>
            <a:r>
              <a:rPr lang="en-US"/>
              <a:t>This provided </a:t>
            </a:r>
            <a:r>
              <a:rPr lang="en-US" b="1"/>
              <a:t>live, current keys</a:t>
            </a:r>
            <a:endParaRPr lang="en-US"/>
          </a:p>
          <a:p>
            <a:r>
              <a:rPr lang="en-US"/>
              <a:t>It confirmed machine wiring assumptions</a:t>
            </a:r>
          </a:p>
          <a:p>
            <a:r>
              <a:rPr lang="en-US"/>
              <a:t>It allowed Bletchley Park to </a:t>
            </a:r>
            <a:r>
              <a:rPr lang="en-US" b="1"/>
              <a:t>read naval traffic in near real time</a:t>
            </a:r>
            <a:endParaRPr lang="en-US"/>
          </a:p>
          <a:p>
            <a:pPr marL="0" indent="0">
              <a:buNone/>
            </a:pPr>
            <a:endParaRPr lang="en-US" b="1"/>
          </a:p>
          <a:p>
            <a:pPr marL="0" indent="0">
              <a:buNone/>
            </a:pPr>
            <a:r>
              <a:rPr lang="en-US" b="1"/>
              <a:t>The human factor</a:t>
            </a:r>
          </a:p>
          <a:p>
            <a:r>
              <a:rPr lang="en-US"/>
              <a:t>The captain assumed the boat would sink quickly</a:t>
            </a:r>
          </a:p>
          <a:p>
            <a:r>
              <a:rPr lang="en-US"/>
              <a:t>It didn’t</a:t>
            </a:r>
          </a:p>
          <a:p>
            <a:r>
              <a:rPr lang="en-US"/>
              <a:t>That single assumption cost Germany enormous strategic secrecy</a:t>
            </a:r>
          </a:p>
          <a:p>
            <a:pPr marL="0" indent="0">
              <a:buNone/>
            </a:pPr>
            <a:endParaRPr lang="en-US" b="1"/>
          </a:p>
          <a:p>
            <a:pPr marL="0" indent="0">
              <a:buNone/>
            </a:pPr>
            <a:r>
              <a:rPr lang="en-US" b="1"/>
              <a:t>Key Point:</a:t>
            </a:r>
            <a:endParaRPr lang="en-US"/>
          </a:p>
          <a:p>
            <a:r>
              <a:rPr lang="en-US"/>
              <a:t>Enigma didn’t fail because of weak math — it failed because destruction protocols failed under stress.</a:t>
            </a:r>
          </a:p>
          <a:p>
            <a:r>
              <a:rPr lang="en-US"/>
              <a:t>The 2000 film “U-571” was partially inspired by the capture of U-110.</a:t>
            </a:r>
          </a:p>
        </p:txBody>
      </p:sp>
      <p:pic>
        <p:nvPicPr>
          <p:cNvPr id="18434" name="Picture 2" descr="undefined">
            <a:extLst>
              <a:ext uri="{FF2B5EF4-FFF2-40B4-BE49-F238E27FC236}">
                <a16:creationId xmlns:a16="http://schemas.microsoft.com/office/drawing/2014/main" id="{EA3D380B-6943-B83C-6852-0EE5D5660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8345" y="1"/>
            <a:ext cx="4552280" cy="18927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FE4F9F-26E5-7B80-E0F1-0194F600CA30}"/>
              </a:ext>
            </a:extLst>
          </p:cNvPr>
          <p:cNvSpPr txBox="1"/>
          <p:nvPr/>
        </p:nvSpPr>
        <p:spPr>
          <a:xfrm>
            <a:off x="5577208" y="1892791"/>
            <a:ext cx="4454554" cy="461665"/>
          </a:xfrm>
          <a:prstGeom prst="rect">
            <a:avLst/>
          </a:prstGeom>
          <a:noFill/>
        </p:spPr>
        <p:txBody>
          <a:bodyPr wrap="square" rtlCol="0">
            <a:spAutoFit/>
          </a:bodyPr>
          <a:lstStyle/>
          <a:p>
            <a:pPr algn="ctr"/>
            <a:r>
              <a:rPr lang="en-US" sz="1200" b="1"/>
              <a:t>U-110 after being depth-charged</a:t>
            </a:r>
          </a:p>
          <a:p>
            <a:pPr algn="ctr"/>
            <a:r>
              <a:rPr lang="en-US" sz="1200" b="1"/>
              <a:t>HMS Bulldog capture codebooks </a:t>
            </a:r>
          </a:p>
        </p:txBody>
      </p:sp>
      <p:pic>
        <p:nvPicPr>
          <p:cNvPr id="18436" name="Picture 4" descr="undefined">
            <a:extLst>
              <a:ext uri="{FF2B5EF4-FFF2-40B4-BE49-F238E27FC236}">
                <a16:creationId xmlns:a16="http://schemas.microsoft.com/office/drawing/2014/main" id="{FDA23AE1-7A49-C5D4-30D4-975551071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15" y="4957894"/>
            <a:ext cx="1685751" cy="2505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1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5" end="1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6" end="1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9" end="1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21" end="2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D09C3-E071-2818-5450-12338A3824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67C46-6962-0305-7C5A-3B37CC045FD1}"/>
              </a:ext>
            </a:extLst>
          </p:cNvPr>
          <p:cNvSpPr>
            <a:spLocks noGrp="1"/>
          </p:cNvSpPr>
          <p:nvPr>
            <p:ph type="title"/>
          </p:nvPr>
        </p:nvSpPr>
        <p:spPr>
          <a:xfrm>
            <a:off x="1023457" y="143762"/>
            <a:ext cx="8170877" cy="435078"/>
          </a:xfrm>
        </p:spPr>
        <p:txBody>
          <a:bodyPr>
            <a:normAutofit/>
          </a:bodyPr>
          <a:lstStyle/>
          <a:p>
            <a:pPr algn="ctr"/>
            <a:r>
              <a:rPr lang="en-US" b="1"/>
              <a:t>Capture of U-559: The Heroic scramble</a:t>
            </a:r>
            <a:endParaRPr b="1"/>
          </a:p>
        </p:txBody>
      </p:sp>
      <p:sp>
        <p:nvSpPr>
          <p:cNvPr id="3" name="Content Placeholder 2">
            <a:extLst>
              <a:ext uri="{FF2B5EF4-FFF2-40B4-BE49-F238E27FC236}">
                <a16:creationId xmlns:a16="http://schemas.microsoft.com/office/drawing/2014/main" id="{992930CA-345B-DDD9-F4C6-1434BDF504A4}"/>
              </a:ext>
            </a:extLst>
          </p:cNvPr>
          <p:cNvSpPr>
            <a:spLocks noGrp="1"/>
          </p:cNvSpPr>
          <p:nvPr>
            <p:ph idx="1"/>
          </p:nvPr>
        </p:nvSpPr>
        <p:spPr>
          <a:xfrm>
            <a:off x="128773" y="788592"/>
            <a:ext cx="5792193" cy="6155416"/>
          </a:xfrm>
        </p:spPr>
        <p:txBody>
          <a:bodyPr>
            <a:normAutofit/>
          </a:bodyPr>
          <a:lstStyle/>
          <a:p>
            <a:pPr marL="0" indent="0">
              <a:buNone/>
            </a:pPr>
            <a:r>
              <a:rPr lang="en-US"/>
              <a:t>One of the most dramatic crypto anecdotes of the war.</a:t>
            </a:r>
          </a:p>
          <a:p>
            <a:pPr marL="0" indent="0">
              <a:buNone/>
            </a:pPr>
            <a:endParaRPr lang="en-US" b="1"/>
          </a:p>
          <a:p>
            <a:pPr marL="0" indent="0">
              <a:buNone/>
            </a:pPr>
            <a:r>
              <a:rPr lang="en-US" b="1"/>
              <a:t>What happened</a:t>
            </a:r>
          </a:p>
          <a:p>
            <a:r>
              <a:rPr lang="en-US"/>
              <a:t>Spotted at 5 AM on Oct 20, 1942 70 miles north of the Nile delta</a:t>
            </a:r>
          </a:p>
          <a:p>
            <a:r>
              <a:rPr lang="en-US"/>
              <a:t>Attacked with depth charges and forced to surface</a:t>
            </a:r>
          </a:p>
          <a:p>
            <a:r>
              <a:rPr lang="en-US"/>
              <a:t>German crew scrambled to get out and neglectred to destroy codebooks</a:t>
            </a:r>
          </a:p>
          <a:p>
            <a:r>
              <a:rPr lang="en-US"/>
              <a:t>Crucially, neglected to properly scuttle the ship</a:t>
            </a:r>
          </a:p>
          <a:p>
            <a:r>
              <a:rPr lang="en-US"/>
              <a:t>As it sank, </a:t>
            </a:r>
            <a:r>
              <a:rPr lang="en-US" b="1"/>
              <a:t>three British sailors</a:t>
            </a:r>
            <a:r>
              <a:rPr lang="en-US"/>
              <a:t> swam aboard</a:t>
            </a:r>
          </a:p>
          <a:p>
            <a:r>
              <a:rPr lang="en-US"/>
              <a:t>Two drowned retrieving materials</a:t>
            </a:r>
          </a:p>
          <a:p>
            <a:r>
              <a:rPr lang="en-US"/>
              <a:t>The third survived, clutching codebooks</a:t>
            </a:r>
          </a:p>
          <a:p>
            <a:pPr marL="189006" lvl="1" indent="0">
              <a:buNone/>
            </a:pPr>
            <a:endParaRPr lang="en-US"/>
          </a:p>
          <a:p>
            <a:pPr marL="94503" indent="0">
              <a:buNone/>
            </a:pPr>
            <a:r>
              <a:rPr lang="en-US" b="1"/>
              <a:t>Why this mattered</a:t>
            </a:r>
          </a:p>
          <a:p>
            <a:r>
              <a:rPr lang="en-US"/>
              <a:t>Naval Enigma had recently changed</a:t>
            </a:r>
          </a:p>
          <a:p>
            <a:r>
              <a:rPr lang="en-US"/>
              <a:t>Bletchley had gone blind</a:t>
            </a:r>
          </a:p>
          <a:p>
            <a:r>
              <a:rPr lang="en-US"/>
              <a:t>These books restored decryption capability just in time</a:t>
            </a:r>
          </a:p>
          <a:p>
            <a:r>
              <a:rPr lang="en-US"/>
              <a:t>Article: </a:t>
            </a:r>
            <a:r>
              <a:rPr lang="en-US">
                <a:hlinkClick r:id="rId2"/>
              </a:rPr>
              <a:t>https://www.theguardian.com/world/2017/oct/20/enigma-code-u-boat-u559-hms-petard-sebag-montefiori</a:t>
            </a:r>
            <a:r>
              <a:rPr lang="en-US"/>
              <a:t> </a:t>
            </a:r>
          </a:p>
        </p:txBody>
      </p:sp>
      <p:pic>
        <p:nvPicPr>
          <p:cNvPr id="5" name="Picture 4" descr="A large ship in water&#10;&#10;AI-generated content may be incorrect.">
            <a:extLst>
              <a:ext uri="{FF2B5EF4-FFF2-40B4-BE49-F238E27FC236}">
                <a16:creationId xmlns:a16="http://schemas.microsoft.com/office/drawing/2014/main" id="{4A96D0BB-0700-D815-C95F-C4027794B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118" y="4697835"/>
            <a:ext cx="3444258" cy="2635337"/>
          </a:xfrm>
          <a:prstGeom prst="rect">
            <a:avLst/>
          </a:prstGeom>
        </p:spPr>
      </p:pic>
    </p:spTree>
    <p:extLst>
      <p:ext uri="{BB962C8B-B14F-4D97-AF65-F5344CB8AC3E}">
        <p14:creationId xmlns:p14="http://schemas.microsoft.com/office/powerpoint/2010/main" val="973275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5396781C-32A1-4FDA-A83B-A7FF8C1B1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7559675"/>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16B6E2-9224-6A2E-E959-1665DA5D2D3B}"/>
              </a:ext>
            </a:extLst>
          </p:cNvPr>
          <p:cNvSpPr>
            <a:spLocks noGrp="1"/>
          </p:cNvSpPr>
          <p:nvPr>
            <p:ph type="title"/>
          </p:nvPr>
        </p:nvSpPr>
        <p:spPr>
          <a:xfrm>
            <a:off x="4326268" y="1809727"/>
            <a:ext cx="5077064" cy="1458846"/>
          </a:xfrm>
        </p:spPr>
        <p:txBody>
          <a:bodyPr vert="horz" lIns="91440" tIns="45720" rIns="91440" bIns="45720" rtlCol="0" anchor="t">
            <a:normAutofit/>
          </a:bodyPr>
          <a:lstStyle/>
          <a:p>
            <a:r>
              <a:rPr lang="en-US" sz="3200">
                <a:solidFill>
                  <a:schemeClr val="bg1"/>
                </a:solidFill>
              </a:rPr>
              <a:t>“Three may keep a secret if two of them are dead.</a:t>
            </a:r>
            <a:br>
              <a:rPr lang="en-US" sz="3200">
                <a:solidFill>
                  <a:schemeClr val="bg1"/>
                </a:solidFill>
              </a:rPr>
            </a:br>
            <a:r>
              <a:rPr lang="en-US" sz="3200">
                <a:solidFill>
                  <a:schemeClr val="bg1"/>
                </a:solidFill>
              </a:rPr>
              <a:t>	- Benjamin Franklin</a:t>
            </a:r>
          </a:p>
        </p:txBody>
      </p:sp>
      <p:pic>
        <p:nvPicPr>
          <p:cNvPr id="2050" name="Picture 2">
            <a:extLst>
              <a:ext uri="{FF2B5EF4-FFF2-40B4-BE49-F238E27FC236}">
                <a16:creationId xmlns:a16="http://schemas.microsoft.com/office/drawing/2014/main" id="{19CCBB38-82A3-CB23-2607-EE5B8C3F33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466" r="20867" b="1"/>
          <a:stretch>
            <a:fillRect/>
          </a:stretch>
        </p:blipFill>
        <p:spPr bwMode="auto">
          <a:xfrm>
            <a:off x="20" y="10"/>
            <a:ext cx="3759214" cy="7559665"/>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noFill/>
          <a:effectLst/>
          <a:extLst>
            <a:ext uri="{909E8E84-426E-40DD-AFC4-6F175D3DCCD1}">
              <a14:hiddenFill xmlns:a14="http://schemas.microsoft.com/office/drawing/2010/main">
                <a:solidFill>
                  <a:srgbClr val="FFFFFF"/>
                </a:solidFill>
              </a14:hiddenFill>
            </a:ext>
          </a:extLst>
        </p:spPr>
      </p:pic>
      <p:grpSp>
        <p:nvGrpSpPr>
          <p:cNvPr id="2062" name="Group 2061">
            <a:extLst>
              <a:ext uri="{FF2B5EF4-FFF2-40B4-BE49-F238E27FC236}">
                <a16:creationId xmlns:a16="http://schemas.microsoft.com/office/drawing/2014/main" id="{54A1C8FD-E5B7-4BEC-A74A-A55FB8EA7C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6999" y="-1"/>
            <a:ext cx="731110" cy="7559676"/>
            <a:chOff x="3697284" y="-1"/>
            <a:chExt cx="884241" cy="6858001"/>
          </a:xfrm>
          <a:effectLst>
            <a:outerShdw blurRad="381000" dist="152400" algn="l" rotWithShape="0">
              <a:prstClr val="black">
                <a:alpha val="10000"/>
              </a:prstClr>
            </a:outerShdw>
          </a:effectLst>
        </p:grpSpPr>
        <p:sp>
          <p:nvSpPr>
            <p:cNvPr id="2063" name="Freeform: Shape 2062">
              <a:extLst>
                <a:ext uri="{FF2B5EF4-FFF2-40B4-BE49-F238E27FC236}">
                  <a16:creationId xmlns:a16="http://schemas.microsoft.com/office/drawing/2014/main" id="{B20D202D-5E48-4B15-9AF5-71BED4FCF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4" name="Freeform: Shape 2063">
              <a:extLst>
                <a:ext uri="{FF2B5EF4-FFF2-40B4-BE49-F238E27FC236}">
                  <a16:creationId xmlns:a16="http://schemas.microsoft.com/office/drawing/2014/main" id="{68D6A069-9380-4E59-A0DA-07053EE8E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616B5661-3839-509A-B364-9ADAF0349D0D}"/>
              </a:ext>
            </a:extLst>
          </p:cNvPr>
          <p:cNvSpPr txBox="1"/>
          <p:nvPr/>
        </p:nvSpPr>
        <p:spPr>
          <a:xfrm>
            <a:off x="4326269" y="3468323"/>
            <a:ext cx="5077064" cy="2956408"/>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1400">
                <a:solidFill>
                  <a:schemeClr val="bg1">
                    <a:alpha val="80000"/>
                  </a:schemeClr>
                </a:solidFill>
              </a:rPr>
              <a:t>A truism from Benjamin Franklin.</a:t>
            </a:r>
          </a:p>
          <a:p>
            <a:pPr indent="-228600">
              <a:lnSpc>
                <a:spcPct val="90000"/>
              </a:lnSpc>
              <a:spcAft>
                <a:spcPts val="600"/>
              </a:spcAft>
              <a:buFont typeface="Arial" panose="020B0604020202020204" pitchFamily="34" charset="0"/>
              <a:buChar char="•"/>
            </a:pPr>
            <a:endParaRPr lang="en-US" sz="1400">
              <a:solidFill>
                <a:schemeClr val="bg1">
                  <a:alpha val="80000"/>
                </a:schemeClr>
              </a:solidFill>
            </a:endParaRPr>
          </a:p>
          <a:p>
            <a:pPr indent="-228600">
              <a:lnSpc>
                <a:spcPct val="90000"/>
              </a:lnSpc>
              <a:spcAft>
                <a:spcPts val="600"/>
              </a:spcAft>
              <a:buFont typeface="Arial" panose="020B0604020202020204" pitchFamily="34" charset="0"/>
              <a:buChar char="•"/>
            </a:pPr>
            <a:r>
              <a:rPr lang="en-US" sz="1400">
                <a:solidFill>
                  <a:schemeClr val="bg1">
                    <a:alpha val="80000"/>
                  </a:schemeClr>
                </a:solidFill>
              </a:rPr>
              <a:t>Or is it???</a:t>
            </a:r>
          </a:p>
          <a:p>
            <a:pPr indent="-228600">
              <a:lnSpc>
                <a:spcPct val="90000"/>
              </a:lnSpc>
              <a:spcAft>
                <a:spcPts val="600"/>
              </a:spcAft>
              <a:buFont typeface="Arial" panose="020B0604020202020204" pitchFamily="34" charset="0"/>
              <a:buChar char="•"/>
            </a:pPr>
            <a:endParaRPr lang="en-US" sz="1400">
              <a:solidFill>
                <a:schemeClr val="bg1">
                  <a:alpha val="80000"/>
                </a:schemeClr>
              </a:solidFill>
            </a:endParaRPr>
          </a:p>
          <a:p>
            <a:pPr indent="-228600">
              <a:lnSpc>
                <a:spcPct val="90000"/>
              </a:lnSpc>
              <a:spcAft>
                <a:spcPts val="600"/>
              </a:spcAft>
              <a:buFont typeface="Arial" panose="020B0604020202020204" pitchFamily="34" charset="0"/>
              <a:buChar char="•"/>
            </a:pPr>
            <a:r>
              <a:rPr lang="en-US" sz="1400">
                <a:solidFill>
                  <a:schemeClr val="bg1">
                    <a:alpha val="80000"/>
                  </a:schemeClr>
                </a:solidFill>
              </a:rPr>
              <a:t>Thousands of people knew about the breaking of Enigma, and for reasons of patriotism, legal threats, and recognition of the stakes involved, maintained their silence for decades. </a:t>
            </a:r>
          </a:p>
          <a:p>
            <a:pPr indent="-228600">
              <a:lnSpc>
                <a:spcPct val="90000"/>
              </a:lnSpc>
              <a:spcAft>
                <a:spcPts val="600"/>
              </a:spcAft>
              <a:buFont typeface="Arial" panose="020B0604020202020204" pitchFamily="34" charset="0"/>
              <a:buChar char="•"/>
            </a:pPr>
            <a:endParaRPr lang="en-US" sz="1400">
              <a:solidFill>
                <a:schemeClr val="bg1">
                  <a:alpha val="80000"/>
                </a:schemeClr>
              </a:solidFill>
            </a:endParaRPr>
          </a:p>
          <a:p>
            <a:pPr indent="-228600">
              <a:lnSpc>
                <a:spcPct val="90000"/>
              </a:lnSpc>
              <a:spcAft>
                <a:spcPts val="600"/>
              </a:spcAft>
              <a:buFont typeface="Arial" panose="020B0604020202020204" pitchFamily="34" charset="0"/>
              <a:buChar char="•"/>
            </a:pPr>
            <a:r>
              <a:rPr lang="en-US" sz="1400">
                <a:solidFill>
                  <a:schemeClr val="bg1">
                    <a:alpha val="80000"/>
                  </a:schemeClr>
                </a:solidFill>
              </a:rPr>
              <a:t>A common reaction to conspiracy theories is “There’s no way they could keep something like that secret.” Turns out that sometimes, there is! </a:t>
            </a:r>
          </a:p>
          <a:p>
            <a:pPr lvl="1" indent="-228600">
              <a:lnSpc>
                <a:spcPct val="90000"/>
              </a:lnSpc>
              <a:spcAft>
                <a:spcPts val="600"/>
              </a:spcAft>
              <a:buFont typeface="Arial" panose="020B0604020202020204" pitchFamily="34" charset="0"/>
              <a:buChar char="•"/>
            </a:pPr>
            <a:r>
              <a:rPr lang="en-US" sz="1400">
                <a:solidFill>
                  <a:schemeClr val="bg1">
                    <a:alpha val="80000"/>
                  </a:schemeClr>
                </a:solidFill>
              </a:rPr>
              <a:t>That being said, it is VERY rare for things not to get out there in this day and age!</a:t>
            </a:r>
          </a:p>
          <a:p>
            <a:pPr indent="-228600">
              <a:lnSpc>
                <a:spcPct val="90000"/>
              </a:lnSpc>
              <a:spcAft>
                <a:spcPts val="600"/>
              </a:spcAft>
              <a:buFont typeface="Arial" panose="020B0604020202020204" pitchFamily="34" charset="0"/>
              <a:buChar char="•"/>
            </a:pPr>
            <a:endParaRPr lang="en-US" sz="1400">
              <a:solidFill>
                <a:schemeClr val="bg1">
                  <a:alpha val="80000"/>
                </a:schemeClr>
              </a:solidFill>
            </a:endParaRPr>
          </a:p>
          <a:p>
            <a:pPr indent="-228600">
              <a:lnSpc>
                <a:spcPct val="90000"/>
              </a:lnSpc>
              <a:spcAft>
                <a:spcPts val="600"/>
              </a:spcAft>
              <a:buFont typeface="Arial" panose="020B0604020202020204" pitchFamily="34" charset="0"/>
              <a:buChar char="•"/>
            </a:pPr>
            <a:endParaRPr lang="en-US" sz="1400">
              <a:solidFill>
                <a:schemeClr val="bg1">
                  <a:alpha val="80000"/>
                </a:schemeClr>
              </a:solidFill>
            </a:endParaRPr>
          </a:p>
        </p:txBody>
      </p:sp>
    </p:spTree>
    <p:extLst>
      <p:ext uri="{BB962C8B-B14F-4D97-AF65-F5344CB8AC3E}">
        <p14:creationId xmlns:p14="http://schemas.microsoft.com/office/powerpoint/2010/main" val="474920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927EC-C802-890A-90EF-251C26FB0E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A3BF1-3DBA-D70A-BEB3-FCFAA6191F5B}"/>
              </a:ext>
            </a:extLst>
          </p:cNvPr>
          <p:cNvSpPr>
            <a:spLocks noGrp="1"/>
          </p:cNvSpPr>
          <p:nvPr>
            <p:ph type="title"/>
          </p:nvPr>
        </p:nvSpPr>
        <p:spPr>
          <a:xfrm>
            <a:off x="1023457" y="143762"/>
            <a:ext cx="8170877" cy="435078"/>
          </a:xfrm>
        </p:spPr>
        <p:txBody>
          <a:bodyPr>
            <a:normAutofit/>
          </a:bodyPr>
          <a:lstStyle/>
          <a:p>
            <a:pPr algn="ctr"/>
            <a:r>
              <a:rPr lang="en-US" b="1"/>
              <a:t>Captured keys had to be kept hidden</a:t>
            </a:r>
            <a:endParaRPr b="1"/>
          </a:p>
        </p:txBody>
      </p:sp>
      <p:sp>
        <p:nvSpPr>
          <p:cNvPr id="3" name="Content Placeholder 2">
            <a:extLst>
              <a:ext uri="{FF2B5EF4-FFF2-40B4-BE49-F238E27FC236}">
                <a16:creationId xmlns:a16="http://schemas.microsoft.com/office/drawing/2014/main" id="{4019C2D0-19D1-2448-8E9B-34D20DCC632B}"/>
              </a:ext>
            </a:extLst>
          </p:cNvPr>
          <p:cNvSpPr>
            <a:spLocks noGrp="1"/>
          </p:cNvSpPr>
          <p:nvPr>
            <p:ph idx="1"/>
          </p:nvPr>
        </p:nvSpPr>
        <p:spPr>
          <a:xfrm>
            <a:off x="128773" y="788592"/>
            <a:ext cx="8553832" cy="5142660"/>
          </a:xfrm>
        </p:spPr>
        <p:txBody>
          <a:bodyPr>
            <a:normAutofit/>
          </a:bodyPr>
          <a:lstStyle/>
          <a:p>
            <a:pPr marL="0" indent="0">
              <a:buNone/>
            </a:pPr>
            <a:r>
              <a:rPr lang="en-US"/>
              <a:t>Even from allies!!</a:t>
            </a:r>
          </a:p>
          <a:p>
            <a:pPr marL="0" indent="0">
              <a:buNone/>
            </a:pPr>
            <a:endParaRPr lang="en-US" b="1"/>
          </a:p>
          <a:p>
            <a:pPr marL="0" indent="0">
              <a:buNone/>
            </a:pPr>
            <a:r>
              <a:rPr lang="en-US"/>
              <a:t>When keys were captured, </a:t>
            </a:r>
            <a:r>
              <a:rPr lang="en-US" b="1"/>
              <a:t>Allies had to pretend</a:t>
            </a:r>
            <a:r>
              <a:rPr lang="en-US"/>
              <a:t> they were </a:t>
            </a:r>
            <a:r>
              <a:rPr lang="en-US" i="1"/>
              <a:t>not</a:t>
            </a:r>
            <a:r>
              <a:rPr lang="en-US"/>
              <a:t> reading Enigma</a:t>
            </a:r>
          </a:p>
          <a:p>
            <a:r>
              <a:rPr lang="en-US"/>
              <a:t>Convoys were sometimes allowed to be attacked</a:t>
            </a:r>
          </a:p>
          <a:p>
            <a:r>
              <a:rPr lang="en-US"/>
              <a:t>Rescue missions were delayed or rerouted</a:t>
            </a:r>
          </a:p>
          <a:p>
            <a:pPr marL="0" indent="0">
              <a:buNone/>
            </a:pPr>
            <a:endParaRPr lang="en-US"/>
          </a:p>
          <a:p>
            <a:pPr marL="0" indent="0">
              <a:buNone/>
            </a:pPr>
            <a:r>
              <a:rPr lang="en-US" b="1"/>
              <a:t>Otherwise:</a:t>
            </a:r>
          </a:p>
          <a:p>
            <a:r>
              <a:rPr lang="en-US"/>
              <a:t>Germans would suspect compromise</a:t>
            </a:r>
          </a:p>
          <a:p>
            <a:r>
              <a:rPr lang="en-US"/>
              <a:t>And change procedures</a:t>
            </a:r>
          </a:p>
        </p:txBody>
      </p:sp>
    </p:spTree>
    <p:extLst>
      <p:ext uri="{BB962C8B-B14F-4D97-AF65-F5344CB8AC3E}">
        <p14:creationId xmlns:p14="http://schemas.microsoft.com/office/powerpoint/2010/main" val="1182667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0BE29-DB66-D9BA-F297-49EC20CE93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F7250-C545-19C1-A019-3627199CB975}"/>
              </a:ext>
            </a:extLst>
          </p:cNvPr>
          <p:cNvSpPr>
            <a:spLocks noGrp="1"/>
          </p:cNvSpPr>
          <p:nvPr>
            <p:ph type="title"/>
          </p:nvPr>
        </p:nvSpPr>
        <p:spPr>
          <a:xfrm>
            <a:off x="1023457" y="143762"/>
            <a:ext cx="8170877" cy="435078"/>
          </a:xfrm>
        </p:spPr>
        <p:txBody>
          <a:bodyPr>
            <a:normAutofit/>
          </a:bodyPr>
          <a:lstStyle/>
          <a:p>
            <a:pPr algn="ctr"/>
            <a:r>
              <a:rPr lang="en-US" b="1"/>
              <a:t>Capture of U-505</a:t>
            </a:r>
            <a:endParaRPr b="1"/>
          </a:p>
        </p:txBody>
      </p:sp>
      <p:sp>
        <p:nvSpPr>
          <p:cNvPr id="3" name="Content Placeholder 2">
            <a:extLst>
              <a:ext uri="{FF2B5EF4-FFF2-40B4-BE49-F238E27FC236}">
                <a16:creationId xmlns:a16="http://schemas.microsoft.com/office/drawing/2014/main" id="{C86AB8BB-4149-8151-160E-150BB696FB0C}"/>
              </a:ext>
            </a:extLst>
          </p:cNvPr>
          <p:cNvSpPr>
            <a:spLocks noGrp="1"/>
          </p:cNvSpPr>
          <p:nvPr>
            <p:ph idx="1"/>
          </p:nvPr>
        </p:nvSpPr>
        <p:spPr>
          <a:xfrm>
            <a:off x="128773" y="788591"/>
            <a:ext cx="5909888" cy="6627321"/>
          </a:xfrm>
        </p:spPr>
        <p:txBody>
          <a:bodyPr>
            <a:normAutofit/>
          </a:bodyPr>
          <a:lstStyle/>
          <a:p>
            <a:pPr marL="0" indent="0">
              <a:buNone/>
            </a:pPr>
            <a:r>
              <a:rPr lang="en-US" b="1"/>
              <a:t>The boarding was explicitly about code material</a:t>
            </a:r>
          </a:p>
          <a:p>
            <a:r>
              <a:rPr lang="en-US" b="1"/>
              <a:t>During the capture:</a:t>
            </a:r>
          </a:p>
          <a:p>
            <a:pPr lvl="1"/>
            <a:r>
              <a:rPr lang="en-US"/>
              <a:t>A U.S. Navy boarding party rushed aboard </a:t>
            </a:r>
            <a:r>
              <a:rPr lang="en-US" b="1"/>
              <a:t>before the submarine sank</a:t>
            </a:r>
            <a:endParaRPr lang="en-US"/>
          </a:p>
          <a:p>
            <a:pPr lvl="1"/>
            <a:r>
              <a:rPr lang="en-US"/>
              <a:t>Their </a:t>
            </a:r>
            <a:r>
              <a:rPr lang="en-US" b="1"/>
              <a:t>top priority</a:t>
            </a:r>
            <a:r>
              <a:rPr lang="en-US"/>
              <a:t> was </a:t>
            </a:r>
            <a:r>
              <a:rPr lang="en-US" i="1"/>
              <a:t>not</a:t>
            </a:r>
            <a:r>
              <a:rPr lang="en-US"/>
              <a:t> the vessel. It was codebooks and radio logs.</a:t>
            </a:r>
          </a:p>
          <a:p>
            <a:r>
              <a:rPr lang="en-US"/>
              <a:t>By 1944, the Allies fully understood that </a:t>
            </a:r>
            <a:r>
              <a:rPr lang="en-US" b="1"/>
              <a:t>paper mattered more than steel</a:t>
            </a:r>
            <a:r>
              <a:rPr lang="en-US"/>
              <a:t>.</a:t>
            </a:r>
          </a:p>
          <a:p>
            <a:pPr marL="0" indent="0">
              <a:buNone/>
            </a:pPr>
            <a:r>
              <a:rPr lang="en-US" b="1"/>
              <a:t>The Germans failed to destroy everything — again</a:t>
            </a:r>
          </a:p>
          <a:p>
            <a:r>
              <a:rPr lang="en-US"/>
              <a:t>Despite strict orders (recall the </a:t>
            </a:r>
            <a:r>
              <a:rPr lang="en-US" i="1"/>
              <a:t>Achtung!</a:t>
            </a:r>
            <a:r>
              <a:rPr lang="en-US"/>
              <a:t> warning from earlier:</a:t>
            </a:r>
          </a:p>
          <a:p>
            <a:pPr lvl="1"/>
            <a:r>
              <a:rPr lang="en-US"/>
              <a:t>The crew </a:t>
            </a:r>
            <a:r>
              <a:rPr lang="en-US" b="1"/>
              <a:t>abandoned ship too quickly</a:t>
            </a:r>
            <a:endParaRPr lang="en-US"/>
          </a:p>
          <a:p>
            <a:pPr lvl="1"/>
            <a:r>
              <a:rPr lang="en-US"/>
              <a:t>Scuttling charges failed</a:t>
            </a:r>
          </a:p>
          <a:p>
            <a:pPr lvl="1"/>
            <a:r>
              <a:rPr lang="en-US"/>
              <a:t>Destruction procedures were incomplete</a:t>
            </a:r>
          </a:p>
          <a:p>
            <a:pPr lvl="1"/>
            <a:r>
              <a:rPr lang="en-US"/>
              <a:t>In other words: German crypto security repeatedly failed not in design, but in the final seconds of human decision-making.</a:t>
            </a:r>
          </a:p>
          <a:p>
            <a:pPr lvl="1"/>
            <a:endParaRPr lang="en-US"/>
          </a:p>
          <a:p>
            <a:r>
              <a:rPr lang="en-US"/>
              <a:t>Fifty-eight of the 59 German crewmembers on board survived — one was killed by gunfire — and were taken as prisoners of war to Camp Ruston in Louisiana, where they remained until the end of the war.</a:t>
            </a:r>
          </a:p>
          <a:p>
            <a:pPr lvl="2"/>
            <a:r>
              <a:rPr lang="en-US"/>
              <a:t>Not even the Red Cross as notified – which was very questionable from a “rules-of-war” perspective. </a:t>
            </a:r>
          </a:p>
          <a:p>
            <a:r>
              <a:rPr lang="en-US"/>
              <a:t>The U-505 was painted black to conceal its true identity and kept in Bermuda for the remainder of the war.</a:t>
            </a:r>
          </a:p>
          <a:p>
            <a:pPr lvl="1"/>
            <a:endParaRPr lang="en-US"/>
          </a:p>
          <a:p>
            <a:pPr lvl="1"/>
            <a:endParaRPr lang="en-US"/>
          </a:p>
          <a:p>
            <a:pPr marL="94503" indent="0">
              <a:buNone/>
            </a:pPr>
            <a:endParaRPr lang="en-US"/>
          </a:p>
          <a:p>
            <a:pPr marL="0" indent="0">
              <a:buNone/>
            </a:pPr>
            <a:endParaRPr lang="en-US"/>
          </a:p>
          <a:p>
            <a:pPr marL="0" indent="0">
              <a:buNone/>
            </a:pPr>
            <a:endParaRPr lang="en-US"/>
          </a:p>
          <a:p>
            <a:pPr marL="0" indent="0">
              <a:buNone/>
            </a:pPr>
            <a:endParaRPr lang="en-US"/>
          </a:p>
        </p:txBody>
      </p:sp>
      <p:pic>
        <p:nvPicPr>
          <p:cNvPr id="23554" name="Picture 2" descr="Water flooded in through a filter that was left open by fleeing German submariners, threatening to sink the vessel.">
            <a:extLst>
              <a:ext uri="{FF2B5EF4-FFF2-40B4-BE49-F238E27FC236}">
                <a16:creationId xmlns:a16="http://schemas.microsoft.com/office/drawing/2014/main" id="{18D6DCBB-B646-AE40-A602-3CE8A1D7D6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3911" y="3779837"/>
            <a:ext cx="3260403" cy="19221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E23C8C3-5958-05C4-7304-F6D999889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975" y="993021"/>
            <a:ext cx="3420276" cy="19221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B946B1-27E5-4EAE-57E5-A66F0026F362}"/>
              </a:ext>
            </a:extLst>
          </p:cNvPr>
          <p:cNvSpPr txBox="1"/>
          <p:nvPr/>
        </p:nvSpPr>
        <p:spPr>
          <a:xfrm>
            <a:off x="6453975" y="2924270"/>
            <a:ext cx="3420276" cy="276999"/>
          </a:xfrm>
          <a:prstGeom prst="rect">
            <a:avLst/>
          </a:prstGeom>
          <a:noFill/>
        </p:spPr>
        <p:txBody>
          <a:bodyPr wrap="square" rtlCol="0">
            <a:spAutoFit/>
          </a:bodyPr>
          <a:lstStyle/>
          <a:p>
            <a:pPr algn="ctr"/>
            <a:r>
              <a:rPr lang="en-US" sz="1200" b="1"/>
              <a:t>U-505 Boarding Party</a:t>
            </a:r>
          </a:p>
        </p:txBody>
      </p:sp>
      <p:sp>
        <p:nvSpPr>
          <p:cNvPr id="5" name="TextBox 4">
            <a:extLst>
              <a:ext uri="{FF2B5EF4-FFF2-40B4-BE49-F238E27FC236}">
                <a16:creationId xmlns:a16="http://schemas.microsoft.com/office/drawing/2014/main" id="{EBA5654E-69F2-03CB-3BE9-EE5BBFCE530C}"/>
              </a:ext>
            </a:extLst>
          </p:cNvPr>
          <p:cNvSpPr txBox="1"/>
          <p:nvPr/>
        </p:nvSpPr>
        <p:spPr>
          <a:xfrm>
            <a:off x="6374038" y="5702032"/>
            <a:ext cx="3420276" cy="276999"/>
          </a:xfrm>
          <a:prstGeom prst="rect">
            <a:avLst/>
          </a:prstGeom>
          <a:noFill/>
        </p:spPr>
        <p:txBody>
          <a:bodyPr wrap="square" rtlCol="0">
            <a:spAutoFit/>
          </a:bodyPr>
          <a:lstStyle/>
          <a:p>
            <a:pPr algn="ctr"/>
            <a:r>
              <a:rPr lang="en-US" sz="1200" b="1"/>
              <a:t>Sea Strainger Valve at MSI</a:t>
            </a:r>
          </a:p>
        </p:txBody>
      </p:sp>
    </p:spTree>
    <p:extLst>
      <p:ext uri="{BB962C8B-B14F-4D97-AF65-F5344CB8AC3E}">
        <p14:creationId xmlns:p14="http://schemas.microsoft.com/office/powerpoint/2010/main" val="742694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08512-14E7-EA62-8657-4B4E70B816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F0FEF-1E86-BAE0-4C7D-E97AAD2BC09F}"/>
              </a:ext>
            </a:extLst>
          </p:cNvPr>
          <p:cNvSpPr>
            <a:spLocks noGrp="1"/>
          </p:cNvSpPr>
          <p:nvPr>
            <p:ph type="title"/>
          </p:nvPr>
        </p:nvSpPr>
        <p:spPr>
          <a:xfrm>
            <a:off x="1023457" y="143762"/>
            <a:ext cx="8170877" cy="435078"/>
          </a:xfrm>
        </p:spPr>
        <p:txBody>
          <a:bodyPr>
            <a:normAutofit/>
          </a:bodyPr>
          <a:lstStyle/>
          <a:p>
            <a:pPr algn="ctr"/>
            <a:r>
              <a:rPr lang="en-US" b="1"/>
              <a:t>Capture of u-505 was kept secret</a:t>
            </a:r>
            <a:endParaRPr b="1"/>
          </a:p>
        </p:txBody>
      </p:sp>
      <p:sp>
        <p:nvSpPr>
          <p:cNvPr id="3" name="Content Placeholder 2">
            <a:extLst>
              <a:ext uri="{FF2B5EF4-FFF2-40B4-BE49-F238E27FC236}">
                <a16:creationId xmlns:a16="http://schemas.microsoft.com/office/drawing/2014/main" id="{F3015C5B-5759-1CEC-D058-E371D6F93FAE}"/>
              </a:ext>
            </a:extLst>
          </p:cNvPr>
          <p:cNvSpPr>
            <a:spLocks noGrp="1"/>
          </p:cNvSpPr>
          <p:nvPr>
            <p:ph idx="1"/>
          </p:nvPr>
        </p:nvSpPr>
        <p:spPr>
          <a:xfrm>
            <a:off x="570865" y="618494"/>
            <a:ext cx="6079080" cy="3792117"/>
          </a:xfrm>
        </p:spPr>
        <p:txBody>
          <a:bodyPr>
            <a:normAutofit/>
          </a:bodyPr>
          <a:lstStyle/>
          <a:p>
            <a:pPr marL="0" indent="0">
              <a:buNone/>
            </a:pPr>
            <a:r>
              <a:rPr lang="en-US" sz="1200" b="1"/>
              <a:t>The capture was kept top secret — even from the Red Cross</a:t>
            </a:r>
          </a:p>
          <a:p>
            <a:r>
              <a:rPr lang="en-US" sz="1200"/>
              <a:t>U.s. Classified the capture as </a:t>
            </a:r>
            <a:r>
              <a:rPr lang="en-US" sz="1200" b="1"/>
              <a:t>TOP SECRET</a:t>
            </a:r>
            <a:endParaRPr lang="en-US" sz="1200"/>
          </a:p>
          <a:p>
            <a:r>
              <a:rPr lang="en-US" sz="1200"/>
              <a:t>Officially listed U-505 as </a:t>
            </a:r>
            <a:r>
              <a:rPr lang="en-US" sz="1200" b="1"/>
              <a:t>lost at sea</a:t>
            </a:r>
            <a:endParaRPr lang="en-US" sz="1200"/>
          </a:p>
          <a:p>
            <a:pPr marL="0" indent="0">
              <a:buNone/>
            </a:pPr>
            <a:endParaRPr lang="en-US" sz="1200" b="1"/>
          </a:p>
          <a:p>
            <a:pPr marL="0" indent="0">
              <a:buNone/>
            </a:pPr>
            <a:r>
              <a:rPr lang="en-US" sz="1200" b="1"/>
              <a:t>Held the crew incommunicado</a:t>
            </a:r>
            <a:r>
              <a:rPr lang="en-US" sz="1200"/>
              <a:t> in the U.S.</a:t>
            </a:r>
          </a:p>
          <a:p>
            <a:r>
              <a:rPr lang="en-US" sz="1200"/>
              <a:t>Why?</a:t>
            </a:r>
          </a:p>
          <a:p>
            <a:pPr lvl="1"/>
            <a:r>
              <a:rPr lang="en-US" sz="1200"/>
              <a:t>If Germany learned the sub was captured intact, they would assume </a:t>
            </a:r>
            <a:r>
              <a:rPr lang="en-US" sz="1200" b="1"/>
              <a:t>code compromise</a:t>
            </a:r>
            <a:r>
              <a:rPr lang="en-US" sz="1200"/>
              <a:t>.</a:t>
            </a:r>
          </a:p>
          <a:p>
            <a:r>
              <a:rPr lang="en-US" sz="1200"/>
              <a:t>This secrecy lasted </a:t>
            </a:r>
            <a:r>
              <a:rPr lang="en-US" sz="1200" b="1"/>
              <a:t>until after the war</a:t>
            </a:r>
            <a:r>
              <a:rPr lang="en-US" sz="1200"/>
              <a:t>.</a:t>
            </a:r>
          </a:p>
          <a:p>
            <a:r>
              <a:rPr lang="en-US" sz="1200"/>
              <a:t>The POWs made efforts to make their capture known. The even created balloons out of bags filled with hydrogen gas saying “</a:t>
            </a:r>
            <a:r>
              <a:rPr lang="en-US" sz="1400" b="1" i="1"/>
              <a:t>U-505 Lives!</a:t>
            </a:r>
            <a:r>
              <a:rPr lang="en-US" sz="1200"/>
              <a:t>”. </a:t>
            </a:r>
          </a:p>
          <a:p>
            <a:pPr lvl="2"/>
            <a:r>
              <a:rPr lang="en-US" sz="1200"/>
              <a:t>Unfortunately for them, this too did not work as they had hoped. </a:t>
            </a:r>
          </a:p>
          <a:p>
            <a:pPr marL="0" indent="0">
              <a:buNone/>
            </a:pPr>
            <a:endParaRPr lang="en-US" sz="1200"/>
          </a:p>
        </p:txBody>
      </p:sp>
      <p:sp>
        <p:nvSpPr>
          <p:cNvPr id="9" name="TextBox 8">
            <a:extLst>
              <a:ext uri="{FF2B5EF4-FFF2-40B4-BE49-F238E27FC236}">
                <a16:creationId xmlns:a16="http://schemas.microsoft.com/office/drawing/2014/main" id="{C1FD4091-46B9-CDCB-97DC-D47C92C68975}"/>
              </a:ext>
            </a:extLst>
          </p:cNvPr>
          <p:cNvSpPr txBox="1"/>
          <p:nvPr/>
        </p:nvSpPr>
        <p:spPr>
          <a:xfrm>
            <a:off x="7278662" y="3318172"/>
            <a:ext cx="2231097" cy="276999"/>
          </a:xfrm>
          <a:prstGeom prst="rect">
            <a:avLst/>
          </a:prstGeom>
          <a:noFill/>
        </p:spPr>
        <p:txBody>
          <a:bodyPr wrap="square" rtlCol="0">
            <a:spAutoFit/>
          </a:bodyPr>
          <a:lstStyle/>
          <a:p>
            <a:pPr algn="ctr"/>
            <a:r>
              <a:rPr lang="en-US" sz="1200"/>
              <a:t>POW Camp in Ruston, LA</a:t>
            </a:r>
          </a:p>
        </p:txBody>
      </p:sp>
      <p:pic>
        <p:nvPicPr>
          <p:cNvPr id="11" name="Picture 10">
            <a:extLst>
              <a:ext uri="{FF2B5EF4-FFF2-40B4-BE49-F238E27FC236}">
                <a16:creationId xmlns:a16="http://schemas.microsoft.com/office/drawing/2014/main" id="{F28E16DD-07AF-D674-67BD-0A348C473725}"/>
              </a:ext>
            </a:extLst>
          </p:cNvPr>
          <p:cNvPicPr>
            <a:picLocks noChangeAspect="1"/>
          </p:cNvPicPr>
          <p:nvPr/>
        </p:nvPicPr>
        <p:blipFill>
          <a:blip r:embed="rId2"/>
          <a:stretch>
            <a:fillRect/>
          </a:stretch>
        </p:blipFill>
        <p:spPr>
          <a:xfrm>
            <a:off x="1023457" y="4410611"/>
            <a:ext cx="4709820" cy="2766806"/>
          </a:xfrm>
          <a:prstGeom prst="rect">
            <a:avLst/>
          </a:prstGeom>
        </p:spPr>
      </p:pic>
      <p:sp>
        <p:nvSpPr>
          <p:cNvPr id="12" name="TextBox 11">
            <a:extLst>
              <a:ext uri="{FF2B5EF4-FFF2-40B4-BE49-F238E27FC236}">
                <a16:creationId xmlns:a16="http://schemas.microsoft.com/office/drawing/2014/main" id="{919C38DD-4587-EB3F-8121-B13E9C5F7AAD}"/>
              </a:ext>
            </a:extLst>
          </p:cNvPr>
          <p:cNvSpPr txBox="1"/>
          <p:nvPr/>
        </p:nvSpPr>
        <p:spPr>
          <a:xfrm>
            <a:off x="511728" y="7201865"/>
            <a:ext cx="5733277" cy="276999"/>
          </a:xfrm>
          <a:prstGeom prst="rect">
            <a:avLst/>
          </a:prstGeom>
          <a:noFill/>
        </p:spPr>
        <p:txBody>
          <a:bodyPr wrap="square" rtlCol="0">
            <a:spAutoFit/>
          </a:bodyPr>
          <a:lstStyle/>
          <a:p>
            <a:pPr algn="ctr"/>
            <a:r>
              <a:rPr lang="en-US" sz="1200"/>
              <a:t>Injured U-505 Captain, Harald Longe being transferred to the American ship.</a:t>
            </a:r>
          </a:p>
        </p:txBody>
      </p:sp>
      <p:pic>
        <p:nvPicPr>
          <p:cNvPr id="5" name="Picture 4" descr="A building on a stand&#10;&#10;AI-generated content may be incorrect.">
            <a:extLst>
              <a:ext uri="{FF2B5EF4-FFF2-40B4-BE49-F238E27FC236}">
                <a16:creationId xmlns:a16="http://schemas.microsoft.com/office/drawing/2014/main" id="{F0FA8AE2-1E24-9546-CC5F-B10B1B836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303" y="626560"/>
            <a:ext cx="2377813" cy="2643892"/>
          </a:xfrm>
          <a:prstGeom prst="rect">
            <a:avLst/>
          </a:prstGeom>
        </p:spPr>
      </p:pic>
    </p:spTree>
    <p:extLst>
      <p:ext uri="{BB962C8B-B14F-4D97-AF65-F5344CB8AC3E}">
        <p14:creationId xmlns:p14="http://schemas.microsoft.com/office/powerpoint/2010/main" val="70498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C2434-3988-69B7-B802-9DEB564FB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4D9E8-E950-5F04-3E0B-3E84360ABAD5}"/>
              </a:ext>
            </a:extLst>
          </p:cNvPr>
          <p:cNvSpPr>
            <a:spLocks noGrp="1"/>
          </p:cNvSpPr>
          <p:nvPr>
            <p:ph type="title"/>
          </p:nvPr>
        </p:nvSpPr>
        <p:spPr>
          <a:xfrm>
            <a:off x="1023457" y="143762"/>
            <a:ext cx="8170877" cy="435078"/>
          </a:xfrm>
        </p:spPr>
        <p:txBody>
          <a:bodyPr>
            <a:normAutofit/>
          </a:bodyPr>
          <a:lstStyle/>
          <a:p>
            <a:pPr algn="ctr"/>
            <a:r>
              <a:rPr lang="en-US" b="1"/>
              <a:t>But U-505 </a:t>
            </a:r>
            <a:r>
              <a:rPr lang="en-US" b="1" u="sng"/>
              <a:t>DOES</a:t>
            </a:r>
            <a:r>
              <a:rPr lang="en-US" b="1"/>
              <a:t> live!!!</a:t>
            </a:r>
            <a:endParaRPr b="1"/>
          </a:p>
        </p:txBody>
      </p:sp>
      <p:sp>
        <p:nvSpPr>
          <p:cNvPr id="3" name="Content Placeholder 2">
            <a:extLst>
              <a:ext uri="{FF2B5EF4-FFF2-40B4-BE49-F238E27FC236}">
                <a16:creationId xmlns:a16="http://schemas.microsoft.com/office/drawing/2014/main" id="{E7EB3F64-06F9-CB11-9EE3-80C7E06A91BD}"/>
              </a:ext>
            </a:extLst>
          </p:cNvPr>
          <p:cNvSpPr>
            <a:spLocks noGrp="1"/>
          </p:cNvSpPr>
          <p:nvPr>
            <p:ph idx="1"/>
          </p:nvPr>
        </p:nvSpPr>
        <p:spPr>
          <a:xfrm>
            <a:off x="128773" y="788592"/>
            <a:ext cx="7290930" cy="2189998"/>
          </a:xfrm>
        </p:spPr>
        <p:txBody>
          <a:bodyPr>
            <a:normAutofit fontScale="77500" lnSpcReduction="20000"/>
          </a:bodyPr>
          <a:lstStyle/>
          <a:p>
            <a:pPr marL="0" indent="0">
              <a:buNone/>
            </a:pPr>
            <a:r>
              <a:rPr lang="en-US" sz="1600"/>
              <a:t>U-505 is the only German U-boat captured at sea by United States forces.</a:t>
            </a:r>
          </a:p>
          <a:p>
            <a:pPr marL="0" indent="0">
              <a:buNone/>
            </a:pPr>
            <a:r>
              <a:rPr lang="en-US" sz="1600"/>
              <a:t>And you can see it today at Chicago’s own Museum of Science and Industry</a:t>
            </a:r>
          </a:p>
          <a:p>
            <a:pPr marL="0" indent="0">
              <a:buNone/>
            </a:pPr>
            <a:endParaRPr lang="en-US" sz="1600"/>
          </a:p>
          <a:p>
            <a:r>
              <a:rPr lang="en-US" sz="1600"/>
              <a:t>The U-505 sitting here in Chicago wasn’t captured for its torpedoes — it was captured for its paper.</a:t>
            </a:r>
          </a:p>
          <a:p>
            <a:r>
              <a:rPr lang="en-US" sz="1600"/>
              <a:t>The U.S. Navy boarded it under fire not to steal the machine, but to grab codebooks.</a:t>
            </a:r>
          </a:p>
          <a:p>
            <a:r>
              <a:rPr lang="en-US" sz="1600"/>
              <a:t>And then they pretended the submarine had sunk, because secrecy mattered more than victory parades.</a:t>
            </a:r>
          </a:p>
          <a:p>
            <a:pPr marL="0" indent="0">
              <a:buNone/>
            </a:pPr>
            <a:endParaRPr lang="en-US" sz="1600"/>
          </a:p>
        </p:txBody>
      </p:sp>
      <p:pic>
        <p:nvPicPr>
          <p:cNvPr id="5" name="Picture 4">
            <a:extLst>
              <a:ext uri="{FF2B5EF4-FFF2-40B4-BE49-F238E27FC236}">
                <a16:creationId xmlns:a16="http://schemas.microsoft.com/office/drawing/2014/main" id="{8BE78206-30C6-74F3-7FC5-0F1E5E3E0D1E}"/>
              </a:ext>
            </a:extLst>
          </p:cNvPr>
          <p:cNvPicPr>
            <a:picLocks noChangeAspect="1"/>
          </p:cNvPicPr>
          <p:nvPr/>
        </p:nvPicPr>
        <p:blipFill>
          <a:blip r:embed="rId2"/>
          <a:stretch>
            <a:fillRect/>
          </a:stretch>
        </p:blipFill>
        <p:spPr>
          <a:xfrm>
            <a:off x="7419703" y="578840"/>
            <a:ext cx="2231097" cy="2834096"/>
          </a:xfrm>
          <a:prstGeom prst="rect">
            <a:avLst/>
          </a:prstGeom>
        </p:spPr>
      </p:pic>
      <p:sp>
        <p:nvSpPr>
          <p:cNvPr id="6" name="TextBox 5">
            <a:extLst>
              <a:ext uri="{FF2B5EF4-FFF2-40B4-BE49-F238E27FC236}">
                <a16:creationId xmlns:a16="http://schemas.microsoft.com/office/drawing/2014/main" id="{B9149EA3-7B4A-5030-2DF9-3FE8DD24C62B}"/>
              </a:ext>
            </a:extLst>
          </p:cNvPr>
          <p:cNvSpPr txBox="1"/>
          <p:nvPr/>
        </p:nvSpPr>
        <p:spPr>
          <a:xfrm>
            <a:off x="7419703" y="3398047"/>
            <a:ext cx="2231097" cy="461665"/>
          </a:xfrm>
          <a:prstGeom prst="rect">
            <a:avLst/>
          </a:prstGeom>
          <a:noFill/>
        </p:spPr>
        <p:txBody>
          <a:bodyPr wrap="square" rtlCol="0">
            <a:spAutoFit/>
          </a:bodyPr>
          <a:lstStyle/>
          <a:p>
            <a:r>
              <a:rPr lang="en-US" sz="1200"/>
              <a:t>Cpt. Gallery poses on the coning tower of U-505 </a:t>
            </a:r>
          </a:p>
        </p:txBody>
      </p:sp>
      <p:pic>
        <p:nvPicPr>
          <p:cNvPr id="11" name="Picture 10" descr="A group of people on a ship&#10;&#10;AI-generated content may be incorrect.">
            <a:extLst>
              <a:ext uri="{FF2B5EF4-FFF2-40B4-BE49-F238E27FC236}">
                <a16:creationId xmlns:a16="http://schemas.microsoft.com/office/drawing/2014/main" id="{FAF40A65-DE31-4C3D-3D00-27EEFF7B6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0796" y="4454284"/>
            <a:ext cx="3207216" cy="1987759"/>
          </a:xfrm>
          <a:prstGeom prst="rect">
            <a:avLst/>
          </a:prstGeom>
        </p:spPr>
      </p:pic>
      <p:pic>
        <p:nvPicPr>
          <p:cNvPr id="13" name="Picture 12" descr="A large submarine in a tunnel&#10;&#10;AI-generated content may be incorrect.">
            <a:extLst>
              <a:ext uri="{FF2B5EF4-FFF2-40B4-BE49-F238E27FC236}">
                <a16:creationId xmlns:a16="http://schemas.microsoft.com/office/drawing/2014/main" id="{FB72DF6C-5AA8-E414-B3F1-3382512A9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11" y="2955303"/>
            <a:ext cx="5824829" cy="4368622"/>
          </a:xfrm>
          <a:prstGeom prst="rect">
            <a:avLst/>
          </a:prstGeom>
        </p:spPr>
      </p:pic>
    </p:spTree>
    <p:extLst>
      <p:ext uri="{BB962C8B-B14F-4D97-AF65-F5344CB8AC3E}">
        <p14:creationId xmlns:p14="http://schemas.microsoft.com/office/powerpoint/2010/main" val="296388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A9ABE-1F3C-59F0-9C76-971B10BD2A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99497B-B19A-1AD1-AA2C-8DC132B83356}"/>
              </a:ext>
            </a:extLst>
          </p:cNvPr>
          <p:cNvSpPr>
            <a:spLocks noGrp="1"/>
          </p:cNvSpPr>
          <p:nvPr>
            <p:ph type="title"/>
          </p:nvPr>
        </p:nvSpPr>
        <p:spPr>
          <a:xfrm>
            <a:off x="1023457" y="143762"/>
            <a:ext cx="8170877" cy="435078"/>
          </a:xfrm>
        </p:spPr>
        <p:txBody>
          <a:bodyPr>
            <a:normAutofit/>
          </a:bodyPr>
          <a:lstStyle/>
          <a:p>
            <a:pPr algn="ctr"/>
            <a:r>
              <a:rPr lang="en-US" b="1"/>
              <a:t>u-505 today</a:t>
            </a:r>
            <a:endParaRPr b="1"/>
          </a:p>
        </p:txBody>
      </p:sp>
      <p:sp>
        <p:nvSpPr>
          <p:cNvPr id="6" name="TextBox 5">
            <a:extLst>
              <a:ext uri="{FF2B5EF4-FFF2-40B4-BE49-F238E27FC236}">
                <a16:creationId xmlns:a16="http://schemas.microsoft.com/office/drawing/2014/main" id="{46230327-420D-CB85-0E61-CD04F4D725FD}"/>
              </a:ext>
            </a:extLst>
          </p:cNvPr>
          <p:cNvSpPr txBox="1"/>
          <p:nvPr/>
        </p:nvSpPr>
        <p:spPr>
          <a:xfrm>
            <a:off x="1230312" y="7046581"/>
            <a:ext cx="7620000" cy="369332"/>
          </a:xfrm>
          <a:prstGeom prst="rect">
            <a:avLst/>
          </a:prstGeom>
          <a:noFill/>
        </p:spPr>
        <p:txBody>
          <a:bodyPr wrap="square" rtlCol="0">
            <a:spAutoFit/>
          </a:bodyPr>
          <a:lstStyle/>
          <a:p>
            <a:pPr algn="ctr"/>
            <a:r>
              <a:rPr lang="en-US" b="1"/>
              <a:t>U-505 at the Museum of Science and Industry, Chicago, IL</a:t>
            </a:r>
          </a:p>
        </p:txBody>
      </p:sp>
      <p:sp>
        <p:nvSpPr>
          <p:cNvPr id="3" name="AutoShape 2">
            <a:extLst>
              <a:ext uri="{FF2B5EF4-FFF2-40B4-BE49-F238E27FC236}">
                <a16:creationId xmlns:a16="http://schemas.microsoft.com/office/drawing/2014/main" id="{959AA30D-23B0-B8E9-C28D-435D6DAC4BCA}"/>
              </a:ext>
            </a:extLst>
          </p:cNvPr>
          <p:cNvSpPr>
            <a:spLocks noChangeAspect="1" noChangeArrowheads="1"/>
          </p:cNvSpPr>
          <p:nvPr/>
        </p:nvSpPr>
        <p:spPr bwMode="auto">
          <a:xfrm>
            <a:off x="48879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large submarine inside a building&#10;&#10;AI-generated content may be incorrect.">
            <a:extLst>
              <a:ext uri="{FF2B5EF4-FFF2-40B4-BE49-F238E27FC236}">
                <a16:creationId xmlns:a16="http://schemas.microsoft.com/office/drawing/2014/main" id="{C48BFBAD-CDE5-C621-BC1B-DCA6EDD78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111" y="694433"/>
            <a:ext cx="7918402" cy="6236554"/>
          </a:xfrm>
          <a:prstGeom prst="rect">
            <a:avLst/>
          </a:prstGeom>
        </p:spPr>
      </p:pic>
    </p:spTree>
    <p:extLst>
      <p:ext uri="{BB962C8B-B14F-4D97-AF65-F5344CB8AC3E}">
        <p14:creationId xmlns:p14="http://schemas.microsoft.com/office/powerpoint/2010/main" val="3780719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44361C62-9C7F-8D82-0314-BC3CC3419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58" y="914401"/>
            <a:ext cx="9319507" cy="52455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F954B5C-29AF-2504-8A53-25B7F9103650}"/>
              </a:ext>
            </a:extLst>
          </p:cNvPr>
          <p:cNvSpPr>
            <a:spLocks noGrp="1"/>
          </p:cNvSpPr>
          <p:nvPr>
            <p:ph type="title"/>
          </p:nvPr>
        </p:nvSpPr>
        <p:spPr>
          <a:xfrm>
            <a:off x="1023457" y="143762"/>
            <a:ext cx="8170877" cy="435078"/>
          </a:xfrm>
        </p:spPr>
        <p:txBody>
          <a:bodyPr>
            <a:normAutofit/>
          </a:bodyPr>
          <a:lstStyle/>
          <a:p>
            <a:pPr algn="ctr"/>
            <a:r>
              <a:rPr lang="en-US" b="1"/>
              <a:t>U-Boat type Vii-c</a:t>
            </a:r>
            <a:endParaRPr b="1"/>
          </a:p>
        </p:txBody>
      </p:sp>
      <p:sp>
        <p:nvSpPr>
          <p:cNvPr id="5" name="TextBox 4">
            <a:extLst>
              <a:ext uri="{FF2B5EF4-FFF2-40B4-BE49-F238E27FC236}">
                <a16:creationId xmlns:a16="http://schemas.microsoft.com/office/drawing/2014/main" id="{84751850-B45B-5CCA-D199-3C54E26F4869}"/>
              </a:ext>
            </a:extLst>
          </p:cNvPr>
          <p:cNvSpPr txBox="1"/>
          <p:nvPr/>
        </p:nvSpPr>
        <p:spPr>
          <a:xfrm>
            <a:off x="0" y="6475997"/>
            <a:ext cx="10080625" cy="338554"/>
          </a:xfrm>
          <a:prstGeom prst="rect">
            <a:avLst/>
          </a:prstGeom>
          <a:noFill/>
        </p:spPr>
        <p:txBody>
          <a:bodyPr wrap="square" rtlCol="0">
            <a:spAutoFit/>
          </a:bodyPr>
          <a:lstStyle/>
          <a:p>
            <a:pPr algn="ctr"/>
            <a:r>
              <a:rPr lang="en-US" sz="1600"/>
              <a:t>There are several class VIIC U-boats at the bottom of the ocean around the continental United States.</a:t>
            </a:r>
          </a:p>
        </p:txBody>
      </p:sp>
    </p:spTree>
    <p:extLst>
      <p:ext uri="{BB962C8B-B14F-4D97-AF65-F5344CB8AC3E}">
        <p14:creationId xmlns:p14="http://schemas.microsoft.com/office/powerpoint/2010/main" val="786752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CD2AC-32AB-0BA8-53EA-B60A5E2A4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C6822F-9F85-ED29-EEAA-49F3E297ECAF}"/>
              </a:ext>
            </a:extLst>
          </p:cNvPr>
          <p:cNvSpPr>
            <a:spLocks noGrp="1"/>
          </p:cNvSpPr>
          <p:nvPr>
            <p:ph type="title"/>
          </p:nvPr>
        </p:nvSpPr>
        <p:spPr>
          <a:xfrm>
            <a:off x="1023457" y="143762"/>
            <a:ext cx="8170877" cy="435078"/>
          </a:xfrm>
        </p:spPr>
        <p:txBody>
          <a:bodyPr>
            <a:normAutofit fontScale="90000"/>
          </a:bodyPr>
          <a:lstStyle/>
          <a:p>
            <a:pPr algn="ctr"/>
            <a:r>
              <a:rPr lang="en-US" b="1"/>
              <a:t>Yosef on U-352</a:t>
            </a:r>
            <a:br>
              <a:rPr lang="en-US" b="1"/>
            </a:br>
            <a:r>
              <a:rPr lang="en-US" sz="1600" b="1"/>
              <a:t>(about 26 miles offshore of Morehead city, nc)</a:t>
            </a:r>
            <a:endParaRPr b="1"/>
          </a:p>
        </p:txBody>
      </p:sp>
      <p:pic>
        <p:nvPicPr>
          <p:cNvPr id="6" name="Picture 5" descr="A scuba diver underwater with a beam of light&#10;&#10;AI-generated content may be incorrect.">
            <a:extLst>
              <a:ext uri="{FF2B5EF4-FFF2-40B4-BE49-F238E27FC236}">
                <a16:creationId xmlns:a16="http://schemas.microsoft.com/office/drawing/2014/main" id="{DF380A32-9FBA-2AF3-F0E4-39F7E9122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1178"/>
            <a:ext cx="10080625" cy="6628497"/>
          </a:xfrm>
          <a:prstGeom prst="rect">
            <a:avLst/>
          </a:prstGeom>
        </p:spPr>
      </p:pic>
    </p:spTree>
    <p:extLst>
      <p:ext uri="{BB962C8B-B14F-4D97-AF65-F5344CB8AC3E}">
        <p14:creationId xmlns:p14="http://schemas.microsoft.com/office/powerpoint/2010/main" val="758734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01E5A7-7B68-D42C-F43A-7E934A245F04}"/>
              </a:ext>
            </a:extLst>
          </p:cNvPr>
          <p:cNvSpPr>
            <a:spLocks noGrp="1"/>
          </p:cNvSpPr>
          <p:nvPr>
            <p:ph type="title"/>
          </p:nvPr>
        </p:nvSpPr>
        <p:spPr>
          <a:xfrm>
            <a:off x="1023457" y="143762"/>
            <a:ext cx="8170877" cy="435078"/>
          </a:xfrm>
        </p:spPr>
        <p:txBody>
          <a:bodyPr>
            <a:normAutofit/>
          </a:bodyPr>
          <a:lstStyle/>
          <a:p>
            <a:pPr algn="ctr"/>
            <a:r>
              <a:rPr lang="en-US" b="1"/>
              <a:t>Damaged stern &amp; rudder of U-352</a:t>
            </a:r>
            <a:endParaRPr b="1"/>
          </a:p>
        </p:txBody>
      </p:sp>
      <p:pic>
        <p:nvPicPr>
          <p:cNvPr id="7" name="Picture 6" descr="A diver in scuba gear diving into a wreck&#10;&#10;AI-generated content may be incorrect.">
            <a:extLst>
              <a:ext uri="{FF2B5EF4-FFF2-40B4-BE49-F238E27FC236}">
                <a16:creationId xmlns:a16="http://schemas.microsoft.com/office/drawing/2014/main" id="{32F11CCE-6EF5-7EFF-177F-6618ACFEE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457" y="743463"/>
            <a:ext cx="8029651" cy="6472263"/>
          </a:xfrm>
          <a:prstGeom prst="rect">
            <a:avLst/>
          </a:prstGeom>
        </p:spPr>
      </p:pic>
    </p:spTree>
    <p:extLst>
      <p:ext uri="{BB962C8B-B14F-4D97-AF65-F5344CB8AC3E}">
        <p14:creationId xmlns:p14="http://schemas.microsoft.com/office/powerpoint/2010/main" val="3990237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7E53-A400-38A7-754B-D99C986BE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26A4C1-4444-DCF8-1780-E4FFDF43D2DE}"/>
              </a:ext>
            </a:extLst>
          </p:cNvPr>
          <p:cNvSpPr>
            <a:spLocks noGrp="1"/>
          </p:cNvSpPr>
          <p:nvPr>
            <p:ph type="ctrTitle"/>
          </p:nvPr>
        </p:nvSpPr>
        <p:spPr>
          <a:xfrm>
            <a:off x="1026180" y="1711354"/>
            <a:ext cx="8028263" cy="3603149"/>
          </a:xfrm>
        </p:spPr>
        <p:txBody>
          <a:bodyPr anchor="ctr">
            <a:normAutofit/>
          </a:bodyPr>
          <a:lstStyle/>
          <a:p>
            <a:r>
              <a:rPr lang="en-US" sz="5400" b="1">
                <a:latin typeface="Courier New" panose="02070309020205020404" pitchFamily="49" charset="0"/>
                <a:cs typeface="Courier New" panose="02070309020205020404" pitchFamily="49" charset="0"/>
              </a:rPr>
              <a:t>Cryptanalysis </a:t>
            </a:r>
            <a:br>
              <a:rPr lang="en-US" sz="5400" b="1">
                <a:latin typeface="Courier New" panose="02070309020205020404" pitchFamily="49" charset="0"/>
                <a:cs typeface="Courier New" panose="02070309020205020404" pitchFamily="49" charset="0"/>
              </a:rPr>
            </a:br>
            <a:r>
              <a:rPr lang="en-US" sz="5400" b="1">
                <a:latin typeface="Courier New" panose="02070309020205020404" pitchFamily="49" charset="0"/>
                <a:cs typeface="Courier New" panose="02070309020205020404" pitchFamily="49" charset="0"/>
              </a:rPr>
              <a:t>of</a:t>
            </a:r>
            <a:br>
              <a:rPr lang="en-US" sz="5400" b="1">
                <a:latin typeface="Courier New" panose="02070309020205020404" pitchFamily="49" charset="0"/>
                <a:cs typeface="Courier New" panose="02070309020205020404" pitchFamily="49" charset="0"/>
              </a:rPr>
            </a:br>
            <a:r>
              <a:rPr lang="en-US" sz="5400" b="1">
                <a:latin typeface="Courier New" panose="02070309020205020404" pitchFamily="49" charset="0"/>
                <a:cs typeface="Courier New" panose="02070309020205020404" pitchFamily="49" charset="0"/>
              </a:rPr>
              <a:t>the</a:t>
            </a:r>
            <a:br>
              <a:rPr lang="en-US" sz="5400" b="1">
                <a:latin typeface="Courier New" panose="02070309020205020404" pitchFamily="49" charset="0"/>
                <a:cs typeface="Courier New" panose="02070309020205020404" pitchFamily="49" charset="0"/>
              </a:rPr>
            </a:br>
            <a:r>
              <a:rPr lang="en-US" sz="5400" b="1">
                <a:latin typeface="Courier New" panose="02070309020205020404" pitchFamily="49" charset="0"/>
                <a:cs typeface="Courier New" panose="02070309020205020404" pitchFamily="49" charset="0"/>
              </a:rPr>
              <a:t>enigma</a:t>
            </a:r>
          </a:p>
        </p:txBody>
      </p:sp>
    </p:spTree>
    <p:extLst>
      <p:ext uri="{BB962C8B-B14F-4D97-AF65-F5344CB8AC3E}">
        <p14:creationId xmlns:p14="http://schemas.microsoft.com/office/powerpoint/2010/main" val="959474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Enigma as a Mathematical Object</a:t>
            </a:r>
          </a:p>
        </p:txBody>
      </p:sp>
      <p:sp>
        <p:nvSpPr>
          <p:cNvPr id="3" name="Content Placeholder 2"/>
          <p:cNvSpPr>
            <a:spLocks noGrp="1"/>
          </p:cNvSpPr>
          <p:nvPr>
            <p:ph idx="1"/>
          </p:nvPr>
        </p:nvSpPr>
        <p:spPr>
          <a:xfrm>
            <a:off x="640502" y="1661047"/>
            <a:ext cx="5006319" cy="5142660"/>
          </a:xfrm>
        </p:spPr>
        <p:txBody>
          <a:bodyPr>
            <a:normAutofit/>
          </a:bodyPr>
          <a:lstStyle/>
          <a:p>
            <a:r>
              <a:rPr sz="1600"/>
              <a:t>Enigma does not 'encode messages'</a:t>
            </a:r>
          </a:p>
          <a:p>
            <a:r>
              <a:rPr sz="1600"/>
              <a:t>It applies permutations to letters</a:t>
            </a:r>
            <a:r>
              <a:rPr lang="en-US" sz="1600"/>
              <a:t> – just like we’ve seen repeatedly in our study of historical cryptography. So nothing new so far…</a:t>
            </a:r>
            <a:endParaRPr sz="1600"/>
          </a:p>
          <a:p>
            <a:pPr marL="0" indent="0">
              <a:buNone/>
            </a:pPr>
            <a:endParaRPr sz="1600"/>
          </a:p>
          <a:p>
            <a:pPr lvl="1"/>
            <a:r>
              <a:rPr sz="1600"/>
              <a:t>Plugboard = permutation</a:t>
            </a:r>
          </a:p>
          <a:p>
            <a:pPr lvl="1"/>
            <a:r>
              <a:rPr sz="1600"/>
              <a:t>Each rotor = permutation</a:t>
            </a:r>
          </a:p>
          <a:p>
            <a:pPr lvl="1"/>
            <a:r>
              <a:rPr sz="1600"/>
              <a:t>Reflector = permutation</a:t>
            </a:r>
            <a:endParaRPr lang="en-US" sz="1600"/>
          </a:p>
          <a:p>
            <a:pPr marL="189006" lvl="1" indent="0">
              <a:buNone/>
            </a:pPr>
            <a:endParaRPr lang="en-US" sz="1600"/>
          </a:p>
          <a:p>
            <a:pPr marL="189006" lvl="1" indent="0">
              <a:buNone/>
            </a:pPr>
            <a:r>
              <a:rPr lang="en-US" sz="1600"/>
              <a:t>The net result is that Enigma is simply a massive keyspace of permutations – one that is not computationally susceptible to cracking by brute force.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6" name="Rectangle 3095">
            <a:extLst>
              <a:ext uri="{FF2B5EF4-FFF2-40B4-BE49-F238E27FC236}">
                <a16:creationId xmlns:a16="http://schemas.microsoft.com/office/drawing/2014/main" id="{B47A3059-69F2-4E12-ACD8-A5FE28191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80625" cy="7559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D692D-4FD8-4C87-B621-70A25617FE13}"/>
              </a:ext>
            </a:extLst>
          </p:cNvPr>
          <p:cNvSpPr>
            <a:spLocks noGrp="1"/>
          </p:cNvSpPr>
          <p:nvPr>
            <p:ph type="title"/>
          </p:nvPr>
        </p:nvSpPr>
        <p:spPr>
          <a:xfrm>
            <a:off x="366567" y="130458"/>
            <a:ext cx="4782949" cy="1199119"/>
          </a:xfrm>
        </p:spPr>
        <p:txBody>
          <a:bodyPr vert="horz" lIns="91440" tIns="45720" rIns="91440" bIns="45720" rtlCol="0" anchor="b">
            <a:normAutofit/>
          </a:bodyPr>
          <a:lstStyle/>
          <a:p>
            <a:r>
              <a:rPr lang="en-US" sz="3300" kern="1200">
                <a:solidFill>
                  <a:schemeClr val="tx1"/>
                </a:solidFill>
                <a:latin typeface="+mj-lt"/>
                <a:ea typeface="+mj-ea"/>
                <a:cs typeface="+mj-cs"/>
              </a:rPr>
              <a:t>Introducing: </a:t>
            </a:r>
            <a:br>
              <a:rPr lang="en-US" sz="3300" kern="1200">
                <a:solidFill>
                  <a:schemeClr val="tx1"/>
                </a:solidFill>
                <a:latin typeface="+mj-lt"/>
                <a:ea typeface="+mj-ea"/>
                <a:cs typeface="+mj-cs"/>
              </a:rPr>
            </a:br>
            <a:r>
              <a:rPr lang="en-US" sz="3300" kern="1200">
                <a:solidFill>
                  <a:schemeClr val="tx1"/>
                </a:solidFill>
                <a:latin typeface="+mj-lt"/>
                <a:ea typeface="+mj-ea"/>
                <a:cs typeface="+mj-cs"/>
              </a:rPr>
              <a:t>           	 The Rotor</a:t>
            </a:r>
          </a:p>
        </p:txBody>
      </p:sp>
      <p:pic>
        <p:nvPicPr>
          <p:cNvPr id="3074" name="Picture 2">
            <a:extLst>
              <a:ext uri="{FF2B5EF4-FFF2-40B4-BE49-F238E27FC236}">
                <a16:creationId xmlns:a16="http://schemas.microsoft.com/office/drawing/2014/main" id="{05362200-2CA8-DB6F-CAA9-1F9E71D61E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66567" y="1713256"/>
            <a:ext cx="5167696" cy="4072144"/>
          </a:xfrm>
          <a:prstGeom prst="rect">
            <a:avLst/>
          </a:prstGeom>
          <a:noFill/>
          <a:extLst>
            <a:ext uri="{909E8E84-426E-40DD-AFC4-6F175D3DCCD1}">
              <a14:hiddenFill xmlns:a14="http://schemas.microsoft.com/office/drawing/2010/main">
                <a:solidFill>
                  <a:srgbClr val="FFFFFF"/>
                </a:solidFill>
              </a14:hiddenFill>
            </a:ext>
          </a:extLst>
        </p:spPr>
      </p:pic>
      <p:sp>
        <p:nvSpPr>
          <p:cNvPr id="3097" name="Rectangle 3096">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94686" y="503204"/>
            <a:ext cx="80637" cy="4536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8" name="Rectangle 3097">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8191" y="2519385"/>
            <a:ext cx="3742432" cy="20159"/>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8569E096-3DDF-4C41-C791-01A8DB7CB0F6}"/>
              </a:ext>
            </a:extLst>
          </p:cNvPr>
          <p:cNvSpPr>
            <a:spLocks noGrp="1"/>
          </p:cNvSpPr>
          <p:nvPr>
            <p:ph type="subTitle"/>
          </p:nvPr>
        </p:nvSpPr>
        <p:spPr>
          <a:xfrm>
            <a:off x="5706060" y="1641327"/>
            <a:ext cx="3805867" cy="5422707"/>
          </a:xfrm>
        </p:spPr>
        <p:txBody>
          <a:bodyPr vert="horz" lIns="91440" tIns="45720" rIns="91440" bIns="45720" rtlCol="0">
            <a:normAutofit lnSpcReduction="10000"/>
          </a:bodyPr>
          <a:lstStyle/>
          <a:p>
            <a:pPr marL="0" indent="0">
              <a:spcAft>
                <a:spcPts val="600"/>
              </a:spcAft>
              <a:buNone/>
            </a:pPr>
            <a:r>
              <a:rPr lang="en-US" sz="1600">
                <a:latin typeface="+mn-lt"/>
                <a:ea typeface="+mn-ea"/>
                <a:cs typeface="+mn-cs"/>
              </a:rPr>
              <a:t>As WW1 was ending, the idea of using rotors for purposes of encipherment was introduced. </a:t>
            </a:r>
          </a:p>
          <a:p>
            <a:pPr marL="0" indent="0">
              <a:spcAft>
                <a:spcPts val="600"/>
              </a:spcAft>
              <a:buNone/>
            </a:pPr>
            <a:endParaRPr lang="en-US" sz="1600">
              <a:latin typeface="+mn-lt"/>
              <a:ea typeface="+mn-ea"/>
              <a:cs typeface="+mn-cs"/>
            </a:endParaRPr>
          </a:p>
          <a:p>
            <a:pPr marL="0" indent="0">
              <a:spcAft>
                <a:spcPts val="600"/>
              </a:spcAft>
              <a:buNone/>
            </a:pPr>
            <a:r>
              <a:rPr lang="en-US" sz="1600">
                <a:latin typeface="+mn-lt"/>
                <a:ea typeface="+mn-ea"/>
                <a:cs typeface="+mn-cs"/>
              </a:rPr>
              <a:t>At least four people in four separate countries appear to have come up with the idea over the same period of approximately 1917-23. </a:t>
            </a:r>
          </a:p>
          <a:p>
            <a:pPr marL="0" indent="0">
              <a:spcAft>
                <a:spcPts val="600"/>
              </a:spcAft>
              <a:buNone/>
            </a:pPr>
            <a:endParaRPr lang="en-US" sz="1600">
              <a:latin typeface="+mn-lt"/>
              <a:ea typeface="+mn-ea"/>
              <a:cs typeface="+mn-cs"/>
            </a:endParaRPr>
          </a:p>
          <a:p>
            <a:pPr marL="0" indent="0">
              <a:spcAft>
                <a:spcPts val="600"/>
              </a:spcAft>
              <a:buNone/>
            </a:pPr>
            <a:r>
              <a:rPr lang="en-US" sz="1600">
                <a:latin typeface="+mn-lt"/>
                <a:ea typeface="+mn-ea"/>
                <a:cs typeface="+mn-cs"/>
              </a:rPr>
              <a:t>These rotors specialized in substitution as letters passed from one side of the rotor, through the wires, and out to different positions (letters) on the other side.</a:t>
            </a:r>
          </a:p>
          <a:p>
            <a:pPr marL="0" indent="0">
              <a:spcAft>
                <a:spcPts val="600"/>
              </a:spcAft>
              <a:buNone/>
            </a:pPr>
            <a:endParaRPr lang="en-US" sz="1600">
              <a:latin typeface="+mn-lt"/>
              <a:ea typeface="+mn-ea"/>
              <a:cs typeface="+mn-cs"/>
            </a:endParaRPr>
          </a:p>
          <a:p>
            <a:pPr marL="0" indent="0">
              <a:spcAft>
                <a:spcPts val="600"/>
              </a:spcAft>
              <a:buNone/>
            </a:pPr>
            <a:r>
              <a:rPr lang="en-US" sz="1600">
                <a:latin typeface="+mn-lt"/>
                <a:ea typeface="+mn-ea"/>
                <a:cs typeface="+mn-cs"/>
              </a:rPr>
              <a:t>A time-consuming, laborious – and error-prone – encipherment (and decipherment) task could now be done by machine. </a:t>
            </a:r>
          </a:p>
          <a:p>
            <a:pPr marL="0" indent="0">
              <a:spcAft>
                <a:spcPts val="600"/>
              </a:spcAft>
              <a:buNone/>
            </a:pPr>
            <a:endParaRPr lang="en-US" sz="1600">
              <a:latin typeface="+mn-lt"/>
              <a:ea typeface="+mn-ea"/>
              <a:cs typeface="+mn-cs"/>
            </a:endParaRPr>
          </a:p>
          <a:p>
            <a:pPr marL="0" indent="0">
              <a:spcAft>
                <a:spcPts val="600"/>
              </a:spcAft>
              <a:buNone/>
            </a:pPr>
            <a:r>
              <a:rPr lang="en-US" sz="1600">
                <a:latin typeface="+mn-lt"/>
                <a:ea typeface="+mn-ea"/>
                <a:cs typeface="+mn-cs"/>
              </a:rPr>
              <a:t>In addition, it was soon appreciated that rotors could be </a:t>
            </a:r>
            <a:r>
              <a:rPr lang="en-US" sz="1600" u="sng">
                <a:latin typeface="+mn-lt"/>
                <a:ea typeface="+mn-ea"/>
                <a:cs typeface="+mn-cs"/>
              </a:rPr>
              <a:t>combined</a:t>
            </a:r>
            <a:r>
              <a:rPr lang="en-US" sz="1600">
                <a:latin typeface="+mn-lt"/>
                <a:ea typeface="+mn-ea"/>
                <a:cs typeface="+mn-cs"/>
              </a:rPr>
              <a:t> to ofter stronger encryption.</a:t>
            </a:r>
          </a:p>
        </p:txBody>
      </p:sp>
      <p:sp>
        <p:nvSpPr>
          <p:cNvPr id="4" name="TextBox 3">
            <a:extLst>
              <a:ext uri="{FF2B5EF4-FFF2-40B4-BE49-F238E27FC236}">
                <a16:creationId xmlns:a16="http://schemas.microsoft.com/office/drawing/2014/main" id="{7D36AFF4-F338-7091-E33F-085291ED29E8}"/>
              </a:ext>
            </a:extLst>
          </p:cNvPr>
          <p:cNvSpPr txBox="1"/>
          <p:nvPr/>
        </p:nvSpPr>
        <p:spPr>
          <a:xfrm>
            <a:off x="1097280" y="5785400"/>
            <a:ext cx="2983832" cy="430887"/>
          </a:xfrm>
          <a:prstGeom prst="rect">
            <a:avLst/>
          </a:prstGeom>
          <a:noFill/>
        </p:spPr>
        <p:txBody>
          <a:bodyPr wrap="square" rtlCol="0">
            <a:spAutoFit/>
          </a:bodyPr>
          <a:lstStyle/>
          <a:p>
            <a:pPr algn="ctr"/>
            <a:r>
              <a:rPr lang="en-US" sz="1050" b="1"/>
              <a:t>A 3-Rotor System </a:t>
            </a:r>
          </a:p>
          <a:p>
            <a:pPr algn="ctr"/>
            <a:r>
              <a:rPr lang="en-US" sz="1050" b="1"/>
              <a:t>(such as was used in Enigma)</a:t>
            </a:r>
          </a:p>
        </p:txBody>
      </p:sp>
    </p:spTree>
    <p:extLst>
      <p:ext uri="{BB962C8B-B14F-4D97-AF65-F5344CB8AC3E}">
        <p14:creationId xmlns:p14="http://schemas.microsoft.com/office/powerpoint/2010/main" val="2585402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Permutations</a:t>
            </a:r>
          </a:p>
        </p:txBody>
      </p:sp>
      <p:sp>
        <p:nvSpPr>
          <p:cNvPr id="3" name="Content Placeholder 2"/>
          <p:cNvSpPr>
            <a:spLocks noGrp="1"/>
          </p:cNvSpPr>
          <p:nvPr>
            <p:ph idx="1"/>
          </p:nvPr>
        </p:nvSpPr>
        <p:spPr>
          <a:xfrm>
            <a:off x="640503" y="1661047"/>
            <a:ext cx="4677456" cy="5142660"/>
          </a:xfrm>
        </p:spPr>
        <p:txBody>
          <a:bodyPr/>
          <a:lstStyle/>
          <a:p>
            <a:pPr marL="0" indent="0">
              <a:buNone/>
            </a:pPr>
            <a:r>
              <a:rPr sz="1600"/>
              <a:t>A permutation </a:t>
            </a:r>
            <a:r>
              <a:rPr sz="1600" u="sng"/>
              <a:t>rearranges</a:t>
            </a:r>
            <a:r>
              <a:rPr sz="1600"/>
              <a:t> a fixed set of objects</a:t>
            </a:r>
          </a:p>
          <a:p>
            <a:endParaRPr sz="1600"/>
          </a:p>
          <a:p>
            <a:pPr marL="0" indent="0">
              <a:buNone/>
            </a:pPr>
            <a:r>
              <a:rPr sz="1600"/>
              <a:t>For Enigma:</a:t>
            </a:r>
          </a:p>
          <a:p>
            <a:r>
              <a:rPr sz="1600"/>
              <a:t>Objects = letters A–Z</a:t>
            </a:r>
          </a:p>
          <a:p>
            <a:r>
              <a:rPr sz="1600"/>
              <a:t>Each letter maps to exactly one other letter</a:t>
            </a:r>
          </a:p>
          <a:p>
            <a:r>
              <a:rPr sz="1600" b="1" u="sng"/>
              <a:t>Mapping is reversible</a:t>
            </a:r>
            <a:r>
              <a:rPr lang="en-US" sz="1600"/>
              <a:t>. </a:t>
            </a:r>
          </a:p>
          <a:p>
            <a:pPr lvl="1"/>
            <a:r>
              <a:rPr lang="en-US" sz="1600"/>
              <a:t>That is, if A is enciphered to say W, then typing W on the Enigma will encipher into A. </a:t>
            </a:r>
          </a:p>
          <a:p>
            <a:pPr lvl="1"/>
            <a:r>
              <a:rPr lang="en-US" sz="1600"/>
              <a:t>This seemingly inconsequential detail is one of two things that allowed Enigma to be cracked. </a:t>
            </a:r>
            <a:endParaRPr sz="16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Another huge weakness:</a:t>
            </a:r>
            <a:br>
              <a:rPr lang="en-US"/>
            </a:br>
            <a:r>
              <a:rPr lang="en-US"/>
              <a:t>		“No letter can encrypt to itself”</a:t>
            </a:r>
            <a:endParaRPr/>
          </a:p>
        </p:txBody>
      </p:sp>
      <p:sp>
        <p:nvSpPr>
          <p:cNvPr id="3" name="Content Placeholder 2"/>
          <p:cNvSpPr>
            <a:spLocks noGrp="1"/>
          </p:cNvSpPr>
          <p:nvPr>
            <p:ph idx="1"/>
          </p:nvPr>
        </p:nvSpPr>
        <p:spPr/>
        <p:txBody>
          <a:bodyPr/>
          <a:lstStyle/>
          <a:p>
            <a:pPr marL="0" indent="0">
              <a:buNone/>
            </a:pPr>
            <a:r>
              <a:rPr sz="1600" b="1" u="sng"/>
              <a:t>The rule 'no letter encrypts to itself' creates impossibilities</a:t>
            </a:r>
            <a:r>
              <a:rPr lang="en-US" sz="1600"/>
              <a:t> (rules that are not allowed by the system)</a:t>
            </a:r>
            <a:endParaRPr sz="1600"/>
          </a:p>
          <a:p>
            <a:endParaRPr sz="1600"/>
          </a:p>
          <a:p>
            <a:r>
              <a:rPr lang="en-US" sz="1600"/>
              <a:t>This enforcement happened at the reflector.</a:t>
            </a:r>
          </a:p>
          <a:p>
            <a:r>
              <a:rPr sz="1600"/>
              <a:t>These are </a:t>
            </a:r>
            <a:r>
              <a:rPr sz="1600" u="sng"/>
              <a:t>logical exclusions</a:t>
            </a:r>
            <a:r>
              <a:rPr sz="1600"/>
              <a:t>, </a:t>
            </a:r>
            <a:r>
              <a:rPr lang="en-US" sz="1600"/>
              <a:t>- far better than working with </a:t>
            </a:r>
            <a:r>
              <a:rPr sz="1600"/>
              <a:t>probabilities</a:t>
            </a:r>
            <a:r>
              <a:rPr lang="en-US" sz="1600"/>
              <a:t>!</a:t>
            </a:r>
            <a:endParaRPr sz="1600"/>
          </a:p>
          <a:p>
            <a:r>
              <a:rPr sz="1600"/>
              <a:t>They can be exploited by attackers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Same Wiring, Different Positions</a:t>
            </a:r>
          </a:p>
        </p:txBody>
      </p:sp>
      <p:sp>
        <p:nvSpPr>
          <p:cNvPr id="3" name="Content Placeholder 2"/>
          <p:cNvSpPr>
            <a:spLocks noGrp="1"/>
          </p:cNvSpPr>
          <p:nvPr>
            <p:ph idx="1"/>
          </p:nvPr>
        </p:nvSpPr>
        <p:spPr/>
        <p:txBody>
          <a:bodyPr/>
          <a:lstStyle/>
          <a:p>
            <a:pPr marL="0" indent="0">
              <a:buNone/>
            </a:pPr>
            <a:r>
              <a:rPr sz="1600"/>
              <a:t>Because rotors rotate:</a:t>
            </a:r>
          </a:p>
          <a:p>
            <a:pPr lvl="1"/>
            <a:r>
              <a:rPr sz="1600"/>
              <a:t>The same wiring produces different substitutions</a:t>
            </a:r>
          </a:p>
          <a:p>
            <a:pPr lvl="1"/>
            <a:r>
              <a:rPr sz="1600"/>
              <a:t>Enigma applies a different permutation at each keypress</a:t>
            </a:r>
          </a:p>
          <a:p>
            <a:endParaRPr sz="1600"/>
          </a:p>
          <a:p>
            <a:pPr marL="0" indent="0">
              <a:buNone/>
            </a:pPr>
            <a:r>
              <a:rPr sz="1600"/>
              <a:t>This explains why the same letter encrypt</a:t>
            </a:r>
            <a:r>
              <a:rPr lang="en-US" sz="1600"/>
              <a:t>s</a:t>
            </a:r>
            <a:r>
              <a:rPr sz="1600"/>
              <a:t> differently</a:t>
            </a:r>
            <a:r>
              <a:rPr lang="en-US" sz="1600"/>
              <a:t> for the majority of keypresses. </a:t>
            </a:r>
          </a:p>
          <a:p>
            <a:pPr>
              <a:buFontTx/>
              <a:buChar char="-"/>
            </a:pPr>
            <a:r>
              <a:rPr lang="en-US" sz="1600"/>
              <a:t>Press A </a:t>
            </a:r>
            <a:r>
              <a:rPr lang="en-US" sz="1600">
                <a:sym typeface="Wingdings" panose="05000000000000000000" pitchFamily="2" charset="2"/>
              </a:rPr>
              <a:t> W</a:t>
            </a:r>
          </a:p>
          <a:p>
            <a:pPr>
              <a:buFontTx/>
              <a:buChar char="-"/>
            </a:pPr>
            <a:r>
              <a:rPr lang="en-US" sz="1600">
                <a:sym typeface="Wingdings" panose="05000000000000000000" pitchFamily="2" charset="2"/>
              </a:rPr>
              <a:t>Press A again  Q</a:t>
            </a:r>
          </a:p>
          <a:p>
            <a:pPr>
              <a:buFontTx/>
              <a:buChar char="-"/>
            </a:pPr>
            <a:r>
              <a:rPr lang="en-US" sz="1600">
                <a:sym typeface="Wingdings" panose="05000000000000000000" pitchFamily="2" charset="2"/>
              </a:rPr>
              <a:t>Press A again  D</a:t>
            </a:r>
          </a:p>
          <a:p>
            <a:pPr>
              <a:buFontTx/>
              <a:buChar char="-"/>
            </a:pPr>
            <a:r>
              <a:rPr lang="en-US" sz="1600">
                <a:sym typeface="Wingdings" panose="05000000000000000000" pitchFamily="2" charset="2"/>
              </a:rPr>
              <a:t>etc.</a:t>
            </a:r>
            <a:endParaRPr sz="16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79534-A34C-55F2-7235-1992EA0312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AB3B7-8FF1-A5E1-006F-C24458B4B7EA}"/>
              </a:ext>
            </a:extLst>
          </p:cNvPr>
          <p:cNvSpPr>
            <a:spLocks noGrp="1"/>
          </p:cNvSpPr>
          <p:nvPr>
            <p:ph type="title"/>
          </p:nvPr>
        </p:nvSpPr>
        <p:spPr/>
        <p:txBody>
          <a:bodyPr/>
          <a:lstStyle/>
          <a:p>
            <a:r>
              <a:rPr lang="en-US"/>
              <a:t>Reflector</a:t>
            </a:r>
            <a:endParaRPr/>
          </a:p>
        </p:txBody>
      </p:sp>
      <p:sp>
        <p:nvSpPr>
          <p:cNvPr id="3" name="Content Placeholder 2">
            <a:extLst>
              <a:ext uri="{FF2B5EF4-FFF2-40B4-BE49-F238E27FC236}">
                <a16:creationId xmlns:a16="http://schemas.microsoft.com/office/drawing/2014/main" id="{9F2B7799-4CB8-A29B-44A5-C0AAEF7FFDCB}"/>
              </a:ext>
            </a:extLst>
          </p:cNvPr>
          <p:cNvSpPr>
            <a:spLocks noGrp="1"/>
          </p:cNvSpPr>
          <p:nvPr>
            <p:ph idx="1"/>
          </p:nvPr>
        </p:nvSpPr>
        <p:spPr/>
        <p:txBody>
          <a:bodyPr/>
          <a:lstStyle/>
          <a:p>
            <a:r>
              <a:rPr sz="1600" b="1" u="sng"/>
              <a:t>The rule 'no letter encrypts to itself' creates impossibilities</a:t>
            </a:r>
            <a:r>
              <a:rPr lang="en-US" sz="1600"/>
              <a:t> (rules that are not allowed by the system)</a:t>
            </a:r>
            <a:endParaRPr sz="1600"/>
          </a:p>
          <a:p>
            <a:pPr marL="0" indent="0">
              <a:buNone/>
            </a:pPr>
            <a:endParaRPr lang="en-US" sz="1600"/>
          </a:p>
          <a:p>
            <a:pPr marL="0" indent="0">
              <a:buNone/>
            </a:pPr>
            <a:r>
              <a:rPr lang="en-US" sz="1600"/>
              <a:t>The reflector had fixed wiring.</a:t>
            </a:r>
          </a:p>
          <a:p>
            <a:pPr marL="0" indent="0">
              <a:buNone/>
            </a:pPr>
            <a:r>
              <a:rPr lang="en-US" sz="1600"/>
              <a:t>The wire connected one letter to another. </a:t>
            </a:r>
          </a:p>
          <a:p>
            <a:pPr marL="0" indent="0">
              <a:buNone/>
            </a:pPr>
            <a:r>
              <a:rPr lang="en-US" sz="1600"/>
              <a:t>The connections never changed. (Equivalent to a MASC). </a:t>
            </a:r>
          </a:p>
          <a:p>
            <a:pPr marL="0" indent="0">
              <a:buNone/>
            </a:pPr>
            <a:r>
              <a:rPr lang="en-US" sz="1600"/>
              <a:t>It reversed the signals: If T was wired to B, then an incoming T was changed to a B.  Similarly an incoming B was changed to a T.</a:t>
            </a:r>
          </a:p>
          <a:p>
            <a:pPr marL="0" indent="0">
              <a:buNone/>
            </a:pPr>
            <a:r>
              <a:rPr lang="en-US" sz="1600"/>
              <a:t>None of the wires were mapped to themselves. This meant that no incoming letter could ever be mapped to the same letter. </a:t>
            </a:r>
            <a:endParaRPr sz="1600"/>
          </a:p>
        </p:txBody>
      </p:sp>
    </p:spTree>
    <p:extLst>
      <p:ext uri="{BB962C8B-B14F-4D97-AF65-F5344CB8AC3E}">
        <p14:creationId xmlns:p14="http://schemas.microsoft.com/office/powerpoint/2010/main" val="1823758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7689-430E-2610-9662-1272241F3CAD}"/>
            </a:ext>
          </a:extLst>
        </p:cNvPr>
        <p:cNvGrpSpPr/>
        <p:nvPr/>
      </p:nvGrpSpPr>
      <p:grpSpPr>
        <a:xfrm>
          <a:off x="0" y="0"/>
          <a:ext cx="0" cy="0"/>
          <a:chOff x="0" y="0"/>
          <a:chExt cx="0" cy="0"/>
        </a:xfrm>
      </p:grpSpPr>
      <p:sp>
        <p:nvSpPr>
          <p:cNvPr id="64" name="PlaceHolder 1">
            <a:extLst>
              <a:ext uri="{FF2B5EF4-FFF2-40B4-BE49-F238E27FC236}">
                <a16:creationId xmlns:a16="http://schemas.microsoft.com/office/drawing/2014/main" id="{146AFDBD-FB30-05F6-C0F2-A6A401DE553A}"/>
              </a:ext>
            </a:extLst>
          </p:cNvPr>
          <p:cNvSpPr>
            <a:spLocks noGrp="1"/>
          </p:cNvSpPr>
          <p:nvPr>
            <p:ph type="title"/>
          </p:nvPr>
        </p:nvSpPr>
        <p:spPr>
          <a:xfrm>
            <a:off x="504492" y="230972"/>
            <a:ext cx="9071640" cy="526298"/>
          </a:xfrm>
          <a:prstGeom prst="rect">
            <a:avLst/>
          </a:prstGeom>
          <a:noFill/>
          <a:ln w="0">
            <a:noFill/>
          </a:ln>
        </p:spPr>
        <p:txBody>
          <a:bodyPr lIns="0" tIns="0" rIns="0" bIns="0" anchor="ctr">
            <a:spAutoFit/>
          </a:bodyPr>
          <a:lstStyle/>
          <a:p>
            <a:pPr indent="0" algn="ctr">
              <a:buNone/>
            </a:pPr>
            <a:r>
              <a:rPr lang="en-US" sz="3600" b="0" u="none" strike="noStrike">
                <a:solidFill>
                  <a:srgbClr val="000000"/>
                </a:solidFill>
                <a:effectLst/>
                <a:uFillTx/>
                <a:latin typeface="Arial"/>
              </a:rPr>
              <a:t>Cryptanalysis - spycraft</a:t>
            </a:r>
          </a:p>
        </p:txBody>
      </p:sp>
      <p:sp>
        <p:nvSpPr>
          <p:cNvPr id="4" name="TextBox 3">
            <a:extLst>
              <a:ext uri="{FF2B5EF4-FFF2-40B4-BE49-F238E27FC236}">
                <a16:creationId xmlns:a16="http://schemas.microsoft.com/office/drawing/2014/main" id="{FC898F77-36F2-AFF5-21F2-5D4F7F250911}"/>
              </a:ext>
            </a:extLst>
          </p:cNvPr>
          <p:cNvSpPr txBox="1"/>
          <p:nvPr/>
        </p:nvSpPr>
        <p:spPr>
          <a:xfrm>
            <a:off x="3955173" y="1096904"/>
            <a:ext cx="5439561" cy="5755422"/>
          </a:xfrm>
          <a:prstGeom prst="rect">
            <a:avLst/>
          </a:prstGeom>
          <a:noFill/>
        </p:spPr>
        <p:txBody>
          <a:bodyPr wrap="square" rtlCol="0">
            <a:spAutoFit/>
          </a:bodyPr>
          <a:lstStyle/>
          <a:p>
            <a:r>
              <a:rPr lang="en-US" sz="1600"/>
              <a:t>Hans-Thilo Schmidt, a disgruntled ex-military German. </a:t>
            </a:r>
          </a:p>
          <a:p>
            <a:endParaRPr lang="en-US" sz="1600"/>
          </a:p>
          <a:p>
            <a:r>
              <a:rPr lang="en-US" sz="1600"/>
              <a:t>Worked in the Chiffriestele, a top-secret office that included Enigma’s command center. Passed a series of documents to French agents detailing some of the workings of the Enigma. </a:t>
            </a:r>
          </a:p>
          <a:p>
            <a:endParaRPr lang="en-US" sz="1600"/>
          </a:p>
          <a:p>
            <a:r>
              <a:rPr lang="en-US" sz="1600"/>
              <a:t>Prior to outbreak of WW2, the French were “concerned” about German military builup, but not particularly concerned about invasion. </a:t>
            </a:r>
          </a:p>
          <a:p>
            <a:endParaRPr lang="en-US" sz="1600"/>
          </a:p>
          <a:p>
            <a:r>
              <a:rPr lang="en-US" sz="1600" b="1"/>
              <a:t>Poland</a:t>
            </a:r>
            <a:r>
              <a:rPr lang="en-US" sz="1600"/>
              <a:t>:  Sandwiched between Germany and USSR, the Poles appreciated the great need for intelligence. The French had a military understanding with Poland and turned over the Enigma information. </a:t>
            </a:r>
          </a:p>
          <a:p>
            <a:endParaRPr lang="en-US" sz="1600"/>
          </a:p>
          <a:p>
            <a:endParaRPr lang="en-US" sz="1600"/>
          </a:p>
          <a:p>
            <a:r>
              <a:rPr lang="en-US" sz="1600"/>
              <a:t>It was enough to allow the Poles to create an </a:t>
            </a:r>
          </a:p>
          <a:p>
            <a:r>
              <a:rPr lang="en-US" sz="1600"/>
              <a:t>accurate replica.</a:t>
            </a:r>
          </a:p>
          <a:p>
            <a:endParaRPr lang="en-US" sz="1600"/>
          </a:p>
          <a:p>
            <a:r>
              <a:rPr lang="en-US" sz="1600"/>
              <a:t> With the fear of invasion serving as a tremendous motivator, the Poles invested tremendous time and effort to cracking the Enigma code.</a:t>
            </a:r>
          </a:p>
        </p:txBody>
      </p:sp>
      <p:pic>
        <p:nvPicPr>
          <p:cNvPr id="4098" name="Picture 2">
            <a:extLst>
              <a:ext uri="{FF2B5EF4-FFF2-40B4-BE49-F238E27FC236}">
                <a16:creationId xmlns:a16="http://schemas.microsoft.com/office/drawing/2014/main" id="{623355E6-0E7B-5A8A-5F2A-2D9593520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91" y="2117725"/>
            <a:ext cx="2543175" cy="27146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3D8456-E1C1-7290-38B9-47FBE774C16E}"/>
              </a:ext>
            </a:extLst>
          </p:cNvPr>
          <p:cNvSpPr txBox="1"/>
          <p:nvPr/>
        </p:nvSpPr>
        <p:spPr>
          <a:xfrm>
            <a:off x="685891" y="4888374"/>
            <a:ext cx="2543175" cy="307777"/>
          </a:xfrm>
          <a:prstGeom prst="rect">
            <a:avLst/>
          </a:prstGeom>
          <a:noFill/>
        </p:spPr>
        <p:txBody>
          <a:bodyPr wrap="square" rtlCol="0">
            <a:spAutoFit/>
          </a:bodyPr>
          <a:lstStyle/>
          <a:p>
            <a:pPr algn="ctr"/>
            <a:r>
              <a:rPr lang="en-US" sz="1400" b="1"/>
              <a:t>Hans-Thilo Schmidt</a:t>
            </a:r>
          </a:p>
        </p:txBody>
      </p:sp>
    </p:spTree>
    <p:extLst>
      <p:ext uri="{BB962C8B-B14F-4D97-AF65-F5344CB8AC3E}">
        <p14:creationId xmlns:p14="http://schemas.microsoft.com/office/powerpoint/2010/main" val="2819114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PlaceHolder 1"/>
          <p:cNvSpPr>
            <a:spLocks noGrp="1"/>
          </p:cNvSpPr>
          <p:nvPr>
            <p:ph type="title"/>
          </p:nvPr>
        </p:nvSpPr>
        <p:spPr>
          <a:xfrm>
            <a:off x="504492" y="230972"/>
            <a:ext cx="9071640" cy="526298"/>
          </a:xfrm>
          <a:prstGeom prst="rect">
            <a:avLst/>
          </a:prstGeom>
          <a:noFill/>
          <a:ln w="0">
            <a:noFill/>
          </a:ln>
        </p:spPr>
        <p:txBody>
          <a:bodyPr lIns="0" tIns="0" rIns="0" bIns="0" anchor="ctr">
            <a:spAutoFit/>
          </a:bodyPr>
          <a:lstStyle/>
          <a:p>
            <a:pPr indent="0" algn="ctr">
              <a:buNone/>
            </a:pPr>
            <a:r>
              <a:rPr lang="en-US" sz="3600" b="0" u="none" strike="noStrike">
                <a:solidFill>
                  <a:srgbClr val="000000"/>
                </a:solidFill>
                <a:effectLst/>
                <a:uFillTx/>
                <a:latin typeface="Arial"/>
              </a:rPr>
              <a:t>Polish Cryptanalysis</a:t>
            </a:r>
          </a:p>
        </p:txBody>
      </p:sp>
      <p:pic>
        <p:nvPicPr>
          <p:cNvPr id="67" name="Picture 66"/>
          <p:cNvPicPr/>
          <p:nvPr/>
        </p:nvPicPr>
        <p:blipFill>
          <a:blip r:embed="rId2"/>
          <a:stretch/>
        </p:blipFill>
        <p:spPr>
          <a:xfrm>
            <a:off x="1956421" y="3480668"/>
            <a:ext cx="1371600" cy="1828800"/>
          </a:xfrm>
          <a:prstGeom prst="rect">
            <a:avLst/>
          </a:prstGeom>
          <a:noFill/>
          <a:ln w="0">
            <a:noFill/>
          </a:ln>
        </p:spPr>
      </p:pic>
      <p:pic>
        <p:nvPicPr>
          <p:cNvPr id="68" name="Picture 67"/>
          <p:cNvPicPr/>
          <p:nvPr/>
        </p:nvPicPr>
        <p:blipFill>
          <a:blip r:embed="rId3"/>
          <a:stretch/>
        </p:blipFill>
        <p:spPr>
          <a:xfrm>
            <a:off x="3336326" y="5007429"/>
            <a:ext cx="1444680" cy="1828800"/>
          </a:xfrm>
          <a:prstGeom prst="rect">
            <a:avLst/>
          </a:prstGeom>
          <a:noFill/>
          <a:ln w="0">
            <a:noFill/>
          </a:ln>
        </p:spPr>
      </p:pic>
      <p:sp>
        <p:nvSpPr>
          <p:cNvPr id="4" name="TextBox 3">
            <a:extLst>
              <a:ext uri="{FF2B5EF4-FFF2-40B4-BE49-F238E27FC236}">
                <a16:creationId xmlns:a16="http://schemas.microsoft.com/office/drawing/2014/main" id="{70DA4BDB-3C07-2749-77D0-C0011A705C79}"/>
              </a:ext>
            </a:extLst>
          </p:cNvPr>
          <p:cNvSpPr txBox="1"/>
          <p:nvPr/>
        </p:nvSpPr>
        <p:spPr>
          <a:xfrm>
            <a:off x="5040312" y="2292510"/>
            <a:ext cx="4638372" cy="2585323"/>
          </a:xfrm>
          <a:prstGeom prst="rect">
            <a:avLst/>
          </a:prstGeom>
          <a:noFill/>
        </p:spPr>
        <p:txBody>
          <a:bodyPr wrap="square" rtlCol="0">
            <a:spAutoFit/>
          </a:bodyPr>
          <a:lstStyle/>
          <a:p>
            <a:r>
              <a:rPr lang="en-US"/>
              <a:t>The Poles started a program specifically targeting cryptographic efforts. </a:t>
            </a:r>
          </a:p>
          <a:p>
            <a:endParaRPr lang="en-US"/>
          </a:p>
          <a:p>
            <a:r>
              <a:rPr lang="en-US"/>
              <a:t>In particular, three Polish mathematicians focused on attacking Enigma: </a:t>
            </a:r>
          </a:p>
          <a:p>
            <a:pPr marL="285750" indent="-285750">
              <a:buFontTx/>
              <a:buChar char="-"/>
            </a:pPr>
            <a:r>
              <a:rPr lang="en-US"/>
              <a:t>Marian Rejewski</a:t>
            </a:r>
          </a:p>
          <a:p>
            <a:pPr marL="285750" indent="-285750">
              <a:buFontTx/>
              <a:buChar char="-"/>
            </a:pPr>
            <a:r>
              <a:rPr lang="en-US"/>
              <a:t>Jerzy Różycki</a:t>
            </a:r>
          </a:p>
          <a:p>
            <a:pPr marL="285750" indent="-285750">
              <a:buFontTx/>
              <a:buChar char="-"/>
            </a:pPr>
            <a:r>
              <a:rPr lang="en-US"/>
              <a:t>Henryk Zygalski</a:t>
            </a:r>
          </a:p>
          <a:p>
            <a:endParaRPr lang="en-US"/>
          </a:p>
        </p:txBody>
      </p:sp>
      <p:pic>
        <p:nvPicPr>
          <p:cNvPr id="8" name="Picture 7">
            <a:extLst>
              <a:ext uri="{FF2B5EF4-FFF2-40B4-BE49-F238E27FC236}">
                <a16:creationId xmlns:a16="http://schemas.microsoft.com/office/drawing/2014/main" id="{A0DFA930-C99E-D294-C9E4-BAA475746482}"/>
              </a:ext>
            </a:extLst>
          </p:cNvPr>
          <p:cNvPicPr>
            <a:picLocks noChangeAspect="1"/>
          </p:cNvPicPr>
          <p:nvPr/>
        </p:nvPicPr>
        <p:blipFill>
          <a:blip r:embed="rId4"/>
          <a:stretch>
            <a:fillRect/>
          </a:stretch>
        </p:blipFill>
        <p:spPr>
          <a:xfrm>
            <a:off x="671907" y="1752390"/>
            <a:ext cx="1284514" cy="1832782"/>
          </a:xfrm>
          <a:prstGeom prst="rect">
            <a:avLst/>
          </a:prstGeom>
        </p:spPr>
      </p:pic>
    </p:spTree>
    <p:extLst>
      <p:ext uri="{BB962C8B-B14F-4D97-AF65-F5344CB8AC3E}">
        <p14:creationId xmlns:p14="http://schemas.microsoft.com/office/powerpoint/2010/main" val="2660995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1B0A9-EBBD-AE36-D260-D62BA35FA068}"/>
              </a:ext>
            </a:extLst>
          </p:cNvPr>
          <p:cNvSpPr>
            <a:spLocks noGrp="1"/>
          </p:cNvSpPr>
          <p:nvPr>
            <p:ph type="title"/>
          </p:nvPr>
        </p:nvSpPr>
        <p:spPr>
          <a:xfrm>
            <a:off x="640502" y="140807"/>
            <a:ext cx="8852049" cy="477502"/>
          </a:xfrm>
        </p:spPr>
        <p:txBody>
          <a:bodyPr/>
          <a:lstStyle/>
          <a:p>
            <a:pPr algn="ctr"/>
            <a:r>
              <a:rPr lang="en-US"/>
              <a:t>Day Key vs. message key</a:t>
            </a:r>
          </a:p>
        </p:txBody>
      </p:sp>
      <p:sp>
        <p:nvSpPr>
          <p:cNvPr id="3" name="Content Placeholder 2">
            <a:extLst>
              <a:ext uri="{FF2B5EF4-FFF2-40B4-BE49-F238E27FC236}">
                <a16:creationId xmlns:a16="http://schemas.microsoft.com/office/drawing/2014/main" id="{2D4B9C50-84DA-2499-AA3E-61E8B81EF6B2}"/>
              </a:ext>
            </a:extLst>
          </p:cNvPr>
          <p:cNvSpPr>
            <a:spLocks noGrp="1"/>
          </p:cNvSpPr>
          <p:nvPr>
            <p:ph idx="1"/>
          </p:nvPr>
        </p:nvSpPr>
        <p:spPr>
          <a:xfrm>
            <a:off x="205073" y="766354"/>
            <a:ext cx="6143476" cy="6652514"/>
          </a:xfrm>
        </p:spPr>
        <p:txBody>
          <a:bodyPr>
            <a:normAutofit fontScale="92500" lnSpcReduction="20000"/>
          </a:bodyPr>
          <a:lstStyle/>
          <a:p>
            <a:pPr marL="0" indent="0">
              <a:buNone/>
            </a:pPr>
            <a:r>
              <a:rPr lang="en-US"/>
              <a:t>Codebooks specified a “</a:t>
            </a:r>
            <a:r>
              <a:rPr lang="en-US" u="sng"/>
              <a:t>day key</a:t>
            </a:r>
            <a:r>
              <a:rPr lang="en-US"/>
              <a:t>” specifying the settings for the day (plugboard, rotor arrangement, rotor initial settings). </a:t>
            </a:r>
          </a:p>
          <a:p>
            <a:pPr marL="0" indent="0">
              <a:buNone/>
            </a:pPr>
            <a:endParaRPr lang="en-US"/>
          </a:p>
          <a:p>
            <a:pPr marL="0" indent="0">
              <a:buNone/>
            </a:pPr>
            <a:r>
              <a:rPr lang="en-US"/>
              <a:t>For example:</a:t>
            </a:r>
          </a:p>
          <a:p>
            <a:pPr>
              <a:buFontTx/>
              <a:buChar char="-"/>
            </a:pPr>
            <a:r>
              <a:rPr lang="en-US"/>
              <a:t>Plugboard settings:  B/Q, O/S, I/N, C/V, L/F, Z/M</a:t>
            </a:r>
          </a:p>
          <a:p>
            <a:pPr>
              <a:buFontTx/>
              <a:buChar char="-"/>
            </a:pPr>
            <a:r>
              <a:rPr lang="en-US"/>
              <a:t>Rotor arrangement:  5-2-4</a:t>
            </a:r>
          </a:p>
          <a:p>
            <a:pPr>
              <a:buFontTx/>
              <a:buChar char="-"/>
            </a:pPr>
            <a:r>
              <a:rPr lang="en-US"/>
              <a:t>Rotor Setting:  W, X, A</a:t>
            </a:r>
          </a:p>
          <a:p>
            <a:pPr>
              <a:buFontTx/>
              <a:buChar char="-"/>
            </a:pPr>
            <a:endParaRPr lang="en-US"/>
          </a:p>
          <a:p>
            <a:pPr marL="0" indent="0">
              <a:buNone/>
            </a:pPr>
            <a:r>
              <a:rPr lang="en-US"/>
              <a:t>Approach:</a:t>
            </a:r>
          </a:p>
          <a:p>
            <a:pPr marL="228600" indent="-228600">
              <a:buAutoNum type="arabicPeriod"/>
            </a:pPr>
            <a:r>
              <a:rPr lang="en-US"/>
              <a:t>Operator sets up the machine according to the daily key</a:t>
            </a:r>
          </a:p>
          <a:p>
            <a:pPr marL="228600" indent="-228600">
              <a:buAutoNum type="arabicPeriod"/>
            </a:pPr>
            <a:r>
              <a:rPr lang="en-US"/>
              <a:t>Code is entered, and the ciphertext is telegraphed to recipient</a:t>
            </a:r>
          </a:p>
          <a:p>
            <a:pPr marL="228600" indent="-228600">
              <a:buAutoNum type="arabicPeriod"/>
            </a:pPr>
            <a:r>
              <a:rPr lang="en-US"/>
              <a:t>Recipient (with same Enigma key applied) typed in ciphrtext, and the lamps output the plaintext.</a:t>
            </a:r>
          </a:p>
          <a:p>
            <a:pPr marL="228600" indent="-228600">
              <a:buAutoNum type="arabicPeriod"/>
            </a:pPr>
            <a:endParaRPr lang="en-US"/>
          </a:p>
          <a:p>
            <a:pPr marL="0" indent="0">
              <a:buNone/>
            </a:pPr>
            <a:r>
              <a:rPr lang="en-US" b="1"/>
              <a:t>Problem</a:t>
            </a:r>
            <a:r>
              <a:rPr lang="en-US"/>
              <a:t>: Hundreds to thousands of messages each day all using the same key is a security risk.  (Recall: more ciphertext </a:t>
            </a:r>
            <a:r>
              <a:rPr lang="en-US">
                <a:sym typeface="Wingdings" panose="05000000000000000000" pitchFamily="2" charset="2"/>
              </a:rPr>
              <a:t> more opportunities to break the code)</a:t>
            </a:r>
          </a:p>
          <a:p>
            <a:pPr marL="0" indent="0">
              <a:buNone/>
            </a:pPr>
            <a:r>
              <a:rPr lang="en-US" b="1">
                <a:sym typeface="Wingdings" panose="05000000000000000000" pitchFamily="2" charset="2"/>
              </a:rPr>
              <a:t>Solution</a:t>
            </a:r>
            <a:r>
              <a:rPr lang="en-US">
                <a:sym typeface="Wingdings" panose="05000000000000000000" pitchFamily="2" charset="2"/>
              </a:rPr>
              <a:t>: Germans’ solution was to use a “</a:t>
            </a:r>
            <a:r>
              <a:rPr lang="en-US" u="sng">
                <a:sym typeface="Wingdings" panose="05000000000000000000" pitchFamily="2" charset="2"/>
              </a:rPr>
              <a:t>message key</a:t>
            </a:r>
            <a:r>
              <a:rPr lang="en-US">
                <a:sym typeface="Wingdings" panose="05000000000000000000" pitchFamily="2" charset="2"/>
              </a:rPr>
              <a:t>”:  Use the day key as delineated above, but provide a new rotor setting using that key. In other words, the length of the day key is only a few characters.</a:t>
            </a:r>
          </a:p>
          <a:p>
            <a:pPr>
              <a:buFontTx/>
              <a:buChar char="-"/>
            </a:pPr>
            <a:r>
              <a:rPr lang="en-US">
                <a:sym typeface="Wingdings" panose="05000000000000000000" pitchFamily="2" charset="2"/>
              </a:rPr>
              <a:t>Suppose the new rotor settings are to be changed from W,X,A to J,E,K. </a:t>
            </a:r>
          </a:p>
          <a:p>
            <a:pPr>
              <a:buFontTx/>
              <a:buChar char="-"/>
            </a:pPr>
            <a:r>
              <a:rPr lang="en-US">
                <a:sym typeface="Wingdings" panose="05000000000000000000" pitchFamily="2" charset="2"/>
              </a:rPr>
              <a:t>Because this message key was pivotal to the rest of the message, it was always repeated </a:t>
            </a:r>
            <a:r>
              <a:rPr lang="en-US" u="sng">
                <a:sym typeface="Wingdings" panose="05000000000000000000" pitchFamily="2" charset="2"/>
              </a:rPr>
              <a:t>twice</a:t>
            </a:r>
            <a:r>
              <a:rPr lang="en-US">
                <a:sym typeface="Wingdings" panose="05000000000000000000" pitchFamily="2" charset="2"/>
              </a:rPr>
              <a:t> to ensure accuracy. So if the operator typed  </a:t>
            </a:r>
            <a:r>
              <a:rPr lang="en-US" sz="1300" b="1">
                <a:latin typeface="Courier New" panose="02070309020205020404" pitchFamily="49" charset="0"/>
                <a:cs typeface="Courier New" panose="02070309020205020404" pitchFamily="49" charset="0"/>
                <a:sym typeface="Wingdings" panose="05000000000000000000" pitchFamily="2" charset="2"/>
              </a:rPr>
              <a:t>JEKJEK</a:t>
            </a:r>
            <a:r>
              <a:rPr lang="en-US">
                <a:sym typeface="Wingdings" panose="05000000000000000000" pitchFamily="2" charset="2"/>
              </a:rPr>
              <a:t>, the unit would output something like: </a:t>
            </a:r>
            <a:r>
              <a:rPr lang="en-US" sz="1300" b="1">
                <a:latin typeface="Courier New" panose="02070309020205020404" pitchFamily="49" charset="0"/>
                <a:cs typeface="Courier New" panose="02070309020205020404" pitchFamily="49" charset="0"/>
                <a:sym typeface="Wingdings" panose="05000000000000000000" pitchFamily="2" charset="2"/>
              </a:rPr>
              <a:t>ACHQHL</a:t>
            </a:r>
            <a:r>
              <a:rPr lang="en-US">
                <a:sym typeface="Wingdings" panose="05000000000000000000" pitchFamily="2" charset="2"/>
              </a:rPr>
              <a:t>.  </a:t>
            </a:r>
          </a:p>
          <a:p>
            <a:pPr lvl="1">
              <a:buFontTx/>
              <a:buChar char="-"/>
            </a:pPr>
            <a:r>
              <a:rPr lang="en-US">
                <a:sym typeface="Wingdings" panose="05000000000000000000" pitchFamily="2" charset="2"/>
              </a:rPr>
              <a:t>Recall that even though the </a:t>
            </a:r>
            <a:r>
              <a:rPr lang="en-US" sz="1300" b="1">
                <a:latin typeface="Courier New" panose="02070309020205020404" pitchFamily="49" charset="0"/>
                <a:cs typeface="Courier New" panose="02070309020205020404" pitchFamily="49" charset="0"/>
                <a:sym typeface="Wingdings" panose="05000000000000000000" pitchFamily="2" charset="2"/>
              </a:rPr>
              <a:t>JEK </a:t>
            </a:r>
            <a:r>
              <a:rPr lang="en-US">
                <a:sym typeface="Wingdings" panose="05000000000000000000" pitchFamily="2" charset="2"/>
              </a:rPr>
              <a:t>was typed twice in a row, the rotor stepping will result in different characters for both repetitions of the message key.</a:t>
            </a:r>
          </a:p>
          <a:p>
            <a:pPr lvl="1">
              <a:buFontTx/>
              <a:buChar char="-"/>
            </a:pPr>
            <a:r>
              <a:rPr lang="en-US">
                <a:sym typeface="Wingdings" panose="05000000000000000000" pitchFamily="2" charset="2"/>
              </a:rPr>
              <a:t>So the ciphertext for </a:t>
            </a:r>
            <a:r>
              <a:rPr lang="en-US" sz="1300" b="1">
                <a:latin typeface="Courier New" panose="02070309020205020404" pitchFamily="49" charset="0"/>
                <a:cs typeface="Courier New" panose="02070309020205020404" pitchFamily="49" charset="0"/>
                <a:sym typeface="Wingdings" panose="05000000000000000000" pitchFamily="2" charset="2"/>
              </a:rPr>
              <a:t>JEKJEK</a:t>
            </a:r>
            <a:r>
              <a:rPr lang="en-US">
                <a:sym typeface="Wingdings" panose="05000000000000000000" pitchFamily="2" charset="2"/>
              </a:rPr>
              <a:t>  something like </a:t>
            </a:r>
            <a:r>
              <a:rPr lang="en-US" sz="1300" b="1">
                <a:latin typeface="Courier New" panose="02070309020205020404" pitchFamily="49" charset="0"/>
                <a:cs typeface="Courier New" panose="02070309020205020404" pitchFamily="49" charset="0"/>
                <a:sym typeface="Wingdings" panose="05000000000000000000" pitchFamily="2" charset="2"/>
              </a:rPr>
              <a:t>ACHBHL</a:t>
            </a:r>
          </a:p>
          <a:p>
            <a:pPr marL="0" indent="0">
              <a:buNone/>
            </a:pPr>
            <a:r>
              <a:rPr lang="en-US">
                <a:sym typeface="Wingdings" panose="05000000000000000000" pitchFamily="2" charset="2"/>
              </a:rPr>
              <a:t>On the receiving side, the recipient would then change the initial rotor setting to </a:t>
            </a:r>
            <a:r>
              <a:rPr lang="en-US" sz="1300" b="1">
                <a:latin typeface="Courier New" panose="02070309020205020404" pitchFamily="49" charset="0"/>
                <a:cs typeface="Courier New" panose="02070309020205020404" pitchFamily="49" charset="0"/>
                <a:sym typeface="Wingdings" panose="05000000000000000000" pitchFamily="2" charset="2"/>
              </a:rPr>
              <a:t>JEK</a:t>
            </a:r>
            <a:r>
              <a:rPr lang="en-US">
                <a:sym typeface="Wingdings" panose="05000000000000000000" pitchFamily="2" charset="2"/>
              </a:rPr>
              <a:t>. </a:t>
            </a:r>
          </a:p>
        </p:txBody>
      </p:sp>
      <p:pic>
        <p:nvPicPr>
          <p:cNvPr id="5" name="Picture 4" descr="Close-up of several metal letters&#10;&#10;AI-generated content may be incorrect.">
            <a:extLst>
              <a:ext uri="{FF2B5EF4-FFF2-40B4-BE49-F238E27FC236}">
                <a16:creationId xmlns:a16="http://schemas.microsoft.com/office/drawing/2014/main" id="{07714562-4413-D5F3-EF94-2410CE4E5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6110" y="1399698"/>
            <a:ext cx="3094249" cy="2039678"/>
          </a:xfrm>
          <a:prstGeom prst="rect">
            <a:avLst/>
          </a:prstGeom>
        </p:spPr>
      </p:pic>
      <p:pic>
        <p:nvPicPr>
          <p:cNvPr id="9" name="Picture 8" descr="Close-up of a row of metal letters&#10;&#10;AI-generated content may be incorrect.">
            <a:extLst>
              <a:ext uri="{FF2B5EF4-FFF2-40B4-BE49-F238E27FC236}">
                <a16:creationId xmlns:a16="http://schemas.microsoft.com/office/drawing/2014/main" id="{4E69B544-EBA8-B614-CD8C-A2C0A0B2D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6109" y="4436513"/>
            <a:ext cx="3094250" cy="2030219"/>
          </a:xfrm>
          <a:prstGeom prst="rect">
            <a:avLst/>
          </a:prstGeom>
        </p:spPr>
      </p:pic>
    </p:spTree>
    <p:extLst>
      <p:ext uri="{BB962C8B-B14F-4D97-AF65-F5344CB8AC3E}">
        <p14:creationId xmlns:p14="http://schemas.microsoft.com/office/powerpoint/2010/main" val="31043953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F7ECB-A726-6F87-AC4E-39A4CEDD9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5E8F5B-3162-0033-6994-7B8CE9DED8D8}"/>
              </a:ext>
            </a:extLst>
          </p:cNvPr>
          <p:cNvSpPr>
            <a:spLocks noGrp="1"/>
          </p:cNvSpPr>
          <p:nvPr>
            <p:ph type="title"/>
          </p:nvPr>
        </p:nvSpPr>
        <p:spPr>
          <a:xfrm>
            <a:off x="640502" y="140807"/>
            <a:ext cx="8852049" cy="477502"/>
          </a:xfrm>
        </p:spPr>
        <p:txBody>
          <a:bodyPr/>
          <a:lstStyle/>
          <a:p>
            <a:pPr algn="ctr"/>
            <a:r>
              <a:rPr lang="en-US"/>
              <a:t>Message key:  Major flaw!</a:t>
            </a:r>
          </a:p>
        </p:txBody>
      </p:sp>
      <p:sp>
        <p:nvSpPr>
          <p:cNvPr id="3" name="Content Placeholder 2">
            <a:extLst>
              <a:ext uri="{FF2B5EF4-FFF2-40B4-BE49-F238E27FC236}">
                <a16:creationId xmlns:a16="http://schemas.microsoft.com/office/drawing/2014/main" id="{D0438CAA-15C8-4E64-F56D-DDD94623C690}"/>
              </a:ext>
            </a:extLst>
          </p:cNvPr>
          <p:cNvSpPr>
            <a:spLocks noGrp="1"/>
          </p:cNvSpPr>
          <p:nvPr>
            <p:ph idx="1"/>
          </p:nvPr>
        </p:nvSpPr>
        <p:spPr>
          <a:xfrm>
            <a:off x="205073" y="766354"/>
            <a:ext cx="9618196" cy="1489669"/>
          </a:xfrm>
        </p:spPr>
        <p:txBody>
          <a:bodyPr/>
          <a:lstStyle/>
          <a:p>
            <a:pPr marL="0" indent="0">
              <a:buNone/>
            </a:pPr>
            <a:r>
              <a:rPr lang="en-US"/>
              <a:t>Uh-oh! (If you’re a German)…. Do you see the (potential) problem?</a:t>
            </a:r>
          </a:p>
          <a:p>
            <a:pPr marL="0" indent="0">
              <a:buNone/>
            </a:pPr>
            <a:r>
              <a:rPr lang="en-US"/>
              <a:t>Any pattern is risky when it comes to cryptography– and repititon is certainly a pattern! </a:t>
            </a:r>
          </a:p>
          <a:p>
            <a:pPr marL="0" indent="0">
              <a:buNone/>
            </a:pPr>
            <a:r>
              <a:rPr lang="en-US"/>
              <a:t>Once Rejewski spotted this, he and his team eventually came up with the strategy as detailed in his </a:t>
            </a:r>
            <a:r>
              <a:rPr lang="en-US" u="sng"/>
              <a:t>wonderful</a:t>
            </a:r>
            <a:r>
              <a:rPr lang="en-US"/>
              <a:t> book “The Codebreakers” by Simon Singh. We will go over this together in lecture. It comes from Chapter 3, and begins on page 127. The three images below come from the Singh book. </a:t>
            </a:r>
          </a:p>
        </p:txBody>
      </p:sp>
      <p:pic>
        <p:nvPicPr>
          <p:cNvPr id="8" name="Picture 7">
            <a:extLst>
              <a:ext uri="{FF2B5EF4-FFF2-40B4-BE49-F238E27FC236}">
                <a16:creationId xmlns:a16="http://schemas.microsoft.com/office/drawing/2014/main" id="{E3D0D21A-8093-466D-88B5-1F2EDB948D68}"/>
              </a:ext>
            </a:extLst>
          </p:cNvPr>
          <p:cNvPicPr>
            <a:picLocks noChangeAspect="1"/>
          </p:cNvPicPr>
          <p:nvPr/>
        </p:nvPicPr>
        <p:blipFill>
          <a:blip r:embed="rId2"/>
          <a:stretch>
            <a:fillRect/>
          </a:stretch>
        </p:blipFill>
        <p:spPr>
          <a:xfrm>
            <a:off x="795196" y="2552114"/>
            <a:ext cx="3108363" cy="13092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AC83DD2-9E46-E67E-B9BC-DCCADA7757B4}"/>
              </a:ext>
            </a:extLst>
          </p:cNvPr>
          <p:cNvSpPr txBox="1"/>
          <p:nvPr/>
        </p:nvSpPr>
        <p:spPr>
          <a:xfrm>
            <a:off x="5208596" y="2421889"/>
            <a:ext cx="4188823" cy="1569660"/>
          </a:xfrm>
          <a:prstGeom prst="rect">
            <a:avLst/>
          </a:prstGeom>
          <a:noFill/>
        </p:spPr>
        <p:txBody>
          <a:bodyPr wrap="square" rtlCol="0">
            <a:spAutoFit/>
          </a:bodyPr>
          <a:lstStyle/>
          <a:p>
            <a:r>
              <a:rPr lang="en-US" sz="1200"/>
              <a:t>An example of the first 6 characters from four messages sent out that day. In all four cases those 6 characters are made up of the message key repeated twice in succession. In the first message, both the L and the R originate from the first letter of the message key. Similarly, the O and the G must originate from the second letter. The K and the M originate from the 3</a:t>
            </a:r>
            <a:r>
              <a:rPr lang="en-US" sz="1200" baseline="30000"/>
              <a:t>rd</a:t>
            </a:r>
            <a:r>
              <a:rPr lang="en-US" sz="1200"/>
              <a:t> letter. This repeats for all messages. </a:t>
            </a:r>
          </a:p>
        </p:txBody>
      </p:sp>
      <p:sp>
        <p:nvSpPr>
          <p:cNvPr id="15" name="TextBox 14">
            <a:extLst>
              <a:ext uri="{FF2B5EF4-FFF2-40B4-BE49-F238E27FC236}">
                <a16:creationId xmlns:a16="http://schemas.microsoft.com/office/drawing/2014/main" id="{51E483BA-73B1-2C1A-FF3D-59C55FFDBC6B}"/>
              </a:ext>
            </a:extLst>
          </p:cNvPr>
          <p:cNvSpPr txBox="1"/>
          <p:nvPr/>
        </p:nvSpPr>
        <p:spPr>
          <a:xfrm>
            <a:off x="795196" y="4458791"/>
            <a:ext cx="3108363" cy="1569660"/>
          </a:xfrm>
          <a:prstGeom prst="rect">
            <a:avLst/>
          </a:prstGeom>
          <a:noFill/>
        </p:spPr>
        <p:txBody>
          <a:bodyPr wrap="square" rtlCol="0">
            <a:spAutoFit/>
          </a:bodyPr>
          <a:lstStyle/>
          <a:p>
            <a:r>
              <a:rPr lang="en-US" sz="1200"/>
              <a:t>Looking at all four messages, we can see that for the first letter of the message key, the following letters are related: L and R from message 1, M and X from message 2) J and M from message 3, D and Y from message 4.  Thus, for the four messages we see the following relationship: </a:t>
            </a:r>
          </a:p>
        </p:txBody>
      </p:sp>
      <p:pic>
        <p:nvPicPr>
          <p:cNvPr id="19" name="Picture 18">
            <a:extLst>
              <a:ext uri="{FF2B5EF4-FFF2-40B4-BE49-F238E27FC236}">
                <a16:creationId xmlns:a16="http://schemas.microsoft.com/office/drawing/2014/main" id="{02EBC1E9-FA22-B445-859B-DF9684EE1222}"/>
              </a:ext>
            </a:extLst>
          </p:cNvPr>
          <p:cNvPicPr>
            <a:picLocks noChangeAspect="1"/>
          </p:cNvPicPr>
          <p:nvPr/>
        </p:nvPicPr>
        <p:blipFill>
          <a:blip r:embed="rId3"/>
          <a:stretch>
            <a:fillRect/>
          </a:stretch>
        </p:blipFill>
        <p:spPr>
          <a:xfrm>
            <a:off x="4860254" y="4773524"/>
            <a:ext cx="4885509" cy="573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28ABB3F2-B29D-1A3A-7E39-71E7537ED8AA}"/>
              </a:ext>
            </a:extLst>
          </p:cNvPr>
          <p:cNvSpPr txBox="1"/>
          <p:nvPr/>
        </p:nvSpPr>
        <p:spPr>
          <a:xfrm>
            <a:off x="795196" y="6579328"/>
            <a:ext cx="3108363" cy="646331"/>
          </a:xfrm>
          <a:prstGeom prst="rect">
            <a:avLst/>
          </a:prstGeom>
          <a:noFill/>
        </p:spPr>
        <p:txBody>
          <a:bodyPr wrap="square" rtlCol="0">
            <a:spAutoFit/>
          </a:bodyPr>
          <a:lstStyle/>
          <a:p>
            <a:r>
              <a:rPr lang="en-US" sz="1200"/>
              <a:t>With enough messages, Rejewski could complete the set of relationships encomassping the whole alphabet: </a:t>
            </a:r>
          </a:p>
        </p:txBody>
      </p:sp>
      <p:pic>
        <p:nvPicPr>
          <p:cNvPr id="22" name="Picture 21">
            <a:extLst>
              <a:ext uri="{FF2B5EF4-FFF2-40B4-BE49-F238E27FC236}">
                <a16:creationId xmlns:a16="http://schemas.microsoft.com/office/drawing/2014/main" id="{CFD4D8D5-D65D-554F-2621-20300083F9F0}"/>
              </a:ext>
            </a:extLst>
          </p:cNvPr>
          <p:cNvPicPr>
            <a:picLocks noChangeAspect="1"/>
          </p:cNvPicPr>
          <p:nvPr/>
        </p:nvPicPr>
        <p:blipFill>
          <a:blip r:embed="rId4"/>
          <a:stretch>
            <a:fillRect/>
          </a:stretch>
        </p:blipFill>
        <p:spPr>
          <a:xfrm>
            <a:off x="4711336" y="6598510"/>
            <a:ext cx="5183347" cy="60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113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26E8B-7DA6-671F-EFCC-1FBB0529B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AEDDC0-65A0-D8CB-9E03-19370EB88646}"/>
              </a:ext>
            </a:extLst>
          </p:cNvPr>
          <p:cNvSpPr>
            <a:spLocks noGrp="1"/>
          </p:cNvSpPr>
          <p:nvPr>
            <p:ph type="title"/>
          </p:nvPr>
        </p:nvSpPr>
        <p:spPr>
          <a:xfrm>
            <a:off x="640502" y="140807"/>
            <a:ext cx="8852049" cy="477502"/>
          </a:xfrm>
        </p:spPr>
        <p:txBody>
          <a:bodyPr/>
          <a:lstStyle/>
          <a:p>
            <a:pPr algn="ctr"/>
            <a:r>
              <a:rPr lang="en-US"/>
              <a:t>Cracking the Message key</a:t>
            </a:r>
          </a:p>
        </p:txBody>
      </p:sp>
      <p:sp>
        <p:nvSpPr>
          <p:cNvPr id="3" name="Content Placeholder 2">
            <a:extLst>
              <a:ext uri="{FF2B5EF4-FFF2-40B4-BE49-F238E27FC236}">
                <a16:creationId xmlns:a16="http://schemas.microsoft.com/office/drawing/2014/main" id="{30F9DE2F-5007-D3D1-0CCA-DAF3AF15D9C5}"/>
              </a:ext>
            </a:extLst>
          </p:cNvPr>
          <p:cNvSpPr>
            <a:spLocks noGrp="1"/>
          </p:cNvSpPr>
          <p:nvPr>
            <p:ph idx="1"/>
          </p:nvPr>
        </p:nvSpPr>
        <p:spPr>
          <a:xfrm>
            <a:off x="205073" y="766354"/>
            <a:ext cx="9618196" cy="1489669"/>
          </a:xfrm>
        </p:spPr>
        <p:txBody>
          <a:bodyPr/>
          <a:lstStyle/>
          <a:p>
            <a:pPr marL="0" indent="0">
              <a:buNone/>
            </a:pPr>
            <a:r>
              <a:rPr lang="en-US"/>
              <a:t>Rejewski still didn’t know the day key or the message key – but he did know the relationships. On a different day, or course, the relationships would have bee entirely different. After no-doubt tremendous time and effort, he picked up on a pattern featuring “loops”, or chains of letters.  Let’s proceed. As we do, bear in mind that all of the following only applies to the FIRST letter of the day key. </a:t>
            </a:r>
          </a:p>
        </p:txBody>
      </p:sp>
      <p:pic>
        <p:nvPicPr>
          <p:cNvPr id="10" name="Picture 9">
            <a:extLst>
              <a:ext uri="{FF2B5EF4-FFF2-40B4-BE49-F238E27FC236}">
                <a16:creationId xmlns:a16="http://schemas.microsoft.com/office/drawing/2014/main" id="{B4F12E50-11FD-3875-A54C-E711873ED894}"/>
              </a:ext>
            </a:extLst>
          </p:cNvPr>
          <p:cNvPicPr>
            <a:picLocks noChangeAspect="1"/>
          </p:cNvPicPr>
          <p:nvPr/>
        </p:nvPicPr>
        <p:blipFill>
          <a:blip r:embed="rId2"/>
          <a:stretch>
            <a:fillRect/>
          </a:stretch>
        </p:blipFill>
        <p:spPr>
          <a:xfrm>
            <a:off x="342549" y="1689593"/>
            <a:ext cx="4723977" cy="714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EEF81F7-246A-51F2-50E6-CD0CD695D02A}"/>
              </a:ext>
            </a:extLst>
          </p:cNvPr>
          <p:cNvPicPr>
            <a:picLocks noChangeAspect="1"/>
          </p:cNvPicPr>
          <p:nvPr/>
        </p:nvPicPr>
        <p:blipFill>
          <a:blip r:embed="rId3"/>
          <a:stretch>
            <a:fillRect/>
          </a:stretch>
        </p:blipFill>
        <p:spPr>
          <a:xfrm>
            <a:off x="501283" y="3100688"/>
            <a:ext cx="4406507" cy="1074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6179D42-C46A-99DE-6DDF-0FC79443F4B1}"/>
              </a:ext>
            </a:extLst>
          </p:cNvPr>
          <p:cNvSpPr txBox="1"/>
          <p:nvPr/>
        </p:nvSpPr>
        <p:spPr>
          <a:xfrm>
            <a:off x="5549253" y="1794358"/>
            <a:ext cx="4188823" cy="461665"/>
          </a:xfrm>
          <a:prstGeom prst="rect">
            <a:avLst/>
          </a:prstGeom>
          <a:noFill/>
        </p:spPr>
        <p:txBody>
          <a:bodyPr wrap="square" rtlCol="0">
            <a:spAutoFit/>
          </a:bodyPr>
          <a:lstStyle/>
          <a:p>
            <a:r>
              <a:rPr lang="en-US" sz="1200"/>
              <a:t>Note that A maps to F. F then maps to W. W then maps to A. We have now closed one loop. </a:t>
            </a:r>
          </a:p>
        </p:txBody>
      </p:sp>
      <p:sp>
        <p:nvSpPr>
          <p:cNvPr id="5" name="TextBox 4">
            <a:extLst>
              <a:ext uri="{FF2B5EF4-FFF2-40B4-BE49-F238E27FC236}">
                <a16:creationId xmlns:a16="http://schemas.microsoft.com/office/drawing/2014/main" id="{CB2BA2A9-AFD4-4C30-4FA3-882ADA394155}"/>
              </a:ext>
            </a:extLst>
          </p:cNvPr>
          <p:cNvSpPr txBox="1"/>
          <p:nvPr/>
        </p:nvSpPr>
        <p:spPr>
          <a:xfrm>
            <a:off x="5549252" y="3037973"/>
            <a:ext cx="4188823" cy="1200329"/>
          </a:xfrm>
          <a:prstGeom prst="rect">
            <a:avLst/>
          </a:prstGeom>
          <a:noFill/>
        </p:spPr>
        <p:txBody>
          <a:bodyPr wrap="square" rtlCol="0">
            <a:spAutoFit/>
          </a:bodyPr>
          <a:lstStyle/>
          <a:p>
            <a:r>
              <a:rPr lang="en-US" sz="1200"/>
              <a:t>If we repeat for all letters of the alphabet, we end up with all possible loops as shown here. </a:t>
            </a:r>
          </a:p>
          <a:p>
            <a:endParaRPr lang="en-US" sz="1200"/>
          </a:p>
          <a:p>
            <a:r>
              <a:rPr lang="en-US" sz="1200"/>
              <a:t>As mentioned above, recall that this is only for the first letter of the day key. This process would have to be rpeated for the other two letters as well.</a:t>
            </a:r>
          </a:p>
        </p:txBody>
      </p:sp>
      <p:sp>
        <p:nvSpPr>
          <p:cNvPr id="6" name="TextBox 5">
            <a:extLst>
              <a:ext uri="{FF2B5EF4-FFF2-40B4-BE49-F238E27FC236}">
                <a16:creationId xmlns:a16="http://schemas.microsoft.com/office/drawing/2014/main" id="{03FD5859-F40A-04FB-B66E-CE7D7A3730BE}"/>
              </a:ext>
            </a:extLst>
          </p:cNvPr>
          <p:cNvSpPr txBox="1"/>
          <p:nvPr/>
        </p:nvSpPr>
        <p:spPr>
          <a:xfrm>
            <a:off x="492488" y="4750646"/>
            <a:ext cx="9086854" cy="2893100"/>
          </a:xfrm>
          <a:prstGeom prst="rect">
            <a:avLst/>
          </a:prstGeom>
          <a:noFill/>
        </p:spPr>
        <p:txBody>
          <a:bodyPr wrap="square" rtlCol="0">
            <a:spAutoFit/>
          </a:bodyPr>
          <a:lstStyle/>
          <a:p>
            <a:r>
              <a:rPr lang="en-US" sz="1400"/>
              <a:t>Rejewski had, by this time, discerned that the characteristics of the loops were a clue to the key. </a:t>
            </a:r>
          </a:p>
          <a:p>
            <a:r>
              <a:rPr lang="en-US" sz="1400"/>
              <a:t>Still…. We are dealing with a key space of over: 10,000,000,000,000,000 </a:t>
            </a:r>
            <a:r>
              <a:rPr lang="en-US" sz="1400">
                <a:sym typeface="Wingdings" panose="05000000000000000000" pitchFamily="2" charset="2"/>
              </a:rPr>
              <a:t> brute force would take more time than the age of the universe!</a:t>
            </a:r>
          </a:p>
          <a:p>
            <a:endParaRPr lang="en-US" sz="1400">
              <a:sym typeface="Wingdings" panose="05000000000000000000" pitchFamily="2" charset="2"/>
            </a:endParaRPr>
          </a:p>
          <a:p>
            <a:r>
              <a:rPr lang="en-US" sz="1400" b="1">
                <a:sym typeface="Wingdings" panose="05000000000000000000" pitchFamily="2" charset="2"/>
              </a:rPr>
              <a:t>Rejewski’s brilliant insight: </a:t>
            </a:r>
            <a:r>
              <a:rPr lang="en-US" sz="1400">
                <a:sym typeface="Wingdings" panose="05000000000000000000" pitchFamily="2" charset="2"/>
              </a:rPr>
              <a:t>The plugboard settings and scrambler settings could be considered independently. Specifically the number of links in the chains were </a:t>
            </a:r>
            <a:r>
              <a:rPr lang="en-US" sz="1400" u="sng">
                <a:sym typeface="Wingdings" panose="05000000000000000000" pitchFamily="2" charset="2"/>
              </a:rPr>
              <a:t>not affected by plugboard settings</a:t>
            </a:r>
            <a:r>
              <a:rPr lang="en-US" sz="1400">
                <a:sym typeface="Wingdings" panose="05000000000000000000" pitchFamily="2" charset="2"/>
              </a:rPr>
              <a:t>. They were </a:t>
            </a:r>
            <a:r>
              <a:rPr lang="en-US" sz="1400" u="sng">
                <a:sym typeface="Wingdings" panose="05000000000000000000" pitchFamily="2" charset="2"/>
              </a:rPr>
              <a:t>only affected by the rotor settings</a:t>
            </a:r>
            <a:r>
              <a:rPr lang="en-US" sz="1400">
                <a:sym typeface="Wingdings" panose="05000000000000000000" pitchFamily="2" charset="2"/>
              </a:rPr>
              <a:t>! If plugboard settings were different, the the letters in the loops would be different, but the number of links would not! </a:t>
            </a:r>
          </a:p>
          <a:p>
            <a:endParaRPr lang="en-US" sz="1400">
              <a:sym typeface="Wingdings" panose="05000000000000000000" pitchFamily="2" charset="2"/>
            </a:endParaRPr>
          </a:p>
          <a:p>
            <a:r>
              <a:rPr lang="en-US" sz="1400">
                <a:sym typeface="Wingdings" panose="05000000000000000000" pitchFamily="2" charset="2"/>
              </a:rPr>
              <a:t>The keyspace for the various rotor settings (selection and placement of rings + starting letters) is 103,301.  This is billions and billions of times fewer. </a:t>
            </a:r>
          </a:p>
          <a:p>
            <a:endParaRPr lang="en-US" sz="1400">
              <a:sym typeface="Wingdings" panose="05000000000000000000" pitchFamily="2" charset="2"/>
            </a:endParaRPr>
          </a:p>
          <a:p>
            <a:endParaRPr lang="en-US" sz="1400"/>
          </a:p>
        </p:txBody>
      </p:sp>
    </p:spTree>
    <p:extLst>
      <p:ext uri="{BB962C8B-B14F-4D97-AF65-F5344CB8AC3E}">
        <p14:creationId xmlns:p14="http://schemas.microsoft.com/office/powerpoint/2010/main" val="3185604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77DA-0FC7-F5A2-3118-FD60850678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6C48B1-A98D-8677-F83D-76B9447B9DA8}"/>
              </a:ext>
            </a:extLst>
          </p:cNvPr>
          <p:cNvSpPr>
            <a:spLocks noGrp="1"/>
          </p:cNvSpPr>
          <p:nvPr>
            <p:ph type="title"/>
          </p:nvPr>
        </p:nvSpPr>
        <p:spPr>
          <a:xfrm>
            <a:off x="1467815" y="633004"/>
            <a:ext cx="4976528" cy="708116"/>
          </a:xfrm>
        </p:spPr>
        <p:txBody>
          <a:bodyPr>
            <a:normAutofit fontScale="90000"/>
          </a:bodyPr>
          <a:lstStyle/>
          <a:p>
            <a:pPr algn="ctr"/>
            <a:r>
              <a:rPr lang="en-US"/>
              <a:t>Cracking the Message key:</a:t>
            </a:r>
            <a:br>
              <a:rPr lang="en-US"/>
            </a:br>
            <a:r>
              <a:rPr lang="en-US"/>
              <a:t>From message key to plugboard</a:t>
            </a:r>
          </a:p>
        </p:txBody>
      </p:sp>
      <p:sp>
        <p:nvSpPr>
          <p:cNvPr id="6" name="TextBox 5">
            <a:extLst>
              <a:ext uri="{FF2B5EF4-FFF2-40B4-BE49-F238E27FC236}">
                <a16:creationId xmlns:a16="http://schemas.microsoft.com/office/drawing/2014/main" id="{B56B2CDE-2B58-42EC-230E-27B5B1CF280A}"/>
              </a:ext>
            </a:extLst>
          </p:cNvPr>
          <p:cNvSpPr txBox="1"/>
          <p:nvPr/>
        </p:nvSpPr>
        <p:spPr>
          <a:xfrm>
            <a:off x="496884" y="2225160"/>
            <a:ext cx="9317675" cy="4462760"/>
          </a:xfrm>
          <a:prstGeom prst="rect">
            <a:avLst/>
          </a:prstGeom>
          <a:noFill/>
        </p:spPr>
        <p:txBody>
          <a:bodyPr wrap="square" rtlCol="0">
            <a:spAutoFit/>
          </a:bodyPr>
          <a:lstStyle/>
          <a:p>
            <a:r>
              <a:rPr lang="en-US" sz="1400"/>
              <a:t>Rejewski and his team then did the scutwork of typing in all 105K scrambler settings and created a catalog for every set of chain lengths. It took over a year, but the Enigma code could now be broken. </a:t>
            </a:r>
          </a:p>
          <a:p>
            <a:endParaRPr lang="en-US" sz="1400">
              <a:sym typeface="Wingdings" panose="05000000000000000000" pitchFamily="2" charset="2"/>
            </a:endParaRPr>
          </a:p>
          <a:p>
            <a:r>
              <a:rPr lang="en-US" sz="1400">
                <a:sym typeface="Wingdings" panose="05000000000000000000" pitchFamily="2" charset="2"/>
              </a:rPr>
              <a:t>Once the catalog was complete, every day all the team had to do was determine the number of links for the day, and the catalog would tell them the rotor settings. This could often be accomplished in about </a:t>
            </a:r>
            <a:r>
              <a:rPr lang="en-US" sz="1400" u="sng">
                <a:sym typeface="Wingdings" panose="05000000000000000000" pitchFamily="2" charset="2"/>
              </a:rPr>
              <a:t>60 minutes</a:t>
            </a:r>
            <a:r>
              <a:rPr lang="en-US" sz="1400">
                <a:sym typeface="Wingdings" panose="05000000000000000000" pitchFamily="2" charset="2"/>
              </a:rPr>
              <a:t>!</a:t>
            </a:r>
          </a:p>
          <a:p>
            <a:endParaRPr lang="en-US" sz="1400">
              <a:sym typeface="Wingdings" panose="05000000000000000000" pitchFamily="2" charset="2"/>
            </a:endParaRPr>
          </a:p>
          <a:p>
            <a:r>
              <a:rPr lang="en-US" sz="1400" b="1">
                <a:sym typeface="Wingdings" panose="05000000000000000000" pitchFamily="2" charset="2"/>
              </a:rPr>
              <a:t>But what about the plugboard</a:t>
            </a:r>
            <a:r>
              <a:rPr lang="en-US" sz="1400">
                <a:sym typeface="Wingdings" panose="05000000000000000000" pitchFamily="2" charset="2"/>
              </a:rPr>
              <a:t>? This turned out to be a surprisingly doable task. They would start with no cables and type in some of the day’s ciphertext. Most was of course, gibberish, but once in a while something interesting would appear. Consider the following hypothetical example:</a:t>
            </a:r>
          </a:p>
          <a:p>
            <a:endParaRPr lang="en-US" sz="1400">
              <a:sym typeface="Wingdings" panose="05000000000000000000" pitchFamily="2" charset="2"/>
            </a:endParaRPr>
          </a:p>
          <a:p>
            <a:pPr algn="ctr"/>
            <a:r>
              <a:rPr lang="en-US" sz="1600" b="1">
                <a:latin typeface="Courier New" panose="02070309020205020404" pitchFamily="49" charset="0"/>
                <a:cs typeface="Courier New" panose="02070309020205020404" pitchFamily="49" charset="0"/>
                <a:sym typeface="Wingdings" panose="05000000000000000000" pitchFamily="2" charset="2"/>
              </a:rPr>
              <a:t>alliveinberlin</a:t>
            </a:r>
          </a:p>
          <a:p>
            <a:r>
              <a:rPr lang="en-US" sz="1400">
                <a:sym typeface="Wingdings" panose="05000000000000000000" pitchFamily="2" charset="2"/>
              </a:rPr>
              <a:t>This is likely to mean:</a:t>
            </a:r>
          </a:p>
          <a:p>
            <a:pPr algn="ctr"/>
            <a:r>
              <a:rPr lang="en-US" sz="1600" b="1">
                <a:latin typeface="Courier New" panose="02070309020205020404" pitchFamily="49" charset="0"/>
                <a:cs typeface="Courier New" panose="02070309020205020404" pitchFamily="49" charset="0"/>
                <a:sym typeface="Wingdings" panose="05000000000000000000" pitchFamily="2" charset="2"/>
              </a:rPr>
              <a:t>Arrive in Berlin</a:t>
            </a:r>
          </a:p>
          <a:p>
            <a:endParaRPr lang="en-US" sz="1400">
              <a:sym typeface="Wingdings" panose="05000000000000000000" pitchFamily="2" charset="2"/>
            </a:endParaRPr>
          </a:p>
          <a:p>
            <a:r>
              <a:rPr lang="en-US" sz="1400">
                <a:sym typeface="Wingdings" panose="05000000000000000000" pitchFamily="2" charset="2"/>
              </a:rPr>
              <a:t>So now we know there is a plugboard connection between L and R. We also know that other letters such as A, B, I and others should NOT be connected.  Once a few letters are known, it becomes progressively easier to ascertain remaining connections. </a:t>
            </a:r>
          </a:p>
          <a:p>
            <a:endParaRPr lang="en-US" sz="1400">
              <a:sym typeface="Wingdings" panose="05000000000000000000" pitchFamily="2" charset="2"/>
            </a:endParaRPr>
          </a:p>
          <a:p>
            <a:endParaRPr lang="en-US" sz="1400">
              <a:sym typeface="Wingdings" panose="05000000000000000000" pitchFamily="2" charset="2"/>
            </a:endParaRPr>
          </a:p>
          <a:p>
            <a:endParaRPr lang="en-US" sz="1400"/>
          </a:p>
        </p:txBody>
      </p:sp>
      <p:pic>
        <p:nvPicPr>
          <p:cNvPr id="11" name="Picture 2" descr="undefined">
            <a:extLst>
              <a:ext uri="{FF2B5EF4-FFF2-40B4-BE49-F238E27FC236}">
                <a16:creationId xmlns:a16="http://schemas.microsoft.com/office/drawing/2014/main" id="{FBB45DEF-3CCE-8AF1-C278-F316C22E76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1783" y="0"/>
            <a:ext cx="2258842" cy="153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46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538A-A328-A50F-AB79-5B65572C7E3C}"/>
              </a:ext>
            </a:extLst>
          </p:cNvPr>
          <p:cNvSpPr>
            <a:spLocks noGrp="1"/>
          </p:cNvSpPr>
          <p:nvPr>
            <p:ph type="title"/>
          </p:nvPr>
        </p:nvSpPr>
        <p:spPr>
          <a:xfrm>
            <a:off x="327922" y="287566"/>
            <a:ext cx="8852049" cy="753886"/>
          </a:xfrm>
        </p:spPr>
        <p:txBody>
          <a:bodyPr/>
          <a:lstStyle/>
          <a:p>
            <a:r>
              <a:rPr lang="en-US"/>
              <a:t>First one:</a:t>
            </a:r>
            <a:br>
              <a:rPr lang="en-US"/>
            </a:br>
            <a:r>
              <a:rPr lang="en-US"/>
              <a:t>		Hebern Electric code</a:t>
            </a:r>
          </a:p>
        </p:txBody>
      </p:sp>
      <p:sp>
        <p:nvSpPr>
          <p:cNvPr id="3" name="Content Placeholder 2">
            <a:extLst>
              <a:ext uri="{FF2B5EF4-FFF2-40B4-BE49-F238E27FC236}">
                <a16:creationId xmlns:a16="http://schemas.microsoft.com/office/drawing/2014/main" id="{4A97FBCE-641E-0B6E-6EA1-7528A2A353AA}"/>
              </a:ext>
            </a:extLst>
          </p:cNvPr>
          <p:cNvSpPr>
            <a:spLocks noGrp="1"/>
          </p:cNvSpPr>
          <p:nvPr>
            <p:ph idx="1"/>
          </p:nvPr>
        </p:nvSpPr>
        <p:spPr>
          <a:xfrm>
            <a:off x="342855" y="1681384"/>
            <a:ext cx="5601272" cy="5142660"/>
          </a:xfrm>
        </p:spPr>
        <p:txBody>
          <a:bodyPr/>
          <a:lstStyle/>
          <a:p>
            <a:r>
              <a:rPr lang="en-US"/>
              <a:t>Edward Hugh Hebern is credited with the first known sketches of a rotor system in 1917. (He was also jailed in 1908 for stealing a horse!)</a:t>
            </a:r>
          </a:p>
          <a:p>
            <a:r>
              <a:rPr lang="en-US"/>
              <a:t>“Hebern Electric Code Company” began to offer cipher machines commercially</a:t>
            </a:r>
          </a:p>
          <a:p>
            <a:r>
              <a:rPr lang="en-US"/>
              <a:t>Mis-spent investment capital.</a:t>
            </a:r>
          </a:p>
          <a:p>
            <a:pPr lvl="1"/>
            <a:r>
              <a:rPr lang="en-US"/>
              <a:t>His investors eventually sued him for stock manipulation for which he, again, spent time in jail.  </a:t>
            </a:r>
          </a:p>
          <a:p>
            <a:r>
              <a:rPr lang="en-US"/>
              <a:t>Not as secure as hped for - Friedman and others were able to easily crack it</a:t>
            </a:r>
          </a:p>
          <a:p>
            <a:r>
              <a:rPr lang="en-US"/>
              <a:t>Hoped to sell to Navy, but sales didn’t go well</a:t>
            </a:r>
          </a:p>
        </p:txBody>
      </p:sp>
      <p:pic>
        <p:nvPicPr>
          <p:cNvPr id="4098" name="Picture 2">
            <a:extLst>
              <a:ext uri="{FF2B5EF4-FFF2-40B4-BE49-F238E27FC236}">
                <a16:creationId xmlns:a16="http://schemas.microsoft.com/office/drawing/2014/main" id="{1FA8EC69-54C0-36E2-3671-58D228CD9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9453" y="386453"/>
            <a:ext cx="3143250" cy="2095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2770CA0-8475-20C4-B342-B39189F234A5}"/>
              </a:ext>
            </a:extLst>
          </p:cNvPr>
          <p:cNvSpPr txBox="1"/>
          <p:nvPr/>
        </p:nvSpPr>
        <p:spPr>
          <a:xfrm>
            <a:off x="6663193" y="2541089"/>
            <a:ext cx="2918129" cy="261610"/>
          </a:xfrm>
          <a:prstGeom prst="rect">
            <a:avLst/>
          </a:prstGeom>
          <a:noFill/>
        </p:spPr>
        <p:txBody>
          <a:bodyPr wrap="square" rtlCol="0">
            <a:spAutoFit/>
          </a:bodyPr>
          <a:lstStyle/>
          <a:p>
            <a:pPr algn="ctr"/>
            <a:r>
              <a:rPr lang="en-US" sz="1050" b="1"/>
              <a:t>Single-rotor Hebern machine</a:t>
            </a:r>
          </a:p>
        </p:txBody>
      </p:sp>
      <p:pic>
        <p:nvPicPr>
          <p:cNvPr id="4100" name="Picture 4">
            <a:extLst>
              <a:ext uri="{FF2B5EF4-FFF2-40B4-BE49-F238E27FC236}">
                <a16:creationId xmlns:a16="http://schemas.microsoft.com/office/drawing/2014/main" id="{789AA5B0-0C73-C355-FB79-C179F4E1E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1884" y="3235839"/>
            <a:ext cx="2381250" cy="3495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D553C3-B3C5-A8D0-BE76-FC1E6065E684}"/>
              </a:ext>
            </a:extLst>
          </p:cNvPr>
          <p:cNvSpPr txBox="1"/>
          <p:nvPr/>
        </p:nvSpPr>
        <p:spPr>
          <a:xfrm>
            <a:off x="5192713" y="6824044"/>
            <a:ext cx="2918129" cy="415498"/>
          </a:xfrm>
          <a:prstGeom prst="rect">
            <a:avLst/>
          </a:prstGeom>
          <a:noFill/>
        </p:spPr>
        <p:txBody>
          <a:bodyPr wrap="square" rtlCol="0">
            <a:spAutoFit/>
          </a:bodyPr>
          <a:lstStyle/>
          <a:p>
            <a:pPr algn="ctr"/>
            <a:r>
              <a:rPr lang="en-US" sz="1050" b="1"/>
              <a:t>Patent Applicaton for the </a:t>
            </a:r>
          </a:p>
          <a:p>
            <a:pPr algn="ctr"/>
            <a:r>
              <a:rPr lang="en-US" sz="1050" b="1"/>
              <a:t>Single-rotor Hebern machine</a:t>
            </a:r>
          </a:p>
        </p:txBody>
      </p:sp>
      <p:sp>
        <p:nvSpPr>
          <p:cNvPr id="6" name="AutoShape 6" descr="On this day in 1924, Edward Hebern received a patent for his ...">
            <a:extLst>
              <a:ext uri="{FF2B5EF4-FFF2-40B4-BE49-F238E27FC236}">
                <a16:creationId xmlns:a16="http://schemas.microsoft.com/office/drawing/2014/main" id="{2A035261-723D-C929-9F1A-F88984B0EC5E}"/>
              </a:ext>
            </a:extLst>
          </p:cNvPr>
          <p:cNvSpPr>
            <a:spLocks noChangeAspect="1" noChangeArrowheads="1"/>
          </p:cNvSpPr>
          <p:nvPr/>
        </p:nvSpPr>
        <p:spPr bwMode="auto">
          <a:xfrm>
            <a:off x="48879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6" name="Picture 10">
            <a:extLst>
              <a:ext uri="{FF2B5EF4-FFF2-40B4-BE49-F238E27FC236}">
                <a16:creationId xmlns:a16="http://schemas.microsoft.com/office/drawing/2014/main" id="{519AB20F-06D2-E270-ECED-D75D08983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7203" y="4209193"/>
            <a:ext cx="2443321" cy="244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5300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DEE76-8701-9F3F-A589-AE5DFE905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5BC590-1777-1774-6605-DD1C2564525B}"/>
              </a:ext>
            </a:extLst>
          </p:cNvPr>
          <p:cNvSpPr>
            <a:spLocks noGrp="1"/>
          </p:cNvSpPr>
          <p:nvPr>
            <p:ph type="title"/>
          </p:nvPr>
        </p:nvSpPr>
        <p:spPr>
          <a:xfrm>
            <a:off x="640502" y="140807"/>
            <a:ext cx="8852049" cy="477502"/>
          </a:xfrm>
        </p:spPr>
        <p:txBody>
          <a:bodyPr/>
          <a:lstStyle/>
          <a:p>
            <a:pPr algn="ctr"/>
            <a:r>
              <a:rPr lang="en-US"/>
              <a:t>Cracking the Message key: automation</a:t>
            </a:r>
          </a:p>
        </p:txBody>
      </p:sp>
      <p:sp>
        <p:nvSpPr>
          <p:cNvPr id="6" name="TextBox 5">
            <a:extLst>
              <a:ext uri="{FF2B5EF4-FFF2-40B4-BE49-F238E27FC236}">
                <a16:creationId xmlns:a16="http://schemas.microsoft.com/office/drawing/2014/main" id="{17165B40-5580-1683-ED38-42964476A91A}"/>
              </a:ext>
            </a:extLst>
          </p:cNvPr>
          <p:cNvSpPr txBox="1"/>
          <p:nvPr/>
        </p:nvSpPr>
        <p:spPr>
          <a:xfrm>
            <a:off x="1191460" y="1794678"/>
            <a:ext cx="3604852" cy="3970318"/>
          </a:xfrm>
          <a:prstGeom prst="rect">
            <a:avLst/>
          </a:prstGeom>
          <a:noFill/>
        </p:spPr>
        <p:txBody>
          <a:bodyPr wrap="square" rtlCol="0">
            <a:spAutoFit/>
          </a:bodyPr>
          <a:lstStyle/>
          <a:p>
            <a:r>
              <a:rPr lang="en-US" sz="1400"/>
              <a:t>At one point the Germans modified their transmissions in a way that rendered Rejewski’s catalog useless. Undeterred, he came up with a primitive computing device that could rapidly check all 17K+ keyspace settings for the scramblers until it found a match. </a:t>
            </a:r>
          </a:p>
          <a:p>
            <a:endParaRPr lang="en-US" sz="1400">
              <a:sym typeface="Wingdings" panose="05000000000000000000" pitchFamily="2" charset="2"/>
            </a:endParaRPr>
          </a:p>
          <a:p>
            <a:r>
              <a:rPr lang="en-US" sz="1400">
                <a:sym typeface="Wingdings" panose="05000000000000000000" pitchFamily="2" charset="2"/>
              </a:rPr>
              <a:t>Recall that with 3 rotors in 3 positions, there were 6 possible settings so to save time he had six machines working at the same time (or “in parallel” to use a modern computing term).  This machine was nicknamed the “</a:t>
            </a:r>
            <a:r>
              <a:rPr lang="en-US" sz="1400" b="1" i="1">
                <a:sym typeface="Wingdings" panose="05000000000000000000" pitchFamily="2" charset="2"/>
              </a:rPr>
              <a:t>bombe</a:t>
            </a:r>
            <a:r>
              <a:rPr lang="en-US" sz="1400">
                <a:sym typeface="Wingdings" panose="05000000000000000000" pitchFamily="2" charset="2"/>
              </a:rPr>
              <a:t>”. </a:t>
            </a:r>
          </a:p>
          <a:p>
            <a:endParaRPr lang="en-US" sz="1400">
              <a:sym typeface="Wingdings" panose="05000000000000000000" pitchFamily="2" charset="2"/>
            </a:endParaRPr>
          </a:p>
          <a:p>
            <a:endParaRPr lang="en-US" sz="1400">
              <a:sym typeface="Wingdings" panose="05000000000000000000" pitchFamily="2" charset="2"/>
            </a:endParaRPr>
          </a:p>
          <a:p>
            <a:endParaRPr lang="en-US" sz="1400">
              <a:sym typeface="Wingdings" panose="05000000000000000000" pitchFamily="2" charset="2"/>
            </a:endParaRPr>
          </a:p>
          <a:p>
            <a:endParaRPr lang="en-US" sz="1400"/>
          </a:p>
        </p:txBody>
      </p:sp>
      <p:pic>
        <p:nvPicPr>
          <p:cNvPr id="8196" name="Picture 4" descr="undefined">
            <a:extLst>
              <a:ext uri="{FF2B5EF4-FFF2-40B4-BE49-F238E27FC236}">
                <a16:creationId xmlns:a16="http://schemas.microsoft.com/office/drawing/2014/main" id="{1C6DC958-8CC2-FDCE-37EB-6F88BA58C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3283" y="1384663"/>
            <a:ext cx="2211127" cy="4032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88518C41-9676-E25B-1B11-536F3B14C652}"/>
              </a:ext>
            </a:extLst>
          </p:cNvPr>
          <p:cNvSpPr txBox="1"/>
          <p:nvPr/>
        </p:nvSpPr>
        <p:spPr>
          <a:xfrm>
            <a:off x="6233283" y="5600246"/>
            <a:ext cx="2415297" cy="430887"/>
          </a:xfrm>
          <a:prstGeom prst="rect">
            <a:avLst/>
          </a:prstGeom>
          <a:noFill/>
        </p:spPr>
        <p:txBody>
          <a:bodyPr wrap="square" rtlCol="0">
            <a:spAutoFit/>
          </a:bodyPr>
          <a:lstStyle/>
          <a:p>
            <a:r>
              <a:rPr lang="en-US" sz="1100" b="1"/>
              <a:t>Schematic of the bombe. Only one of the 6 rotors is shown.</a:t>
            </a:r>
          </a:p>
        </p:txBody>
      </p:sp>
    </p:spTree>
    <p:extLst>
      <p:ext uri="{BB962C8B-B14F-4D97-AF65-F5344CB8AC3E}">
        <p14:creationId xmlns:p14="http://schemas.microsoft.com/office/powerpoint/2010/main" val="29955538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CC683-9387-2BEE-ABE8-555C25BD14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F2364-7D22-5F41-D8D1-B1EE98B10648}"/>
              </a:ext>
            </a:extLst>
          </p:cNvPr>
          <p:cNvSpPr>
            <a:spLocks noGrp="1"/>
          </p:cNvSpPr>
          <p:nvPr>
            <p:ph type="title"/>
          </p:nvPr>
        </p:nvSpPr>
        <p:spPr>
          <a:xfrm>
            <a:off x="640502" y="140807"/>
            <a:ext cx="8852049" cy="477502"/>
          </a:xfrm>
        </p:spPr>
        <p:txBody>
          <a:bodyPr/>
          <a:lstStyle/>
          <a:p>
            <a:pPr algn="ctr"/>
            <a:r>
              <a:rPr lang="en-US"/>
              <a:t>All good things must end</a:t>
            </a:r>
          </a:p>
        </p:txBody>
      </p:sp>
      <p:sp>
        <p:nvSpPr>
          <p:cNvPr id="3" name="Content Placeholder 2">
            <a:extLst>
              <a:ext uri="{FF2B5EF4-FFF2-40B4-BE49-F238E27FC236}">
                <a16:creationId xmlns:a16="http://schemas.microsoft.com/office/drawing/2014/main" id="{D80E4A57-E262-E891-1C91-F7C47AD5EE44}"/>
              </a:ext>
            </a:extLst>
          </p:cNvPr>
          <p:cNvSpPr>
            <a:spLocks noGrp="1"/>
          </p:cNvSpPr>
          <p:nvPr>
            <p:ph idx="1"/>
          </p:nvPr>
        </p:nvSpPr>
        <p:spPr>
          <a:xfrm>
            <a:off x="205073" y="766354"/>
            <a:ext cx="9722698" cy="2220686"/>
          </a:xfrm>
        </p:spPr>
        <p:txBody>
          <a:bodyPr/>
          <a:lstStyle/>
          <a:p>
            <a:pPr marL="0" indent="0">
              <a:buNone/>
            </a:pPr>
            <a:r>
              <a:rPr lang="en-US"/>
              <a:t>In 1938, the Germans went from 3 possible rotors to 5, and the plugboard cables went from 6 to 10. This alone was enough to render Rejewski’s bombe obsolete. The manpower and budgetary constraints were too much for Poland at the time. </a:t>
            </a:r>
          </a:p>
          <a:p>
            <a:pPr marL="0" indent="0">
              <a:buNone/>
            </a:pPr>
            <a:r>
              <a:rPr lang="en-US"/>
              <a:t>Per Singh: “</a:t>
            </a:r>
            <a:r>
              <a:rPr lang="en-US" i="1"/>
              <a:t>The sheer cost of building [the necessary] battery of bombes was fifteen times the Biuro’s entire annual equipment budget.</a:t>
            </a:r>
            <a:r>
              <a:rPr lang="en-US"/>
              <a:t>”</a:t>
            </a:r>
          </a:p>
          <a:p>
            <a:pPr marL="0" indent="0">
              <a:buNone/>
            </a:pPr>
            <a:r>
              <a:rPr lang="en-US"/>
              <a:t>At this point, the Polish authorities decided to give all of their information and materials over to the French and British authorities. </a:t>
            </a:r>
          </a:p>
          <a:p>
            <a:pPr marL="0" indent="0">
              <a:buNone/>
            </a:pPr>
            <a:r>
              <a:rPr lang="en-US"/>
              <a:t>This was the germ of the project that eventually grew into the famed Bletchley Park that played such a pivotal role in the Allies victory in World War 2. </a:t>
            </a:r>
          </a:p>
          <a:p>
            <a:pPr marL="0" indent="0" algn="ctr">
              <a:buNone/>
            </a:pPr>
            <a:r>
              <a:rPr lang="en-US"/>
              <a:t>We </a:t>
            </a:r>
            <a:r>
              <a:rPr lang="en-US" u="sng"/>
              <a:t>all</a:t>
            </a:r>
            <a:r>
              <a:rPr lang="en-US"/>
              <a:t> owe a tremendous debt to figures such as Rejewski, Różycki, and Zygalski.</a:t>
            </a:r>
          </a:p>
          <a:p>
            <a:pPr marL="0" indent="0">
              <a:buNone/>
            </a:pPr>
            <a:endParaRPr lang="en-US"/>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8D022542-0D7F-DA76-D3C8-50A8CC37CC2F}"/>
              </a:ext>
            </a:extLst>
          </p:cNvPr>
          <p:cNvPicPr/>
          <p:nvPr/>
        </p:nvPicPr>
        <p:blipFill>
          <a:blip r:embed="rId2"/>
          <a:stretch/>
        </p:blipFill>
        <p:spPr>
          <a:xfrm>
            <a:off x="1839284" y="4093030"/>
            <a:ext cx="1321927" cy="1672362"/>
          </a:xfrm>
          <a:prstGeom prst="rect">
            <a:avLst/>
          </a:prstGeom>
          <a:noFill/>
          <a:ln w="0">
            <a:noFill/>
          </a:ln>
        </p:spPr>
      </p:pic>
      <p:pic>
        <p:nvPicPr>
          <p:cNvPr id="5" name="Picture 4">
            <a:extLst>
              <a:ext uri="{FF2B5EF4-FFF2-40B4-BE49-F238E27FC236}">
                <a16:creationId xmlns:a16="http://schemas.microsoft.com/office/drawing/2014/main" id="{D57F3F70-1CB6-5738-CA86-5884BDD6235D}"/>
              </a:ext>
            </a:extLst>
          </p:cNvPr>
          <p:cNvPicPr/>
          <p:nvPr/>
        </p:nvPicPr>
        <p:blipFill>
          <a:blip r:embed="rId3"/>
          <a:stretch/>
        </p:blipFill>
        <p:spPr>
          <a:xfrm>
            <a:off x="440670" y="5196397"/>
            <a:ext cx="1219957" cy="1596923"/>
          </a:xfrm>
          <a:prstGeom prst="rect">
            <a:avLst/>
          </a:prstGeom>
          <a:noFill/>
          <a:ln w="0">
            <a:noFill/>
          </a:ln>
        </p:spPr>
      </p:pic>
      <p:pic>
        <p:nvPicPr>
          <p:cNvPr id="6" name="Picture 5">
            <a:extLst>
              <a:ext uri="{FF2B5EF4-FFF2-40B4-BE49-F238E27FC236}">
                <a16:creationId xmlns:a16="http://schemas.microsoft.com/office/drawing/2014/main" id="{D0378B7F-7CC5-773F-3FD7-978E6D052E04}"/>
              </a:ext>
            </a:extLst>
          </p:cNvPr>
          <p:cNvPicPr>
            <a:picLocks noChangeAspect="1"/>
          </p:cNvPicPr>
          <p:nvPr/>
        </p:nvPicPr>
        <p:blipFill>
          <a:blip r:embed="rId4"/>
          <a:stretch>
            <a:fillRect/>
          </a:stretch>
        </p:blipFill>
        <p:spPr>
          <a:xfrm>
            <a:off x="152854" y="2901006"/>
            <a:ext cx="1229543" cy="1757662"/>
          </a:xfrm>
          <a:prstGeom prst="rect">
            <a:avLst/>
          </a:prstGeom>
        </p:spPr>
      </p:pic>
      <p:pic>
        <p:nvPicPr>
          <p:cNvPr id="8" name="Picture 7">
            <a:extLst>
              <a:ext uri="{FF2B5EF4-FFF2-40B4-BE49-F238E27FC236}">
                <a16:creationId xmlns:a16="http://schemas.microsoft.com/office/drawing/2014/main" id="{7CDF195B-820D-BD9D-F38E-6CAC9CCEEABF}"/>
              </a:ext>
            </a:extLst>
          </p:cNvPr>
          <p:cNvPicPr>
            <a:picLocks noChangeAspect="1"/>
          </p:cNvPicPr>
          <p:nvPr/>
        </p:nvPicPr>
        <p:blipFill>
          <a:blip r:embed="rId5"/>
          <a:stretch>
            <a:fillRect/>
          </a:stretch>
        </p:blipFill>
        <p:spPr>
          <a:xfrm>
            <a:off x="7506790" y="5743513"/>
            <a:ext cx="2133166" cy="1440263"/>
          </a:xfrm>
          <a:prstGeom prst="rect">
            <a:avLst/>
          </a:prstGeom>
        </p:spPr>
      </p:pic>
      <p:pic>
        <p:nvPicPr>
          <p:cNvPr id="11" name="Picture 10">
            <a:extLst>
              <a:ext uri="{FF2B5EF4-FFF2-40B4-BE49-F238E27FC236}">
                <a16:creationId xmlns:a16="http://schemas.microsoft.com/office/drawing/2014/main" id="{D87739CD-D345-7D91-ABD0-9F09C71E8023}"/>
              </a:ext>
            </a:extLst>
          </p:cNvPr>
          <p:cNvPicPr>
            <a:picLocks noChangeAspect="1"/>
          </p:cNvPicPr>
          <p:nvPr/>
        </p:nvPicPr>
        <p:blipFill>
          <a:blip r:embed="rId6"/>
          <a:stretch>
            <a:fillRect/>
          </a:stretch>
        </p:blipFill>
        <p:spPr>
          <a:xfrm>
            <a:off x="5361920" y="4321035"/>
            <a:ext cx="1264947" cy="2220686"/>
          </a:xfrm>
          <a:prstGeom prst="rect">
            <a:avLst/>
          </a:prstGeom>
        </p:spPr>
      </p:pic>
      <p:sp>
        <p:nvSpPr>
          <p:cNvPr id="13" name="TextBox 12">
            <a:extLst>
              <a:ext uri="{FF2B5EF4-FFF2-40B4-BE49-F238E27FC236}">
                <a16:creationId xmlns:a16="http://schemas.microsoft.com/office/drawing/2014/main" id="{902C1BC5-3B97-C46F-86A4-1BD3E181C0AC}"/>
              </a:ext>
            </a:extLst>
          </p:cNvPr>
          <p:cNvSpPr txBox="1"/>
          <p:nvPr/>
        </p:nvSpPr>
        <p:spPr>
          <a:xfrm>
            <a:off x="6895474" y="7183776"/>
            <a:ext cx="3380640" cy="261610"/>
          </a:xfrm>
          <a:prstGeom prst="rect">
            <a:avLst/>
          </a:prstGeom>
          <a:noFill/>
        </p:spPr>
        <p:txBody>
          <a:bodyPr wrap="square">
            <a:spAutoFit/>
          </a:bodyPr>
          <a:lstStyle/>
          <a:p>
            <a:pPr algn="ctr"/>
            <a:r>
              <a:rPr lang="en-US" sz="1050" b="1" i="0">
                <a:solidFill>
                  <a:srgbClr val="202122"/>
                </a:solidFill>
                <a:effectLst/>
                <a:latin typeface="Arial" panose="020B0604020202020204" pitchFamily="34" charset="0"/>
              </a:rPr>
              <a:t>Różycki memorial bench near Warsaw</a:t>
            </a:r>
            <a:endParaRPr lang="en-US" sz="1050" b="1"/>
          </a:p>
        </p:txBody>
      </p:sp>
      <p:sp>
        <p:nvSpPr>
          <p:cNvPr id="14" name="TextBox 13">
            <a:extLst>
              <a:ext uri="{FF2B5EF4-FFF2-40B4-BE49-F238E27FC236}">
                <a16:creationId xmlns:a16="http://schemas.microsoft.com/office/drawing/2014/main" id="{F1451788-9795-603C-FFCF-16B8C35751BC}"/>
              </a:ext>
            </a:extLst>
          </p:cNvPr>
          <p:cNvSpPr txBox="1"/>
          <p:nvPr/>
        </p:nvSpPr>
        <p:spPr>
          <a:xfrm>
            <a:off x="4304073" y="6541721"/>
            <a:ext cx="3380640" cy="261610"/>
          </a:xfrm>
          <a:prstGeom prst="rect">
            <a:avLst/>
          </a:prstGeom>
          <a:noFill/>
        </p:spPr>
        <p:txBody>
          <a:bodyPr wrap="square">
            <a:spAutoFit/>
          </a:bodyPr>
          <a:lstStyle/>
          <a:p>
            <a:pPr algn="ctr"/>
            <a:r>
              <a:rPr lang="en-US" sz="1050" b="1" i="0">
                <a:solidFill>
                  <a:srgbClr val="202122"/>
                </a:solidFill>
                <a:effectLst/>
                <a:latin typeface="Arial" panose="020B0604020202020204" pitchFamily="34" charset="0"/>
              </a:rPr>
              <a:t>Monument to Rejewski in Poznan</a:t>
            </a:r>
            <a:endParaRPr lang="en-US" sz="1050" b="1"/>
          </a:p>
        </p:txBody>
      </p:sp>
      <p:sp>
        <p:nvSpPr>
          <p:cNvPr id="17" name="TextBox 16">
            <a:extLst>
              <a:ext uri="{FF2B5EF4-FFF2-40B4-BE49-F238E27FC236}">
                <a16:creationId xmlns:a16="http://schemas.microsoft.com/office/drawing/2014/main" id="{BC925D5B-D06B-322D-B236-2FBC5EAE7136}"/>
              </a:ext>
            </a:extLst>
          </p:cNvPr>
          <p:cNvSpPr txBox="1"/>
          <p:nvPr/>
        </p:nvSpPr>
        <p:spPr>
          <a:xfrm>
            <a:off x="6697171" y="4936567"/>
            <a:ext cx="3380640" cy="261610"/>
          </a:xfrm>
          <a:prstGeom prst="rect">
            <a:avLst/>
          </a:prstGeom>
          <a:noFill/>
        </p:spPr>
        <p:txBody>
          <a:bodyPr wrap="square">
            <a:spAutoFit/>
          </a:bodyPr>
          <a:lstStyle/>
          <a:p>
            <a:pPr algn="ctr"/>
            <a:r>
              <a:rPr lang="en-US" sz="1050" b="1">
                <a:solidFill>
                  <a:srgbClr val="202122"/>
                </a:solidFill>
                <a:latin typeface="Arial" panose="020B0604020202020204" pitchFamily="34" charset="0"/>
              </a:rPr>
              <a:t>Zygalski</a:t>
            </a:r>
            <a:r>
              <a:rPr lang="en-US" sz="1050" b="1" i="0">
                <a:solidFill>
                  <a:srgbClr val="202122"/>
                </a:solidFill>
                <a:effectLst/>
                <a:latin typeface="Arial" panose="020B0604020202020204" pitchFamily="34" charset="0"/>
              </a:rPr>
              <a:t> memorial in Chischester, UK</a:t>
            </a:r>
            <a:endParaRPr lang="en-US" sz="1050" b="1"/>
          </a:p>
        </p:txBody>
      </p:sp>
      <p:pic>
        <p:nvPicPr>
          <p:cNvPr id="9" name="Picture 8" descr="A grave stone with flowers and a wreath&#10;&#10;AI-generated content may be incorrect.">
            <a:extLst>
              <a:ext uri="{FF2B5EF4-FFF2-40B4-BE49-F238E27FC236}">
                <a16:creationId xmlns:a16="http://schemas.microsoft.com/office/drawing/2014/main" id="{D6E1DCF8-8221-037D-5905-54C88BCF7E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3923" y="3206911"/>
            <a:ext cx="2119720" cy="1729656"/>
          </a:xfrm>
          <a:prstGeom prst="rect">
            <a:avLst/>
          </a:prstGeom>
        </p:spPr>
      </p:pic>
    </p:spTree>
    <p:extLst>
      <p:ext uri="{BB962C8B-B14F-4D97-AF65-F5344CB8AC3E}">
        <p14:creationId xmlns:p14="http://schemas.microsoft.com/office/powerpoint/2010/main" val="1657941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0985-28C5-460F-3E8E-223817A9E8D3}"/>
              </a:ext>
            </a:extLst>
          </p:cNvPr>
          <p:cNvSpPr>
            <a:spLocks noGrp="1"/>
          </p:cNvSpPr>
          <p:nvPr>
            <p:ph type="title"/>
          </p:nvPr>
        </p:nvSpPr>
        <p:spPr>
          <a:xfrm>
            <a:off x="141595" y="5955218"/>
            <a:ext cx="7992212" cy="1477797"/>
          </a:xfrm>
        </p:spPr>
        <p:txBody>
          <a:bodyPr anchor="ctr">
            <a:normAutofit fontScale="90000"/>
          </a:bodyPr>
          <a:lstStyle/>
          <a:p>
            <a:r>
              <a:rPr lang="en-US" sz="4000"/>
              <a:t>Bletchley park, </a:t>
            </a:r>
            <a:br>
              <a:rPr lang="en-US" sz="4000"/>
            </a:br>
            <a:r>
              <a:rPr lang="en-US" sz="4000"/>
              <a:t> 		     alan turing, </a:t>
            </a:r>
            <a:br>
              <a:rPr lang="en-US" sz="4000"/>
            </a:br>
            <a:r>
              <a:rPr lang="en-US" sz="4000"/>
              <a:t>            			   and the “bombe”</a:t>
            </a:r>
          </a:p>
        </p:txBody>
      </p:sp>
      <p:pic>
        <p:nvPicPr>
          <p:cNvPr id="4" name="Picture 3">
            <a:extLst>
              <a:ext uri="{FF2B5EF4-FFF2-40B4-BE49-F238E27FC236}">
                <a16:creationId xmlns:a16="http://schemas.microsoft.com/office/drawing/2014/main" id="{DF8C68D3-0489-C074-019D-B80F06F2222F}"/>
              </a:ext>
            </a:extLst>
          </p:cNvPr>
          <p:cNvPicPr>
            <a:picLocks noChangeAspect="1"/>
          </p:cNvPicPr>
          <p:nvPr/>
        </p:nvPicPr>
        <p:blipFill>
          <a:blip r:embed="rId2"/>
          <a:srcRect r="10884"/>
          <a:stretch>
            <a:fillRect/>
          </a:stretch>
        </p:blipFill>
        <p:spPr>
          <a:xfrm>
            <a:off x="20" y="2"/>
            <a:ext cx="6383363" cy="5369478"/>
          </a:xfrm>
          <a:custGeom>
            <a:avLst/>
            <a:gdLst>
              <a:gd name="connsiteX0" fmla="*/ 0 w 7075656"/>
              <a:gd name="connsiteY0" fmla="*/ 0 h 5017475"/>
              <a:gd name="connsiteX1" fmla="*/ 7075656 w 7075656"/>
              <a:gd name="connsiteY1" fmla="*/ 0 h 5017475"/>
              <a:gd name="connsiteX2" fmla="*/ 7075656 w 7075656"/>
              <a:gd name="connsiteY2" fmla="*/ 4515953 h 5017475"/>
              <a:gd name="connsiteX3" fmla="*/ 6574134 w 7075656"/>
              <a:gd name="connsiteY3" fmla="*/ 5017475 h 5017475"/>
              <a:gd name="connsiteX4" fmla="*/ 0 w 7075656"/>
              <a:gd name="connsiteY4" fmla="*/ 5017475 h 50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5656" h="5017475">
                <a:moveTo>
                  <a:pt x="0" y="0"/>
                </a:moveTo>
                <a:lnTo>
                  <a:pt x="7075656" y="0"/>
                </a:lnTo>
                <a:lnTo>
                  <a:pt x="7075656" y="4515953"/>
                </a:lnTo>
                <a:cubicBezTo>
                  <a:pt x="7075656" y="4792936"/>
                  <a:pt x="6851117" y="5017475"/>
                  <a:pt x="6574134" y="5017475"/>
                </a:cubicBezTo>
                <a:lnTo>
                  <a:pt x="0" y="5017475"/>
                </a:lnTo>
                <a:close/>
              </a:path>
            </a:pathLst>
          </a:custGeom>
          <a:noFill/>
        </p:spPr>
      </p:pic>
      <p:sp>
        <p:nvSpPr>
          <p:cNvPr id="5" name="AutoShape 2" descr="Bletchley Park Mansion (source: BP)">
            <a:extLst>
              <a:ext uri="{FF2B5EF4-FFF2-40B4-BE49-F238E27FC236}">
                <a16:creationId xmlns:a16="http://schemas.microsoft.com/office/drawing/2014/main" id="{1893B02A-028B-6646-8406-EB46ABD8E522}"/>
              </a:ext>
            </a:extLst>
          </p:cNvPr>
          <p:cNvSpPr>
            <a:spLocks noChangeAspect="1" noChangeArrowheads="1"/>
          </p:cNvSpPr>
          <p:nvPr/>
        </p:nvSpPr>
        <p:spPr bwMode="auto">
          <a:xfrm>
            <a:off x="48879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undefined">
            <a:extLst>
              <a:ext uri="{FF2B5EF4-FFF2-40B4-BE49-F238E27FC236}">
                <a16:creationId xmlns:a16="http://schemas.microsoft.com/office/drawing/2014/main" id="{40A56DD6-45FE-D0DC-2D92-2525734341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2458" y="4228339"/>
            <a:ext cx="1512095" cy="2282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large building with many windows with Bletchley Park in the background&#10;&#10;AI-generated content may be incorrect.">
            <a:extLst>
              <a:ext uri="{FF2B5EF4-FFF2-40B4-BE49-F238E27FC236}">
                <a16:creationId xmlns:a16="http://schemas.microsoft.com/office/drawing/2014/main" id="{83DF98E1-9D3F-4C54-59D7-BD616AA90B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4300" y="0"/>
            <a:ext cx="3016325" cy="1477797"/>
          </a:xfrm>
          <a:prstGeom prst="rect">
            <a:avLst/>
          </a:prstGeom>
        </p:spPr>
      </p:pic>
      <p:pic>
        <p:nvPicPr>
          <p:cNvPr id="9" name="Picture 8" descr="A person standing next to a large machine&#10;&#10;AI-generated content may be incorrect.">
            <a:extLst>
              <a:ext uri="{FF2B5EF4-FFF2-40B4-BE49-F238E27FC236}">
                <a16:creationId xmlns:a16="http://schemas.microsoft.com/office/drawing/2014/main" id="{C5F88575-1E73-FC64-AA65-E4D971FD62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4280" y="1812046"/>
            <a:ext cx="3016325" cy="1904461"/>
          </a:xfrm>
          <a:prstGeom prst="rect">
            <a:avLst/>
          </a:prstGeom>
        </p:spPr>
      </p:pic>
    </p:spTree>
    <p:extLst>
      <p:ext uri="{BB962C8B-B14F-4D97-AF65-F5344CB8AC3E}">
        <p14:creationId xmlns:p14="http://schemas.microsoft.com/office/powerpoint/2010/main" val="1640345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5F55-CD5E-C16F-A3FE-68A6032B2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99DF15-F1B4-2D8F-57A9-8E4CE784F677}"/>
              </a:ext>
            </a:extLst>
          </p:cNvPr>
          <p:cNvSpPr>
            <a:spLocks noGrp="1"/>
          </p:cNvSpPr>
          <p:nvPr>
            <p:ph type="title"/>
          </p:nvPr>
        </p:nvSpPr>
        <p:spPr>
          <a:xfrm>
            <a:off x="640502" y="140807"/>
            <a:ext cx="8852049" cy="477502"/>
          </a:xfrm>
        </p:spPr>
        <p:txBody>
          <a:bodyPr/>
          <a:lstStyle/>
          <a:p>
            <a:pPr algn="ctr"/>
            <a:r>
              <a:rPr lang="en-US"/>
              <a:t>Bletchley park</a:t>
            </a:r>
          </a:p>
        </p:txBody>
      </p:sp>
      <p:sp>
        <p:nvSpPr>
          <p:cNvPr id="6" name="TextBox 5">
            <a:extLst>
              <a:ext uri="{FF2B5EF4-FFF2-40B4-BE49-F238E27FC236}">
                <a16:creationId xmlns:a16="http://schemas.microsoft.com/office/drawing/2014/main" id="{78A5CB7E-794E-8793-4F37-420C5BDF02A7}"/>
              </a:ext>
            </a:extLst>
          </p:cNvPr>
          <p:cNvSpPr txBox="1"/>
          <p:nvPr/>
        </p:nvSpPr>
        <p:spPr>
          <a:xfrm>
            <a:off x="320602" y="647784"/>
            <a:ext cx="5374804" cy="6771084"/>
          </a:xfrm>
          <a:prstGeom prst="rect">
            <a:avLst/>
          </a:prstGeom>
          <a:noFill/>
        </p:spPr>
        <p:txBody>
          <a:bodyPr wrap="square" rtlCol="0">
            <a:spAutoFit/>
          </a:bodyPr>
          <a:lstStyle/>
          <a:p>
            <a:r>
              <a:rPr lang="en-US" sz="1400"/>
              <a:t>With the advent of WW2, the Allies recognized that codebreaking was going to be an absolute necessity, and that resources needed to be devoted to that purpose.</a:t>
            </a:r>
          </a:p>
          <a:p>
            <a:pPr marL="285750" indent="-285750">
              <a:buFontTx/>
              <a:buChar char="-"/>
            </a:pPr>
            <a:r>
              <a:rPr lang="en-US" sz="1400"/>
              <a:t>They were not wrong. In WW1 Germany transmitted an estimated 2 million words / month. WW2 was to occasionally result in upwards of 2 million words / day. </a:t>
            </a:r>
          </a:p>
          <a:p>
            <a:endParaRPr lang="en-US" sz="1400"/>
          </a:p>
          <a:p>
            <a:endParaRPr lang="en-US" sz="1400"/>
          </a:p>
          <a:p>
            <a:r>
              <a:rPr lang="en-US" sz="1400"/>
              <a:t>An estate called Bletchley Park just outside of London was reserved to house the new GC&amp;CS (Government Code &amp; Cypher School). </a:t>
            </a:r>
            <a:endParaRPr lang="en-US" sz="1400">
              <a:sym typeface="Wingdings" panose="05000000000000000000" pitchFamily="2" charset="2"/>
            </a:endParaRPr>
          </a:p>
          <a:p>
            <a:endParaRPr lang="en-US" sz="1400">
              <a:sym typeface="Wingdings" panose="05000000000000000000" pitchFamily="2" charset="2"/>
            </a:endParaRPr>
          </a:p>
          <a:p>
            <a:endParaRPr lang="en-US" sz="1400">
              <a:sym typeface="Wingdings" panose="05000000000000000000" pitchFamily="2" charset="2"/>
            </a:endParaRPr>
          </a:p>
          <a:p>
            <a:r>
              <a:rPr lang="en-US" sz="1400">
                <a:sym typeface="Wingdings" panose="05000000000000000000" pitchFamily="2" charset="2"/>
              </a:rPr>
              <a:t>Successes at Bletchely were numerous and prevented countless deaths and loss of material.  Successes included but were not limited to:</a:t>
            </a:r>
          </a:p>
          <a:p>
            <a:pPr marL="285750" indent="-285750">
              <a:buFontTx/>
              <a:buChar char="-"/>
            </a:pPr>
            <a:r>
              <a:rPr lang="en-US" sz="1400">
                <a:sym typeface="Wingdings" panose="05000000000000000000" pitchFamily="2" charset="2"/>
              </a:rPr>
              <a:t>Breaking Enigma cipher</a:t>
            </a:r>
          </a:p>
          <a:p>
            <a:pPr marL="285750" indent="-285750">
              <a:buFontTx/>
              <a:buChar char="-"/>
            </a:pPr>
            <a:r>
              <a:rPr lang="en-US" sz="1400">
                <a:sym typeface="Wingdings" panose="05000000000000000000" pitchFamily="2" charset="2"/>
              </a:rPr>
              <a:t>Breaking Lorenz cipher</a:t>
            </a:r>
          </a:p>
          <a:p>
            <a:pPr marL="285750" indent="-285750">
              <a:buFontTx/>
              <a:buChar char="-"/>
            </a:pPr>
            <a:r>
              <a:rPr lang="en-US" sz="1400">
                <a:sym typeface="Wingdings" panose="05000000000000000000" pitchFamily="2" charset="2"/>
              </a:rPr>
              <a:t>Breaking Japan’s ciphers including PURPLE</a:t>
            </a:r>
          </a:p>
          <a:p>
            <a:pPr marL="285750" indent="-285750">
              <a:buFontTx/>
              <a:buChar char="-"/>
            </a:pPr>
            <a:r>
              <a:rPr lang="en-US" sz="1400">
                <a:sym typeface="Wingdings" panose="05000000000000000000" pitchFamily="2" charset="2"/>
              </a:rPr>
              <a:t>Advance notice of enemy troop positioning and movements – most famous was prior to the D-Day attacks </a:t>
            </a:r>
          </a:p>
          <a:p>
            <a:pPr marL="285750" indent="-285750">
              <a:buFontTx/>
              <a:buChar char="-"/>
            </a:pPr>
            <a:r>
              <a:rPr lang="en-US" sz="1400">
                <a:sym typeface="Wingdings" panose="05000000000000000000" pitchFamily="2" charset="2"/>
              </a:rPr>
              <a:t>Countless others</a:t>
            </a:r>
          </a:p>
          <a:p>
            <a:endParaRPr lang="en-US" sz="1400">
              <a:sym typeface="Wingdings" panose="05000000000000000000" pitchFamily="2" charset="2"/>
            </a:endParaRPr>
          </a:p>
          <a:p>
            <a:r>
              <a:rPr lang="en-US" sz="1400">
                <a:sym typeface="Wingdings" panose="05000000000000000000" pitchFamily="2" charset="2"/>
              </a:rPr>
              <a:t>Secrecy was paramount. Everything was classified top-secret. Even communicating between each other at Bletchley had to be carefully monitored. “</a:t>
            </a:r>
            <a:r>
              <a:rPr lang="en-US" sz="1400" i="1">
                <a:sym typeface="Wingdings" panose="05000000000000000000" pitchFamily="2" charset="2"/>
              </a:rPr>
              <a:t>Do not talk at meals. Do not talk in the transport. Do not talk travelling. Do not talk in the billet. Do not talk by your own fireside. Be careful even in your Hut ...</a:t>
            </a:r>
            <a:r>
              <a:rPr lang="en-US" sz="1400">
                <a:sym typeface="Wingdings" panose="05000000000000000000" pitchFamily="2" charset="2"/>
              </a:rPr>
              <a:t>”</a:t>
            </a:r>
          </a:p>
          <a:p>
            <a:pPr marL="285750" indent="-285750">
              <a:buFontTx/>
              <a:buChar char="-"/>
            </a:pPr>
            <a:endParaRPr lang="en-US" sz="1400">
              <a:sym typeface="Wingdings" panose="05000000000000000000" pitchFamily="2" charset="2"/>
            </a:endParaRPr>
          </a:p>
          <a:p>
            <a:endParaRPr lang="en-US" sz="1400">
              <a:sym typeface="Wingdings" panose="05000000000000000000" pitchFamily="2" charset="2"/>
            </a:endParaRPr>
          </a:p>
          <a:p>
            <a:endParaRPr lang="en-US" sz="1400"/>
          </a:p>
        </p:txBody>
      </p:sp>
      <p:pic>
        <p:nvPicPr>
          <p:cNvPr id="17410" name="Picture 2">
            <a:extLst>
              <a:ext uri="{FF2B5EF4-FFF2-40B4-BE49-F238E27FC236}">
                <a16:creationId xmlns:a16="http://schemas.microsoft.com/office/drawing/2014/main" id="{1686E9E0-F575-C4B3-A595-75077B6FE8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9682" y="2142308"/>
            <a:ext cx="3870341" cy="21771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C229414-924D-B835-E1B3-51A618B6EA0F}"/>
              </a:ext>
            </a:extLst>
          </p:cNvPr>
          <p:cNvSpPr txBox="1"/>
          <p:nvPr/>
        </p:nvSpPr>
        <p:spPr>
          <a:xfrm>
            <a:off x="5889682" y="4319451"/>
            <a:ext cx="3870341" cy="261610"/>
          </a:xfrm>
          <a:prstGeom prst="rect">
            <a:avLst/>
          </a:prstGeom>
          <a:noFill/>
        </p:spPr>
        <p:txBody>
          <a:bodyPr wrap="square" rtlCol="0">
            <a:spAutoFit/>
          </a:bodyPr>
          <a:lstStyle/>
          <a:p>
            <a:pPr algn="ctr"/>
            <a:r>
              <a:rPr lang="en-US" sz="1100" b="1"/>
              <a:t>A team of codebreakers at Bletchley Park</a:t>
            </a:r>
          </a:p>
        </p:txBody>
      </p:sp>
    </p:spTree>
    <p:extLst>
      <p:ext uri="{BB962C8B-B14F-4D97-AF65-F5344CB8AC3E}">
        <p14:creationId xmlns:p14="http://schemas.microsoft.com/office/powerpoint/2010/main" val="1403600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779AB-4BBA-8C3F-891F-217ABB99C3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B2FD88-6F72-542F-72CF-C57516E8C967}"/>
              </a:ext>
            </a:extLst>
          </p:cNvPr>
          <p:cNvSpPr>
            <a:spLocks noGrp="1"/>
          </p:cNvSpPr>
          <p:nvPr>
            <p:ph type="title"/>
          </p:nvPr>
        </p:nvSpPr>
        <p:spPr>
          <a:xfrm>
            <a:off x="640502" y="140807"/>
            <a:ext cx="8852049" cy="477502"/>
          </a:xfrm>
        </p:spPr>
        <p:txBody>
          <a:bodyPr/>
          <a:lstStyle/>
          <a:p>
            <a:pPr algn="ctr"/>
            <a:r>
              <a:rPr lang="en-US"/>
              <a:t>Bletchley park: lessons from the Poles</a:t>
            </a:r>
          </a:p>
        </p:txBody>
      </p:sp>
      <p:sp>
        <p:nvSpPr>
          <p:cNvPr id="6" name="TextBox 5">
            <a:extLst>
              <a:ext uri="{FF2B5EF4-FFF2-40B4-BE49-F238E27FC236}">
                <a16:creationId xmlns:a16="http://schemas.microsoft.com/office/drawing/2014/main" id="{CFB307DC-B39D-BCA9-9EB6-E82B1265163F}"/>
              </a:ext>
            </a:extLst>
          </p:cNvPr>
          <p:cNvSpPr txBox="1"/>
          <p:nvPr/>
        </p:nvSpPr>
        <p:spPr>
          <a:xfrm>
            <a:off x="329310" y="871348"/>
            <a:ext cx="4711002" cy="5816977"/>
          </a:xfrm>
          <a:prstGeom prst="rect">
            <a:avLst/>
          </a:prstGeom>
          <a:noFill/>
        </p:spPr>
        <p:txBody>
          <a:bodyPr wrap="square" rtlCol="0">
            <a:spAutoFit/>
          </a:bodyPr>
          <a:lstStyle/>
          <a:p>
            <a:r>
              <a:rPr lang="en-US" sz="1200">
                <a:sym typeface="Wingdings" panose="05000000000000000000" pitchFamily="2" charset="2"/>
              </a:rPr>
              <a:t>Allies learned from the Poles that cryptanalysis should not rely exclusively on linguists and classicists. They now incorporated mathematicians and scientists. </a:t>
            </a:r>
          </a:p>
          <a:p>
            <a:endParaRPr lang="en-US" sz="1200">
              <a:sym typeface="Wingdings" panose="05000000000000000000" pitchFamily="2" charset="2"/>
            </a:endParaRPr>
          </a:p>
          <a:p>
            <a:r>
              <a:rPr lang="en-US" sz="1200">
                <a:sym typeface="Wingdings" panose="05000000000000000000" pitchFamily="2" charset="2"/>
              </a:rPr>
              <a:t>Bletchley analysts carefully studied the successes of the Poles. Even though they could no longer use the mathematical formulas to solve the message keys, the Polish work allowed them to hit the ground running including:</a:t>
            </a:r>
          </a:p>
          <a:p>
            <a:r>
              <a:rPr lang="en-US" sz="1200">
                <a:sym typeface="Wingdings" panose="05000000000000000000" pitchFamily="2" charset="2"/>
              </a:rPr>
              <a:t>- </a:t>
            </a:r>
          </a:p>
          <a:p>
            <a:endParaRPr lang="en-US" sz="1200">
              <a:sym typeface="Wingdings" panose="05000000000000000000" pitchFamily="2" charset="2"/>
            </a:endParaRPr>
          </a:p>
          <a:p>
            <a:r>
              <a:rPr lang="en-US" sz="1200">
                <a:sym typeface="Wingdings" panose="05000000000000000000" pitchFamily="2" charset="2"/>
              </a:rPr>
              <a:t>The Poles didn’t give Bletchley answers – they gave them a way in. Or put another way, Bletchley Park inherited methods, not messages. </a:t>
            </a:r>
          </a:p>
          <a:p>
            <a:endParaRPr lang="en-US" sz="1200">
              <a:sym typeface="Wingdings" panose="05000000000000000000" pitchFamily="2" charset="2"/>
            </a:endParaRPr>
          </a:p>
          <a:p>
            <a:r>
              <a:rPr lang="en-US" sz="1200">
                <a:sym typeface="Wingdings" panose="05000000000000000000" pitchFamily="2" charset="2"/>
              </a:rPr>
              <a:t>Bletchley learned from the Poles that:</a:t>
            </a:r>
          </a:p>
          <a:p>
            <a:pPr marL="285750" indent="-285750">
              <a:buFontTx/>
              <a:buChar char="-"/>
            </a:pPr>
            <a:r>
              <a:rPr lang="en-US" sz="1200">
                <a:sym typeface="Wingdings" panose="05000000000000000000" pitchFamily="2" charset="2"/>
              </a:rPr>
              <a:t>Enigma was mathematically breakable.</a:t>
            </a:r>
          </a:p>
          <a:p>
            <a:pPr marL="742950" lvl="1" indent="-285750">
              <a:buFontTx/>
              <a:buChar char="-"/>
            </a:pPr>
            <a:r>
              <a:rPr lang="en-US" sz="1200">
                <a:sym typeface="Wingdings" panose="05000000000000000000" pitchFamily="2" charset="2"/>
              </a:rPr>
              <a:t>Prior to this pint, Enigma had been thought of as a “perfect” cipher machine and immune to theoretical attack</a:t>
            </a:r>
          </a:p>
          <a:p>
            <a:pPr marL="742950" lvl="1" indent="-285750">
              <a:buFontTx/>
              <a:buChar char="-"/>
            </a:pPr>
            <a:r>
              <a:rPr lang="en-US" sz="1200">
                <a:sym typeface="Wingdings" panose="05000000000000000000" pitchFamily="2" charset="2"/>
              </a:rPr>
              <a:t>Menu-based reasoning, How to exploit structure, Crib-based decipherment, Search by looking for contradictions</a:t>
            </a:r>
          </a:p>
          <a:p>
            <a:pPr marL="285750" indent="-285750">
              <a:buFontTx/>
              <a:buChar char="-"/>
            </a:pPr>
            <a:r>
              <a:rPr lang="en-US" sz="1200">
                <a:sym typeface="Wingdings" panose="05000000000000000000" pitchFamily="2" charset="2"/>
              </a:rPr>
              <a:t>Enigma wiring as structural (i.e. did not change with the keys)</a:t>
            </a:r>
          </a:p>
          <a:p>
            <a:pPr marL="742950" lvl="1" indent="-285750">
              <a:buFontTx/>
              <a:buChar char="-"/>
            </a:pPr>
            <a:r>
              <a:rPr lang="en-US" sz="1200">
                <a:sym typeface="Wingdings" panose="05000000000000000000" pitchFamily="2" charset="2"/>
              </a:rPr>
              <a:t>In addition, the Poles recovered rotor wirings in the 1930s and turned them over. This knowledge remained valid throughout the war.</a:t>
            </a:r>
          </a:p>
          <a:p>
            <a:pPr marL="742950" lvl="1" indent="-285750">
              <a:buFontTx/>
              <a:buChar char="-"/>
            </a:pPr>
            <a:r>
              <a:rPr lang="en-US" sz="1200">
                <a:sym typeface="Wingdings" panose="05000000000000000000" pitchFamily="2" charset="2"/>
              </a:rPr>
              <a:t>The keys changed daily – the lock design did not! Poles essentially “handed over the lock design”. </a:t>
            </a:r>
          </a:p>
          <a:p>
            <a:pPr marL="285750" indent="-285750">
              <a:buFontTx/>
              <a:buChar char="-"/>
            </a:pPr>
            <a:r>
              <a:rPr lang="en-US" sz="1200">
                <a:sym typeface="Wingdings" panose="05000000000000000000" pitchFamily="2" charset="2"/>
              </a:rPr>
              <a:t>Poles handed over reconstructred enigma machines and blueprints</a:t>
            </a:r>
            <a:endParaRPr lang="en-US" sz="1200"/>
          </a:p>
        </p:txBody>
      </p:sp>
      <p:pic>
        <p:nvPicPr>
          <p:cNvPr id="7" name="Picture 6">
            <a:extLst>
              <a:ext uri="{FF2B5EF4-FFF2-40B4-BE49-F238E27FC236}">
                <a16:creationId xmlns:a16="http://schemas.microsoft.com/office/drawing/2014/main" id="{03D6E8FF-D6DD-AE5E-8FEC-82C60A0E22FE}"/>
              </a:ext>
            </a:extLst>
          </p:cNvPr>
          <p:cNvPicPr>
            <a:picLocks noChangeAspect="1"/>
          </p:cNvPicPr>
          <p:nvPr/>
        </p:nvPicPr>
        <p:blipFill>
          <a:blip r:embed="rId2"/>
          <a:stretch>
            <a:fillRect/>
          </a:stretch>
        </p:blipFill>
        <p:spPr>
          <a:xfrm>
            <a:off x="5567895" y="1885936"/>
            <a:ext cx="4291934" cy="15368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56EF567A-3C7E-1C6A-31CA-3686BC6BA2F9}"/>
              </a:ext>
            </a:extLst>
          </p:cNvPr>
          <p:cNvSpPr txBox="1"/>
          <p:nvPr/>
        </p:nvSpPr>
        <p:spPr>
          <a:xfrm>
            <a:off x="5696584" y="6218786"/>
            <a:ext cx="4163245" cy="215444"/>
          </a:xfrm>
          <a:prstGeom prst="rect">
            <a:avLst/>
          </a:prstGeom>
          <a:noFill/>
        </p:spPr>
        <p:txBody>
          <a:bodyPr wrap="square" rtlCol="0">
            <a:spAutoFit/>
          </a:bodyPr>
          <a:lstStyle/>
          <a:p>
            <a:pPr algn="ctr"/>
            <a:r>
              <a:rPr lang="en-US" sz="800" b="1"/>
              <a:t>Plaque at Bletchley Park commemorating the team’s monumental achievements</a:t>
            </a:r>
          </a:p>
        </p:txBody>
      </p:sp>
      <p:pic>
        <p:nvPicPr>
          <p:cNvPr id="4" name="Picture 3" descr="A book with a maze carved into it&#10;&#10;AI-generated content may be incorrect.">
            <a:extLst>
              <a:ext uri="{FF2B5EF4-FFF2-40B4-BE49-F238E27FC236}">
                <a16:creationId xmlns:a16="http://schemas.microsoft.com/office/drawing/2014/main" id="{A8796E02-636B-C0FA-0C29-153484C3FA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096" y="3911841"/>
            <a:ext cx="3835531" cy="2306945"/>
          </a:xfrm>
          <a:prstGeom prst="rect">
            <a:avLst/>
          </a:prstGeom>
        </p:spPr>
      </p:pic>
    </p:spTree>
    <p:extLst>
      <p:ext uri="{BB962C8B-B14F-4D97-AF65-F5344CB8AC3E}">
        <p14:creationId xmlns:p14="http://schemas.microsoft.com/office/powerpoint/2010/main" val="1013691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2C78E-A58D-49C0-3F8B-168575F8A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3E9F7A-4E53-FBA4-E633-E2D859C20CC0}"/>
              </a:ext>
            </a:extLst>
          </p:cNvPr>
          <p:cNvSpPr>
            <a:spLocks noGrp="1"/>
          </p:cNvSpPr>
          <p:nvPr>
            <p:ph type="title"/>
          </p:nvPr>
        </p:nvSpPr>
        <p:spPr>
          <a:xfrm>
            <a:off x="640502" y="140807"/>
            <a:ext cx="8852049" cy="477502"/>
          </a:xfrm>
        </p:spPr>
        <p:txBody>
          <a:bodyPr/>
          <a:lstStyle/>
          <a:p>
            <a:pPr algn="ctr"/>
            <a:r>
              <a:rPr lang="en-US"/>
              <a:t>Women at Bletchley park</a:t>
            </a:r>
          </a:p>
        </p:txBody>
      </p:sp>
      <p:sp>
        <p:nvSpPr>
          <p:cNvPr id="6" name="TextBox 5">
            <a:extLst>
              <a:ext uri="{FF2B5EF4-FFF2-40B4-BE49-F238E27FC236}">
                <a16:creationId xmlns:a16="http://schemas.microsoft.com/office/drawing/2014/main" id="{289FBB57-6352-AE93-0715-518AA19090CA}"/>
              </a:ext>
            </a:extLst>
          </p:cNvPr>
          <p:cNvSpPr txBox="1"/>
          <p:nvPr/>
        </p:nvSpPr>
        <p:spPr>
          <a:xfrm>
            <a:off x="459939" y="994550"/>
            <a:ext cx="5009043" cy="5693866"/>
          </a:xfrm>
          <a:prstGeom prst="rect">
            <a:avLst/>
          </a:prstGeom>
          <a:noFill/>
        </p:spPr>
        <p:txBody>
          <a:bodyPr wrap="square" rtlCol="0">
            <a:spAutoFit/>
          </a:bodyPr>
          <a:lstStyle/>
          <a:p>
            <a:r>
              <a:rPr lang="en-US" sz="1400">
                <a:sym typeface="Wingdings" panose="05000000000000000000" pitchFamily="2" charset="2"/>
              </a:rPr>
              <a:t>A moment should be taken to acknowledge the outsized role played by women at Bletchley. Though underrepresented in the cryptanalysis division, women made up about 75% of all individuals at Bletchely. </a:t>
            </a:r>
          </a:p>
          <a:p>
            <a:endParaRPr lang="en-US" sz="1400">
              <a:sym typeface="Wingdings" panose="05000000000000000000" pitchFamily="2" charset="2"/>
            </a:endParaRPr>
          </a:p>
          <a:p>
            <a:r>
              <a:rPr lang="en-US" sz="1400">
                <a:sym typeface="Wingdings" panose="05000000000000000000" pitchFamily="2" charset="2"/>
              </a:rPr>
              <a:t>Involved in:</a:t>
            </a:r>
          </a:p>
          <a:p>
            <a:pPr marL="285750" indent="-285750">
              <a:buFontTx/>
              <a:buChar char="-"/>
            </a:pPr>
            <a:r>
              <a:rPr lang="en-US" sz="1400">
                <a:sym typeface="Wingdings" panose="05000000000000000000" pitchFamily="2" charset="2"/>
              </a:rPr>
              <a:t>Construction, operation, and maintenance of the vital computers such as Bombe and Colossus</a:t>
            </a:r>
          </a:p>
          <a:p>
            <a:pPr marL="285750" indent="-285750">
              <a:buFontTx/>
              <a:buChar char="-"/>
            </a:pPr>
            <a:r>
              <a:rPr lang="en-US" sz="1400">
                <a:sym typeface="Wingdings" panose="05000000000000000000" pitchFamily="2" charset="2"/>
              </a:rPr>
              <a:t>Translation</a:t>
            </a:r>
          </a:p>
          <a:p>
            <a:pPr marL="285750" indent="-285750">
              <a:buFontTx/>
              <a:buChar char="-"/>
            </a:pPr>
            <a:r>
              <a:rPr lang="en-US" sz="1400">
                <a:sym typeface="Wingdings" panose="05000000000000000000" pitchFamily="2" charset="2"/>
              </a:rPr>
              <a:t>Traffic analysis</a:t>
            </a:r>
          </a:p>
          <a:p>
            <a:pPr marL="285750" indent="-285750">
              <a:buFontTx/>
              <a:buChar char="-"/>
            </a:pPr>
            <a:r>
              <a:rPr lang="en-US" sz="1400">
                <a:sym typeface="Wingdings" panose="05000000000000000000" pitchFamily="2" charset="2"/>
              </a:rPr>
              <a:t>Clerical work</a:t>
            </a:r>
          </a:p>
          <a:p>
            <a:pPr marL="285750" indent="-285750">
              <a:buFontTx/>
              <a:buChar char="-"/>
            </a:pPr>
            <a:r>
              <a:rPr lang="en-US" sz="1400">
                <a:sym typeface="Wingdings" panose="05000000000000000000" pitchFamily="2" charset="2"/>
              </a:rPr>
              <a:t>Code breaking</a:t>
            </a:r>
          </a:p>
          <a:p>
            <a:endParaRPr lang="en-US" sz="1400">
              <a:sym typeface="Wingdings" panose="05000000000000000000" pitchFamily="2" charset="2"/>
            </a:endParaRPr>
          </a:p>
          <a:p>
            <a:r>
              <a:rPr lang="en-US" sz="1400">
                <a:sym typeface="Wingdings" panose="05000000000000000000" pitchFamily="2" charset="2"/>
              </a:rPr>
              <a:t>Famous names to emerge included:</a:t>
            </a:r>
          </a:p>
          <a:p>
            <a:pPr marL="285750" indent="-285750">
              <a:buFontTx/>
              <a:buChar char="-"/>
            </a:pPr>
            <a:r>
              <a:rPr lang="en-US" sz="1400">
                <a:sym typeface="Wingdings" panose="05000000000000000000" pitchFamily="2" charset="2"/>
              </a:rPr>
              <a:t>Mavis Batey: breakthroughs in Enigma cryptanalysis such as working out the wiring of the Abwher Enigma. </a:t>
            </a:r>
          </a:p>
          <a:p>
            <a:pPr marL="742950" lvl="1" indent="-285750">
              <a:buFontTx/>
              <a:buChar char="-"/>
            </a:pPr>
            <a:r>
              <a:rPr lang="en-US" sz="1400">
                <a:sym typeface="Wingdings" panose="05000000000000000000" pitchFamily="2" charset="2"/>
              </a:rPr>
              <a:t>Became so familiar with the styles of various enemy operators that worked out that one of them had a girlfriend called Rosa.</a:t>
            </a:r>
          </a:p>
          <a:p>
            <a:pPr marL="285750" indent="-285750">
              <a:buFontTx/>
              <a:buChar char="-"/>
            </a:pPr>
            <a:r>
              <a:rPr lang="en-US" sz="1400">
                <a:sym typeface="Wingdings" panose="05000000000000000000" pitchFamily="2" charset="2"/>
              </a:rPr>
              <a:t>Jane Fawcett: Decoded important ciphers resulting in sinking of the German pride-of-the-navy, Bismarck.</a:t>
            </a:r>
          </a:p>
          <a:p>
            <a:pPr marL="285750" indent="-285750">
              <a:buFontTx/>
              <a:buChar char="-"/>
            </a:pPr>
            <a:r>
              <a:rPr lang="en-US" sz="1400">
                <a:sym typeface="Wingdings" panose="05000000000000000000" pitchFamily="2" charset="2"/>
              </a:rPr>
              <a:t>Jon Clarke: full-time cryptanalyst who worked closely with Turing and was credited for numerous successes. Made an MBE (Member of the Order of the British Empire)</a:t>
            </a:r>
          </a:p>
          <a:p>
            <a:pPr marL="285750" indent="-285750">
              <a:buFontTx/>
              <a:buChar char="-"/>
            </a:pPr>
            <a:r>
              <a:rPr lang="en-US" sz="1400">
                <a:sym typeface="Wingdings" panose="05000000000000000000" pitchFamily="2" charset="2"/>
              </a:rPr>
              <a:t>Countless others</a:t>
            </a:r>
            <a:endParaRPr lang="en-US" sz="1400"/>
          </a:p>
        </p:txBody>
      </p:sp>
      <p:sp>
        <p:nvSpPr>
          <p:cNvPr id="11" name="TextBox 10">
            <a:extLst>
              <a:ext uri="{FF2B5EF4-FFF2-40B4-BE49-F238E27FC236}">
                <a16:creationId xmlns:a16="http://schemas.microsoft.com/office/drawing/2014/main" id="{1F455379-549A-07C4-4112-66EA176C6BD9}"/>
              </a:ext>
            </a:extLst>
          </p:cNvPr>
          <p:cNvSpPr txBox="1"/>
          <p:nvPr/>
        </p:nvSpPr>
        <p:spPr>
          <a:xfrm>
            <a:off x="6136907" y="3093221"/>
            <a:ext cx="3708587" cy="430887"/>
          </a:xfrm>
          <a:prstGeom prst="rect">
            <a:avLst/>
          </a:prstGeom>
          <a:noFill/>
        </p:spPr>
        <p:txBody>
          <a:bodyPr wrap="square" rtlCol="0">
            <a:spAutoFit/>
          </a:bodyPr>
          <a:lstStyle/>
          <a:p>
            <a:r>
              <a:rPr lang="en-US" sz="1100" b="1"/>
              <a:t>Colossus computer being operated by Doroty Du Boisson and Elsie Booker, 1943</a:t>
            </a:r>
          </a:p>
        </p:txBody>
      </p:sp>
      <p:sp>
        <p:nvSpPr>
          <p:cNvPr id="5" name="TextBox 4">
            <a:extLst>
              <a:ext uri="{FF2B5EF4-FFF2-40B4-BE49-F238E27FC236}">
                <a16:creationId xmlns:a16="http://schemas.microsoft.com/office/drawing/2014/main" id="{6A989ABB-DC51-B887-1675-B0C0C504309C}"/>
              </a:ext>
            </a:extLst>
          </p:cNvPr>
          <p:cNvSpPr txBox="1"/>
          <p:nvPr/>
        </p:nvSpPr>
        <p:spPr>
          <a:xfrm>
            <a:off x="6136906" y="6426806"/>
            <a:ext cx="3708587" cy="261610"/>
          </a:xfrm>
          <a:prstGeom prst="rect">
            <a:avLst/>
          </a:prstGeom>
          <a:noFill/>
        </p:spPr>
        <p:txBody>
          <a:bodyPr wrap="square" rtlCol="0">
            <a:spAutoFit/>
          </a:bodyPr>
          <a:lstStyle/>
          <a:p>
            <a:pPr algn="ctr"/>
            <a:r>
              <a:rPr lang="en-US" sz="1100" b="1"/>
              <a:t>Codebreakers at Bletchley</a:t>
            </a:r>
          </a:p>
        </p:txBody>
      </p:sp>
      <p:pic>
        <p:nvPicPr>
          <p:cNvPr id="7" name="Picture 6" descr="A person standing next to a large machine&#10;&#10;AI-generated content may be incorrect.">
            <a:extLst>
              <a:ext uri="{FF2B5EF4-FFF2-40B4-BE49-F238E27FC236}">
                <a16:creationId xmlns:a16="http://schemas.microsoft.com/office/drawing/2014/main" id="{1806E5BD-C64B-0453-0487-CCD5FEE48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906" y="739310"/>
            <a:ext cx="3503416" cy="2353911"/>
          </a:xfrm>
          <a:prstGeom prst="rect">
            <a:avLst/>
          </a:prstGeom>
        </p:spPr>
      </p:pic>
      <p:pic>
        <p:nvPicPr>
          <p:cNvPr id="9" name="Picture 8" descr="A group of people working in a room&#10;&#10;AI-generated content may be incorrect.">
            <a:extLst>
              <a:ext uri="{FF2B5EF4-FFF2-40B4-BE49-F238E27FC236}">
                <a16:creationId xmlns:a16="http://schemas.microsoft.com/office/drawing/2014/main" id="{8BE021DE-712C-EAEB-F225-76C1183AC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502" y="4035567"/>
            <a:ext cx="3490184" cy="2353910"/>
          </a:xfrm>
          <a:prstGeom prst="rect">
            <a:avLst/>
          </a:prstGeom>
        </p:spPr>
      </p:pic>
    </p:spTree>
    <p:extLst>
      <p:ext uri="{BB962C8B-B14F-4D97-AF65-F5344CB8AC3E}">
        <p14:creationId xmlns:p14="http://schemas.microsoft.com/office/powerpoint/2010/main" val="42427961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3FE4-1B87-220F-A301-52FA63723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C3851-565F-5E75-DF31-990CB16F0D3E}"/>
              </a:ext>
            </a:extLst>
          </p:cNvPr>
          <p:cNvSpPr>
            <a:spLocks noGrp="1"/>
          </p:cNvSpPr>
          <p:nvPr>
            <p:ph type="title"/>
          </p:nvPr>
        </p:nvSpPr>
        <p:spPr>
          <a:xfrm>
            <a:off x="640502" y="140807"/>
            <a:ext cx="8852049" cy="477502"/>
          </a:xfrm>
        </p:spPr>
        <p:txBody>
          <a:bodyPr/>
          <a:lstStyle/>
          <a:p>
            <a:pPr algn="ctr"/>
            <a:r>
              <a:rPr lang="en-US"/>
              <a:t>Bletchley park: next steps</a:t>
            </a:r>
          </a:p>
        </p:txBody>
      </p:sp>
      <p:sp>
        <p:nvSpPr>
          <p:cNvPr id="6" name="TextBox 5">
            <a:extLst>
              <a:ext uri="{FF2B5EF4-FFF2-40B4-BE49-F238E27FC236}">
                <a16:creationId xmlns:a16="http://schemas.microsoft.com/office/drawing/2014/main" id="{B1E8BE5E-191E-4935-F1D3-52F44EA6FAB4}"/>
              </a:ext>
            </a:extLst>
          </p:cNvPr>
          <p:cNvSpPr txBox="1"/>
          <p:nvPr/>
        </p:nvSpPr>
        <p:spPr>
          <a:xfrm>
            <a:off x="573150" y="1167661"/>
            <a:ext cx="5009043" cy="4832092"/>
          </a:xfrm>
          <a:prstGeom prst="rect">
            <a:avLst/>
          </a:prstGeom>
          <a:noFill/>
        </p:spPr>
        <p:txBody>
          <a:bodyPr wrap="square" rtlCol="0">
            <a:spAutoFit/>
          </a:bodyPr>
          <a:lstStyle/>
          <a:p>
            <a:r>
              <a:rPr lang="en-US" sz="1400"/>
              <a:t>Polish work allowed Bletchley to hit the ground running. </a:t>
            </a:r>
          </a:p>
          <a:p>
            <a:endParaRPr lang="en-US" sz="1400">
              <a:sym typeface="Wingdings" panose="05000000000000000000" pitchFamily="2" charset="2"/>
            </a:endParaRPr>
          </a:p>
          <a:p>
            <a:r>
              <a:rPr lang="en-US" sz="1400">
                <a:sym typeface="Wingdings" panose="05000000000000000000" pitchFamily="2" charset="2"/>
              </a:rPr>
              <a:t>Notable / Interesting Successes:</a:t>
            </a:r>
          </a:p>
          <a:p>
            <a:pPr marL="285750" indent="-285750">
              <a:buFontTx/>
              <a:buChar char="-"/>
            </a:pPr>
            <a:endParaRPr lang="en-US" sz="1400">
              <a:sym typeface="Wingdings" panose="05000000000000000000" pitchFamily="2" charset="2"/>
            </a:endParaRPr>
          </a:p>
          <a:p>
            <a:pPr marL="285750" indent="-285750">
              <a:buFontTx/>
              <a:buChar char="-"/>
            </a:pPr>
            <a:r>
              <a:rPr lang="en-US" sz="1400">
                <a:sym typeface="Wingdings" panose="05000000000000000000" pitchFamily="2" charset="2"/>
              </a:rPr>
              <a:t>Social Engineering</a:t>
            </a:r>
          </a:p>
          <a:p>
            <a:pPr marL="742950" lvl="1" indent="-285750">
              <a:buFontTx/>
              <a:buChar char="-"/>
            </a:pPr>
            <a:r>
              <a:rPr lang="en-US" sz="1400">
                <a:sym typeface="Wingdings" panose="05000000000000000000" pitchFamily="2" charset="2"/>
              </a:rPr>
              <a:t>Some German operators would get lazy and choose obvious messag keys such as consecutive alphabet letters (QWE, BNM)</a:t>
            </a:r>
          </a:p>
          <a:p>
            <a:pPr marL="742950" lvl="1" indent="-285750">
              <a:buFontTx/>
              <a:buChar char="-"/>
            </a:pPr>
            <a:r>
              <a:rPr lang="en-US" sz="1400">
                <a:sym typeface="Wingdings" panose="05000000000000000000" pitchFamily="2" charset="2"/>
              </a:rPr>
              <a:t>Keys of personal relevance, e.g initials of a girlfriend (see discussion of Mavis Batey)</a:t>
            </a:r>
          </a:p>
          <a:p>
            <a:pPr marL="285750" indent="-285750">
              <a:buFontTx/>
              <a:buChar char="-"/>
            </a:pPr>
            <a:r>
              <a:rPr lang="en-US" sz="1400">
                <a:sym typeface="Wingdings" panose="05000000000000000000" pitchFamily="2" charset="2"/>
              </a:rPr>
              <a:t>Ideas for crib attacks – discussed momentarily</a:t>
            </a:r>
          </a:p>
          <a:p>
            <a:pPr marL="285750" indent="-285750">
              <a:buFontTx/>
              <a:buChar char="-"/>
            </a:pPr>
            <a:r>
              <a:rPr lang="en-US" sz="1400">
                <a:sym typeface="Wingdings" panose="05000000000000000000" pitchFamily="2" charset="2"/>
              </a:rPr>
              <a:t>Mechanical approach – Bletchley developed its own version of the Bombe</a:t>
            </a:r>
          </a:p>
          <a:p>
            <a:pPr marL="285750" indent="-285750">
              <a:buFontTx/>
              <a:buChar char="-"/>
            </a:pPr>
            <a:r>
              <a:rPr lang="en-US" sz="1400">
                <a:sym typeface="Wingdings" panose="05000000000000000000" pitchFamily="2" charset="2"/>
              </a:rPr>
              <a:t>Mathematical approach – Enigma was computationaly unbreakable – but by using math, this turned out not to be the case</a:t>
            </a:r>
          </a:p>
          <a:p>
            <a:pPr marL="285750" indent="-285750">
              <a:buFontTx/>
              <a:buChar char="-"/>
            </a:pPr>
            <a:endParaRPr lang="en-US" sz="1400">
              <a:sym typeface="Wingdings" panose="05000000000000000000" pitchFamily="2" charset="2"/>
            </a:endParaRPr>
          </a:p>
          <a:p>
            <a:pPr marL="285750" indent="-285750">
              <a:buFontTx/>
              <a:buChar char="-"/>
            </a:pPr>
            <a:endParaRPr lang="en-US" sz="1400">
              <a:sym typeface="Wingdings" panose="05000000000000000000" pitchFamily="2" charset="2"/>
            </a:endParaRPr>
          </a:p>
          <a:p>
            <a:endParaRPr lang="en-US" sz="1400">
              <a:sym typeface="Wingdings" panose="05000000000000000000" pitchFamily="2" charset="2"/>
            </a:endParaRPr>
          </a:p>
          <a:p>
            <a:endParaRPr lang="en-US" sz="1400">
              <a:sym typeface="Wingdings" panose="05000000000000000000" pitchFamily="2" charset="2"/>
            </a:endParaRPr>
          </a:p>
          <a:p>
            <a:endParaRPr lang="en-US" sz="1400">
              <a:sym typeface="Wingdings" panose="05000000000000000000" pitchFamily="2" charset="2"/>
            </a:endParaRPr>
          </a:p>
          <a:p>
            <a:endParaRPr lang="en-US" sz="1400"/>
          </a:p>
        </p:txBody>
      </p:sp>
    </p:spTree>
    <p:extLst>
      <p:ext uri="{BB962C8B-B14F-4D97-AF65-F5344CB8AC3E}">
        <p14:creationId xmlns:p14="http://schemas.microsoft.com/office/powerpoint/2010/main" val="14315130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648BB-396B-6CE2-71D6-17F7AACF4E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FD6FFF-2AFC-7FF0-94B6-8455AE2D2E3B}"/>
              </a:ext>
            </a:extLst>
          </p:cNvPr>
          <p:cNvSpPr>
            <a:spLocks noGrp="1"/>
          </p:cNvSpPr>
          <p:nvPr>
            <p:ph type="title"/>
          </p:nvPr>
        </p:nvSpPr>
        <p:spPr>
          <a:xfrm>
            <a:off x="640502" y="140807"/>
            <a:ext cx="8852049" cy="477502"/>
          </a:xfrm>
        </p:spPr>
        <p:txBody>
          <a:bodyPr/>
          <a:lstStyle/>
          <a:p>
            <a:pPr algn="ctr"/>
            <a:r>
              <a:rPr lang="en-US"/>
              <a:t>Enigma – attacking the structure</a:t>
            </a:r>
          </a:p>
        </p:txBody>
      </p:sp>
      <p:sp>
        <p:nvSpPr>
          <p:cNvPr id="6" name="TextBox 5">
            <a:extLst>
              <a:ext uri="{FF2B5EF4-FFF2-40B4-BE49-F238E27FC236}">
                <a16:creationId xmlns:a16="http://schemas.microsoft.com/office/drawing/2014/main" id="{EFD0FA66-436D-0C04-FA39-0ED294B2FAF2}"/>
              </a:ext>
            </a:extLst>
          </p:cNvPr>
          <p:cNvSpPr txBox="1"/>
          <p:nvPr/>
        </p:nvSpPr>
        <p:spPr>
          <a:xfrm>
            <a:off x="573150" y="1167661"/>
            <a:ext cx="5009043" cy="5478423"/>
          </a:xfrm>
          <a:prstGeom prst="rect">
            <a:avLst/>
          </a:prstGeom>
          <a:noFill/>
        </p:spPr>
        <p:txBody>
          <a:bodyPr wrap="square" rtlCol="0">
            <a:spAutoFit/>
          </a:bodyPr>
          <a:lstStyle/>
          <a:p>
            <a:r>
              <a:rPr lang="en-US" sz="1400"/>
              <a:t>Alan Turing was one of the first to recognize the importance of finding an alternative approach in case the Germans recognized the danger of repeating the message key. </a:t>
            </a:r>
          </a:p>
          <a:p>
            <a:endParaRPr lang="en-US" sz="1400"/>
          </a:p>
          <a:p>
            <a:r>
              <a:rPr lang="en-US" sz="1400"/>
              <a:t>Sure enough, the Germans eventually did – though they didn’t realize until years later just how unsafe it was! </a:t>
            </a:r>
          </a:p>
          <a:p>
            <a:endParaRPr lang="en-US" sz="1400"/>
          </a:p>
          <a:p>
            <a:r>
              <a:rPr lang="en-US" sz="1400"/>
              <a:t>In studying the huge quantity of German messages being stockpiled at Bletchley, Turing noticed that many conformed to a specific and fairly consistent structure. </a:t>
            </a:r>
          </a:p>
          <a:p>
            <a:endParaRPr lang="en-US" sz="1400"/>
          </a:p>
          <a:p>
            <a:r>
              <a:rPr lang="en-US" sz="1400"/>
              <a:t>For example, just after 6:00 in the morning every day, the Germans would send out an enciphered weather report. Not surprisingly, this message nearly always contained the word “</a:t>
            </a:r>
            <a:r>
              <a:rPr lang="en-US" sz="1400" b="1" i="1"/>
              <a:t>wetter</a:t>
            </a:r>
            <a:r>
              <a:rPr lang="en-US" sz="1400"/>
              <a:t>” (German for “weather”). The highly organized structure of German reports further meant that one could often deduce just where in the document this string of characters was likely to appear. </a:t>
            </a:r>
          </a:p>
          <a:p>
            <a:endParaRPr lang="en-US" sz="1400"/>
          </a:p>
          <a:p>
            <a:r>
              <a:rPr lang="en-US" sz="1400"/>
              <a:t>Still, there are a tremendous number of possible Enigma keys (Enigma settings) that could correspond to this text. Building on Polish successes, Turning developed his own version of the Bombe to do just that. </a:t>
            </a:r>
          </a:p>
          <a:p>
            <a:endParaRPr lang="en-US" sz="1400"/>
          </a:p>
        </p:txBody>
      </p:sp>
      <p:sp>
        <p:nvSpPr>
          <p:cNvPr id="5" name="TextBox 4">
            <a:extLst>
              <a:ext uri="{FF2B5EF4-FFF2-40B4-BE49-F238E27FC236}">
                <a16:creationId xmlns:a16="http://schemas.microsoft.com/office/drawing/2014/main" id="{250BFC16-9794-C68D-F2AA-41FB8FE747E8}"/>
              </a:ext>
            </a:extLst>
          </p:cNvPr>
          <p:cNvSpPr txBox="1"/>
          <p:nvPr/>
        </p:nvSpPr>
        <p:spPr>
          <a:xfrm>
            <a:off x="6066402" y="4833564"/>
            <a:ext cx="3708587" cy="261610"/>
          </a:xfrm>
          <a:prstGeom prst="rect">
            <a:avLst/>
          </a:prstGeom>
          <a:noFill/>
        </p:spPr>
        <p:txBody>
          <a:bodyPr wrap="square" rtlCol="0">
            <a:spAutoFit/>
          </a:bodyPr>
          <a:lstStyle/>
          <a:p>
            <a:pPr algn="ctr"/>
            <a:r>
              <a:rPr lang="en-US" sz="1100"/>
              <a:t>Encrypted 1943 German Navy message</a:t>
            </a:r>
          </a:p>
        </p:txBody>
      </p:sp>
      <p:pic>
        <p:nvPicPr>
          <p:cNvPr id="7" name="Picture 6" descr="A close-up of a document&#10;&#10;AI-generated content may be incorrect.">
            <a:extLst>
              <a:ext uri="{FF2B5EF4-FFF2-40B4-BE49-F238E27FC236}">
                <a16:creationId xmlns:a16="http://schemas.microsoft.com/office/drawing/2014/main" id="{6A0A7BAB-E2AE-5060-ABB5-22946AB35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171" y="2013357"/>
            <a:ext cx="3941048" cy="2689659"/>
          </a:xfrm>
          <a:prstGeom prst="rect">
            <a:avLst/>
          </a:prstGeom>
        </p:spPr>
      </p:pic>
    </p:spTree>
    <p:extLst>
      <p:ext uri="{BB962C8B-B14F-4D97-AF65-F5344CB8AC3E}">
        <p14:creationId xmlns:p14="http://schemas.microsoft.com/office/powerpoint/2010/main" val="970173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4E8FB-B7AD-4DC2-2984-A559167B6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AB2374-E04A-B9BC-51D4-DAB0389CEC7A}"/>
              </a:ext>
            </a:extLst>
          </p:cNvPr>
          <p:cNvSpPr>
            <a:spLocks noGrp="1"/>
          </p:cNvSpPr>
          <p:nvPr>
            <p:ph type="title"/>
          </p:nvPr>
        </p:nvSpPr>
        <p:spPr>
          <a:xfrm>
            <a:off x="638382" y="907161"/>
            <a:ext cx="2514863" cy="2170382"/>
          </a:xfrm>
        </p:spPr>
        <p:txBody>
          <a:bodyPr vert="horz" lIns="91440" tIns="45720" rIns="91440" bIns="45720" rtlCol="0" anchor="t">
            <a:normAutofit/>
          </a:bodyPr>
          <a:lstStyle/>
          <a:p>
            <a:r>
              <a:rPr lang="en-US" b="0" kern="1200" cap="all" baseline="0">
                <a:latin typeface="+mj-lt"/>
                <a:ea typeface="+mj-ea"/>
                <a:cs typeface="+mj-cs"/>
              </a:rPr>
              <a:t>Bletchley’s bombe</a:t>
            </a:r>
          </a:p>
        </p:txBody>
      </p:sp>
      <p:sp>
        <p:nvSpPr>
          <p:cNvPr id="6" name="TextBox 5">
            <a:extLst>
              <a:ext uri="{FF2B5EF4-FFF2-40B4-BE49-F238E27FC236}">
                <a16:creationId xmlns:a16="http://schemas.microsoft.com/office/drawing/2014/main" id="{9C6A85F6-4931-9765-3BBC-92CD3F166448}"/>
              </a:ext>
            </a:extLst>
          </p:cNvPr>
          <p:cNvSpPr txBox="1"/>
          <p:nvPr/>
        </p:nvSpPr>
        <p:spPr>
          <a:xfrm>
            <a:off x="215989" y="1939434"/>
            <a:ext cx="3359648" cy="4780277"/>
          </a:xfrm>
          <a:prstGeom prst="rect">
            <a:avLst/>
          </a:prstGeom>
        </p:spPr>
        <p:txBody>
          <a:bodyPr vert="horz" lIns="91440" tIns="45720" rIns="91440" bIns="45720" rtlCol="0" anchor="b">
            <a:normAutofit fontScale="92500" lnSpcReduction="20000"/>
          </a:bodyPr>
          <a:lstStyle/>
          <a:p>
            <a:pPr defTabSz="756026">
              <a:lnSpc>
                <a:spcPct val="110000"/>
              </a:lnSpc>
              <a:spcBef>
                <a:spcPts val="827"/>
              </a:spcBef>
            </a:pPr>
            <a:r>
              <a:rPr lang="en-US" sz="1400" kern="1200" dirty="0">
                <a:latin typeface="+mn-lt"/>
                <a:ea typeface="+mn-ea"/>
                <a:cs typeface="+mn-cs"/>
              </a:rPr>
              <a:t>The Bombe was an electromechanical logic machine</a:t>
            </a:r>
          </a:p>
          <a:p>
            <a:pPr defTabSz="756026">
              <a:lnSpc>
                <a:spcPct val="110000"/>
              </a:lnSpc>
              <a:spcBef>
                <a:spcPts val="827"/>
              </a:spcBef>
            </a:pPr>
            <a:endParaRPr lang="en-US" sz="1400" kern="1200" dirty="0">
              <a:latin typeface="+mn-lt"/>
              <a:ea typeface="+mn-ea"/>
              <a:cs typeface="+mn-cs"/>
            </a:endParaRPr>
          </a:p>
          <a:p>
            <a:pPr defTabSz="756026">
              <a:lnSpc>
                <a:spcPct val="110000"/>
              </a:lnSpc>
              <a:spcBef>
                <a:spcPts val="827"/>
              </a:spcBef>
            </a:pPr>
            <a:r>
              <a:rPr lang="en-US" sz="1400" kern="1200" dirty="0">
                <a:latin typeface="+mn-lt"/>
                <a:ea typeface="+mn-ea"/>
                <a:cs typeface="+mn-cs"/>
              </a:rPr>
              <a:t>It did NOT decrypt messages</a:t>
            </a:r>
          </a:p>
          <a:p>
            <a:pPr defTabSz="756026">
              <a:lnSpc>
                <a:spcPct val="110000"/>
              </a:lnSpc>
              <a:spcBef>
                <a:spcPts val="827"/>
              </a:spcBef>
            </a:pPr>
            <a:r>
              <a:rPr lang="en-US" sz="1400" kern="1200" dirty="0">
                <a:latin typeface="+mn-lt"/>
                <a:ea typeface="+mn-ea"/>
                <a:cs typeface="+mn-cs"/>
              </a:rPr>
              <a:t>It tested logical consistency</a:t>
            </a:r>
          </a:p>
          <a:p>
            <a:pPr defTabSz="756026">
              <a:lnSpc>
                <a:spcPct val="110000"/>
              </a:lnSpc>
              <a:spcBef>
                <a:spcPts val="827"/>
              </a:spcBef>
            </a:pPr>
            <a:endParaRPr lang="en-US" sz="1400" kern="1200" dirty="0">
              <a:latin typeface="+mn-lt"/>
              <a:ea typeface="+mn-ea"/>
              <a:cs typeface="+mn-cs"/>
            </a:endParaRPr>
          </a:p>
          <a:p>
            <a:pPr defTabSz="756026">
              <a:lnSpc>
                <a:spcPct val="110000"/>
              </a:lnSpc>
              <a:spcBef>
                <a:spcPts val="827"/>
              </a:spcBef>
            </a:pPr>
            <a:r>
              <a:rPr lang="en-US" sz="1400" kern="1200" dirty="0">
                <a:latin typeface="+mn-lt"/>
                <a:ea typeface="+mn-ea"/>
                <a:cs typeface="+mn-cs"/>
              </a:rPr>
              <a:t>For each run, the Bombe assumed:</a:t>
            </a:r>
          </a:p>
          <a:p>
            <a:pPr marL="285750" indent="-285750" defTabSz="756026">
              <a:lnSpc>
                <a:spcPct val="110000"/>
              </a:lnSpc>
              <a:spcBef>
                <a:spcPts val="827"/>
              </a:spcBef>
              <a:buFont typeface="Arial" panose="020B0604020202020204" pitchFamily="34" charset="0"/>
              <a:buChar char="•"/>
            </a:pPr>
            <a:r>
              <a:rPr lang="en-US" sz="1400" kern="1200" dirty="0">
                <a:latin typeface="+mn-lt"/>
                <a:ea typeface="+mn-ea"/>
                <a:cs typeface="+mn-cs"/>
              </a:rPr>
              <a:t>Ring choices (3 of 5 – 3 of 8 in the Navy)</a:t>
            </a:r>
          </a:p>
          <a:p>
            <a:pPr marL="285750" indent="-285750" defTabSz="756026">
              <a:lnSpc>
                <a:spcPct val="110000"/>
              </a:lnSpc>
              <a:spcBef>
                <a:spcPts val="827"/>
              </a:spcBef>
              <a:buFont typeface="Arial" panose="020B0604020202020204" pitchFamily="34" charset="0"/>
              <a:buChar char="•"/>
            </a:pPr>
            <a:r>
              <a:rPr lang="en-US" sz="1400" kern="1200" dirty="0">
                <a:latin typeface="+mn-lt"/>
                <a:ea typeface="+mn-ea"/>
                <a:cs typeface="+mn-cs"/>
              </a:rPr>
              <a:t>Rotor order</a:t>
            </a:r>
          </a:p>
          <a:p>
            <a:pPr marL="285750" indent="-285750" defTabSz="756026">
              <a:lnSpc>
                <a:spcPct val="110000"/>
              </a:lnSpc>
              <a:spcBef>
                <a:spcPts val="827"/>
              </a:spcBef>
              <a:buFont typeface="Arial" panose="020B0604020202020204" pitchFamily="34" charset="0"/>
              <a:buChar char="•"/>
            </a:pPr>
            <a:r>
              <a:rPr lang="en-US" sz="1400" kern="1200" dirty="0">
                <a:latin typeface="+mn-lt"/>
                <a:ea typeface="+mn-ea"/>
                <a:cs typeface="+mn-cs"/>
              </a:rPr>
              <a:t>Ring settings</a:t>
            </a:r>
          </a:p>
          <a:p>
            <a:pPr marL="285750" indent="-285750" defTabSz="756026">
              <a:lnSpc>
                <a:spcPct val="110000"/>
              </a:lnSpc>
              <a:spcBef>
                <a:spcPts val="827"/>
              </a:spcBef>
              <a:buFont typeface="Arial" panose="020B0604020202020204" pitchFamily="34" charset="0"/>
              <a:buChar char="•"/>
            </a:pPr>
            <a:r>
              <a:rPr lang="en-US" sz="1400" kern="1200" dirty="0">
                <a:latin typeface="+mn-lt"/>
                <a:ea typeface="+mn-ea"/>
                <a:cs typeface="+mn-cs"/>
              </a:rPr>
              <a:t>One plugboard pairing</a:t>
            </a:r>
          </a:p>
          <a:p>
            <a:pPr defTabSz="756026">
              <a:lnSpc>
                <a:spcPct val="110000"/>
              </a:lnSpc>
              <a:spcBef>
                <a:spcPts val="827"/>
              </a:spcBef>
            </a:pPr>
            <a:endParaRPr lang="en-US" sz="1400" kern="1200" dirty="0">
              <a:latin typeface="+mn-lt"/>
              <a:ea typeface="+mn-ea"/>
              <a:cs typeface="+mn-cs"/>
            </a:endParaRPr>
          </a:p>
          <a:p>
            <a:pPr defTabSz="756026">
              <a:lnSpc>
                <a:spcPct val="110000"/>
              </a:lnSpc>
              <a:spcBef>
                <a:spcPts val="827"/>
              </a:spcBef>
            </a:pPr>
            <a:r>
              <a:rPr lang="en-US" sz="1400" kern="1200" dirty="0">
                <a:latin typeface="+mn-lt"/>
                <a:ea typeface="+mn-ea"/>
                <a:cs typeface="+mn-cs"/>
              </a:rPr>
              <a:t>Propagated constraints through the menu</a:t>
            </a:r>
          </a:p>
          <a:p>
            <a:pPr defTabSz="756026">
              <a:lnSpc>
                <a:spcPct val="110000"/>
              </a:lnSpc>
              <a:spcBef>
                <a:spcPts val="827"/>
              </a:spcBef>
            </a:pPr>
            <a:r>
              <a:rPr lang="en-US" sz="1400" kern="1200" dirty="0">
                <a:latin typeface="+mn-lt"/>
                <a:ea typeface="+mn-ea"/>
                <a:cs typeface="+mn-cs"/>
              </a:rPr>
              <a:t>Checked for contradictions</a:t>
            </a:r>
          </a:p>
          <a:p>
            <a:pPr defTabSz="756026">
              <a:lnSpc>
                <a:spcPct val="110000"/>
              </a:lnSpc>
              <a:spcBef>
                <a:spcPts val="827"/>
              </a:spcBef>
            </a:pPr>
            <a:r>
              <a:rPr lang="en-US" sz="1400" kern="1200" dirty="0">
                <a:latin typeface="+mn-lt"/>
                <a:ea typeface="+mn-ea"/>
                <a:cs typeface="+mn-cs"/>
              </a:rPr>
              <a:t>Stopped immediately if one appeared</a:t>
            </a:r>
          </a:p>
          <a:p>
            <a:pPr defTabSz="756026">
              <a:lnSpc>
                <a:spcPct val="110000"/>
              </a:lnSpc>
              <a:spcBef>
                <a:spcPts val="827"/>
              </a:spcBef>
            </a:pPr>
            <a:endParaRPr lang="en-US" sz="1400" kern="1200" dirty="0">
              <a:latin typeface="+mn-lt"/>
              <a:ea typeface="+mn-ea"/>
              <a:cs typeface="+mn-cs"/>
            </a:endParaRPr>
          </a:p>
        </p:txBody>
      </p:sp>
      <p:pic>
        <p:nvPicPr>
          <p:cNvPr id="21506" name="Picture 2">
            <a:extLst>
              <a:ext uri="{FF2B5EF4-FFF2-40B4-BE49-F238E27FC236}">
                <a16:creationId xmlns:a16="http://schemas.microsoft.com/office/drawing/2014/main" id="{41B30E67-5176-E7C8-9F7C-9B6D9149C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1256"/>
          <a:stretch>
            <a:fillRect/>
          </a:stretch>
        </p:blipFill>
        <p:spPr bwMode="auto">
          <a:xfrm>
            <a:off x="3723055" y="10"/>
            <a:ext cx="6357571" cy="6719701"/>
          </a:xfrm>
          <a:custGeom>
            <a:avLst/>
            <a:gdLst>
              <a:gd name="connsiteX0" fmla="*/ 0 w 7689157"/>
              <a:gd name="connsiteY0" fmla="*/ 0 h 6096000"/>
              <a:gd name="connsiteX1" fmla="*/ 7689157 w 7689157"/>
              <a:gd name="connsiteY1" fmla="*/ 0 h 6096000"/>
              <a:gd name="connsiteX2" fmla="*/ 7689157 w 7689157"/>
              <a:gd name="connsiteY2" fmla="*/ 6096000 h 6096000"/>
              <a:gd name="connsiteX3" fmla="*/ 501522 w 7689157"/>
              <a:gd name="connsiteY3" fmla="*/ 6096000 h 6096000"/>
              <a:gd name="connsiteX4" fmla="*/ 0 w 768915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096000">
                <a:moveTo>
                  <a:pt x="0" y="0"/>
                </a:moveTo>
                <a:lnTo>
                  <a:pt x="7689157" y="0"/>
                </a:lnTo>
                <a:lnTo>
                  <a:pt x="7689157" y="6096000"/>
                </a:lnTo>
                <a:lnTo>
                  <a:pt x="501522" y="6096000"/>
                </a:lnTo>
                <a:cubicBezTo>
                  <a:pt x="224539" y="6096000"/>
                  <a:pt x="0" y="5871461"/>
                  <a:pt x="0" y="5594478"/>
                </a:cubicBezTo>
                <a:close/>
              </a:path>
            </a:pathLst>
          </a:custGeom>
          <a:solidFill>
            <a:srgbClr val="FFFFFF"/>
          </a:solidFill>
        </p:spPr>
      </p:pic>
    </p:spTree>
    <p:extLst>
      <p:ext uri="{BB962C8B-B14F-4D97-AF65-F5344CB8AC3E}">
        <p14:creationId xmlns:p14="http://schemas.microsoft.com/office/powerpoint/2010/main" val="35022993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DCB68-3218-380B-3DE0-891E737A67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C8827C-8469-15BD-C68E-6716F9171FFC}"/>
              </a:ext>
            </a:extLst>
          </p:cNvPr>
          <p:cNvSpPr>
            <a:spLocks noGrp="1"/>
          </p:cNvSpPr>
          <p:nvPr>
            <p:ph type="title"/>
          </p:nvPr>
        </p:nvSpPr>
        <p:spPr>
          <a:xfrm>
            <a:off x="640502" y="140807"/>
            <a:ext cx="8852049" cy="477502"/>
          </a:xfrm>
        </p:spPr>
        <p:txBody>
          <a:bodyPr/>
          <a:lstStyle/>
          <a:p>
            <a:pPr algn="ctr"/>
            <a:r>
              <a:rPr lang="en-US"/>
              <a:t>Bletchley’s bombe</a:t>
            </a:r>
          </a:p>
        </p:txBody>
      </p:sp>
      <p:sp>
        <p:nvSpPr>
          <p:cNvPr id="6" name="TextBox 5">
            <a:extLst>
              <a:ext uri="{FF2B5EF4-FFF2-40B4-BE49-F238E27FC236}">
                <a16:creationId xmlns:a16="http://schemas.microsoft.com/office/drawing/2014/main" id="{1EEE4451-45D6-A6FE-1748-C93BBCE1F499}"/>
              </a:ext>
            </a:extLst>
          </p:cNvPr>
          <p:cNvSpPr txBox="1"/>
          <p:nvPr/>
        </p:nvSpPr>
        <p:spPr>
          <a:xfrm>
            <a:off x="1335905" y="1578628"/>
            <a:ext cx="7461241" cy="3108543"/>
          </a:xfrm>
          <a:prstGeom prst="rect">
            <a:avLst/>
          </a:prstGeom>
          <a:noFill/>
        </p:spPr>
        <p:txBody>
          <a:bodyPr wrap="square" rtlCol="0">
            <a:spAutoFit/>
          </a:bodyPr>
          <a:lstStyle/>
          <a:p>
            <a:r>
              <a:rPr lang="en-US" sz="1400" b="1"/>
              <a:t>The Fatal Contradiction: </a:t>
            </a:r>
          </a:p>
          <a:p>
            <a:r>
              <a:rPr lang="en-US" sz="1400"/>
              <a:t>Any implication of the form:</a:t>
            </a:r>
          </a:p>
          <a:p>
            <a:endParaRPr lang="en-US" sz="1400"/>
          </a:p>
          <a:p>
            <a:r>
              <a:rPr lang="en-US" sz="1400"/>
              <a:t>A → A</a:t>
            </a:r>
          </a:p>
          <a:p>
            <a:endParaRPr lang="en-US" sz="1400"/>
          </a:p>
          <a:p>
            <a:r>
              <a:rPr lang="en-US" sz="1400"/>
              <a:t>between plaintext and ciphertext is impossible under Enigma</a:t>
            </a:r>
          </a:p>
          <a:p>
            <a:endParaRPr lang="en-US" sz="1400"/>
          </a:p>
          <a:p>
            <a:r>
              <a:rPr lang="en-US" sz="1400"/>
              <a:t>Any such setting is discarded and Bombe immediately moves on. </a:t>
            </a:r>
          </a:p>
          <a:p>
            <a:endParaRPr lang="en-US" sz="1400"/>
          </a:p>
          <a:p>
            <a:r>
              <a:rPr lang="en-US" sz="1400" b="1"/>
              <a:t>If no contradiction appears in the crib throughout the entire message: </a:t>
            </a:r>
          </a:p>
          <a:p>
            <a:pPr marL="285750" indent="-285750">
              <a:buFont typeface="Arial" panose="020B0604020202020204" pitchFamily="34" charset="0"/>
              <a:buChar char="•"/>
            </a:pPr>
            <a:r>
              <a:rPr lang="en-US" sz="1400"/>
              <a:t>The setting might be correct </a:t>
            </a:r>
            <a:r>
              <a:rPr lang="en-US" sz="1400">
                <a:sym typeface="Wingdings" panose="05000000000000000000" pitchFamily="2" charset="2"/>
              </a:rPr>
              <a:t> Bombe stops</a:t>
            </a:r>
            <a:endParaRPr lang="en-US" sz="1400"/>
          </a:p>
          <a:p>
            <a:pPr marL="285750" indent="-285750">
              <a:buFont typeface="Arial" panose="020B0604020202020204" pitchFamily="34" charset="0"/>
              <a:buChar char="•"/>
            </a:pPr>
            <a:r>
              <a:rPr lang="en-US" sz="1400"/>
              <a:t>Humans must evaluate manually</a:t>
            </a:r>
          </a:p>
          <a:p>
            <a:pPr marL="285750" indent="-285750">
              <a:buFont typeface="Arial" panose="020B0604020202020204" pitchFamily="34" charset="0"/>
              <a:buChar char="•"/>
            </a:pPr>
            <a:r>
              <a:rPr lang="en-US" sz="1400"/>
              <a:t>Most candidates fail quickly</a:t>
            </a:r>
          </a:p>
          <a:p>
            <a:endParaRPr lang="en-US" sz="1400"/>
          </a:p>
        </p:txBody>
      </p:sp>
    </p:spTree>
    <p:extLst>
      <p:ext uri="{BB962C8B-B14F-4D97-AF65-F5344CB8AC3E}">
        <p14:creationId xmlns:p14="http://schemas.microsoft.com/office/powerpoint/2010/main" val="368997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9B3C2-4C6F-978B-54C7-F68DA50F2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299EF-127A-5AE9-9D16-9663A101BE3A}"/>
              </a:ext>
            </a:extLst>
          </p:cNvPr>
          <p:cNvSpPr>
            <a:spLocks noGrp="1"/>
          </p:cNvSpPr>
          <p:nvPr>
            <p:ph type="title"/>
          </p:nvPr>
        </p:nvSpPr>
        <p:spPr>
          <a:xfrm>
            <a:off x="160047" y="144512"/>
            <a:ext cx="8852049" cy="753886"/>
          </a:xfrm>
        </p:spPr>
        <p:txBody>
          <a:bodyPr/>
          <a:lstStyle/>
          <a:p>
            <a:r>
              <a:rPr lang="en-US"/>
              <a:t>First Enigma machines</a:t>
            </a:r>
          </a:p>
        </p:txBody>
      </p:sp>
      <p:sp>
        <p:nvSpPr>
          <p:cNvPr id="3" name="Content Placeholder 2">
            <a:extLst>
              <a:ext uri="{FF2B5EF4-FFF2-40B4-BE49-F238E27FC236}">
                <a16:creationId xmlns:a16="http://schemas.microsoft.com/office/drawing/2014/main" id="{C0A4A065-1A6D-76A0-EACD-7A45B3E9DEB6}"/>
              </a:ext>
            </a:extLst>
          </p:cNvPr>
          <p:cNvSpPr>
            <a:spLocks noGrp="1"/>
          </p:cNvSpPr>
          <p:nvPr>
            <p:ph idx="1"/>
          </p:nvPr>
        </p:nvSpPr>
        <p:spPr>
          <a:xfrm>
            <a:off x="499304" y="1141984"/>
            <a:ext cx="4806141" cy="5563616"/>
          </a:xfrm>
        </p:spPr>
        <p:txBody>
          <a:bodyPr/>
          <a:lstStyle/>
          <a:p>
            <a:r>
              <a:rPr lang="en-US"/>
              <a:t>Hugo Alexander Koch (Netherlands) had the same idea in 1919, but never followed up commercially.</a:t>
            </a:r>
          </a:p>
          <a:p>
            <a:r>
              <a:rPr lang="en-US"/>
              <a:t>Koch sold patent to Arthur Scherbius in 1927. Scherbius came up with everything from electric pillows (no idea what </a:t>
            </a:r>
            <a:r>
              <a:rPr lang="en-US" i="1"/>
              <a:t>that </a:t>
            </a:r>
            <a:r>
              <a:rPr lang="en-US"/>
              <a:t>was all about!) to producing Koch’s machine commercially in 1923. Marketed under the trade name “Enigma”. </a:t>
            </a:r>
          </a:p>
          <a:p>
            <a:pPr lvl="1"/>
            <a:r>
              <a:rPr lang="en-US"/>
              <a:t>Schrebius was kiled in a horse-carriage accident in 1929 and never saw his Enigma in military use. </a:t>
            </a:r>
          </a:p>
          <a:p>
            <a:pPr marL="0" indent="0">
              <a:buNone/>
            </a:pPr>
            <a:endParaRPr lang="en-US"/>
          </a:p>
          <a:p>
            <a:pPr marL="0" indent="0">
              <a:buNone/>
            </a:pPr>
            <a:endParaRPr lang="en-US"/>
          </a:p>
          <a:p>
            <a:pPr marL="0" indent="0">
              <a:buNone/>
            </a:pPr>
            <a:endParaRPr lang="en-US"/>
          </a:p>
          <a:p>
            <a:pPr marL="0" indent="0">
              <a:buNone/>
            </a:pPr>
            <a:endParaRPr lang="en-US"/>
          </a:p>
          <a:p>
            <a:r>
              <a:rPr lang="en-US"/>
              <a:t>Arvid Gerhard Damm filed a patent in Sweden for a machine using multiple rotors just days after Koch. When Damm died, his company was taken over by fellow Swede, Boris Hagelin who emigrated to America, formed the company </a:t>
            </a:r>
            <a:r>
              <a:rPr lang="en-US" b="1"/>
              <a:t>CrytpoAG</a:t>
            </a:r>
            <a:r>
              <a:rPr lang="en-US"/>
              <a:t> and sold his machines to the US Army. </a:t>
            </a:r>
          </a:p>
          <a:p>
            <a:pPr lvl="1"/>
            <a:r>
              <a:rPr lang="en-US"/>
              <a:t>M-209 was not the most secure machine, but was lightweight and easy to use.</a:t>
            </a:r>
          </a:p>
          <a:p>
            <a:pPr lvl="1"/>
            <a:r>
              <a:rPr lang="en-US"/>
              <a:t>So effective, was used as late as the Korean War</a:t>
            </a:r>
          </a:p>
          <a:p>
            <a:pPr lvl="1"/>
            <a:endParaRPr lang="en-US"/>
          </a:p>
          <a:p>
            <a:endParaRPr lang="en-US"/>
          </a:p>
          <a:p>
            <a:endParaRPr lang="en-US"/>
          </a:p>
          <a:p>
            <a:endParaRPr lang="en-US"/>
          </a:p>
        </p:txBody>
      </p:sp>
      <p:pic>
        <p:nvPicPr>
          <p:cNvPr id="5122" name="Picture 2" descr="History - Arthur Scherbius (30 October 1878 – 13 May 1929) was a German  electrical engineer who invented the mechanical cipher Enigma machine. He  patented the invention and later sold the machine">
            <a:extLst>
              <a:ext uri="{FF2B5EF4-FFF2-40B4-BE49-F238E27FC236}">
                <a16:creationId xmlns:a16="http://schemas.microsoft.com/office/drawing/2014/main" id="{728345BD-D2BC-22EC-169B-410D5A24AD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0707" y="898398"/>
            <a:ext cx="1943100"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F2FE23-A10B-A8A4-37DA-F88F5579BEAC}"/>
              </a:ext>
            </a:extLst>
          </p:cNvPr>
          <p:cNvSpPr txBox="1"/>
          <p:nvPr/>
        </p:nvSpPr>
        <p:spPr>
          <a:xfrm>
            <a:off x="6663192" y="3260598"/>
            <a:ext cx="2918129" cy="261610"/>
          </a:xfrm>
          <a:prstGeom prst="rect">
            <a:avLst/>
          </a:prstGeom>
          <a:noFill/>
        </p:spPr>
        <p:txBody>
          <a:bodyPr wrap="square" rtlCol="0">
            <a:spAutoFit/>
          </a:bodyPr>
          <a:lstStyle/>
          <a:p>
            <a:pPr algn="ctr"/>
            <a:r>
              <a:rPr lang="en-US" sz="1050" b="1"/>
              <a:t>Arthur Scherbius</a:t>
            </a:r>
          </a:p>
        </p:txBody>
      </p:sp>
      <p:sp>
        <p:nvSpPr>
          <p:cNvPr id="7" name="TextBox 6">
            <a:extLst>
              <a:ext uri="{FF2B5EF4-FFF2-40B4-BE49-F238E27FC236}">
                <a16:creationId xmlns:a16="http://schemas.microsoft.com/office/drawing/2014/main" id="{A954D798-673A-A6D3-531E-3C1497A1FE10}"/>
              </a:ext>
            </a:extLst>
          </p:cNvPr>
          <p:cNvSpPr txBox="1"/>
          <p:nvPr/>
        </p:nvSpPr>
        <p:spPr>
          <a:xfrm>
            <a:off x="6663192" y="6795660"/>
            <a:ext cx="2918129" cy="261610"/>
          </a:xfrm>
          <a:prstGeom prst="rect">
            <a:avLst/>
          </a:prstGeom>
          <a:noFill/>
        </p:spPr>
        <p:txBody>
          <a:bodyPr wrap="square" rtlCol="0">
            <a:spAutoFit/>
          </a:bodyPr>
          <a:lstStyle/>
          <a:p>
            <a:pPr algn="ctr"/>
            <a:r>
              <a:rPr lang="en-US" sz="1050" b="1"/>
              <a:t>M-209B Cipher Machine</a:t>
            </a:r>
          </a:p>
        </p:txBody>
      </p:sp>
      <p:pic>
        <p:nvPicPr>
          <p:cNvPr id="1026" name="Picture 2" descr="undefined">
            <a:extLst>
              <a:ext uri="{FF2B5EF4-FFF2-40B4-BE49-F238E27FC236}">
                <a16:creationId xmlns:a16="http://schemas.microsoft.com/office/drawing/2014/main" id="{F7E83784-069D-5D82-FC1C-CE65E9A43E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1251" y="4272957"/>
            <a:ext cx="2122013" cy="250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569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22BC4-92E2-8700-E973-BB3F7EA22D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55E9DC-8F30-8D45-4A06-ACF548F7E590}"/>
              </a:ext>
            </a:extLst>
          </p:cNvPr>
          <p:cNvSpPr>
            <a:spLocks noGrp="1"/>
          </p:cNvSpPr>
          <p:nvPr>
            <p:ph type="title"/>
          </p:nvPr>
        </p:nvSpPr>
        <p:spPr>
          <a:xfrm>
            <a:off x="640502" y="140807"/>
            <a:ext cx="8852049" cy="477502"/>
          </a:xfrm>
        </p:spPr>
        <p:txBody>
          <a:bodyPr/>
          <a:lstStyle/>
          <a:p>
            <a:pPr algn="ctr"/>
            <a:r>
              <a:rPr lang="en-US"/>
              <a:t>cribs</a:t>
            </a:r>
          </a:p>
        </p:txBody>
      </p:sp>
      <p:sp>
        <p:nvSpPr>
          <p:cNvPr id="3" name="Content Placeholder 2"/>
          <p:cNvSpPr>
            <a:spLocks noGrp="1"/>
          </p:cNvSpPr>
          <p:nvPr>
            <p:ph idx="1"/>
          </p:nvPr>
        </p:nvSpPr>
        <p:spPr>
          <a:xfrm>
            <a:off x="640502" y="1661047"/>
            <a:ext cx="8841586" cy="5142660"/>
          </a:xfrm>
        </p:spPr>
        <p:txBody>
          <a:bodyPr/>
          <a:lstStyle/>
          <a:p>
            <a:pPr marL="0" indent="0">
              <a:buNone/>
            </a:pPr>
            <a:r>
              <a:rPr sz="1600"/>
              <a:t>A crib is a guessed plaintext fragment</a:t>
            </a:r>
            <a:r>
              <a:rPr lang="en-US" sz="1600"/>
              <a:t> (e.g. “</a:t>
            </a:r>
            <a:r>
              <a:rPr lang="en-US" sz="1600" b="1">
                <a:latin typeface="Courier New" panose="02070309020205020404" pitchFamily="49" charset="0"/>
                <a:cs typeface="Courier New" panose="02070309020205020404" pitchFamily="49" charset="0"/>
              </a:rPr>
              <a:t>weather</a:t>
            </a:r>
            <a:r>
              <a:rPr lang="en-US" sz="1600"/>
              <a:t>”, “</a:t>
            </a:r>
            <a:r>
              <a:rPr lang="en-US" sz="1600" b="1">
                <a:latin typeface="Courier New" panose="02070309020205020404" pitchFamily="49" charset="0"/>
                <a:cs typeface="Courier New" panose="02070309020205020404" pitchFamily="49" charset="0"/>
              </a:rPr>
              <a:t>heilhitler</a:t>
            </a:r>
            <a:r>
              <a:rPr lang="en-US" sz="1600"/>
              <a:t>”, or “</a:t>
            </a:r>
            <a:r>
              <a:rPr lang="en-US" sz="1600" b="1">
                <a:latin typeface="Courier New" panose="02070309020205020404" pitchFamily="49" charset="0"/>
                <a:cs typeface="Courier New" panose="02070309020205020404" pitchFamily="49" charset="0"/>
              </a:rPr>
              <a:t>hh</a:t>
            </a:r>
            <a:r>
              <a:rPr lang="en-US" sz="1600"/>
              <a:t>”)</a:t>
            </a:r>
            <a:endParaRPr sz="1600"/>
          </a:p>
          <a:p>
            <a:endParaRPr sz="1600"/>
          </a:p>
          <a:p>
            <a:pPr marL="0" indent="0">
              <a:buNone/>
            </a:pPr>
            <a:r>
              <a:rPr sz="1600"/>
              <a:t>Cribs rely on:</a:t>
            </a:r>
          </a:p>
          <a:p>
            <a:pPr lvl="1"/>
            <a:r>
              <a:rPr sz="1600"/>
              <a:t>Message formats</a:t>
            </a:r>
            <a:r>
              <a:rPr lang="en-US" sz="1600"/>
              <a:t> (header, body, sign off)</a:t>
            </a:r>
            <a:endParaRPr sz="1600"/>
          </a:p>
          <a:p>
            <a:pPr lvl="1"/>
            <a:r>
              <a:rPr sz="1600"/>
              <a:t>Repetition</a:t>
            </a:r>
            <a:r>
              <a:rPr lang="en-US" sz="1600"/>
              <a:t> (“</a:t>
            </a:r>
            <a:r>
              <a:rPr lang="en-US" sz="1600" b="1">
                <a:latin typeface="Courier New" panose="02070309020205020404" pitchFamily="49" charset="0"/>
                <a:cs typeface="Courier New" panose="02070309020205020404" pitchFamily="49" charset="0"/>
              </a:rPr>
              <a:t>ship</a:t>
            </a:r>
            <a:r>
              <a:rPr lang="en-US" sz="1600"/>
              <a:t>”, “</a:t>
            </a:r>
            <a:r>
              <a:rPr lang="en-US" sz="1600" b="1">
                <a:latin typeface="Courier New" panose="02070309020205020404" pitchFamily="49" charset="0"/>
                <a:cs typeface="Courier New" panose="02070309020205020404" pitchFamily="49" charset="0"/>
              </a:rPr>
              <a:t>fog</a:t>
            </a:r>
            <a:r>
              <a:rPr lang="en-US" sz="1600"/>
              <a:t>”)</a:t>
            </a:r>
            <a:endParaRPr sz="1600"/>
          </a:p>
          <a:p>
            <a:pPr lvl="1"/>
            <a:r>
              <a:rPr sz="1600"/>
              <a:t>Predictable structure</a:t>
            </a:r>
            <a:r>
              <a:rPr lang="en-US" sz="1600"/>
              <a:t> (e.g. “</a:t>
            </a:r>
            <a:r>
              <a:rPr lang="en-US" sz="1600" b="1">
                <a:latin typeface="Courier New" panose="02070309020205020404" pitchFamily="49" charset="0"/>
                <a:cs typeface="Courier New" panose="02070309020205020404" pitchFamily="49" charset="0"/>
              </a:rPr>
              <a:t>ANX</a:t>
            </a:r>
            <a:r>
              <a:rPr lang="en-US" sz="1600"/>
              <a:t>” – a German procedural marker)</a:t>
            </a:r>
          </a:p>
          <a:p>
            <a:pPr lvl="1"/>
            <a:endParaRPr lang="en-US" sz="1600"/>
          </a:p>
          <a:p>
            <a:pPr marL="189006" lvl="1" indent="0">
              <a:buNone/>
            </a:pPr>
            <a:r>
              <a:rPr lang="en-US" sz="1600"/>
              <a:t>Example: Think of a web request from a browser to a server. In pretty much every message, somewhere very close to the beginning, the following string is guaranteed to appear:  </a:t>
            </a:r>
            <a:r>
              <a:rPr lang="en-US" sz="1600" b="1">
                <a:latin typeface="Courier New" panose="02070309020205020404" pitchFamily="49" charset="0"/>
                <a:cs typeface="Courier New" panose="02070309020205020404" pitchFamily="49" charset="0"/>
              </a:rPr>
              <a:t>HTTP</a:t>
            </a:r>
            <a:r>
              <a:rPr lang="en-US" sz="1600"/>
              <a:t>  </a:t>
            </a:r>
          </a:p>
        </p:txBody>
      </p:sp>
    </p:spTree>
    <p:extLst>
      <p:ext uri="{BB962C8B-B14F-4D97-AF65-F5344CB8AC3E}">
        <p14:creationId xmlns:p14="http://schemas.microsoft.com/office/powerpoint/2010/main" val="9354658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4707-A3E9-0B0A-F526-2D44319F9F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E55B17-F382-0419-91BD-8A7ED8310FC4}"/>
              </a:ext>
            </a:extLst>
          </p:cNvPr>
          <p:cNvSpPr>
            <a:spLocks noGrp="1"/>
          </p:cNvSpPr>
          <p:nvPr>
            <p:ph type="title"/>
          </p:nvPr>
        </p:nvSpPr>
        <p:spPr>
          <a:xfrm>
            <a:off x="640502" y="140807"/>
            <a:ext cx="8852049" cy="477502"/>
          </a:xfrm>
        </p:spPr>
        <p:txBody>
          <a:bodyPr>
            <a:normAutofit/>
          </a:bodyPr>
          <a:lstStyle/>
          <a:p>
            <a:pPr algn="ctr"/>
            <a:r>
              <a:rPr lang="en-US"/>
              <a:t>Cribs: Exploiting an enigma constraint</a:t>
            </a:r>
          </a:p>
        </p:txBody>
      </p:sp>
      <p:sp>
        <p:nvSpPr>
          <p:cNvPr id="3" name="Content Placeholder 2">
            <a:extLst>
              <a:ext uri="{FF2B5EF4-FFF2-40B4-BE49-F238E27FC236}">
                <a16:creationId xmlns:a16="http://schemas.microsoft.com/office/drawing/2014/main" id="{517B58CC-EAC0-1B28-2E6D-6A2B9D65CB83}"/>
              </a:ext>
            </a:extLst>
          </p:cNvPr>
          <p:cNvSpPr>
            <a:spLocks noGrp="1"/>
          </p:cNvSpPr>
          <p:nvPr>
            <p:ph idx="1"/>
          </p:nvPr>
        </p:nvSpPr>
        <p:spPr>
          <a:xfrm>
            <a:off x="640502" y="1661047"/>
            <a:ext cx="8841586" cy="5142660"/>
          </a:xfrm>
        </p:spPr>
        <p:txBody>
          <a:bodyPr/>
          <a:lstStyle/>
          <a:p>
            <a:pPr marL="0" indent="0">
              <a:buNone/>
            </a:pPr>
            <a:r>
              <a:rPr lang="en-US" sz="1600"/>
              <a:t>We have discussed a couple of huge flaws in Enigma:</a:t>
            </a:r>
          </a:p>
          <a:p>
            <a:pPr>
              <a:buFontTx/>
              <a:buChar char="-"/>
            </a:pPr>
            <a:r>
              <a:rPr lang="en-US" sz="1600"/>
              <a:t>A letter can not encrypt to itself</a:t>
            </a:r>
          </a:p>
          <a:p>
            <a:pPr>
              <a:buFontTx/>
              <a:buChar char="-"/>
            </a:pPr>
            <a:r>
              <a:rPr lang="en-US" sz="1600"/>
              <a:t>Mapping is reversible </a:t>
            </a:r>
          </a:p>
          <a:p>
            <a:pPr marL="0" indent="0">
              <a:buNone/>
            </a:pPr>
            <a:endParaRPr lang="en-US" sz="1600"/>
          </a:p>
          <a:p>
            <a:pPr marL="0" indent="0">
              <a:buNone/>
            </a:pPr>
            <a:r>
              <a:rPr lang="en-US" sz="1600"/>
              <a:t>Turing and his team ruthlessly exploited the first one (via the Bombe) to crack each day’s codes. It worked the large majority of the time. </a:t>
            </a:r>
          </a:p>
        </p:txBody>
      </p:sp>
    </p:spTree>
    <p:extLst>
      <p:ext uri="{BB962C8B-B14F-4D97-AF65-F5344CB8AC3E}">
        <p14:creationId xmlns:p14="http://schemas.microsoft.com/office/powerpoint/2010/main" val="1000456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94" y="68190"/>
            <a:ext cx="8852049" cy="493324"/>
          </a:xfrm>
        </p:spPr>
        <p:txBody>
          <a:bodyPr/>
          <a:lstStyle/>
          <a:p>
            <a:r>
              <a:t>Aligning a Crib</a:t>
            </a:r>
          </a:p>
        </p:txBody>
      </p:sp>
      <p:sp>
        <p:nvSpPr>
          <p:cNvPr id="3" name="Content Placeholder 2"/>
          <p:cNvSpPr>
            <a:spLocks noGrp="1"/>
          </p:cNvSpPr>
          <p:nvPr>
            <p:ph idx="1"/>
          </p:nvPr>
        </p:nvSpPr>
        <p:spPr>
          <a:xfrm>
            <a:off x="285639" y="535734"/>
            <a:ext cx="8841586" cy="5142660"/>
          </a:xfrm>
        </p:spPr>
        <p:txBody>
          <a:bodyPr>
            <a:normAutofit/>
          </a:bodyPr>
          <a:lstStyle/>
          <a:p>
            <a:r>
              <a:rPr sz="1400"/>
              <a:t>A crib is slid under the ciphertext</a:t>
            </a:r>
            <a:r>
              <a:rPr lang="en-US" sz="1400"/>
              <a:t>  (e.g. “wetterbereicht” = “weather report”)</a:t>
            </a:r>
            <a:endParaRPr sz="1400"/>
          </a:p>
          <a:p>
            <a:r>
              <a:rPr sz="1400"/>
              <a:t>Alignments where a letter matches itself are impossible</a:t>
            </a:r>
            <a:r>
              <a:rPr lang="en-US" sz="1400"/>
              <a:t> </a:t>
            </a:r>
            <a:r>
              <a:rPr lang="en-US" sz="1400">
                <a:sym typeface="Wingdings" panose="05000000000000000000" pitchFamily="2" charset="2"/>
              </a:rPr>
              <a:t> Not “unlikely” (i.e. not “probabilistic”)  </a:t>
            </a:r>
            <a:r>
              <a:rPr lang="en-US" sz="1400" u="sng">
                <a:sym typeface="Wingdings" panose="05000000000000000000" pitchFamily="2" charset="2"/>
              </a:rPr>
              <a:t>Impossible</a:t>
            </a:r>
            <a:r>
              <a:rPr lang="en-US" sz="1400">
                <a:sym typeface="Wingdings" panose="05000000000000000000" pitchFamily="2" charset="2"/>
              </a:rPr>
              <a:t>!!</a:t>
            </a:r>
            <a:endParaRPr sz="1400"/>
          </a:p>
          <a:p>
            <a:r>
              <a:rPr sz="1400"/>
              <a:t>Those alignments are immediately rejected</a:t>
            </a:r>
            <a:endParaRPr lang="en-US" sz="1400"/>
          </a:p>
          <a:p>
            <a:r>
              <a:rPr lang="en-US" sz="1400"/>
              <a:t>This technique immediately ruled out the vast majority of substitutions</a:t>
            </a:r>
            <a:endParaRPr sz="1400"/>
          </a:p>
        </p:txBody>
      </p:sp>
      <p:graphicFrame>
        <p:nvGraphicFramePr>
          <p:cNvPr id="4" name="Table 3">
            <a:extLst>
              <a:ext uri="{FF2B5EF4-FFF2-40B4-BE49-F238E27FC236}">
                <a16:creationId xmlns:a16="http://schemas.microsoft.com/office/drawing/2014/main" id="{014B7A8B-95FE-C03D-4449-5FC5665EF9BD}"/>
              </a:ext>
            </a:extLst>
          </p:cNvPr>
          <p:cNvGraphicFramePr>
            <a:graphicFrameLocks noGrp="1"/>
          </p:cNvGraphicFramePr>
          <p:nvPr/>
        </p:nvGraphicFramePr>
        <p:xfrm>
          <a:off x="1218448" y="2645310"/>
          <a:ext cx="7643727" cy="590776"/>
        </p:xfrm>
        <a:graphic>
          <a:graphicData uri="http://schemas.openxmlformats.org/drawingml/2006/table">
            <a:tbl>
              <a:tblPr>
                <a:tableStyleId>{5C22544A-7EE6-4342-B048-85BDC9FD1C3A}</a:tableStyleId>
              </a:tblPr>
              <a:tblGrid>
                <a:gridCol w="449631">
                  <a:extLst>
                    <a:ext uri="{9D8B030D-6E8A-4147-A177-3AD203B41FA5}">
                      <a16:colId xmlns:a16="http://schemas.microsoft.com/office/drawing/2014/main" val="2229148380"/>
                    </a:ext>
                  </a:extLst>
                </a:gridCol>
                <a:gridCol w="449631">
                  <a:extLst>
                    <a:ext uri="{9D8B030D-6E8A-4147-A177-3AD203B41FA5}">
                      <a16:colId xmlns:a16="http://schemas.microsoft.com/office/drawing/2014/main" val="4024363991"/>
                    </a:ext>
                  </a:extLst>
                </a:gridCol>
                <a:gridCol w="449631">
                  <a:extLst>
                    <a:ext uri="{9D8B030D-6E8A-4147-A177-3AD203B41FA5}">
                      <a16:colId xmlns:a16="http://schemas.microsoft.com/office/drawing/2014/main" val="3288788047"/>
                    </a:ext>
                  </a:extLst>
                </a:gridCol>
                <a:gridCol w="449631">
                  <a:extLst>
                    <a:ext uri="{9D8B030D-6E8A-4147-A177-3AD203B41FA5}">
                      <a16:colId xmlns:a16="http://schemas.microsoft.com/office/drawing/2014/main" val="2946515221"/>
                    </a:ext>
                  </a:extLst>
                </a:gridCol>
                <a:gridCol w="449631">
                  <a:extLst>
                    <a:ext uri="{9D8B030D-6E8A-4147-A177-3AD203B41FA5}">
                      <a16:colId xmlns:a16="http://schemas.microsoft.com/office/drawing/2014/main" val="1360085082"/>
                    </a:ext>
                  </a:extLst>
                </a:gridCol>
                <a:gridCol w="449631">
                  <a:extLst>
                    <a:ext uri="{9D8B030D-6E8A-4147-A177-3AD203B41FA5}">
                      <a16:colId xmlns:a16="http://schemas.microsoft.com/office/drawing/2014/main" val="2863881991"/>
                    </a:ext>
                  </a:extLst>
                </a:gridCol>
                <a:gridCol w="449631">
                  <a:extLst>
                    <a:ext uri="{9D8B030D-6E8A-4147-A177-3AD203B41FA5}">
                      <a16:colId xmlns:a16="http://schemas.microsoft.com/office/drawing/2014/main" val="3511168049"/>
                    </a:ext>
                  </a:extLst>
                </a:gridCol>
                <a:gridCol w="449631">
                  <a:extLst>
                    <a:ext uri="{9D8B030D-6E8A-4147-A177-3AD203B41FA5}">
                      <a16:colId xmlns:a16="http://schemas.microsoft.com/office/drawing/2014/main" val="3562515793"/>
                    </a:ext>
                  </a:extLst>
                </a:gridCol>
                <a:gridCol w="449631">
                  <a:extLst>
                    <a:ext uri="{9D8B030D-6E8A-4147-A177-3AD203B41FA5}">
                      <a16:colId xmlns:a16="http://schemas.microsoft.com/office/drawing/2014/main" val="2831780953"/>
                    </a:ext>
                  </a:extLst>
                </a:gridCol>
                <a:gridCol w="449631">
                  <a:extLst>
                    <a:ext uri="{9D8B030D-6E8A-4147-A177-3AD203B41FA5}">
                      <a16:colId xmlns:a16="http://schemas.microsoft.com/office/drawing/2014/main" val="2035426119"/>
                    </a:ext>
                  </a:extLst>
                </a:gridCol>
                <a:gridCol w="449631">
                  <a:extLst>
                    <a:ext uri="{9D8B030D-6E8A-4147-A177-3AD203B41FA5}">
                      <a16:colId xmlns:a16="http://schemas.microsoft.com/office/drawing/2014/main" val="330149552"/>
                    </a:ext>
                  </a:extLst>
                </a:gridCol>
                <a:gridCol w="449631">
                  <a:extLst>
                    <a:ext uri="{9D8B030D-6E8A-4147-A177-3AD203B41FA5}">
                      <a16:colId xmlns:a16="http://schemas.microsoft.com/office/drawing/2014/main" val="2832299785"/>
                    </a:ext>
                  </a:extLst>
                </a:gridCol>
                <a:gridCol w="449631">
                  <a:extLst>
                    <a:ext uri="{9D8B030D-6E8A-4147-A177-3AD203B41FA5}">
                      <a16:colId xmlns:a16="http://schemas.microsoft.com/office/drawing/2014/main" val="2235473654"/>
                    </a:ext>
                  </a:extLst>
                </a:gridCol>
                <a:gridCol w="449631">
                  <a:extLst>
                    <a:ext uri="{9D8B030D-6E8A-4147-A177-3AD203B41FA5}">
                      <a16:colId xmlns:a16="http://schemas.microsoft.com/office/drawing/2014/main" val="1729003837"/>
                    </a:ext>
                  </a:extLst>
                </a:gridCol>
                <a:gridCol w="449631">
                  <a:extLst>
                    <a:ext uri="{9D8B030D-6E8A-4147-A177-3AD203B41FA5}">
                      <a16:colId xmlns:a16="http://schemas.microsoft.com/office/drawing/2014/main" val="3255548627"/>
                    </a:ext>
                  </a:extLst>
                </a:gridCol>
                <a:gridCol w="449631">
                  <a:extLst>
                    <a:ext uri="{9D8B030D-6E8A-4147-A177-3AD203B41FA5}">
                      <a16:colId xmlns:a16="http://schemas.microsoft.com/office/drawing/2014/main" val="3871784511"/>
                    </a:ext>
                  </a:extLst>
                </a:gridCol>
                <a:gridCol w="449631">
                  <a:extLst>
                    <a:ext uri="{9D8B030D-6E8A-4147-A177-3AD203B41FA5}">
                      <a16:colId xmlns:a16="http://schemas.microsoft.com/office/drawing/2014/main" val="2699070808"/>
                    </a:ext>
                  </a:extLst>
                </a:gridCol>
              </a:tblGrid>
              <a:tr h="295388">
                <a:tc>
                  <a:txBody>
                    <a:bodyPr/>
                    <a:lstStyle/>
                    <a:p>
                      <a:pPr algn="ctr" fontAlgn="b">
                        <a:buNone/>
                      </a:pPr>
                      <a:r>
                        <a:rPr lang="en-US" sz="1100" b="1" u="none" strike="noStrike">
                          <a:effectLst/>
                        </a:rPr>
                        <a:t>x</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y</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d</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q</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513893670"/>
                  </a:ext>
                </a:extLst>
              </a:tr>
              <a:tr h="295388">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i</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h</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2580784"/>
                  </a:ext>
                </a:extLst>
              </a:tr>
            </a:tbl>
          </a:graphicData>
        </a:graphic>
      </p:graphicFrame>
      <p:graphicFrame>
        <p:nvGraphicFramePr>
          <p:cNvPr id="5" name="Table 4">
            <a:extLst>
              <a:ext uri="{FF2B5EF4-FFF2-40B4-BE49-F238E27FC236}">
                <a16:creationId xmlns:a16="http://schemas.microsoft.com/office/drawing/2014/main" id="{D5CF3C95-A7AD-660A-BA17-E460B9D46C40}"/>
              </a:ext>
            </a:extLst>
          </p:cNvPr>
          <p:cNvGraphicFramePr>
            <a:graphicFrameLocks noGrp="1"/>
          </p:cNvGraphicFramePr>
          <p:nvPr/>
        </p:nvGraphicFramePr>
        <p:xfrm>
          <a:off x="1218448" y="3978131"/>
          <a:ext cx="7643727" cy="493324"/>
        </p:xfrm>
        <a:graphic>
          <a:graphicData uri="http://schemas.openxmlformats.org/drawingml/2006/table">
            <a:tbl>
              <a:tblPr>
                <a:tableStyleId>{5C22544A-7EE6-4342-B048-85BDC9FD1C3A}</a:tableStyleId>
              </a:tblPr>
              <a:tblGrid>
                <a:gridCol w="449631">
                  <a:extLst>
                    <a:ext uri="{9D8B030D-6E8A-4147-A177-3AD203B41FA5}">
                      <a16:colId xmlns:a16="http://schemas.microsoft.com/office/drawing/2014/main" val="1802678118"/>
                    </a:ext>
                  </a:extLst>
                </a:gridCol>
                <a:gridCol w="449631">
                  <a:extLst>
                    <a:ext uri="{9D8B030D-6E8A-4147-A177-3AD203B41FA5}">
                      <a16:colId xmlns:a16="http://schemas.microsoft.com/office/drawing/2014/main" val="1549098688"/>
                    </a:ext>
                  </a:extLst>
                </a:gridCol>
                <a:gridCol w="449631">
                  <a:extLst>
                    <a:ext uri="{9D8B030D-6E8A-4147-A177-3AD203B41FA5}">
                      <a16:colId xmlns:a16="http://schemas.microsoft.com/office/drawing/2014/main" val="249601802"/>
                    </a:ext>
                  </a:extLst>
                </a:gridCol>
                <a:gridCol w="449631">
                  <a:extLst>
                    <a:ext uri="{9D8B030D-6E8A-4147-A177-3AD203B41FA5}">
                      <a16:colId xmlns:a16="http://schemas.microsoft.com/office/drawing/2014/main" val="2751131721"/>
                    </a:ext>
                  </a:extLst>
                </a:gridCol>
                <a:gridCol w="449631">
                  <a:extLst>
                    <a:ext uri="{9D8B030D-6E8A-4147-A177-3AD203B41FA5}">
                      <a16:colId xmlns:a16="http://schemas.microsoft.com/office/drawing/2014/main" val="3234523767"/>
                    </a:ext>
                  </a:extLst>
                </a:gridCol>
                <a:gridCol w="449631">
                  <a:extLst>
                    <a:ext uri="{9D8B030D-6E8A-4147-A177-3AD203B41FA5}">
                      <a16:colId xmlns:a16="http://schemas.microsoft.com/office/drawing/2014/main" val="3467808074"/>
                    </a:ext>
                  </a:extLst>
                </a:gridCol>
                <a:gridCol w="449631">
                  <a:extLst>
                    <a:ext uri="{9D8B030D-6E8A-4147-A177-3AD203B41FA5}">
                      <a16:colId xmlns:a16="http://schemas.microsoft.com/office/drawing/2014/main" val="3948242888"/>
                    </a:ext>
                  </a:extLst>
                </a:gridCol>
                <a:gridCol w="449631">
                  <a:extLst>
                    <a:ext uri="{9D8B030D-6E8A-4147-A177-3AD203B41FA5}">
                      <a16:colId xmlns:a16="http://schemas.microsoft.com/office/drawing/2014/main" val="604185599"/>
                    </a:ext>
                  </a:extLst>
                </a:gridCol>
                <a:gridCol w="449631">
                  <a:extLst>
                    <a:ext uri="{9D8B030D-6E8A-4147-A177-3AD203B41FA5}">
                      <a16:colId xmlns:a16="http://schemas.microsoft.com/office/drawing/2014/main" val="618868827"/>
                    </a:ext>
                  </a:extLst>
                </a:gridCol>
                <a:gridCol w="449631">
                  <a:extLst>
                    <a:ext uri="{9D8B030D-6E8A-4147-A177-3AD203B41FA5}">
                      <a16:colId xmlns:a16="http://schemas.microsoft.com/office/drawing/2014/main" val="1376811743"/>
                    </a:ext>
                  </a:extLst>
                </a:gridCol>
                <a:gridCol w="449631">
                  <a:extLst>
                    <a:ext uri="{9D8B030D-6E8A-4147-A177-3AD203B41FA5}">
                      <a16:colId xmlns:a16="http://schemas.microsoft.com/office/drawing/2014/main" val="2380426648"/>
                    </a:ext>
                  </a:extLst>
                </a:gridCol>
                <a:gridCol w="449631">
                  <a:extLst>
                    <a:ext uri="{9D8B030D-6E8A-4147-A177-3AD203B41FA5}">
                      <a16:colId xmlns:a16="http://schemas.microsoft.com/office/drawing/2014/main" val="3071429991"/>
                    </a:ext>
                  </a:extLst>
                </a:gridCol>
                <a:gridCol w="449631">
                  <a:extLst>
                    <a:ext uri="{9D8B030D-6E8A-4147-A177-3AD203B41FA5}">
                      <a16:colId xmlns:a16="http://schemas.microsoft.com/office/drawing/2014/main" val="3035135514"/>
                    </a:ext>
                  </a:extLst>
                </a:gridCol>
                <a:gridCol w="449631">
                  <a:extLst>
                    <a:ext uri="{9D8B030D-6E8A-4147-A177-3AD203B41FA5}">
                      <a16:colId xmlns:a16="http://schemas.microsoft.com/office/drawing/2014/main" val="1453347581"/>
                    </a:ext>
                  </a:extLst>
                </a:gridCol>
                <a:gridCol w="449631">
                  <a:extLst>
                    <a:ext uri="{9D8B030D-6E8A-4147-A177-3AD203B41FA5}">
                      <a16:colId xmlns:a16="http://schemas.microsoft.com/office/drawing/2014/main" val="2365685988"/>
                    </a:ext>
                  </a:extLst>
                </a:gridCol>
                <a:gridCol w="449631">
                  <a:extLst>
                    <a:ext uri="{9D8B030D-6E8A-4147-A177-3AD203B41FA5}">
                      <a16:colId xmlns:a16="http://schemas.microsoft.com/office/drawing/2014/main" val="2386596907"/>
                    </a:ext>
                  </a:extLst>
                </a:gridCol>
                <a:gridCol w="449631">
                  <a:extLst>
                    <a:ext uri="{9D8B030D-6E8A-4147-A177-3AD203B41FA5}">
                      <a16:colId xmlns:a16="http://schemas.microsoft.com/office/drawing/2014/main" val="3699790389"/>
                    </a:ext>
                  </a:extLst>
                </a:gridCol>
              </a:tblGrid>
              <a:tr h="246662">
                <a:tc>
                  <a:txBody>
                    <a:bodyPr/>
                    <a:lstStyle/>
                    <a:p>
                      <a:pPr algn="ctr" fontAlgn="b">
                        <a:buNone/>
                      </a:pPr>
                      <a:r>
                        <a:rPr lang="en-US" sz="1100" b="1" u="none" strike="noStrike">
                          <a:effectLst/>
                        </a:rPr>
                        <a:t>x</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y</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d</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q</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50880334"/>
                  </a:ext>
                </a:extLst>
              </a:tr>
              <a:tr h="246662">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i</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h</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218852588"/>
                  </a:ext>
                </a:extLst>
              </a:tr>
            </a:tbl>
          </a:graphicData>
        </a:graphic>
      </p:graphicFrame>
      <p:sp>
        <p:nvSpPr>
          <p:cNvPr id="6" name="Arrow: Down 5">
            <a:extLst>
              <a:ext uri="{FF2B5EF4-FFF2-40B4-BE49-F238E27FC236}">
                <a16:creationId xmlns:a16="http://schemas.microsoft.com/office/drawing/2014/main" id="{CDC94FF1-4496-3211-377E-332F5DD42028}"/>
              </a:ext>
            </a:extLst>
          </p:cNvPr>
          <p:cNvSpPr/>
          <p:nvPr/>
        </p:nvSpPr>
        <p:spPr>
          <a:xfrm>
            <a:off x="2271268" y="2182171"/>
            <a:ext cx="149289" cy="4329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166D36A6-F356-676E-36EA-D9D9309AF0CB}"/>
              </a:ext>
            </a:extLst>
          </p:cNvPr>
          <p:cNvSpPr/>
          <p:nvPr/>
        </p:nvSpPr>
        <p:spPr>
          <a:xfrm>
            <a:off x="6337941" y="3480848"/>
            <a:ext cx="149289" cy="4329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AA8E2789-6635-271B-F930-BDC939AB1317}"/>
              </a:ext>
            </a:extLst>
          </p:cNvPr>
          <p:cNvGraphicFramePr>
            <a:graphicFrameLocks noGrp="1"/>
          </p:cNvGraphicFramePr>
          <p:nvPr/>
        </p:nvGraphicFramePr>
        <p:xfrm>
          <a:off x="1218448" y="5185070"/>
          <a:ext cx="7643727" cy="493324"/>
        </p:xfrm>
        <a:graphic>
          <a:graphicData uri="http://schemas.openxmlformats.org/drawingml/2006/table">
            <a:tbl>
              <a:tblPr>
                <a:tableStyleId>{5C22544A-7EE6-4342-B048-85BDC9FD1C3A}</a:tableStyleId>
              </a:tblPr>
              <a:tblGrid>
                <a:gridCol w="449631">
                  <a:extLst>
                    <a:ext uri="{9D8B030D-6E8A-4147-A177-3AD203B41FA5}">
                      <a16:colId xmlns:a16="http://schemas.microsoft.com/office/drawing/2014/main" val="2567578908"/>
                    </a:ext>
                  </a:extLst>
                </a:gridCol>
                <a:gridCol w="449631">
                  <a:extLst>
                    <a:ext uri="{9D8B030D-6E8A-4147-A177-3AD203B41FA5}">
                      <a16:colId xmlns:a16="http://schemas.microsoft.com/office/drawing/2014/main" val="2129059461"/>
                    </a:ext>
                  </a:extLst>
                </a:gridCol>
                <a:gridCol w="449631">
                  <a:extLst>
                    <a:ext uri="{9D8B030D-6E8A-4147-A177-3AD203B41FA5}">
                      <a16:colId xmlns:a16="http://schemas.microsoft.com/office/drawing/2014/main" val="2992700494"/>
                    </a:ext>
                  </a:extLst>
                </a:gridCol>
                <a:gridCol w="449631">
                  <a:extLst>
                    <a:ext uri="{9D8B030D-6E8A-4147-A177-3AD203B41FA5}">
                      <a16:colId xmlns:a16="http://schemas.microsoft.com/office/drawing/2014/main" val="1211345074"/>
                    </a:ext>
                  </a:extLst>
                </a:gridCol>
                <a:gridCol w="449631">
                  <a:extLst>
                    <a:ext uri="{9D8B030D-6E8A-4147-A177-3AD203B41FA5}">
                      <a16:colId xmlns:a16="http://schemas.microsoft.com/office/drawing/2014/main" val="243869567"/>
                    </a:ext>
                  </a:extLst>
                </a:gridCol>
                <a:gridCol w="449631">
                  <a:extLst>
                    <a:ext uri="{9D8B030D-6E8A-4147-A177-3AD203B41FA5}">
                      <a16:colId xmlns:a16="http://schemas.microsoft.com/office/drawing/2014/main" val="414984081"/>
                    </a:ext>
                  </a:extLst>
                </a:gridCol>
                <a:gridCol w="449631">
                  <a:extLst>
                    <a:ext uri="{9D8B030D-6E8A-4147-A177-3AD203B41FA5}">
                      <a16:colId xmlns:a16="http://schemas.microsoft.com/office/drawing/2014/main" val="1881064350"/>
                    </a:ext>
                  </a:extLst>
                </a:gridCol>
                <a:gridCol w="449631">
                  <a:extLst>
                    <a:ext uri="{9D8B030D-6E8A-4147-A177-3AD203B41FA5}">
                      <a16:colId xmlns:a16="http://schemas.microsoft.com/office/drawing/2014/main" val="2288425489"/>
                    </a:ext>
                  </a:extLst>
                </a:gridCol>
                <a:gridCol w="449631">
                  <a:extLst>
                    <a:ext uri="{9D8B030D-6E8A-4147-A177-3AD203B41FA5}">
                      <a16:colId xmlns:a16="http://schemas.microsoft.com/office/drawing/2014/main" val="3080851502"/>
                    </a:ext>
                  </a:extLst>
                </a:gridCol>
                <a:gridCol w="449631">
                  <a:extLst>
                    <a:ext uri="{9D8B030D-6E8A-4147-A177-3AD203B41FA5}">
                      <a16:colId xmlns:a16="http://schemas.microsoft.com/office/drawing/2014/main" val="72040894"/>
                    </a:ext>
                  </a:extLst>
                </a:gridCol>
                <a:gridCol w="449631">
                  <a:extLst>
                    <a:ext uri="{9D8B030D-6E8A-4147-A177-3AD203B41FA5}">
                      <a16:colId xmlns:a16="http://schemas.microsoft.com/office/drawing/2014/main" val="3323372891"/>
                    </a:ext>
                  </a:extLst>
                </a:gridCol>
                <a:gridCol w="449631">
                  <a:extLst>
                    <a:ext uri="{9D8B030D-6E8A-4147-A177-3AD203B41FA5}">
                      <a16:colId xmlns:a16="http://schemas.microsoft.com/office/drawing/2014/main" val="290807531"/>
                    </a:ext>
                  </a:extLst>
                </a:gridCol>
                <a:gridCol w="449631">
                  <a:extLst>
                    <a:ext uri="{9D8B030D-6E8A-4147-A177-3AD203B41FA5}">
                      <a16:colId xmlns:a16="http://schemas.microsoft.com/office/drawing/2014/main" val="3022637036"/>
                    </a:ext>
                  </a:extLst>
                </a:gridCol>
                <a:gridCol w="449631">
                  <a:extLst>
                    <a:ext uri="{9D8B030D-6E8A-4147-A177-3AD203B41FA5}">
                      <a16:colId xmlns:a16="http://schemas.microsoft.com/office/drawing/2014/main" val="1240646785"/>
                    </a:ext>
                  </a:extLst>
                </a:gridCol>
                <a:gridCol w="449631">
                  <a:extLst>
                    <a:ext uri="{9D8B030D-6E8A-4147-A177-3AD203B41FA5}">
                      <a16:colId xmlns:a16="http://schemas.microsoft.com/office/drawing/2014/main" val="704122899"/>
                    </a:ext>
                  </a:extLst>
                </a:gridCol>
                <a:gridCol w="449631">
                  <a:extLst>
                    <a:ext uri="{9D8B030D-6E8A-4147-A177-3AD203B41FA5}">
                      <a16:colId xmlns:a16="http://schemas.microsoft.com/office/drawing/2014/main" val="3740828259"/>
                    </a:ext>
                  </a:extLst>
                </a:gridCol>
                <a:gridCol w="449631">
                  <a:extLst>
                    <a:ext uri="{9D8B030D-6E8A-4147-A177-3AD203B41FA5}">
                      <a16:colId xmlns:a16="http://schemas.microsoft.com/office/drawing/2014/main" val="607102102"/>
                    </a:ext>
                  </a:extLst>
                </a:gridCol>
              </a:tblGrid>
              <a:tr h="246662">
                <a:tc>
                  <a:txBody>
                    <a:bodyPr/>
                    <a:lstStyle/>
                    <a:p>
                      <a:pPr algn="ctr" fontAlgn="b">
                        <a:buNone/>
                      </a:pPr>
                      <a:r>
                        <a:rPr lang="en-US" sz="1100" b="1" u="none" strike="noStrike">
                          <a:effectLst/>
                        </a:rPr>
                        <a:t>x</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y</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d</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q</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825615808"/>
                  </a:ext>
                </a:extLst>
              </a:tr>
              <a:tr h="246662">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i</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h</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87790093"/>
                  </a:ext>
                </a:extLst>
              </a:tr>
            </a:tbl>
          </a:graphicData>
        </a:graphic>
      </p:graphicFrame>
      <p:sp>
        <p:nvSpPr>
          <p:cNvPr id="9" name="Arrow: Down 8">
            <a:extLst>
              <a:ext uri="{FF2B5EF4-FFF2-40B4-BE49-F238E27FC236}">
                <a16:creationId xmlns:a16="http://schemas.microsoft.com/office/drawing/2014/main" id="{CA01EEF5-0277-6DD8-6B05-69E9532302E3}"/>
              </a:ext>
            </a:extLst>
          </p:cNvPr>
          <p:cNvSpPr/>
          <p:nvPr/>
        </p:nvSpPr>
        <p:spPr>
          <a:xfrm>
            <a:off x="5864699" y="4723302"/>
            <a:ext cx="149289" cy="4329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75EA23AB-AFCE-F605-2EC3-83A241E53EE1}"/>
              </a:ext>
            </a:extLst>
          </p:cNvPr>
          <p:cNvGraphicFramePr>
            <a:graphicFrameLocks noGrp="1"/>
          </p:cNvGraphicFramePr>
          <p:nvPr/>
        </p:nvGraphicFramePr>
        <p:xfrm>
          <a:off x="1218448" y="6295757"/>
          <a:ext cx="7643727" cy="411756"/>
        </p:xfrm>
        <a:graphic>
          <a:graphicData uri="http://schemas.openxmlformats.org/drawingml/2006/table">
            <a:tbl>
              <a:tblPr>
                <a:tableStyleId>{5C22544A-7EE6-4342-B048-85BDC9FD1C3A}</a:tableStyleId>
              </a:tblPr>
              <a:tblGrid>
                <a:gridCol w="449631">
                  <a:extLst>
                    <a:ext uri="{9D8B030D-6E8A-4147-A177-3AD203B41FA5}">
                      <a16:colId xmlns:a16="http://schemas.microsoft.com/office/drawing/2014/main" val="1572870280"/>
                    </a:ext>
                  </a:extLst>
                </a:gridCol>
                <a:gridCol w="449631">
                  <a:extLst>
                    <a:ext uri="{9D8B030D-6E8A-4147-A177-3AD203B41FA5}">
                      <a16:colId xmlns:a16="http://schemas.microsoft.com/office/drawing/2014/main" val="298376452"/>
                    </a:ext>
                  </a:extLst>
                </a:gridCol>
                <a:gridCol w="449631">
                  <a:extLst>
                    <a:ext uri="{9D8B030D-6E8A-4147-A177-3AD203B41FA5}">
                      <a16:colId xmlns:a16="http://schemas.microsoft.com/office/drawing/2014/main" val="1880293260"/>
                    </a:ext>
                  </a:extLst>
                </a:gridCol>
                <a:gridCol w="449631">
                  <a:extLst>
                    <a:ext uri="{9D8B030D-6E8A-4147-A177-3AD203B41FA5}">
                      <a16:colId xmlns:a16="http://schemas.microsoft.com/office/drawing/2014/main" val="3946517082"/>
                    </a:ext>
                  </a:extLst>
                </a:gridCol>
                <a:gridCol w="449631">
                  <a:extLst>
                    <a:ext uri="{9D8B030D-6E8A-4147-A177-3AD203B41FA5}">
                      <a16:colId xmlns:a16="http://schemas.microsoft.com/office/drawing/2014/main" val="2286067384"/>
                    </a:ext>
                  </a:extLst>
                </a:gridCol>
                <a:gridCol w="449631">
                  <a:extLst>
                    <a:ext uri="{9D8B030D-6E8A-4147-A177-3AD203B41FA5}">
                      <a16:colId xmlns:a16="http://schemas.microsoft.com/office/drawing/2014/main" val="1985713038"/>
                    </a:ext>
                  </a:extLst>
                </a:gridCol>
                <a:gridCol w="449631">
                  <a:extLst>
                    <a:ext uri="{9D8B030D-6E8A-4147-A177-3AD203B41FA5}">
                      <a16:colId xmlns:a16="http://schemas.microsoft.com/office/drawing/2014/main" val="609463896"/>
                    </a:ext>
                  </a:extLst>
                </a:gridCol>
                <a:gridCol w="449631">
                  <a:extLst>
                    <a:ext uri="{9D8B030D-6E8A-4147-A177-3AD203B41FA5}">
                      <a16:colId xmlns:a16="http://schemas.microsoft.com/office/drawing/2014/main" val="1729508445"/>
                    </a:ext>
                  </a:extLst>
                </a:gridCol>
                <a:gridCol w="449631">
                  <a:extLst>
                    <a:ext uri="{9D8B030D-6E8A-4147-A177-3AD203B41FA5}">
                      <a16:colId xmlns:a16="http://schemas.microsoft.com/office/drawing/2014/main" val="359487279"/>
                    </a:ext>
                  </a:extLst>
                </a:gridCol>
                <a:gridCol w="449631">
                  <a:extLst>
                    <a:ext uri="{9D8B030D-6E8A-4147-A177-3AD203B41FA5}">
                      <a16:colId xmlns:a16="http://schemas.microsoft.com/office/drawing/2014/main" val="2076787053"/>
                    </a:ext>
                  </a:extLst>
                </a:gridCol>
                <a:gridCol w="449631">
                  <a:extLst>
                    <a:ext uri="{9D8B030D-6E8A-4147-A177-3AD203B41FA5}">
                      <a16:colId xmlns:a16="http://schemas.microsoft.com/office/drawing/2014/main" val="1525113000"/>
                    </a:ext>
                  </a:extLst>
                </a:gridCol>
                <a:gridCol w="449631">
                  <a:extLst>
                    <a:ext uri="{9D8B030D-6E8A-4147-A177-3AD203B41FA5}">
                      <a16:colId xmlns:a16="http://schemas.microsoft.com/office/drawing/2014/main" val="4119405472"/>
                    </a:ext>
                  </a:extLst>
                </a:gridCol>
                <a:gridCol w="449631">
                  <a:extLst>
                    <a:ext uri="{9D8B030D-6E8A-4147-A177-3AD203B41FA5}">
                      <a16:colId xmlns:a16="http://schemas.microsoft.com/office/drawing/2014/main" val="1561855324"/>
                    </a:ext>
                  </a:extLst>
                </a:gridCol>
                <a:gridCol w="449631">
                  <a:extLst>
                    <a:ext uri="{9D8B030D-6E8A-4147-A177-3AD203B41FA5}">
                      <a16:colId xmlns:a16="http://schemas.microsoft.com/office/drawing/2014/main" val="1350713834"/>
                    </a:ext>
                  </a:extLst>
                </a:gridCol>
                <a:gridCol w="449631">
                  <a:extLst>
                    <a:ext uri="{9D8B030D-6E8A-4147-A177-3AD203B41FA5}">
                      <a16:colId xmlns:a16="http://schemas.microsoft.com/office/drawing/2014/main" val="2672682760"/>
                    </a:ext>
                  </a:extLst>
                </a:gridCol>
                <a:gridCol w="449631">
                  <a:extLst>
                    <a:ext uri="{9D8B030D-6E8A-4147-A177-3AD203B41FA5}">
                      <a16:colId xmlns:a16="http://schemas.microsoft.com/office/drawing/2014/main" val="3689004924"/>
                    </a:ext>
                  </a:extLst>
                </a:gridCol>
                <a:gridCol w="449631">
                  <a:extLst>
                    <a:ext uri="{9D8B030D-6E8A-4147-A177-3AD203B41FA5}">
                      <a16:colId xmlns:a16="http://schemas.microsoft.com/office/drawing/2014/main" val="435353821"/>
                    </a:ext>
                  </a:extLst>
                </a:gridCol>
              </a:tblGrid>
              <a:tr h="205878">
                <a:tc>
                  <a:txBody>
                    <a:bodyPr/>
                    <a:lstStyle/>
                    <a:p>
                      <a:pPr algn="ctr" fontAlgn="b">
                        <a:buNone/>
                      </a:pPr>
                      <a:r>
                        <a:rPr lang="en-US" sz="1100" b="1" u="none" strike="noStrike">
                          <a:effectLst/>
                        </a:rPr>
                        <a:t>x</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y</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d</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q</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13460097"/>
                  </a:ext>
                </a:extLst>
              </a:tr>
              <a:tr h="205878">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w</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b</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r</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i</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c</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h</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t</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51636953"/>
                  </a:ext>
                </a:extLst>
              </a:tr>
            </a:tbl>
          </a:graphicData>
        </a:graphic>
      </p:graphicFrame>
      <p:sp>
        <p:nvSpPr>
          <p:cNvPr id="11" name="TextBox 10">
            <a:extLst>
              <a:ext uri="{FF2B5EF4-FFF2-40B4-BE49-F238E27FC236}">
                <a16:creationId xmlns:a16="http://schemas.microsoft.com/office/drawing/2014/main" id="{7D51F596-24D2-A5B6-12E7-133A6C2A24EF}"/>
              </a:ext>
            </a:extLst>
          </p:cNvPr>
          <p:cNvSpPr txBox="1"/>
          <p:nvPr/>
        </p:nvSpPr>
        <p:spPr>
          <a:xfrm>
            <a:off x="1218448" y="6933481"/>
            <a:ext cx="7643727" cy="523220"/>
          </a:xfrm>
          <a:prstGeom prst="rect">
            <a:avLst/>
          </a:prstGeom>
          <a:noFill/>
        </p:spPr>
        <p:txBody>
          <a:bodyPr wrap="square" rtlCol="0">
            <a:spAutoFit/>
          </a:bodyPr>
          <a:lstStyle/>
          <a:p>
            <a:r>
              <a:rPr lang="en-US" sz="1400" b="1"/>
              <a:t>If this decryption makes it all the way through without collisions, we have found a crib!! </a:t>
            </a:r>
          </a:p>
          <a:p>
            <a:r>
              <a:rPr lang="en-US" sz="1400" b="1"/>
              <a:t>We can now evaluate it to see if it makes sense in German.</a:t>
            </a:r>
          </a:p>
        </p:txBody>
      </p:sp>
      <p:cxnSp>
        <p:nvCxnSpPr>
          <p:cNvPr id="14" name="Straight Connector 13">
            <a:extLst>
              <a:ext uri="{FF2B5EF4-FFF2-40B4-BE49-F238E27FC236}">
                <a16:creationId xmlns:a16="http://schemas.microsoft.com/office/drawing/2014/main" id="{5349FBBF-CC19-D193-054A-E64F2684F55F}"/>
              </a:ext>
            </a:extLst>
          </p:cNvPr>
          <p:cNvCxnSpPr>
            <a:cxnSpLocks/>
          </p:cNvCxnSpPr>
          <p:nvPr/>
        </p:nvCxnSpPr>
        <p:spPr>
          <a:xfrm flipV="1">
            <a:off x="998064" y="2849332"/>
            <a:ext cx="8020179" cy="1045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6319CA0-3499-B3F1-19C9-53B2802730BA}"/>
              </a:ext>
            </a:extLst>
          </p:cNvPr>
          <p:cNvCxnSpPr>
            <a:cxnSpLocks/>
          </p:cNvCxnSpPr>
          <p:nvPr/>
        </p:nvCxnSpPr>
        <p:spPr>
          <a:xfrm>
            <a:off x="709143" y="4150203"/>
            <a:ext cx="8662336" cy="106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315690A-0F91-D413-45B9-4CA2BDF66536}"/>
              </a:ext>
            </a:extLst>
          </p:cNvPr>
          <p:cNvCxnSpPr>
            <a:cxnSpLocks/>
          </p:cNvCxnSpPr>
          <p:nvPr/>
        </p:nvCxnSpPr>
        <p:spPr>
          <a:xfrm>
            <a:off x="953400" y="5353687"/>
            <a:ext cx="84180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4" name="Smiley Face 23">
            <a:extLst>
              <a:ext uri="{FF2B5EF4-FFF2-40B4-BE49-F238E27FC236}">
                <a16:creationId xmlns:a16="http://schemas.microsoft.com/office/drawing/2014/main" id="{4BCA6325-2304-4D99-4E70-073F5C804727}"/>
              </a:ext>
            </a:extLst>
          </p:cNvPr>
          <p:cNvSpPr/>
          <p:nvPr/>
        </p:nvSpPr>
        <p:spPr>
          <a:xfrm>
            <a:off x="9191784" y="6160762"/>
            <a:ext cx="538640" cy="484036"/>
          </a:xfrm>
          <a:prstGeom prst="smileyFac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D526575-0FF7-0D94-B4B2-4C608F537489}"/>
              </a:ext>
            </a:extLst>
          </p:cNvPr>
          <p:cNvSpPr txBox="1"/>
          <p:nvPr/>
        </p:nvSpPr>
        <p:spPr>
          <a:xfrm>
            <a:off x="2561968" y="6160762"/>
            <a:ext cx="5848864" cy="664013"/>
          </a:xfrm>
          <a:prstGeom prst="rect">
            <a:avLst/>
          </a:prstGeom>
          <a:solidFill>
            <a:srgbClr val="FFFF00">
              <a:alpha val="2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US"/>
          </a:p>
        </p:txBody>
      </p:sp>
    </p:spTree>
    <p:extLst>
      <p:ext uri="{BB962C8B-B14F-4D97-AF65-F5344CB8AC3E}">
        <p14:creationId xmlns:p14="http://schemas.microsoft.com/office/powerpoint/2010/main" val="322722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heel(1)">
                                      <p:cBhvr>
                                        <p:cTn id="48" dur="2000"/>
                                        <p:tgtEl>
                                          <p:spTgt spid="24"/>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heel(1)">
                                      <p:cBhvr>
                                        <p:cTn id="51" dur="20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1" grpId="0"/>
      <p:bldP spid="24" grpId="0" animBg="1"/>
      <p:bldP spid="2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2" y="148538"/>
            <a:ext cx="9450256" cy="2440320"/>
          </a:xfrm>
        </p:spPr>
        <p:txBody>
          <a:bodyPr anchor="t">
            <a:normAutofit/>
          </a:bodyPr>
          <a:lstStyle/>
          <a:p>
            <a:r>
              <a:rPr lang="en-US" sz="6300"/>
              <a:t>Structural vs Computational Security</a:t>
            </a:r>
          </a:p>
        </p:txBody>
      </p:sp>
      <p:sp>
        <p:nvSpPr>
          <p:cNvPr id="3" name="Content Placeholder 2"/>
          <p:cNvSpPr>
            <a:spLocks noGrp="1"/>
          </p:cNvSpPr>
          <p:nvPr>
            <p:ph sz="quarter" idx="13"/>
          </p:nvPr>
        </p:nvSpPr>
        <p:spPr>
          <a:xfrm>
            <a:off x="3528219" y="3443852"/>
            <a:ext cx="5953869" cy="3275859"/>
          </a:xfrm>
        </p:spPr>
        <p:txBody>
          <a:bodyPr>
            <a:normAutofit/>
          </a:bodyPr>
          <a:lstStyle/>
          <a:p>
            <a:pPr marL="0" indent="0">
              <a:buNone/>
            </a:pPr>
            <a:r>
              <a:rPr lang="en-US" sz="1200"/>
              <a:t>Enigma failed structurally. </a:t>
            </a:r>
          </a:p>
          <a:p>
            <a:pPr marL="0" indent="0">
              <a:buNone/>
            </a:pPr>
            <a:r>
              <a:rPr lang="en-US" sz="1200"/>
              <a:t>Modern cryptography aims to:</a:t>
            </a:r>
          </a:p>
          <a:p>
            <a:r>
              <a:rPr lang="en-US" sz="1200"/>
              <a:t>Avoid fixed points (e.g. fixed substitution at the reflector)</a:t>
            </a:r>
          </a:p>
          <a:p>
            <a:r>
              <a:rPr lang="en-US" sz="1200"/>
              <a:t>Avoid Involutions   (e.g. reflector mapping two letters to each other in both directions, i.e. if an incoming T maps to P, then an incoming P will map to T).</a:t>
            </a:r>
          </a:p>
          <a:p>
            <a:r>
              <a:rPr lang="en-US" sz="1200"/>
              <a:t>Avoid predictable permutations  (e.g. simple shift ciphers, simple transpositions).</a:t>
            </a:r>
          </a:p>
          <a:p>
            <a:r>
              <a:rPr lang="en-US" sz="1200"/>
              <a:t>Destroy any predictable algebraic structure </a:t>
            </a:r>
          </a:p>
          <a:p>
            <a:pPr lvl="1"/>
            <a:r>
              <a:rPr lang="en-US" sz="1200"/>
              <a:t>e.g. simple equations, low-degree polynomials, simple linear formulas</a:t>
            </a:r>
          </a:p>
          <a:p>
            <a:pPr lvl="1"/>
            <a:r>
              <a:rPr lang="en-US" sz="1200"/>
              <a:t>Example: C = aP + b (mod 26)  having only 2 known letters can easily be cracked by solving a pair of equations.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EC604-9773-43B6-C12F-2505F33F82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941F4-F936-A72C-A89E-1FE51C451079}"/>
              </a:ext>
            </a:extLst>
          </p:cNvPr>
          <p:cNvSpPr>
            <a:spLocks noGrp="1"/>
          </p:cNvSpPr>
          <p:nvPr>
            <p:ph type="title"/>
          </p:nvPr>
        </p:nvSpPr>
        <p:spPr>
          <a:xfrm>
            <a:off x="635080" y="907161"/>
            <a:ext cx="2642099" cy="1658062"/>
          </a:xfrm>
        </p:spPr>
        <p:txBody>
          <a:bodyPr anchor="t">
            <a:normAutofit/>
          </a:bodyPr>
          <a:lstStyle/>
          <a:p>
            <a:r>
              <a:rPr lang="en-US"/>
              <a:t>Modern cipher thinking vs. enigma-style thinking</a:t>
            </a:r>
          </a:p>
        </p:txBody>
      </p:sp>
      <p:sp>
        <p:nvSpPr>
          <p:cNvPr id="3" name="Content Placeholder 2">
            <a:extLst>
              <a:ext uri="{FF2B5EF4-FFF2-40B4-BE49-F238E27FC236}">
                <a16:creationId xmlns:a16="http://schemas.microsoft.com/office/drawing/2014/main" id="{01B850D7-DFB0-3F42-6E46-59FA956B17F7}"/>
              </a:ext>
            </a:extLst>
          </p:cNvPr>
          <p:cNvSpPr>
            <a:spLocks noGrp="1"/>
          </p:cNvSpPr>
          <p:nvPr>
            <p:ph type="body" sz="half" idx="2"/>
          </p:nvPr>
        </p:nvSpPr>
        <p:spPr>
          <a:xfrm>
            <a:off x="635080" y="2547584"/>
            <a:ext cx="2642099" cy="4172128"/>
          </a:xfrm>
        </p:spPr>
        <p:txBody>
          <a:bodyPr anchor="t">
            <a:normAutofit/>
          </a:bodyPr>
          <a:lstStyle/>
          <a:p>
            <a:pPr marL="0" indent="0">
              <a:buNone/>
            </a:pPr>
            <a:endParaRPr lang="en-US"/>
          </a:p>
          <a:p>
            <a:pPr marL="0" indent="0">
              <a:buNone/>
            </a:pPr>
            <a:endParaRPr lang="en-US"/>
          </a:p>
          <a:p>
            <a:pPr marL="0" indent="0">
              <a:buNone/>
            </a:pPr>
            <a:endParaRPr lang="en-US"/>
          </a:p>
        </p:txBody>
      </p:sp>
      <p:graphicFrame>
        <p:nvGraphicFramePr>
          <p:cNvPr id="4" name="Table 3">
            <a:extLst>
              <a:ext uri="{FF2B5EF4-FFF2-40B4-BE49-F238E27FC236}">
                <a16:creationId xmlns:a16="http://schemas.microsoft.com/office/drawing/2014/main" id="{5349D773-BB46-7B96-76CE-C86BE55E3726}"/>
              </a:ext>
            </a:extLst>
          </p:cNvPr>
          <p:cNvGraphicFramePr>
            <a:graphicFrameLocks noGrp="1"/>
          </p:cNvGraphicFramePr>
          <p:nvPr>
            <p:extLst>
              <p:ext uri="{D42A27DB-BD31-4B8C-83A1-F6EECF244321}">
                <p14:modId xmlns:p14="http://schemas.microsoft.com/office/powerpoint/2010/main" val="2324208069"/>
              </p:ext>
            </p:extLst>
          </p:nvPr>
        </p:nvGraphicFramePr>
        <p:xfrm>
          <a:off x="4051271" y="1391105"/>
          <a:ext cx="5430819" cy="4859880"/>
        </p:xfrm>
        <a:graphic>
          <a:graphicData uri="http://schemas.openxmlformats.org/drawingml/2006/table">
            <a:tbl>
              <a:tblPr>
                <a:solidFill>
                  <a:schemeClr val="accent1">
                    <a:lumMod val="20000"/>
                    <a:lumOff val="80000"/>
                  </a:schemeClr>
                </a:solidFill>
              </a:tblPr>
              <a:tblGrid>
                <a:gridCol w="2846065">
                  <a:extLst>
                    <a:ext uri="{9D8B030D-6E8A-4147-A177-3AD203B41FA5}">
                      <a16:colId xmlns:a16="http://schemas.microsoft.com/office/drawing/2014/main" val="2977041495"/>
                    </a:ext>
                  </a:extLst>
                </a:gridCol>
                <a:gridCol w="2584754">
                  <a:extLst>
                    <a:ext uri="{9D8B030D-6E8A-4147-A177-3AD203B41FA5}">
                      <a16:colId xmlns:a16="http://schemas.microsoft.com/office/drawing/2014/main" val="894233302"/>
                    </a:ext>
                  </a:extLst>
                </a:gridCol>
              </a:tblGrid>
              <a:tr h="922410">
                <a:tc>
                  <a:txBody>
                    <a:bodyPr/>
                    <a:lstStyle/>
                    <a:p>
                      <a:pPr>
                        <a:buNone/>
                      </a:pPr>
                      <a:r>
                        <a:rPr lang="en-US" sz="2200" b="1" u="sng" cap="none" spc="0">
                          <a:solidFill>
                            <a:schemeClr val="tx1"/>
                          </a:solidFill>
                        </a:rPr>
                        <a:t>Enigma-style thinking</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2200" b="1" u="sng" cap="none" spc="0">
                          <a:solidFill>
                            <a:schemeClr val="tx1"/>
                          </a:solidFill>
                        </a:rPr>
                        <a:t>Modern cipher thinking</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57886911"/>
                  </a:ext>
                </a:extLst>
              </a:tr>
              <a:tr h="922410">
                <a:tc>
                  <a:txBody>
                    <a:bodyPr/>
                    <a:lstStyle/>
                    <a:p>
                      <a:pPr>
                        <a:buNone/>
                      </a:pPr>
                      <a:r>
                        <a:rPr lang="en-US" sz="2200" cap="none" spc="0">
                          <a:solidFill>
                            <a:schemeClr val="tx1"/>
                          </a:solidFill>
                        </a:rPr>
                        <a:t>Large keyspace</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2200" cap="none" spc="0">
                          <a:solidFill>
                            <a:schemeClr val="tx1"/>
                          </a:solidFill>
                        </a:rPr>
                        <a:t>Resistance to structural attacks</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673130955"/>
                  </a:ext>
                </a:extLst>
              </a:tr>
              <a:tr h="585120">
                <a:tc>
                  <a:txBody>
                    <a:bodyPr/>
                    <a:lstStyle/>
                    <a:p>
                      <a:pPr>
                        <a:buNone/>
                      </a:pPr>
                      <a:r>
                        <a:rPr lang="en-US" sz="2200" cap="none" spc="0">
                          <a:solidFill>
                            <a:schemeClr val="tx1"/>
                          </a:solidFill>
                        </a:rPr>
                        <a:t>Fixed permutations</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2200" cap="none" spc="0">
                          <a:solidFill>
                            <a:schemeClr val="tx1"/>
                          </a:solidFill>
                        </a:rPr>
                        <a:t>Rapid diffusion</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279571479"/>
                  </a:ext>
                </a:extLst>
              </a:tr>
              <a:tr h="585120">
                <a:tc>
                  <a:txBody>
                    <a:bodyPr/>
                    <a:lstStyle/>
                    <a:p>
                      <a:pPr>
                        <a:buNone/>
                      </a:pPr>
                      <a:r>
                        <a:rPr lang="en-US" sz="2200" cap="none" spc="0">
                          <a:solidFill>
                            <a:schemeClr val="tx1"/>
                          </a:solidFill>
                        </a:rPr>
                        <a:t>Symmetry</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2200" cap="none" spc="0">
                          <a:solidFill>
                            <a:schemeClr val="tx1"/>
                          </a:solidFill>
                        </a:rPr>
                        <a:t>Asymmetry</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66362460"/>
                  </a:ext>
                </a:extLst>
              </a:tr>
              <a:tr h="922410">
                <a:tc>
                  <a:txBody>
                    <a:bodyPr/>
                    <a:lstStyle/>
                    <a:p>
                      <a:pPr>
                        <a:buNone/>
                      </a:pPr>
                      <a:r>
                        <a:rPr lang="en-US" sz="2200" cap="none" spc="0">
                          <a:solidFill>
                            <a:schemeClr val="tx1"/>
                          </a:solidFill>
                        </a:rPr>
                        <a:t>Deterministic constraints</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2200" cap="none" spc="0">
                          <a:solidFill>
                            <a:schemeClr val="tx1"/>
                          </a:solidFill>
                        </a:rPr>
                        <a:t>Statistical randomness</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949660714"/>
                  </a:ext>
                </a:extLst>
              </a:tr>
              <a:tr h="922410">
                <a:tc>
                  <a:txBody>
                    <a:bodyPr/>
                    <a:lstStyle/>
                    <a:p>
                      <a:pPr>
                        <a:buNone/>
                      </a:pPr>
                      <a:r>
                        <a:rPr lang="en-US" sz="2200" cap="none" spc="0">
                          <a:solidFill>
                            <a:schemeClr val="tx1"/>
                          </a:solidFill>
                        </a:rPr>
                        <a:t>Mechanical simplicity</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2200" cap="none" spc="0">
                          <a:solidFill>
                            <a:schemeClr val="tx1"/>
                          </a:solidFill>
                        </a:rPr>
                        <a:t>Algebraic complexity</a:t>
                      </a:r>
                    </a:p>
                  </a:txBody>
                  <a:tcPr marL="141507" marR="141507" marT="70753" marB="126484"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36000369"/>
                  </a:ext>
                </a:extLst>
              </a:tr>
            </a:tbl>
          </a:graphicData>
        </a:graphic>
      </p:graphicFrame>
    </p:spTree>
    <p:extLst>
      <p:ext uri="{BB962C8B-B14F-4D97-AF65-F5344CB8AC3E}">
        <p14:creationId xmlns:p14="http://schemas.microsoft.com/office/powerpoint/2010/main" val="2349961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n in uniform sitting in front of a radio&#10;&#10;AI-generated content may be incorrect.">
            <a:extLst>
              <a:ext uri="{FF2B5EF4-FFF2-40B4-BE49-F238E27FC236}">
                <a16:creationId xmlns:a16="http://schemas.microsoft.com/office/drawing/2014/main" id="{9AD227D9-0EA8-C5EC-14F2-11ADE094C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4734"/>
            <a:ext cx="10080625" cy="6050206"/>
          </a:xfrm>
          <a:prstGeom prst="rect">
            <a:avLst/>
          </a:prstGeom>
        </p:spPr>
      </p:pic>
    </p:spTree>
    <p:extLst>
      <p:ext uri="{BB962C8B-B14F-4D97-AF65-F5344CB8AC3E}">
        <p14:creationId xmlns:p14="http://schemas.microsoft.com/office/powerpoint/2010/main" val="3820631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9CDE4-E8BD-7506-5F66-17C2BF7FD73E}"/>
              </a:ext>
            </a:extLst>
          </p:cNvPr>
          <p:cNvSpPr>
            <a:spLocks noGrp="1"/>
          </p:cNvSpPr>
          <p:nvPr>
            <p:ph type="title"/>
          </p:nvPr>
        </p:nvSpPr>
        <p:spPr>
          <a:xfrm>
            <a:off x="3148399" y="368632"/>
            <a:ext cx="3783826" cy="606678"/>
          </a:xfrm>
        </p:spPr>
        <p:txBody>
          <a:bodyPr anchor="t">
            <a:normAutofit/>
          </a:bodyPr>
          <a:lstStyle/>
          <a:p>
            <a:pPr algn="ctr"/>
            <a:r>
              <a:rPr lang="en-US"/>
              <a:t>Can’t Trust anybody!</a:t>
            </a:r>
          </a:p>
        </p:txBody>
      </p:sp>
      <p:sp>
        <p:nvSpPr>
          <p:cNvPr id="3" name="Content Placeholder 2">
            <a:extLst>
              <a:ext uri="{FF2B5EF4-FFF2-40B4-BE49-F238E27FC236}">
                <a16:creationId xmlns:a16="http://schemas.microsoft.com/office/drawing/2014/main" id="{56D3E310-CC9D-B2AC-B673-89F98C296C86}"/>
              </a:ext>
            </a:extLst>
          </p:cNvPr>
          <p:cNvSpPr>
            <a:spLocks noGrp="1"/>
          </p:cNvSpPr>
          <p:nvPr>
            <p:ph sz="quarter" idx="15"/>
          </p:nvPr>
        </p:nvSpPr>
        <p:spPr>
          <a:xfrm>
            <a:off x="423477" y="1581702"/>
            <a:ext cx="4205510" cy="4660049"/>
          </a:xfrm>
        </p:spPr>
        <p:txBody>
          <a:bodyPr>
            <a:normAutofit/>
          </a:bodyPr>
          <a:lstStyle/>
          <a:p>
            <a:pPr marL="0" indent="0">
              <a:lnSpc>
                <a:spcPct val="110000"/>
              </a:lnSpc>
              <a:buNone/>
            </a:pPr>
            <a:r>
              <a:rPr lang="en-US" sz="1100"/>
              <a:t>CryptoAG became far and away the dominant company selling cryptographic machines worldwide. However, it also sold fraudulent machines to customers including foreign governments.  However, by this point, the company was secretly owned by the CIA and West German intelligence. These agencies rigged many of those machines so that they could easily break the codes of those machines. </a:t>
            </a:r>
          </a:p>
          <a:p>
            <a:pPr marL="0" indent="0">
              <a:lnSpc>
                <a:spcPct val="110000"/>
              </a:lnSpc>
              <a:buNone/>
            </a:pPr>
            <a:r>
              <a:rPr lang="en-US" sz="1100"/>
              <a:t>From the above Washington Post article: </a:t>
            </a:r>
          </a:p>
          <a:p>
            <a:pPr marL="94503" lvl="1" indent="0">
              <a:lnSpc>
                <a:spcPct val="110000"/>
              </a:lnSpc>
              <a:buNone/>
            </a:pPr>
            <a:r>
              <a:rPr lang="en-US" sz="1100"/>
              <a:t>“</a:t>
            </a:r>
            <a:r>
              <a:rPr lang="en-US" sz="1100" i="1"/>
              <a:t>It was the intelligence coup of the century,” the CIA report concludes. “Foreign governments were paying good money to the U.S. and West Germany for the privilege of having their most secret communications read by at least two (and possibly as many as five or six) foreign countries.”</a:t>
            </a:r>
          </a:p>
          <a:p>
            <a:pPr marL="94503" lvl="1" indent="0">
              <a:lnSpc>
                <a:spcPct val="110000"/>
              </a:lnSpc>
              <a:buNone/>
            </a:pPr>
            <a:endParaRPr lang="en-US" sz="1100"/>
          </a:p>
          <a:p>
            <a:pPr marL="94503" lvl="1" indent="0">
              <a:lnSpc>
                <a:spcPct val="110000"/>
              </a:lnSpc>
              <a:buNone/>
            </a:pPr>
            <a:r>
              <a:rPr lang="en-US" sz="1100"/>
              <a:t>Monitored:</a:t>
            </a:r>
          </a:p>
          <a:p>
            <a:pPr marL="265953" lvl="1" indent="-171450">
              <a:lnSpc>
                <a:spcPct val="110000"/>
              </a:lnSpc>
              <a:buFontTx/>
              <a:buChar char="-"/>
            </a:pPr>
            <a:r>
              <a:rPr lang="en-US" sz="1100"/>
              <a:t>Iran’s mullahs during the 1979 hostage crisis</a:t>
            </a:r>
          </a:p>
          <a:p>
            <a:pPr marL="265953" lvl="1" indent="-171450">
              <a:lnSpc>
                <a:spcPct val="110000"/>
              </a:lnSpc>
              <a:buFontTx/>
              <a:buChar char="-"/>
            </a:pPr>
            <a:r>
              <a:rPr lang="en-US" sz="1100"/>
              <a:t>Argentina’s military during the Falklands War (which they promptly gave to the British)</a:t>
            </a:r>
          </a:p>
          <a:p>
            <a:pPr marL="265953" lvl="1" indent="-171450">
              <a:lnSpc>
                <a:spcPct val="110000"/>
              </a:lnSpc>
              <a:buFontTx/>
              <a:buChar char="-"/>
            </a:pPr>
            <a:r>
              <a:rPr lang="en-US" sz="1100"/>
              <a:t>Libyan officials congratulating themselves on the 1986 bombing of a Berlin disco</a:t>
            </a:r>
          </a:p>
          <a:p>
            <a:pPr marL="265953" lvl="1" indent="-171450">
              <a:lnSpc>
                <a:spcPct val="110000"/>
              </a:lnSpc>
              <a:buFontTx/>
              <a:buChar char="-"/>
            </a:pPr>
            <a:r>
              <a:rPr lang="en-US" sz="1100"/>
              <a:t>Assisination attempts (and successes) in South America</a:t>
            </a:r>
          </a:p>
        </p:txBody>
      </p:sp>
      <p:pic>
        <p:nvPicPr>
          <p:cNvPr id="5" name="Picture 4" descr="A close-up of a machine&#10;&#10;AI-generated content may be incorrect.">
            <a:extLst>
              <a:ext uri="{FF2B5EF4-FFF2-40B4-BE49-F238E27FC236}">
                <a16:creationId xmlns:a16="http://schemas.microsoft.com/office/drawing/2014/main" id="{6F9605D1-2771-3444-F97A-11081B4ED9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3222" y="2107791"/>
            <a:ext cx="4707436" cy="3141998"/>
          </a:xfrm>
          <a:prstGeom prst="rect">
            <a:avLst/>
          </a:prstGeom>
        </p:spPr>
      </p:pic>
    </p:spTree>
    <p:extLst>
      <p:ext uri="{BB962C8B-B14F-4D97-AF65-F5344CB8AC3E}">
        <p14:creationId xmlns:p14="http://schemas.microsoft.com/office/powerpoint/2010/main" val="369702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F76A5-7E61-4F8A-4115-B8FF2FC20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CB40DB-380B-4308-69D6-B911481181CB}"/>
              </a:ext>
            </a:extLst>
          </p:cNvPr>
          <p:cNvSpPr>
            <a:spLocks noGrp="1"/>
          </p:cNvSpPr>
          <p:nvPr>
            <p:ph type="title"/>
          </p:nvPr>
        </p:nvSpPr>
        <p:spPr>
          <a:xfrm>
            <a:off x="429092" y="685411"/>
            <a:ext cx="3676775" cy="2058715"/>
          </a:xfrm>
        </p:spPr>
        <p:txBody>
          <a:bodyPr anchor="t">
            <a:normAutofit/>
          </a:bodyPr>
          <a:lstStyle/>
          <a:p>
            <a:r>
              <a:rPr lang="en-US" sz="3600"/>
              <a:t>Introducing:    	Enigma</a:t>
            </a:r>
          </a:p>
        </p:txBody>
      </p:sp>
      <p:sp>
        <p:nvSpPr>
          <p:cNvPr id="3" name="Content Placeholder 2">
            <a:extLst>
              <a:ext uri="{FF2B5EF4-FFF2-40B4-BE49-F238E27FC236}">
                <a16:creationId xmlns:a16="http://schemas.microsoft.com/office/drawing/2014/main" id="{4FF7017D-2944-7201-F0DE-9364E223CE89}"/>
              </a:ext>
            </a:extLst>
          </p:cNvPr>
          <p:cNvSpPr>
            <a:spLocks noGrp="1"/>
          </p:cNvSpPr>
          <p:nvPr>
            <p:ph sz="quarter" idx="14"/>
          </p:nvPr>
        </p:nvSpPr>
        <p:spPr>
          <a:xfrm>
            <a:off x="314988" y="2137339"/>
            <a:ext cx="3678723" cy="4736925"/>
          </a:xfrm>
        </p:spPr>
        <p:txBody>
          <a:bodyPr anchor="t">
            <a:normAutofit fontScale="92500" lnSpcReduction="20000"/>
          </a:bodyPr>
          <a:lstStyle/>
          <a:p>
            <a:pPr marL="0" indent="0">
              <a:lnSpc>
                <a:spcPct val="110000"/>
              </a:lnSpc>
              <a:buNone/>
            </a:pPr>
            <a:r>
              <a:rPr lang="en-US" sz="1400"/>
              <a:t>A cipher device used extensively in commercial and military capacities in the 20</a:t>
            </a:r>
            <a:r>
              <a:rPr lang="en-US" sz="1400" baseline="30000"/>
              <a:t>th</a:t>
            </a:r>
            <a:r>
              <a:rPr lang="en-US" sz="1400"/>
              <a:t> century.</a:t>
            </a:r>
          </a:p>
          <a:p>
            <a:pPr>
              <a:lnSpc>
                <a:spcPct val="110000"/>
              </a:lnSpc>
            </a:pPr>
            <a:r>
              <a:rPr lang="en-US" sz="1400"/>
              <a:t>In particular by Nazi Germany during WW2.</a:t>
            </a:r>
          </a:p>
          <a:p>
            <a:pPr marL="0" indent="0">
              <a:lnSpc>
                <a:spcPct val="110000"/>
              </a:lnSpc>
              <a:buNone/>
            </a:pPr>
            <a:endParaRPr lang="en-US" sz="1400"/>
          </a:p>
          <a:p>
            <a:pPr marL="0" indent="0">
              <a:lnSpc>
                <a:spcPct val="110000"/>
              </a:lnSpc>
              <a:buNone/>
            </a:pPr>
            <a:r>
              <a:rPr lang="en-US" sz="1400"/>
              <a:t>Essentially a cipher device. </a:t>
            </a:r>
          </a:p>
          <a:p>
            <a:pPr lvl="1">
              <a:lnSpc>
                <a:spcPct val="110000"/>
              </a:lnSpc>
            </a:pPr>
            <a:r>
              <a:rPr lang="en-US" sz="1400"/>
              <a:t>A plaintext letter is typed on the keyboard --&gt; a ciphertext letter lights up which is then recorded for subsequent transmission.</a:t>
            </a:r>
          </a:p>
          <a:p>
            <a:pPr marL="189006" lvl="1" indent="0">
              <a:lnSpc>
                <a:spcPct val="110000"/>
              </a:lnSpc>
              <a:buNone/>
            </a:pPr>
            <a:endParaRPr lang="en-US" sz="1400"/>
          </a:p>
          <a:p>
            <a:pPr marL="189006" lvl="1" indent="0">
              <a:lnSpc>
                <a:spcPct val="110000"/>
              </a:lnSpc>
              <a:buNone/>
            </a:pPr>
            <a:r>
              <a:rPr lang="en-US" sz="1400" b="1"/>
              <a:t>Works in reverse:</a:t>
            </a:r>
            <a:r>
              <a:rPr lang="en-US" sz="1400"/>
              <a:t> If a ciphertext letter is typed, the plaintext letter will light up.  </a:t>
            </a:r>
          </a:p>
          <a:p>
            <a:pPr lvl="2">
              <a:lnSpc>
                <a:spcPct val="110000"/>
              </a:lnSpc>
            </a:pPr>
            <a:r>
              <a:rPr lang="en-US" sz="1400"/>
              <a:t>Convenient, yes, but……</a:t>
            </a:r>
          </a:p>
          <a:p>
            <a:pPr lvl="3">
              <a:lnSpc>
                <a:spcPct val="110000"/>
              </a:lnSpc>
            </a:pPr>
            <a:r>
              <a:rPr lang="en-US" sz="1400"/>
              <a:t>Turns out to be a HUUUUUGE flaw in the system!</a:t>
            </a:r>
          </a:p>
          <a:p>
            <a:pPr lvl="2">
              <a:lnSpc>
                <a:spcPct val="110000"/>
              </a:lnSpc>
            </a:pPr>
            <a:r>
              <a:rPr lang="en-US" sz="1400"/>
              <a:t>A plaintext letter can never map to itself. For example, a plaintext A will never map to a ciphertext A</a:t>
            </a:r>
          </a:p>
          <a:p>
            <a:pPr lvl="3">
              <a:lnSpc>
                <a:spcPct val="110000"/>
              </a:lnSpc>
            </a:pPr>
            <a:r>
              <a:rPr lang="en-US" sz="1400"/>
              <a:t>This also turns out to be massively unsafe!</a:t>
            </a:r>
          </a:p>
          <a:p>
            <a:pPr lvl="1">
              <a:lnSpc>
                <a:spcPct val="110000"/>
              </a:lnSpc>
            </a:pPr>
            <a:endParaRPr lang="en-US" sz="1400"/>
          </a:p>
        </p:txBody>
      </p:sp>
      <p:pic>
        <p:nvPicPr>
          <p:cNvPr id="5" name="Picture 4">
            <a:extLst>
              <a:ext uri="{FF2B5EF4-FFF2-40B4-BE49-F238E27FC236}">
                <a16:creationId xmlns:a16="http://schemas.microsoft.com/office/drawing/2014/main" id="{ECBFE685-8EC7-5274-5540-A754DC4827E1}"/>
              </a:ext>
            </a:extLst>
          </p:cNvPr>
          <p:cNvPicPr>
            <a:picLocks noChangeAspect="1"/>
          </p:cNvPicPr>
          <p:nvPr/>
        </p:nvPicPr>
        <p:blipFill>
          <a:blip r:embed="rId3"/>
          <a:srcRect l="7699" r="38714" b="-1"/>
          <a:stretch>
            <a:fillRect/>
          </a:stretch>
        </p:blipFill>
        <p:spPr>
          <a:xfrm>
            <a:off x="4434723" y="10"/>
            <a:ext cx="5645902" cy="7559665"/>
          </a:xfrm>
          <a:prstGeom prst="rect">
            <a:avLst/>
          </a:prstGeom>
          <a:noFill/>
        </p:spPr>
      </p:pic>
    </p:spTree>
    <p:extLst>
      <p:ext uri="{BB962C8B-B14F-4D97-AF65-F5344CB8AC3E}">
        <p14:creationId xmlns:p14="http://schemas.microsoft.com/office/powerpoint/2010/main" val="2886388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E07E-1C67-9A6D-6FF9-2D11D7D533BE}"/>
              </a:ext>
            </a:extLst>
          </p:cNvPr>
          <p:cNvSpPr>
            <a:spLocks noGrp="1"/>
          </p:cNvSpPr>
          <p:nvPr>
            <p:ph type="title"/>
          </p:nvPr>
        </p:nvSpPr>
        <p:spPr>
          <a:xfrm>
            <a:off x="3105564" y="233393"/>
            <a:ext cx="4281826" cy="753886"/>
          </a:xfrm>
        </p:spPr>
        <p:txBody>
          <a:bodyPr/>
          <a:lstStyle/>
          <a:p>
            <a:pPr algn="ctr"/>
            <a:r>
              <a:rPr lang="en-US"/>
              <a:t>Video with discussion</a:t>
            </a:r>
          </a:p>
        </p:txBody>
      </p:sp>
      <p:sp>
        <p:nvSpPr>
          <p:cNvPr id="3" name="Content Placeholder 2">
            <a:extLst>
              <a:ext uri="{FF2B5EF4-FFF2-40B4-BE49-F238E27FC236}">
                <a16:creationId xmlns:a16="http://schemas.microsoft.com/office/drawing/2014/main" id="{58132991-AFF2-A000-A000-CA7DE41B3FA5}"/>
              </a:ext>
            </a:extLst>
          </p:cNvPr>
          <p:cNvSpPr>
            <a:spLocks noGrp="1"/>
          </p:cNvSpPr>
          <p:nvPr>
            <p:ph idx="1"/>
          </p:nvPr>
        </p:nvSpPr>
        <p:spPr/>
        <p:txBody>
          <a:bodyPr/>
          <a:lstStyle/>
          <a:p>
            <a:pPr marL="0" indent="0">
              <a:buNone/>
            </a:pPr>
            <a:r>
              <a:rPr lang="en-US" sz="1600"/>
              <a:t>We will view the following short CNet video together in class, and I will discuss it with you. </a:t>
            </a:r>
          </a:p>
          <a:p>
            <a:pPr marL="0" indent="0">
              <a:buNone/>
            </a:pPr>
            <a:r>
              <a:rPr lang="en-US" sz="1600"/>
              <a:t>We will then elaborate on the details for the remainder of the lecture.</a:t>
            </a:r>
          </a:p>
          <a:p>
            <a:pPr marL="0" indent="0">
              <a:buNone/>
            </a:pPr>
            <a:endParaRPr lang="en-US"/>
          </a:p>
          <a:p>
            <a:pPr marL="0" indent="0" algn="ctr">
              <a:buNone/>
            </a:pPr>
            <a:r>
              <a:rPr lang="en-US" sz="1600">
                <a:hlinkClick r:id="rId2"/>
              </a:rPr>
              <a:t>https://www.youtube.com/watch?v=-qcOCBfRRzg</a:t>
            </a:r>
            <a:endParaRPr lang="en-US" sz="1600"/>
          </a:p>
          <a:p>
            <a:pPr marL="0" indent="0" algn="ctr">
              <a:buNone/>
            </a:pPr>
            <a:endParaRPr lang="en-US"/>
          </a:p>
        </p:txBody>
      </p:sp>
      <p:pic>
        <p:nvPicPr>
          <p:cNvPr id="7" name="Picture 6">
            <a:extLst>
              <a:ext uri="{FF2B5EF4-FFF2-40B4-BE49-F238E27FC236}">
                <a16:creationId xmlns:a16="http://schemas.microsoft.com/office/drawing/2014/main" id="{08F18427-A9D1-0862-63DE-25CED84479F4}"/>
              </a:ext>
            </a:extLst>
          </p:cNvPr>
          <p:cNvPicPr>
            <a:picLocks noChangeAspect="1"/>
          </p:cNvPicPr>
          <p:nvPr/>
        </p:nvPicPr>
        <p:blipFill>
          <a:blip r:embed="rId3"/>
          <a:stretch>
            <a:fillRect/>
          </a:stretch>
        </p:blipFill>
        <p:spPr>
          <a:xfrm>
            <a:off x="2361867" y="3859831"/>
            <a:ext cx="5356889" cy="2943876"/>
          </a:xfrm>
          <a:prstGeom prst="rect">
            <a:avLst/>
          </a:prstGeom>
        </p:spPr>
      </p:pic>
    </p:spTree>
    <p:extLst>
      <p:ext uri="{BB962C8B-B14F-4D97-AF65-F5344CB8AC3E}">
        <p14:creationId xmlns:p14="http://schemas.microsoft.com/office/powerpoint/2010/main" val="3799150970"/>
      </p:ext>
    </p:extLst>
  </p:cSld>
  <p:clrMapOvr>
    <a:masterClrMapping/>
  </p:clrMapOvr>
</p:sld>
</file>

<file path=ppt/theme/theme1.xml><?xml version="1.0" encoding="utf-8"?>
<a:theme xmlns:a="http://schemas.openxmlformats.org/drawingml/2006/main" name="Offic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11183</TotalTime>
  <Words>7177</Words>
  <Application>Microsoft Office PowerPoint</Application>
  <PresentationFormat>Custom</PresentationFormat>
  <Paragraphs>780</Paragraphs>
  <Slides>65</Slides>
  <Notes>4</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65</vt:i4>
      </vt:variant>
    </vt:vector>
  </HeadingPairs>
  <TitlesOfParts>
    <vt:vector size="78" baseType="lpstr">
      <vt:lpstr>Aptos</vt:lpstr>
      <vt:lpstr>Aptos Narrow</vt:lpstr>
      <vt:lpstr>Arial</vt:lpstr>
      <vt:lpstr>Calibri</vt:lpstr>
      <vt:lpstr>Cambria Math</vt:lpstr>
      <vt:lpstr>Courier New</vt:lpstr>
      <vt:lpstr>Neue Haas Grotesk Text Pro</vt:lpstr>
      <vt:lpstr>Symbol</vt:lpstr>
      <vt:lpstr>Times New Roman</vt:lpstr>
      <vt:lpstr>Wingdings</vt:lpstr>
      <vt:lpstr>Office</vt:lpstr>
      <vt:lpstr>1_Office Theme</vt:lpstr>
      <vt:lpstr>Oasis</vt:lpstr>
      <vt:lpstr>Introduction to Cryptology IT-233     Yosef Mendelsohn </vt:lpstr>
      <vt:lpstr>Lecture objectives</vt:lpstr>
      <vt:lpstr>“Three may keep a secret if two of them are dead.  - Benjamin Franklin</vt:lpstr>
      <vt:lpstr>Introducing:               The Rotor</vt:lpstr>
      <vt:lpstr>First one:   Hebern Electric code</vt:lpstr>
      <vt:lpstr>First Enigma machines</vt:lpstr>
      <vt:lpstr>Can’t Trust anybody!</vt:lpstr>
      <vt:lpstr>Introducing:     Enigma</vt:lpstr>
      <vt:lpstr>Video with discussion</vt:lpstr>
      <vt:lpstr>Enigma components &amp; pathway</vt:lpstr>
      <vt:lpstr>Substitution layers</vt:lpstr>
      <vt:lpstr>…. But isn’t this ultimately just one substitution?</vt:lpstr>
      <vt:lpstr>The Rotors shift!</vt:lpstr>
      <vt:lpstr>ENIGMA SCHEMATIC: ROUTE OF IMPULSE</vt:lpstr>
      <vt:lpstr>Enigma keyspace: plugboard</vt:lpstr>
      <vt:lpstr>PowerPoint Presentation</vt:lpstr>
      <vt:lpstr>Enigma keyspace: rotors</vt:lpstr>
      <vt:lpstr>Reminder: rotor notches</vt:lpstr>
      <vt:lpstr>Enigma keyspace: Reflector</vt:lpstr>
      <vt:lpstr>PowerPoint Presentation</vt:lpstr>
      <vt:lpstr>Whoa! That’s a big number!      Must be unbreakable, right???</vt:lpstr>
      <vt:lpstr>Exploiting the structure </vt:lpstr>
      <vt:lpstr>Structure can defeat key size</vt:lpstr>
      <vt:lpstr>Enigma key</vt:lpstr>
      <vt:lpstr>PowerPoint Presentation</vt:lpstr>
      <vt:lpstr>Enigma key distribution</vt:lpstr>
      <vt:lpstr>Defeating Enigma was often an operational matter</vt:lpstr>
      <vt:lpstr>Capture of u-110 (15 April 1941)</vt:lpstr>
      <vt:lpstr>Capture of U-559: The Heroic scramble</vt:lpstr>
      <vt:lpstr>Captured keys had to be kept hidden</vt:lpstr>
      <vt:lpstr>Capture of U-505</vt:lpstr>
      <vt:lpstr>Capture of u-505 was kept secret</vt:lpstr>
      <vt:lpstr>But U-505 DOES live!!!</vt:lpstr>
      <vt:lpstr>u-505 today</vt:lpstr>
      <vt:lpstr>U-Boat type Vii-c</vt:lpstr>
      <vt:lpstr>Yosef on U-352 (about 26 miles offshore of Morehead city, nc)</vt:lpstr>
      <vt:lpstr>Damaged stern &amp; rudder of U-352</vt:lpstr>
      <vt:lpstr>Cryptanalysis  of the enigma</vt:lpstr>
      <vt:lpstr>Enigma as a Mathematical Object</vt:lpstr>
      <vt:lpstr>Permutations</vt:lpstr>
      <vt:lpstr>Another huge weakness:   “No letter can encrypt to itself”</vt:lpstr>
      <vt:lpstr>Same Wiring, Different Positions</vt:lpstr>
      <vt:lpstr>Reflector</vt:lpstr>
      <vt:lpstr>Cryptanalysis - spycraft</vt:lpstr>
      <vt:lpstr>Polish Cryptanalysis</vt:lpstr>
      <vt:lpstr>Day Key vs. message key</vt:lpstr>
      <vt:lpstr>Message key:  Major flaw!</vt:lpstr>
      <vt:lpstr>Cracking the Message key</vt:lpstr>
      <vt:lpstr>Cracking the Message key: From message key to plugboard</vt:lpstr>
      <vt:lpstr>Cracking the Message key: automation</vt:lpstr>
      <vt:lpstr>All good things must end</vt:lpstr>
      <vt:lpstr>Bletchley park,          alan turing,                    and the “bombe”</vt:lpstr>
      <vt:lpstr>Bletchley park</vt:lpstr>
      <vt:lpstr>Bletchley park: lessons from the Poles</vt:lpstr>
      <vt:lpstr>Women at Bletchley park</vt:lpstr>
      <vt:lpstr>Bletchley park: next steps</vt:lpstr>
      <vt:lpstr>Enigma – attacking the structure</vt:lpstr>
      <vt:lpstr>Bletchley’s bombe</vt:lpstr>
      <vt:lpstr>Bletchley’s bombe</vt:lpstr>
      <vt:lpstr>cribs</vt:lpstr>
      <vt:lpstr>Cribs: Exploiting an enigma constraint</vt:lpstr>
      <vt:lpstr>Aligning a Crib</vt:lpstr>
      <vt:lpstr>Structural vs Computational Security</vt:lpstr>
      <vt:lpstr>Modern cipher thinking vs. enigma-style thinking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Yosef Mendelsohn</cp:lastModifiedBy>
  <cp:revision>821</cp:revision>
  <dcterms:created xsi:type="dcterms:W3CDTF">2020-03-18T14:42:53Z</dcterms:created>
  <dcterms:modified xsi:type="dcterms:W3CDTF">2025-12-27T19:15:55Z</dcterms:modified>
  <dc:language>en-US</dc:language>
</cp:coreProperties>
</file>