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9" r:id="rId3"/>
  </p:sldMasterIdLst>
  <p:notesMasterIdLst>
    <p:notesMasterId r:id="rId27"/>
  </p:notesMasterIdLst>
  <p:sldIdLst>
    <p:sldId id="2608" r:id="rId4"/>
    <p:sldId id="2633" r:id="rId5"/>
    <p:sldId id="2658" r:id="rId6"/>
    <p:sldId id="258" r:id="rId7"/>
    <p:sldId id="2659" r:id="rId8"/>
    <p:sldId id="259" r:id="rId9"/>
    <p:sldId id="2660" r:id="rId10"/>
    <p:sldId id="2661" r:id="rId11"/>
    <p:sldId id="2666" r:id="rId12"/>
    <p:sldId id="2667" r:id="rId13"/>
    <p:sldId id="2668" r:id="rId14"/>
    <p:sldId id="2669" r:id="rId15"/>
    <p:sldId id="2663" r:id="rId16"/>
    <p:sldId id="2671" r:id="rId17"/>
    <p:sldId id="2672" r:id="rId18"/>
    <p:sldId id="2673" r:id="rId19"/>
    <p:sldId id="2670" r:id="rId20"/>
    <p:sldId id="2662" r:id="rId21"/>
    <p:sldId id="2675" r:id="rId22"/>
    <p:sldId id="2679" r:id="rId23"/>
    <p:sldId id="2676" r:id="rId24"/>
    <p:sldId id="2677" r:id="rId25"/>
    <p:sldId id="2678" r:id="rId26"/>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E2DD531-1416-4F8A-8692-09636505F3E7}" type="datetimeFigureOut">
              <a:rPr lang="en-US" smtClean="0"/>
              <a:t>12/22/2025</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03EDC0E-672D-4C12-B63F-461DEE509B84}" type="slidenum">
              <a:rPr lang="en-US" smtClean="0"/>
              <a:t>‹#›</a:t>
            </a:fld>
            <a:endParaRPr lang="en-US"/>
          </a:p>
        </p:txBody>
      </p:sp>
    </p:spTree>
    <p:extLst>
      <p:ext uri="{BB962C8B-B14F-4D97-AF65-F5344CB8AC3E}">
        <p14:creationId xmlns:p14="http://schemas.microsoft.com/office/powerpoint/2010/main" val="36112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39C18-A7FA-4AA7-A8E9-EF422E5E1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67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8" name="PlaceHolder 2"/>
          <p:cNvSpPr>
            <a:spLocks noGrp="1"/>
          </p:cNvSpPr>
          <p:nvPr>
            <p:ph type="subTitle"/>
          </p:nvPr>
        </p:nvSpPr>
        <p:spPr>
          <a:xfrm>
            <a:off x="504000" y="1769040"/>
            <a:ext cx="9071640" cy="4384440"/>
          </a:xfrm>
          <a:prstGeom prst="rect">
            <a:avLst/>
          </a:prstGeom>
          <a:noFill/>
          <a:ln w="0">
            <a:noFill/>
          </a:ln>
        </p:spPr>
        <p:txBody>
          <a:bodyPr lIns="0" tIns="0" rIns="0" bIns="0" anchor="ctr">
            <a:spAutoFit/>
          </a:bodyPr>
          <a:lstStyle/>
          <a:p>
            <a:pPr indent="0" algn="ctr">
              <a:buNone/>
            </a:pPr>
            <a:endParaRPr lang="en-US" sz="3200"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4685FBF-8180-4BBA-B3E0-7CF2B778C246}"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1654">
                <a:solidFill>
                  <a:schemeClr val="tx1">
                    <a:tint val="7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2100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6"/>
            <a:ext cx="4452276" cy="4989036"/>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6"/>
            <a:ext cx="4452276" cy="4989036"/>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2389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2" y="1692178"/>
            <a:ext cx="4454026" cy="705219"/>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504032" y="2397397"/>
            <a:ext cx="4454026" cy="4355563"/>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19" y="1692178"/>
            <a:ext cx="4455776" cy="705219"/>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20819" y="2397397"/>
            <a:ext cx="4455776" cy="4355563"/>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8594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070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195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1654" b="1"/>
            </a:lvl1pPr>
          </a:lstStyle>
          <a:p>
            <a:r>
              <a:rPr lang="en-US"/>
              <a:t>Click to edit Master title style</a:t>
            </a:r>
          </a:p>
        </p:txBody>
      </p:sp>
      <p:sp>
        <p:nvSpPr>
          <p:cNvPr id="3" name="Content Placeholder 2"/>
          <p:cNvSpPr>
            <a:spLocks noGrp="1"/>
          </p:cNvSpPr>
          <p:nvPr>
            <p:ph idx="1"/>
          </p:nvPr>
        </p:nvSpPr>
        <p:spPr>
          <a:xfrm>
            <a:off x="3941244" y="300989"/>
            <a:ext cx="5635350" cy="6451973"/>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2" y="1581934"/>
            <a:ext cx="3316456" cy="5171028"/>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1938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1654" b="1"/>
            </a:lvl1pPr>
          </a:lstStyle>
          <a:p>
            <a:r>
              <a:rPr lang="en-US"/>
              <a:t>Click to edit Master title style</a:t>
            </a:r>
          </a:p>
        </p:txBody>
      </p:sp>
      <p:sp>
        <p:nvSpPr>
          <p:cNvPr id="3" name="Picture Placeholder 2"/>
          <p:cNvSpPr>
            <a:spLocks noGrp="1"/>
          </p:cNvSpPr>
          <p:nvPr>
            <p:ph type="pic" idx="1"/>
          </p:nvPr>
        </p:nvSpPr>
        <p:spPr>
          <a:xfrm>
            <a:off x="1975873" y="675471"/>
            <a:ext cx="6048375" cy="4535805"/>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7530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340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2268141" cy="64502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1" y="302739"/>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247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1209" y="5705760"/>
            <a:ext cx="9624477" cy="931999"/>
          </a:xfrm>
        </p:spPr>
        <p:txBody>
          <a:bodyPr vert="horz" lIns="91440" tIns="45720" rIns="91440" bIns="45720" rtlCol="0" anchor="b">
            <a:normAutofit/>
          </a:bodyPr>
          <a:lstStyle>
            <a:lvl1pPr>
              <a:defRPr lang="en-US" sz="2728"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73892" y="6592037"/>
            <a:ext cx="9601795" cy="584615"/>
          </a:xfrm>
        </p:spPr>
        <p:txBody>
          <a:bodyPr vert="horz" lIns="91440" tIns="45720" rIns="91440" bIns="45720" rtlCol="0">
            <a:normAutofit/>
          </a:bodyPr>
          <a:lstStyle>
            <a:lvl1pPr marL="0" indent="0">
              <a:buNone/>
              <a:defRPr lang="en-US" sz="992"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26731" y="293987"/>
            <a:ext cx="9632037" cy="5350431"/>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1210" y="7045618"/>
            <a:ext cx="2319573" cy="364278"/>
          </a:xfrm>
        </p:spPr>
        <p:txBody>
          <a:bodyPr/>
          <a:lstStyle>
            <a:lvl1pPr>
              <a:defRPr>
                <a:solidFill>
                  <a:schemeClr val="tx2"/>
                </a:solidFill>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728559" y="7045618"/>
            <a:ext cx="2889180" cy="364278"/>
          </a:xfrm>
        </p:spPr>
        <p:txBody>
          <a:bodyPr/>
          <a:lstStyle>
            <a:lvl1pPr algn="r">
              <a:defRPr>
                <a:solidFill>
                  <a:schemeClr val="tx2"/>
                </a:solidFill>
                <a:effectLst/>
              </a:defRPr>
            </a:lvl1pPr>
          </a:lstStyle>
          <a:p>
            <a:fld id="{9961397C-706D-4EB8-B1E1-D1B680D284C3}" type="datetime1">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9617739" y="7045618"/>
            <a:ext cx="354878" cy="364278"/>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9094945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0" name="PlaceHolder 2"/>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1" name="PlaceHolder 3"/>
          <p:cNvSpPr>
            <a:spLocks noGrp="1"/>
          </p:cNvSpPr>
          <p:nvPr>
            <p:ph/>
          </p:nvPr>
        </p:nvSpPr>
        <p:spPr>
          <a:xfrm>
            <a:off x="515268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E419F4C-5252-4CCB-87D3-A80532870DD6}"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667" y="116712"/>
            <a:ext cx="5732692" cy="4224452"/>
          </a:xfrm>
        </p:spPr>
        <p:txBody>
          <a:bodyPr vert="horz" lIns="91440" tIns="45720" rIns="91440" bIns="45720" rtlCol="0" anchor="t">
            <a:normAutofit/>
          </a:bodyPr>
          <a:lstStyle>
            <a:lvl1pPr>
              <a:lnSpc>
                <a:spcPct val="90000"/>
              </a:lnSpc>
              <a:defRPr lang="en-US" sz="5457"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332880"/>
            <a:ext cx="3460175" cy="1011942"/>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6360874" y="0"/>
            <a:ext cx="3719751" cy="6712991"/>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6351502" y="0"/>
            <a:ext cx="3729124" cy="6719711"/>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731044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5079" y="907161"/>
            <a:ext cx="8852049" cy="75388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40502" y="1661047"/>
            <a:ext cx="8841586" cy="5142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294358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468947" y="1517241"/>
            <a:ext cx="3170695" cy="2973472"/>
          </a:xfrm>
        </p:spPr>
        <p:txBody>
          <a:bodyPr vert="horz" lIns="91440" tIns="45720" rIns="91440" bIns="45720" rtlCol="0" anchor="b">
            <a:normAutofit/>
          </a:bodyPr>
          <a:lstStyle>
            <a:lvl1pPr>
              <a:defRPr lang="en-US" sz="2976"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468947" y="4490713"/>
            <a:ext cx="2975909" cy="1281165"/>
          </a:xfrm>
        </p:spPr>
        <p:txBody>
          <a:bodyPr vert="horz" lIns="91440" tIns="45720" rIns="91440" bIns="45720" rtlCol="0" anchor="ctr">
            <a:normAutofit/>
          </a:bodyPr>
          <a:lstStyle>
            <a:lvl1pPr marL="0" indent="0">
              <a:lnSpc>
                <a:spcPct val="100000"/>
              </a:lnSpc>
              <a:buNone/>
              <a:defRPr lang="en-US" sz="1323"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6014642" cy="6719711"/>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519582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3866" y="209991"/>
            <a:ext cx="3244365" cy="2947255"/>
          </a:xfrm>
        </p:spPr>
        <p:txBody>
          <a:bodyPr vert="horz" lIns="91440" tIns="45720" rIns="91440" bIns="45720" rtlCol="0" anchor="t">
            <a:normAutofit/>
          </a:bodyPr>
          <a:lstStyle>
            <a:lvl1pPr>
              <a:lnSpc>
                <a:spcPct val="95000"/>
              </a:lnSpc>
              <a:defRPr lang="en-US" sz="2976"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372409"/>
            <a:ext cx="2709813" cy="1354684"/>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3922105" y="0"/>
            <a:ext cx="6158520" cy="6717244"/>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30039" y="6976740"/>
            <a:ext cx="2329024" cy="372944"/>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88499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4031" y="5735273"/>
            <a:ext cx="8978057" cy="937400"/>
          </a:xfrm>
        </p:spPr>
        <p:txBody>
          <a:bodyPr vert="horz" lIns="91440" tIns="45720" rIns="91440" bIns="45720" rtlCol="0" anchor="b">
            <a:normAutofit/>
          </a:bodyPr>
          <a:lstStyle>
            <a:lvl1pPr>
              <a:lnSpc>
                <a:spcPct val="90000"/>
              </a:lnSpc>
              <a:defRPr lang="en-US" sz="2976"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4031" y="6592037"/>
            <a:ext cx="8978057" cy="46198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9482088" cy="5531910"/>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04032" y="7307686"/>
            <a:ext cx="2319573" cy="251989"/>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19970" y="7307686"/>
            <a:ext cx="1965299" cy="251989"/>
          </a:xfrm>
        </p:spPr>
        <p:txBody>
          <a:bodyPr/>
          <a:lstStyle>
            <a:lvl1pPr>
              <a:defRPr>
                <a:solidFill>
                  <a:schemeClr val="tx2"/>
                </a:solidFill>
                <a:effectLst/>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9221716" y="7307686"/>
            <a:ext cx="354878" cy="251989"/>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207089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9426" y="275863"/>
            <a:ext cx="8014097" cy="5073784"/>
          </a:xfrm>
        </p:spPr>
        <p:txBody>
          <a:bodyPr vert="horz" lIns="91440" tIns="45720" rIns="91440" bIns="45720" rtlCol="0" anchor="t">
            <a:normAutofit/>
          </a:bodyPr>
          <a:lstStyle>
            <a:lvl1pPr>
              <a:lnSpc>
                <a:spcPct val="90000"/>
              </a:lnSpc>
              <a:defRPr lang="en-US" sz="6614"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570101"/>
            <a:ext cx="4343953" cy="933872"/>
          </a:xfrm>
        </p:spPr>
        <p:txBody>
          <a:bodyPr vert="horz" lIns="91440" tIns="45720" rIns="91440" bIns="45720" rtlCol="0" anchor="b">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0048842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116932" y="2099139"/>
            <a:ext cx="5857374" cy="2594579"/>
          </a:xfrm>
        </p:spPr>
        <p:txBody>
          <a:bodyPr anchor="ctr">
            <a:normAutofit/>
          </a:bodyPr>
          <a:lstStyle>
            <a:lvl1pPr algn="ctr">
              <a:lnSpc>
                <a:spcPct val="80000"/>
              </a:lnSpc>
              <a:defRPr sz="4961">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97895" y="5067525"/>
            <a:ext cx="4695449" cy="1192903"/>
          </a:xfrm>
        </p:spPr>
        <p:txBody>
          <a:bodyPr anchor="t">
            <a:normAutofit/>
          </a:bodyPr>
          <a:lstStyle>
            <a:lvl1pPr marL="0" indent="0" algn="ctr">
              <a:buNone/>
              <a:defRPr sz="1323">
                <a:solidFill>
                  <a:schemeClr val="tx2"/>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938718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45142"/>
            <a:ext cx="10021328" cy="5614319"/>
          </a:xfrm>
        </p:spPr>
        <p:txBody>
          <a:bodyPr vert="horz" lIns="91440" tIns="45720" rIns="91440" bIns="45720" rtlCol="0" anchor="t">
            <a:normAutofit/>
          </a:bodyPr>
          <a:lstStyle>
            <a:lvl1pPr>
              <a:lnSpc>
                <a:spcPct val="85000"/>
              </a:lnSpc>
              <a:defRPr lang="en-US" sz="10335" spc="-41"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0039" y="5904603"/>
            <a:ext cx="5303976" cy="824991"/>
          </a:xfrm>
        </p:spPr>
        <p:txBody>
          <a:bodyPr vert="horz" lIns="91440" tIns="45720" rIns="91440" bIns="45720" rtlCol="0" anchor="ctr">
            <a:normAutofit/>
          </a:bodyPr>
          <a:lstStyle>
            <a:lvl1pPr marL="0" indent="0">
              <a:buNone/>
              <a:defRPr lang="en-US" sz="1323"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778706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0080625" cy="7559675"/>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8"/>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176694" y="2139530"/>
            <a:ext cx="7252345" cy="5420146"/>
          </a:xfrm>
        </p:spPr>
        <p:txBody>
          <a:bodyPr anchor="b">
            <a:normAutofit/>
          </a:bodyPr>
          <a:lstStyle>
            <a:lvl1pPr>
              <a:lnSpc>
                <a:spcPct val="90000"/>
              </a:lnSpc>
              <a:defRPr sz="5788">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630039" y="70557"/>
            <a:ext cx="2329024" cy="372944"/>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7681436" y="70557"/>
            <a:ext cx="1333396" cy="372944"/>
          </a:xfrm>
        </p:spPr>
        <p:txBody>
          <a:bodyPr/>
          <a:lstStyle>
            <a:lvl1pPr>
              <a:defRPr>
                <a:solidFill>
                  <a:schemeClr val="accent1"/>
                </a:solidFill>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9140607" y="70557"/>
            <a:ext cx="378023" cy="372944"/>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0085534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088664" y="2999499"/>
            <a:ext cx="6991960" cy="4560178"/>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1832" y="148538"/>
            <a:ext cx="9450256" cy="2440320"/>
          </a:xfrm>
        </p:spPr>
        <p:txBody>
          <a:bodyPr anchor="t">
            <a:normAutofit/>
          </a:bodyPr>
          <a:lstStyle>
            <a:lvl1pPr>
              <a:lnSpc>
                <a:spcPct val="80000"/>
              </a:lnSpc>
              <a:defRPr sz="7441">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528219" y="3443852"/>
            <a:ext cx="5953869" cy="3275859"/>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692458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AndTx"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3"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4" name="PlaceHolder 3"/>
          <p:cNvSpPr>
            <a:spLocks noGrp="1"/>
          </p:cNvSpPr>
          <p:nvPr>
            <p:ph/>
          </p:nvPr>
        </p:nvSpPr>
        <p:spPr>
          <a:xfrm>
            <a:off x="515268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5" name="PlaceHolder 4"/>
          <p:cNvSpPr>
            <a:spLocks noGrp="1"/>
          </p:cNvSpPr>
          <p:nvPr>
            <p:ph/>
          </p:nvPr>
        </p:nvSpPr>
        <p:spPr>
          <a:xfrm>
            <a:off x="50400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FEB2B95-CCB1-4EC2-A34A-12BB1F8D8B8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16843" y="169975"/>
            <a:ext cx="9365245" cy="1952040"/>
          </a:xfrm>
        </p:spPr>
        <p:txBody>
          <a:bodyPr anchor="t">
            <a:noAutofit/>
          </a:bodyPr>
          <a:lstStyle>
            <a:lvl1pPr>
              <a:lnSpc>
                <a:spcPct val="80000"/>
              </a:lnSpc>
              <a:defRPr sz="7276">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498674"/>
            <a:ext cx="5681115" cy="5061001"/>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5857354" y="2498674"/>
            <a:ext cx="4223272" cy="5061001"/>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282063" y="3045090"/>
            <a:ext cx="3200025" cy="3674620"/>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282063" y="6976740"/>
            <a:ext cx="1670628"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53304" y="6976740"/>
            <a:ext cx="1162444" cy="372944"/>
          </a:xfrm>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2603486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72333" y="5990052"/>
            <a:ext cx="9309755" cy="1477797"/>
          </a:xfrm>
        </p:spPr>
        <p:txBody>
          <a:bodyPr anchor="ctr">
            <a:noAutofit/>
          </a:bodyPr>
          <a:lstStyle>
            <a:lvl1pPr>
              <a:lnSpc>
                <a:spcPct val="80000"/>
              </a:lnSpc>
              <a:defRPr sz="7607">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2"/>
            <a:ext cx="5850315" cy="5530837"/>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67441" y="872052"/>
            <a:ext cx="3114647" cy="4658786"/>
          </a:xfrm>
        </p:spPr>
        <p:txBody>
          <a:bodyPr vert="horz" lIns="91440" tIns="45720" rIns="91440" bIns="45720" rtlCol="0">
            <a:normAutofit/>
          </a:bodyPr>
          <a:lstStyle>
            <a:lvl1pPr marL="283510" indent="-283510">
              <a:buFont typeface="+mj-lt"/>
              <a:buAutoNum type="arabicPeriod"/>
              <a:defRPr lang="en-US" sz="1323" dirty="0"/>
            </a:lvl1pPr>
            <a:lvl2pPr marL="472516" indent="-283510">
              <a:buFont typeface="+mj-lt"/>
              <a:buAutoNum type="arabicPeriod"/>
              <a:defRPr lang="en-US" dirty="0"/>
            </a:lvl2pPr>
            <a:lvl3pPr marL="661523" indent="-283510">
              <a:buFont typeface="+mj-lt"/>
              <a:buAutoNum type="arabicPeriod"/>
              <a:defRPr lang="en-US" dirty="0"/>
            </a:lvl3pPr>
            <a:lvl4pPr marL="850529" indent="-283510">
              <a:buFont typeface="+mj-lt"/>
              <a:buAutoNum type="arabicPeriod"/>
              <a:defRPr lang="en-US" dirty="0"/>
            </a:lvl4pPr>
            <a:lvl5pPr marL="1039536" indent="-28351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67441" y="210524"/>
            <a:ext cx="2243645"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127504" y="210524"/>
            <a:ext cx="888243" cy="372944"/>
          </a:xfrm>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37007" y="210524"/>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7239933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20141" y="1893001"/>
            <a:ext cx="4645590" cy="1311540"/>
          </a:xfrm>
        </p:spPr>
        <p:txBody>
          <a:bodyPr anchor="b">
            <a:normAutofit/>
          </a:bodyPr>
          <a:lstStyle>
            <a:lvl1pPr algn="ct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211988" y="3459590"/>
            <a:ext cx="3661897" cy="2333126"/>
          </a:xfrm>
        </p:spPr>
        <p:txBody>
          <a:bodyPr vert="horz" lIns="91440" tIns="45720" rIns="91440" bIns="45720" rtlCol="0">
            <a:normAutofit/>
          </a:bodyPr>
          <a:lstStyle>
            <a:lvl1pPr marL="0" indent="0" algn="ctr">
              <a:buNone/>
              <a:defRPr lang="en-US" sz="1158" dirty="0"/>
            </a:lvl1pPr>
            <a:lvl2pPr marL="189006" indent="0" algn="ctr">
              <a:buNone/>
              <a:defRPr lang="en-US" sz="992" dirty="0"/>
            </a:lvl2pPr>
            <a:lvl3pPr marL="378013" indent="0" algn="ctr">
              <a:buNone/>
              <a:defRPr lang="en-US" sz="909" dirty="0"/>
            </a:lvl3pPr>
            <a:lvl4pPr marL="567019" indent="0" algn="ctr">
              <a:buNone/>
              <a:defRPr lang="en-US" sz="909" dirty="0"/>
            </a:lvl4pPr>
            <a:lvl5pPr marL="756026" indent="0" algn="ctr">
              <a:buNone/>
              <a:defRPr lang="en-US" sz="909"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44046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03342" y="2197346"/>
            <a:ext cx="2561435" cy="2381391"/>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497176" y="2197346"/>
            <a:ext cx="4015132" cy="390079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17593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58160" y="1663128"/>
            <a:ext cx="2803295" cy="3149865"/>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512466" y="1663129"/>
            <a:ext cx="4327317" cy="45546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82228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08063" y="1209548"/>
            <a:ext cx="2650718" cy="3778927"/>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07048" y="1210875"/>
            <a:ext cx="5065514" cy="559283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18006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5079" y="907162"/>
            <a:ext cx="2784110" cy="2239027"/>
          </a:xfrm>
        </p:spPr>
        <p:txBody>
          <a:bodyPr anchor="t">
            <a:normAutofit/>
          </a:bodyPr>
          <a:lstStyle>
            <a:lvl1pPr>
              <a:defRPr sz="2067"/>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716568" y="907161"/>
            <a:ext cx="5860026" cy="5896547"/>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72656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40013" y="907162"/>
            <a:ext cx="6039946" cy="1072174"/>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2888099" cy="6732061"/>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442143" y="2197346"/>
            <a:ext cx="6039946" cy="4542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0834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5950089" cy="1177629"/>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5079" y="2200705"/>
            <a:ext cx="5950089" cy="4519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8382" y="6976740"/>
            <a:ext cx="2329024"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112703" y="6976740"/>
            <a:ext cx="2200096"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457352" y="6976740"/>
            <a:ext cx="378023" cy="372944"/>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7192521" y="836062"/>
            <a:ext cx="2888104" cy="6723614"/>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862924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2876351" y="413262"/>
            <a:ext cx="6638679" cy="1007957"/>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325503" cy="6719711"/>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2876350" y="1592572"/>
            <a:ext cx="6638680" cy="521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876351" y="6976740"/>
            <a:ext cx="2232098"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682351" y="6976740"/>
            <a:ext cx="1333396"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413961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17" name="PlaceHolder 2"/>
          <p:cNvSpPr>
            <a:spLocks noGrp="1"/>
          </p:cNvSpPr>
          <p:nvPr>
            <p:ph/>
          </p:nvPr>
        </p:nvSpPr>
        <p:spPr>
          <a:xfrm>
            <a:off x="504000" y="1769040"/>
            <a:ext cx="442692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8"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19" name="PlaceHolder 4"/>
          <p:cNvSpPr>
            <a:spLocks noGrp="1"/>
          </p:cNvSpPr>
          <p:nvPr>
            <p:ph/>
          </p:nvPr>
        </p:nvSpPr>
        <p:spPr>
          <a:xfrm>
            <a:off x="515268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80BBC61-0ECA-4DFF-8DAD-8A689A88FA9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403183"/>
            <a:ext cx="6561628" cy="1007957"/>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5080" y="1592572"/>
            <a:ext cx="6561628" cy="521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7755122" y="0"/>
            <a:ext cx="2325503" cy="6719711"/>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5079" y="6976740"/>
            <a:ext cx="2232098" cy="372944"/>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682351" y="6976740"/>
            <a:ext cx="1333396"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37007" y="6976740"/>
            <a:ext cx="378023" cy="372944"/>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47058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32065" y="907161"/>
            <a:ext cx="4950023" cy="1203842"/>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1" y="0"/>
            <a:ext cx="3956464" cy="6719711"/>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4532066" y="2200705"/>
            <a:ext cx="4950022" cy="4519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517207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081" y="907161"/>
            <a:ext cx="5076969" cy="1072786"/>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8080" y="2200706"/>
            <a:ext cx="5076970" cy="451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6300390" y="1"/>
            <a:ext cx="3780235" cy="6719368"/>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12/22/2025</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986767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72896" y="907161"/>
            <a:ext cx="3508495" cy="1201195"/>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5414478" cy="6724632"/>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972199" y="2192306"/>
            <a:ext cx="3509192" cy="4532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12/22/2025</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95821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079" y="907162"/>
            <a:ext cx="3454097" cy="113675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8080" y="2197345"/>
            <a:ext cx="3454097" cy="4522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4666359" y="1"/>
            <a:ext cx="5414267" cy="6730574"/>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16100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72896" y="907161"/>
            <a:ext cx="3508495" cy="120119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843507"/>
            <a:ext cx="5423815" cy="6716168"/>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972199" y="2192306"/>
            <a:ext cx="3509192" cy="4527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972199" y="6976740"/>
            <a:ext cx="232902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938492" y="6976740"/>
            <a:ext cx="1147290" cy="372944"/>
          </a:xfrm>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40607" y="6976740"/>
            <a:ext cx="375739"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53949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6461"/>
            <a:ext cx="2446794" cy="179770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35079" y="2855877"/>
            <a:ext cx="2446794" cy="3863834"/>
          </a:xfrm>
        </p:spPr>
        <p:txBody>
          <a:bodyPr vert="horz" lIns="91440" tIns="45720" rIns="91440" bIns="45720" rtlCol="0">
            <a:normAutofit/>
          </a:bodyPr>
          <a:lstStyle>
            <a:lvl1pPr marL="236258" indent="-236258">
              <a:buFont typeface="Arial" panose="020B0604020202020204" pitchFamily="34" charset="0"/>
              <a:buChar char="•"/>
              <a:defRPr lang="en-US" dirty="0"/>
            </a:lvl1pPr>
            <a:lvl2pPr marL="330761" indent="-141755">
              <a:buFont typeface="Arial" panose="020B0604020202020204" pitchFamily="34" charset="0"/>
              <a:buChar char="•"/>
              <a:defRPr lang="en-US" dirty="0"/>
            </a:lvl2pPr>
            <a:lvl3pPr marL="519768" indent="-141755">
              <a:buFont typeface="Arial" panose="020B0604020202020204" pitchFamily="34" charset="0"/>
              <a:buChar char="•"/>
              <a:defRPr lang="en-US" dirty="0"/>
            </a:lvl3pPr>
            <a:lvl4pPr marL="708774" indent="-141755">
              <a:buFont typeface="Arial" panose="020B0604020202020204" pitchFamily="34" charset="0"/>
              <a:buChar char="•"/>
              <a:defRPr lang="en-US" dirty="0"/>
            </a:lvl4pPr>
            <a:lvl5pPr marL="897781" indent="-141755">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5080" y="6975060"/>
            <a:ext cx="1516126"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151206" y="6965151"/>
            <a:ext cx="903622" cy="372944"/>
          </a:xfrm>
        </p:spPr>
        <p:txBody>
          <a:bodyPr/>
          <a:lstStyle>
            <a:lvl1pPr>
              <a:defRPr>
                <a:solidFill>
                  <a:schemeClr val="tx1"/>
                </a:solidFill>
                <a:effectLst/>
              </a:defRPr>
            </a:lvl1p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054828" y="6965151"/>
            <a:ext cx="378023" cy="372944"/>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3623992" y="843506"/>
            <a:ext cx="6456633" cy="6716169"/>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759267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5337890"/>
            <a:ext cx="3006944" cy="1381822"/>
          </a:xfrm>
        </p:spPr>
        <p:txBody>
          <a:bodyPr anchor="t">
            <a:noAutofit/>
          </a:bodyPr>
          <a:lstStyle>
            <a:lvl1pPr>
              <a:defRPr sz="2067"/>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9482088" cy="4799633"/>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42863" y="5351333"/>
            <a:ext cx="5440335" cy="1536370"/>
          </a:xfrm>
        </p:spPr>
        <p:txBody>
          <a:bodyPr vert="horz" lIns="91440" tIns="45720" rIns="91440" bIns="45720" rtlCol="0">
            <a:normAutofit/>
          </a:bodyPr>
          <a:lstStyle>
            <a:lvl1pPr marL="0" indent="0">
              <a:buNone/>
              <a:defRPr lang="en-US" dirty="0"/>
            </a:lvl1pPr>
            <a:lvl2pPr marL="189006" indent="0">
              <a:buNone/>
              <a:defRPr lang="en-US" dirty="0"/>
            </a:lvl2pPr>
            <a:lvl3pPr marL="378013" indent="0">
              <a:buNone/>
              <a:defRPr lang="en-US" dirty="0"/>
            </a:lvl3pPr>
            <a:lvl4pPr marL="567019" indent="0">
              <a:buNone/>
              <a:defRPr lang="en-US" dirty="0"/>
            </a:lvl4pPr>
            <a:lvl5pPr marL="756026"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00269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382" y="4514796"/>
            <a:ext cx="2680718" cy="1878850"/>
          </a:xfrm>
        </p:spPr>
        <p:txBody>
          <a:bodyPr anchor="t">
            <a:noAutofit/>
          </a:bodyPr>
          <a:lstStyle>
            <a:lvl1pPr>
              <a:defRPr sz="2067"/>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9482088" cy="4034034"/>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4514795"/>
            <a:ext cx="5864444" cy="2211261"/>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416723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2"/>
            <a:ext cx="2612739" cy="1777748"/>
          </a:xfrm>
        </p:spPr>
        <p:txBody>
          <a:bodyPr anchor="t">
            <a:noAutofit/>
          </a:bodyPr>
          <a:lstStyle>
            <a:lvl1pPr>
              <a:defRPr sz="2067"/>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638382" y="70557"/>
            <a:ext cx="2329024" cy="372944"/>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7682351" y="70557"/>
            <a:ext cx="1333396" cy="372944"/>
          </a:xfrm>
        </p:spPr>
        <p:txBody>
          <a:bodyPr/>
          <a:lstStyle/>
          <a:p>
            <a:fld id="{D7E3ECEC-7E7B-4FB9-BAE8-5C10F12795EA}" type="datetimeFigureOut">
              <a:rPr lang="en-US" smtClean="0"/>
              <a:t>12/22/2025</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9137007" y="70557"/>
            <a:ext cx="378023" cy="372944"/>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907161"/>
            <a:ext cx="5864444" cy="220317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602451"/>
            <a:ext cx="9482088" cy="3957224"/>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22096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Defaul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21" name="PlaceHolder 2"/>
          <p:cNvSpPr>
            <a:spLocks noGrp="1"/>
          </p:cNvSpPr>
          <p:nvPr>
            <p:ph/>
          </p:nvPr>
        </p:nvSpPr>
        <p:spPr>
          <a:xfrm>
            <a:off x="504000" y="1769040"/>
            <a:ext cx="907164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2" name="PlaceHolder 3"/>
          <p:cNvSpPr>
            <a:spLocks noGrp="1"/>
          </p:cNvSpPr>
          <p:nvPr>
            <p:ph/>
          </p:nvPr>
        </p:nvSpPr>
        <p:spPr>
          <a:xfrm>
            <a:off x="504000" y="4059360"/>
            <a:ext cx="907164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81FC48B-3B03-47DC-AD62-DFFE76FB791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8382" y="3655384"/>
            <a:ext cx="2680718" cy="1878850"/>
          </a:xfrm>
        </p:spPr>
        <p:txBody>
          <a:bodyPr anchor="t">
            <a:noAutofit/>
          </a:bodyPr>
          <a:lstStyle>
            <a:lvl1pPr>
              <a:defRPr sz="2067"/>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2"/>
            <a:ext cx="9482088" cy="3174621"/>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17644" y="3655382"/>
            <a:ext cx="5864444" cy="314482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019343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8852049" cy="666270"/>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929152"/>
            <a:ext cx="5418948" cy="5630523"/>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953120" y="1850976"/>
            <a:ext cx="3528968" cy="4952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953120" y="7043455"/>
            <a:ext cx="180563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50393" y="7043455"/>
            <a:ext cx="1344083"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198571" y="7043455"/>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179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907160"/>
            <a:ext cx="3977983" cy="1010813"/>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2158651"/>
            <a:ext cx="4647450" cy="5401026"/>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20712" y="907161"/>
            <a:ext cx="4261375" cy="581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218737" y="7041101"/>
            <a:ext cx="2371652"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15843" y="7041101"/>
            <a:ext cx="1371433"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212730" y="7041101"/>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401288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80" y="907161"/>
            <a:ext cx="2797373" cy="1399240"/>
          </a:xfrm>
        </p:spPr>
        <p:txBody>
          <a:bodyPr anchor="t">
            <a:normAutofit/>
          </a:bodyPr>
          <a:lstStyle>
            <a:lvl1pPr>
              <a:defRPr sz="2067"/>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631735"/>
            <a:ext cx="3427413" cy="4927941"/>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001392" y="861663"/>
            <a:ext cx="5480696" cy="59420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55051" y="7041824"/>
            <a:ext cx="2454844" cy="372944"/>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972597" y="7041824"/>
            <a:ext cx="2115758" cy="372944"/>
          </a:xfrm>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9212728" y="7041824"/>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0538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260" y="0"/>
            <a:ext cx="10080625" cy="7559675"/>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88">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149191" y="5301852"/>
            <a:ext cx="7726799" cy="1350662"/>
          </a:xfrm>
        </p:spPr>
        <p:txBody>
          <a:bodyPr anchor="t">
            <a:normAutofit/>
          </a:bodyPr>
          <a:lstStyle>
            <a:lvl1pPr algn="ctr">
              <a:lnSpc>
                <a:spcPct val="120000"/>
              </a:lnSpc>
              <a:defRPr sz="2315">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08265" y="665251"/>
            <a:ext cx="9261574" cy="4636601"/>
          </a:xfrm>
        </p:spPr>
        <p:txBody>
          <a:bodyPr anchor="b">
            <a:normAutofit/>
          </a:bodyPr>
          <a:lstStyle>
            <a:lvl1pPr marL="0" indent="0" algn="ctr">
              <a:lnSpc>
                <a:spcPct val="90000"/>
              </a:lnSpc>
              <a:buNone/>
              <a:defRPr sz="22985">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39088282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9267600" cy="5681474"/>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8381" y="6044381"/>
            <a:ext cx="8566820" cy="934958"/>
          </a:xfrm>
        </p:spPr>
        <p:txBody>
          <a:bodyPr vert="horz" lIns="91440" tIns="45720" rIns="91440" bIns="45720" rtlCol="0" anchor="ctr">
            <a:normAutofit/>
          </a:bodyPr>
          <a:lstStyle>
            <a:lvl1pPr>
              <a:lnSpc>
                <a:spcPct val="100000"/>
              </a:lnSpc>
              <a:defRPr lang="en-US" sz="215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47324" y="754437"/>
            <a:ext cx="8757877" cy="4544842"/>
          </a:xfrm>
        </p:spPr>
        <p:txBody>
          <a:bodyPr vert="horz" lIns="91440" tIns="45720" rIns="91440" bIns="45720" rtlCol="0" anchor="b">
            <a:normAutofit/>
          </a:bodyPr>
          <a:lstStyle>
            <a:lvl1pPr marL="0" indent="0">
              <a:lnSpc>
                <a:spcPct val="90000"/>
              </a:lnSpc>
              <a:buNone/>
              <a:defRPr lang="en-US" sz="22985" spc="-165"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9304302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5243723"/>
            <a:ext cx="9267600" cy="2315950"/>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2"/>
            <a:ext cx="9267600" cy="5101137"/>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5079" y="5765945"/>
            <a:ext cx="8052306" cy="1121759"/>
          </a:xfrm>
        </p:spPr>
        <p:txBody>
          <a:bodyPr vert="horz" lIns="91440" tIns="45720" rIns="91440" bIns="45720" rtlCol="0" anchor="ctr">
            <a:normAutofit/>
          </a:bodyPr>
          <a:lstStyle>
            <a:lvl1pPr>
              <a:lnSpc>
                <a:spcPct val="100000"/>
              </a:lnSpc>
              <a:defRPr lang="en-US" sz="215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54197" y="463661"/>
            <a:ext cx="8757877" cy="4533683"/>
          </a:xfrm>
        </p:spPr>
        <p:txBody>
          <a:bodyPr vert="horz" lIns="91440" tIns="45720" rIns="91440" bIns="45720" rtlCol="0" anchor="b">
            <a:normAutofit/>
          </a:bodyPr>
          <a:lstStyle>
            <a:lvl1pPr marL="0" indent="0">
              <a:lnSpc>
                <a:spcPct val="90000"/>
              </a:lnSpc>
              <a:buNone/>
              <a:defRPr lang="en-US" sz="22985"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78566753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5273417"/>
            <a:ext cx="9267600" cy="2286258"/>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35079" y="5786942"/>
            <a:ext cx="8076694" cy="1222553"/>
          </a:xfrm>
        </p:spPr>
        <p:txBody>
          <a:bodyPr vert="horz" lIns="91440" tIns="45720" rIns="91440" bIns="45720" rtlCol="0" anchor="ctr">
            <a:normAutofit/>
          </a:bodyPr>
          <a:lstStyle>
            <a:lvl1pPr>
              <a:lnSpc>
                <a:spcPct val="100000"/>
              </a:lnSpc>
              <a:defRPr lang="en-US" sz="1984"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46068" y="376956"/>
            <a:ext cx="9178409" cy="4777715"/>
          </a:xfrm>
        </p:spPr>
        <p:txBody>
          <a:bodyPr vert="horz" lIns="91440" tIns="45720" rIns="91440" bIns="45720" rtlCol="0" anchor="b">
            <a:normAutofit/>
          </a:bodyPr>
          <a:lstStyle>
            <a:lvl1pPr marL="0" indent="0">
              <a:lnSpc>
                <a:spcPct val="90000"/>
              </a:lnSpc>
              <a:buNone/>
              <a:defRPr lang="en-US" sz="22985"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638382" y="7035538"/>
            <a:ext cx="2329024" cy="372944"/>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7682351" y="7035538"/>
            <a:ext cx="1333396" cy="372944"/>
          </a:xfrm>
        </p:spPr>
        <p:txBody>
          <a:bodyPr/>
          <a:lstStyle/>
          <a:p>
            <a:fld id="{D7E3ECEC-7E7B-4FB9-BAE8-5C10F12795EA}" type="datetimeFigureOut">
              <a:rPr lang="en-US" smtClean="0"/>
              <a:t>12/22/2025</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7405422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638382" y="0"/>
            <a:ext cx="9442243" cy="6719711"/>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257246" y="951330"/>
            <a:ext cx="7758501" cy="5164364"/>
          </a:xfrm>
        </p:spPr>
        <p:txBody>
          <a:bodyPr anchor="b">
            <a:noAutofit/>
          </a:bodyPr>
          <a:lstStyle>
            <a:lvl1pPr marL="0" indent="0">
              <a:lnSpc>
                <a:spcPct val="90000"/>
              </a:lnSpc>
              <a:buNone/>
              <a:defRPr sz="5457" b="0"/>
            </a:lvl1pPr>
            <a:lvl2pPr marL="189006" indent="0">
              <a:lnSpc>
                <a:spcPct val="90000"/>
              </a:lnSpc>
              <a:buNone/>
              <a:defRPr sz="4961" b="0"/>
            </a:lvl2pPr>
            <a:lvl3pPr marL="378013" indent="0">
              <a:lnSpc>
                <a:spcPct val="90000"/>
              </a:lnSpc>
              <a:buNone/>
              <a:defRPr sz="4465" b="0"/>
            </a:lvl3pPr>
            <a:lvl4pPr marL="567019" indent="0">
              <a:lnSpc>
                <a:spcPct val="90000"/>
              </a:lnSpc>
              <a:buNone/>
              <a:defRPr sz="3969" b="0"/>
            </a:lvl4pPr>
            <a:lvl5pPr marL="756026" indent="0">
              <a:lnSpc>
                <a:spcPct val="90000"/>
              </a:lnSpc>
              <a:buNone/>
              <a:defRPr sz="3638"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0585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8211" y="104271"/>
            <a:ext cx="9605985" cy="6341100"/>
          </a:xfrm>
        </p:spPr>
        <p:txBody>
          <a:bodyPr anchor="t">
            <a:noAutofit/>
          </a:bodyPr>
          <a:lstStyle>
            <a:lvl1pPr marL="0" indent="0">
              <a:lnSpc>
                <a:spcPct val="90000"/>
              </a:lnSpc>
              <a:buNone/>
              <a:defRPr sz="5953" b="0" cap="all" spc="-83" baseline="0">
                <a:solidFill>
                  <a:schemeClr val="accent1"/>
                </a:solidFill>
              </a:defRPr>
            </a:lvl1pPr>
            <a:lvl2pPr marL="189006" indent="0">
              <a:lnSpc>
                <a:spcPct val="90000"/>
              </a:lnSpc>
              <a:buNone/>
              <a:defRPr sz="5953" b="0" cap="all" spc="-83" baseline="0">
                <a:solidFill>
                  <a:schemeClr val="accent1"/>
                </a:solidFill>
              </a:defRPr>
            </a:lvl2pPr>
            <a:lvl3pPr marL="378013" indent="0">
              <a:lnSpc>
                <a:spcPct val="90000"/>
              </a:lnSpc>
              <a:buNone/>
              <a:defRPr sz="5953" b="0" cap="all" spc="-83" baseline="0">
                <a:solidFill>
                  <a:schemeClr val="accent1"/>
                </a:solidFill>
              </a:defRPr>
            </a:lvl3pPr>
            <a:lvl4pPr marL="567019" indent="0">
              <a:lnSpc>
                <a:spcPct val="90000"/>
              </a:lnSpc>
              <a:buNone/>
              <a:defRPr sz="5953" b="0" cap="all" spc="-83" baseline="0">
                <a:solidFill>
                  <a:schemeClr val="accent1"/>
                </a:solidFill>
              </a:defRPr>
            </a:lvl4pPr>
            <a:lvl5pPr marL="756026" indent="0">
              <a:lnSpc>
                <a:spcPct val="90000"/>
              </a:lnSpc>
              <a:buNone/>
              <a:defRPr sz="5953" b="0" cap="all" spc="-83"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0490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24" name="PlaceHolder 2"/>
          <p:cNvSpPr>
            <a:spLocks noGrp="1"/>
          </p:cNvSpPr>
          <p:nvPr>
            <p:ph/>
          </p:nvPr>
        </p:nvSpPr>
        <p:spPr>
          <a:xfrm>
            <a:off x="504000" y="1769040"/>
            <a:ext cx="9071640" cy="43844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83ACAE8-2C41-459C-ACEC-F34A20E6B1AF}"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9210251" cy="6417150"/>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22807" y="317681"/>
            <a:ext cx="8248557" cy="5539879"/>
          </a:xfrm>
        </p:spPr>
        <p:txBody>
          <a:bodyPr anchor="t">
            <a:noAutofit/>
          </a:bodyPr>
          <a:lstStyle>
            <a:lvl1pPr marL="0" indent="0">
              <a:lnSpc>
                <a:spcPct val="90000"/>
              </a:lnSpc>
              <a:buNone/>
              <a:defRPr sz="5457" b="0" cap="all" spc="-83" baseline="0">
                <a:solidFill>
                  <a:schemeClr val="accent1"/>
                </a:solidFill>
              </a:defRPr>
            </a:lvl1pPr>
            <a:lvl2pPr marL="189006" indent="0">
              <a:lnSpc>
                <a:spcPct val="90000"/>
              </a:lnSpc>
              <a:buNone/>
              <a:defRPr sz="5457" b="0" cap="all" spc="-83" baseline="0">
                <a:solidFill>
                  <a:schemeClr val="accent1"/>
                </a:solidFill>
              </a:defRPr>
            </a:lvl2pPr>
            <a:lvl3pPr marL="378013" indent="0">
              <a:lnSpc>
                <a:spcPct val="90000"/>
              </a:lnSpc>
              <a:buNone/>
              <a:defRPr sz="5457" b="0" cap="all" spc="-83" baseline="0">
                <a:solidFill>
                  <a:schemeClr val="accent1"/>
                </a:solidFill>
              </a:defRPr>
            </a:lvl3pPr>
            <a:lvl4pPr marL="567019" indent="0">
              <a:lnSpc>
                <a:spcPct val="90000"/>
              </a:lnSpc>
              <a:buNone/>
              <a:defRPr sz="5457" b="0" cap="all" spc="-83" baseline="0">
                <a:solidFill>
                  <a:schemeClr val="accent1"/>
                </a:solidFill>
              </a:defRPr>
            </a:lvl4pPr>
            <a:lvl5pPr marL="756026" indent="0">
              <a:lnSpc>
                <a:spcPct val="90000"/>
              </a:lnSpc>
              <a:buNone/>
              <a:defRPr sz="5457" b="0" cap="all" spc="-83"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06824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8862772" cy="6156697"/>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56786" y="668197"/>
            <a:ext cx="7721873" cy="4994483"/>
          </a:xfrm>
        </p:spPr>
        <p:txBody>
          <a:bodyPr anchor="b">
            <a:normAutofit/>
          </a:bodyPr>
          <a:lstStyle>
            <a:lvl1pPr marL="0" indent="0">
              <a:lnSpc>
                <a:spcPct val="90000"/>
              </a:lnSpc>
              <a:buNone/>
              <a:defRPr sz="5457" b="0" cap="none" baseline="0">
                <a:solidFill>
                  <a:schemeClr val="accent1"/>
                </a:solidFill>
              </a:defRPr>
            </a:lvl1pPr>
            <a:lvl2pPr marL="189006" indent="0">
              <a:lnSpc>
                <a:spcPct val="90000"/>
              </a:lnSpc>
              <a:buNone/>
              <a:defRPr sz="4961" b="0" cap="none" baseline="0">
                <a:solidFill>
                  <a:schemeClr val="accent1"/>
                </a:solidFill>
              </a:defRPr>
            </a:lvl2pPr>
            <a:lvl3pPr marL="378013" indent="0">
              <a:lnSpc>
                <a:spcPct val="90000"/>
              </a:lnSpc>
              <a:buNone/>
              <a:defRPr sz="4465" b="0" cap="none" baseline="0">
                <a:solidFill>
                  <a:schemeClr val="accent1"/>
                </a:solidFill>
              </a:defRPr>
            </a:lvl3pPr>
            <a:lvl4pPr marL="567019" indent="0">
              <a:lnSpc>
                <a:spcPct val="90000"/>
              </a:lnSpc>
              <a:buNone/>
              <a:defRPr sz="3969" b="0" cap="none" baseline="0">
                <a:solidFill>
                  <a:schemeClr val="accent1"/>
                </a:solidFill>
              </a:defRPr>
            </a:lvl4pPr>
            <a:lvl5pPr marL="756026" indent="0">
              <a:lnSpc>
                <a:spcPct val="90000"/>
              </a:lnSpc>
              <a:buNone/>
              <a:defRPr sz="3638"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85907860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06551" y="-1249866"/>
            <a:ext cx="8807946" cy="1007957"/>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627" y="1604117"/>
            <a:ext cx="8394543" cy="5583773"/>
          </a:xfrm>
        </p:spPr>
        <p:txBody>
          <a:bodyPr anchor="b">
            <a:normAutofit/>
          </a:bodyPr>
          <a:lstStyle>
            <a:lvl1pPr marL="0" indent="0">
              <a:lnSpc>
                <a:spcPct val="90000"/>
              </a:lnSpc>
              <a:buNone/>
              <a:defRPr sz="5953" b="0">
                <a:solidFill>
                  <a:schemeClr val="accent1"/>
                </a:solidFill>
              </a:defRPr>
            </a:lvl1pPr>
            <a:lvl2pPr marL="189006" indent="0">
              <a:lnSpc>
                <a:spcPct val="90000"/>
              </a:lnSpc>
              <a:buNone/>
              <a:defRPr sz="5457" b="0">
                <a:solidFill>
                  <a:schemeClr val="accent1"/>
                </a:solidFill>
              </a:defRPr>
            </a:lvl2pPr>
            <a:lvl3pPr marL="378013" indent="0">
              <a:lnSpc>
                <a:spcPct val="90000"/>
              </a:lnSpc>
              <a:buNone/>
              <a:defRPr sz="4961" b="0">
                <a:solidFill>
                  <a:schemeClr val="accent1"/>
                </a:solidFill>
              </a:defRPr>
            </a:lvl3pPr>
            <a:lvl4pPr marL="567019" indent="0">
              <a:lnSpc>
                <a:spcPct val="90000"/>
              </a:lnSpc>
              <a:buNone/>
              <a:defRPr sz="4465" b="0">
                <a:solidFill>
                  <a:schemeClr val="accent1"/>
                </a:solidFill>
              </a:defRPr>
            </a:lvl4pPr>
            <a:lvl5pPr marL="756026" indent="0">
              <a:lnSpc>
                <a:spcPct val="90000"/>
              </a:lnSpc>
              <a:buNone/>
              <a:defRPr sz="3969"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35080" y="70557"/>
            <a:ext cx="2951754" cy="372944"/>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682351" y="70557"/>
            <a:ext cx="1333396" cy="372944"/>
          </a:xfrm>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140607" y="70557"/>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68193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8382" y="5606051"/>
            <a:ext cx="7415545" cy="834793"/>
          </a:xfrm>
        </p:spPr>
        <p:txBody>
          <a:bodyPr anchor="t">
            <a:normAutofit/>
          </a:bodyPr>
          <a:lstStyle>
            <a:lvl1pPr>
              <a:lnSpc>
                <a:spcPct val="120000"/>
              </a:lnSpc>
              <a:defRPr sz="1323">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8382" y="906030"/>
            <a:ext cx="7415545" cy="4124990"/>
          </a:xfrm>
        </p:spPr>
        <p:txBody>
          <a:bodyPr anchor="t">
            <a:normAutofit/>
          </a:bodyPr>
          <a:lstStyle>
            <a:lvl1pPr marL="113404" indent="-113404">
              <a:lnSpc>
                <a:spcPct val="100000"/>
              </a:lnSpc>
              <a:spcBef>
                <a:spcPts val="0"/>
              </a:spcBef>
              <a:buNone/>
              <a:defRPr sz="4961">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217733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5080" y="5473205"/>
            <a:ext cx="8136858" cy="1421219"/>
          </a:xfrm>
        </p:spPr>
        <p:txBody>
          <a:bodyPr anchor="ctr">
            <a:normAutofit/>
          </a:bodyPr>
          <a:lstStyle>
            <a:lvl1pPr>
              <a:lnSpc>
                <a:spcPct val="120000"/>
              </a:lnSpc>
              <a:defRPr sz="1488"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8381" y="804100"/>
            <a:ext cx="8136859" cy="4204429"/>
          </a:xfrm>
        </p:spPr>
        <p:txBody>
          <a:bodyPr anchor="t">
            <a:normAutofit/>
          </a:bodyPr>
          <a:lstStyle>
            <a:lvl1pPr marL="113404" indent="-113404">
              <a:lnSpc>
                <a:spcPct val="90000"/>
              </a:lnSpc>
              <a:spcBef>
                <a:spcPts val="0"/>
              </a:spcBef>
              <a:buNone/>
              <a:defRPr sz="5953">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12/22/2025</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83924198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683417"/>
            <a:ext cx="9482087" cy="1876258"/>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189287" y="6266603"/>
            <a:ext cx="7491587" cy="709887"/>
          </a:xfrm>
        </p:spPr>
        <p:txBody>
          <a:bodyPr anchor="ctr">
            <a:normAutofit/>
          </a:bodyPr>
          <a:lstStyle>
            <a:lvl1pPr algn="r">
              <a:lnSpc>
                <a:spcPct val="120000"/>
              </a:lnSpc>
              <a:defRPr sz="1323">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189288" y="1132537"/>
            <a:ext cx="7491587" cy="3748693"/>
          </a:xfrm>
        </p:spPr>
        <p:txBody>
          <a:bodyPr anchor="ctr">
            <a:normAutofit/>
          </a:bodyPr>
          <a:lstStyle>
            <a:lvl1pPr marL="113404" indent="-113404">
              <a:lnSpc>
                <a:spcPct val="100000"/>
              </a:lnSpc>
              <a:spcBef>
                <a:spcPts val="0"/>
              </a:spcBef>
              <a:buNone/>
              <a:defRPr sz="3969">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638382" y="7035538"/>
            <a:ext cx="2329024" cy="372944"/>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7682351" y="7035538"/>
            <a:ext cx="1333396" cy="372944"/>
          </a:xfrm>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280877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1" y="0"/>
            <a:ext cx="8937905" cy="5674796"/>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8"/>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634542" y="6082902"/>
            <a:ext cx="7411958" cy="902238"/>
          </a:xfrm>
        </p:spPr>
        <p:txBody>
          <a:bodyPr anchor="ctr">
            <a:normAutofit/>
          </a:bodyPr>
          <a:lstStyle>
            <a:lvl1pPr>
              <a:lnSpc>
                <a:spcPct val="120000"/>
              </a:lnSpc>
              <a:defRPr sz="1323"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4542" y="826751"/>
            <a:ext cx="7221273" cy="4189591"/>
          </a:xfrm>
        </p:spPr>
        <p:txBody>
          <a:bodyPr anchor="t">
            <a:normAutofit/>
          </a:bodyPr>
          <a:lstStyle>
            <a:lvl1pPr marL="113404" indent="-113404">
              <a:lnSpc>
                <a:spcPct val="90000"/>
              </a:lnSpc>
              <a:spcBef>
                <a:spcPts val="0"/>
              </a:spcBef>
              <a:buNone/>
              <a:defRPr sz="4465">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638382" y="7035538"/>
            <a:ext cx="2329024" cy="372944"/>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7682351" y="7035538"/>
            <a:ext cx="1333396" cy="372944"/>
          </a:xfrm>
        </p:spPr>
        <p:txBody>
          <a:bodyPr/>
          <a:lstStyle/>
          <a:p>
            <a:fld id="{D7E3ECEC-7E7B-4FB9-BAE8-5C10F12795EA}" type="datetimeFigureOut">
              <a:rPr lang="en-US" smtClean="0"/>
              <a:t>12/22/2025</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9137007" y="7035538"/>
            <a:ext cx="378023" cy="372944"/>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454978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0"/>
            <a:ext cx="8937905" cy="6191983"/>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378576" y="4760471"/>
            <a:ext cx="6089150" cy="1097935"/>
          </a:xfrm>
        </p:spPr>
        <p:txBody>
          <a:bodyPr anchor="ctr">
            <a:normAutofit/>
          </a:bodyPr>
          <a:lstStyle>
            <a:lvl1pPr algn="r">
              <a:lnSpc>
                <a:spcPct val="120000"/>
              </a:lnSpc>
              <a:defRPr sz="1158" b="0" spc="83"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635079" y="713969"/>
            <a:ext cx="7832646" cy="4046501"/>
          </a:xfrm>
        </p:spPr>
        <p:txBody>
          <a:bodyPr anchor="ctr">
            <a:normAutofit/>
          </a:bodyPr>
          <a:lstStyle>
            <a:lvl1pPr marL="113404" indent="-113404">
              <a:lnSpc>
                <a:spcPct val="100000"/>
              </a:lnSpc>
              <a:spcBef>
                <a:spcPts val="0"/>
              </a:spcBef>
              <a:buNone/>
              <a:defRPr sz="3969">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12/22/2025</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354305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5079" y="907161"/>
            <a:ext cx="8852049" cy="743961"/>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630039" y="1986759"/>
            <a:ext cx="4192009" cy="473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5286788" y="1986759"/>
            <a:ext cx="4192010" cy="473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20031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7172" y="907161"/>
            <a:ext cx="8844917" cy="60667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2833" y="1522015"/>
            <a:ext cx="4205766" cy="617113"/>
          </a:xfrm>
        </p:spPr>
        <p:txBody>
          <a:bodyPr anchor="b">
            <a:normAutofit/>
          </a:bodyPr>
          <a:lstStyle>
            <a:lvl1pPr marL="0" indent="0">
              <a:lnSpc>
                <a:spcPct val="90000"/>
              </a:lnSpc>
              <a:buNone/>
              <a:defRPr sz="1323" b="1" cap="all" baseline="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633202" y="2227655"/>
            <a:ext cx="4205510" cy="466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5277208" y="1522015"/>
            <a:ext cx="4205766" cy="617113"/>
          </a:xfrm>
        </p:spPr>
        <p:txBody>
          <a:bodyPr anchor="b">
            <a:normAutofit/>
          </a:bodyPr>
          <a:lstStyle>
            <a:lvl1pPr marL="0" indent="0">
              <a:lnSpc>
                <a:spcPct val="90000"/>
              </a:lnSpc>
              <a:buNone/>
              <a:defRPr sz="1323" b="1" cap="all" baseline="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5276578" y="2227655"/>
            <a:ext cx="4205511" cy="466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8865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Defaul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endParaRPr lang="en-US" sz="4400" b="0" u="none" strike="noStrike">
              <a:solidFill>
                <a:srgbClr val="000000"/>
              </a:solidFill>
              <a:effectLst/>
              <a:uFillTx/>
              <a:latin typeface="Arial"/>
            </a:endParaRPr>
          </a:p>
        </p:txBody>
      </p:sp>
      <p:sp>
        <p:nvSpPr>
          <p:cNvPr id="26" name="PlaceHolder 2"/>
          <p:cNvSpPr>
            <a:spLocks noGrp="1"/>
          </p:cNvSpPr>
          <p:nvPr>
            <p:ph/>
          </p:nvPr>
        </p:nvSpPr>
        <p:spPr>
          <a:xfrm>
            <a:off x="50400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7" name="PlaceHolder 3"/>
          <p:cNvSpPr>
            <a:spLocks noGrp="1"/>
          </p:cNvSpPr>
          <p:nvPr>
            <p:ph/>
          </p:nvPr>
        </p:nvSpPr>
        <p:spPr>
          <a:xfrm>
            <a:off x="5152680" y="176904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8" name="PlaceHolder 4"/>
          <p:cNvSpPr>
            <a:spLocks noGrp="1"/>
          </p:cNvSpPr>
          <p:nvPr>
            <p:ph/>
          </p:nvPr>
        </p:nvSpPr>
        <p:spPr>
          <a:xfrm>
            <a:off x="50400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29" name="PlaceHolder 5"/>
          <p:cNvSpPr>
            <a:spLocks noGrp="1"/>
          </p:cNvSpPr>
          <p:nvPr>
            <p:ph/>
          </p:nvPr>
        </p:nvSpPr>
        <p:spPr>
          <a:xfrm>
            <a:off x="5152680" y="4059360"/>
            <a:ext cx="4426920" cy="209124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rgbClr val="000000"/>
              </a:solidFill>
              <a:effectLst/>
              <a:uFillTx/>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4ED3B9A3-B4CE-44A4-94B4-7ADF4ABA6AA8}"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7171" y="907161"/>
            <a:ext cx="8845748" cy="913371"/>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78896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255709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5080" y="907161"/>
            <a:ext cx="2642099" cy="1658062"/>
          </a:xfrm>
        </p:spPr>
        <p:txBody>
          <a:bodyPr anchor="t">
            <a:normAutofit/>
          </a:bodyPr>
          <a:lstStyle>
            <a:lvl1pPr>
              <a:defRPr sz="1984"/>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5080" y="2547584"/>
            <a:ext cx="2642099" cy="4172128"/>
          </a:xfrm>
        </p:spPr>
        <p:txBody>
          <a:bodyPr anchor="t">
            <a:normAutofit/>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051271" y="922375"/>
            <a:ext cx="5430818" cy="57973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97654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38382" y="907161"/>
            <a:ext cx="2514863" cy="2170382"/>
          </a:xfrm>
        </p:spPr>
        <p:txBody>
          <a:bodyPr anchor="t">
            <a:normAutofit/>
          </a:bodyPr>
          <a:lstStyle>
            <a:lvl1pPr>
              <a:defRPr sz="1984"/>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35080" y="3469050"/>
            <a:ext cx="2514862" cy="3044632"/>
          </a:xfrm>
        </p:spPr>
        <p:txBody>
          <a:bodyPr vert="horz" lIns="91440" tIns="45720" rIns="91440" bIns="45720" rtlCol="0" anchor="b">
            <a:normAutofit/>
          </a:bodyPr>
          <a:lstStyle>
            <a:lvl1pPr marL="0" indent="0">
              <a:buNone/>
              <a:defRPr lang="en-US" sz="1323"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3723055" y="0"/>
            <a:ext cx="6357571" cy="6719711"/>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36598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630039" y="3175429"/>
            <a:ext cx="9450586" cy="4384247"/>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5277" y="209991"/>
            <a:ext cx="9792261" cy="2267903"/>
          </a:xfrm>
        </p:spPr>
        <p:txBody>
          <a:bodyPr anchor="t">
            <a:noAutofit/>
          </a:bodyPr>
          <a:lstStyle>
            <a:lvl1pPr>
              <a:defRPr sz="7276">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156571" y="3863833"/>
            <a:ext cx="8305159" cy="2939874"/>
          </a:xfrm>
        </p:spPr>
        <p:txBody>
          <a:bodyPr vert="horz" lIns="91440" tIns="45720" rIns="91440" bIns="45720" rtlCol="0">
            <a:normAutofit/>
          </a:bodyPr>
          <a:lstStyle>
            <a:lvl1pPr marL="0" indent="0">
              <a:buNone/>
              <a:defRPr lang="en-US" sz="1158" dirty="0"/>
            </a:lvl1pPr>
            <a:lvl2pPr marL="189006" indent="0">
              <a:buNone/>
              <a:defRPr lang="en-US" sz="1158" dirty="0"/>
            </a:lvl2pPr>
            <a:lvl3pPr marL="378013" indent="0">
              <a:buNone/>
              <a:defRPr lang="en-US" sz="992" dirty="0"/>
            </a:lvl3pPr>
            <a:lvl4pPr marL="567019" indent="0">
              <a:buNone/>
              <a:defRPr lang="en-US" sz="992" dirty="0"/>
            </a:lvl4pPr>
            <a:lvl5pPr marL="756026" indent="0">
              <a:buNone/>
              <a:defRPr lang="en-US" sz="992"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156571" y="6976740"/>
            <a:ext cx="2329024" cy="372944"/>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1785435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214014" y="3254635"/>
            <a:ext cx="7866610" cy="4305041"/>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6026" rtl="0" eaLnBrk="1" fontAlgn="auto" latinLnBrk="0" hangingPunct="1">
              <a:lnSpc>
                <a:spcPct val="100000"/>
              </a:lnSpc>
              <a:spcBef>
                <a:spcPts val="0"/>
              </a:spcBef>
              <a:spcAft>
                <a:spcPts val="0"/>
              </a:spcAft>
              <a:buClrTx/>
              <a:buSzTx/>
              <a:buFontTx/>
              <a:buNone/>
              <a:tabLst/>
              <a:defRPr/>
            </a:pPr>
            <a:endParaRPr kumimoji="0" lang="en-US" sz="1488"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3349" y="209991"/>
            <a:ext cx="8742326" cy="2728939"/>
          </a:xfrm>
        </p:spPr>
        <p:txBody>
          <a:bodyPr anchor="t">
            <a:noAutofit/>
          </a:bodyPr>
          <a:lstStyle>
            <a:lvl1pPr>
              <a:defRPr sz="7276">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2888269" y="4199819"/>
            <a:ext cx="5768044" cy="1847921"/>
          </a:xfrm>
        </p:spPr>
        <p:txBody>
          <a:bodyPr vert="horz" lIns="91440" tIns="45720" rIns="91440" bIns="45720" rtlCol="0">
            <a:normAutofit/>
          </a:bodyPr>
          <a:lstStyle>
            <a:lvl1pPr marL="0" indent="0">
              <a:buNone/>
              <a:defRPr lang="en-US" sz="1323" dirty="0"/>
            </a:lvl1pPr>
            <a:lvl2pPr marL="189006" indent="0">
              <a:buNone/>
              <a:defRPr lang="en-US" sz="1158" dirty="0"/>
            </a:lvl2pPr>
            <a:lvl3pPr marL="378013" indent="0">
              <a:buNone/>
              <a:defRPr lang="en-US" sz="992" dirty="0"/>
            </a:lvl3pPr>
            <a:lvl4pPr marL="567019" indent="0">
              <a:buNone/>
              <a:defRPr lang="en-US" sz="992" dirty="0"/>
            </a:lvl4pPr>
            <a:lvl5pPr marL="756026" indent="0">
              <a:buNone/>
              <a:defRPr lang="en-US" sz="992"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05049915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448392" y="685411"/>
            <a:ext cx="5996707" cy="1255282"/>
          </a:xfrm>
        </p:spPr>
        <p:txBody>
          <a:bodyPr/>
          <a:lstStyle/>
          <a:p>
            <a:r>
              <a:rPr lang="en-US" dirty="0"/>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470960" y="2331841"/>
            <a:ext cx="5974139" cy="4643971"/>
          </a:xfrm>
        </p:spPr>
        <p:txBody>
          <a:bodyPr anchor="t" anchorCtr="0"/>
          <a:lstStyle>
            <a:lvl1pPr marL="0" indent="0">
              <a:buNone/>
              <a:defRPr/>
            </a:lvl1pPr>
            <a:lvl2pPr marL="189006" indent="0">
              <a:buNone/>
              <a:defRPr/>
            </a:lvl2pPr>
            <a:lvl3pPr marL="378013" indent="0">
              <a:buNone/>
              <a:defRPr/>
            </a:lvl3pPr>
            <a:lvl4pPr marL="567019" indent="0">
              <a:buNone/>
              <a:defRPr/>
            </a:lvl4pPr>
            <a:lvl5pPr marL="75602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6754019" y="1"/>
            <a:ext cx="3326606" cy="7559675"/>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448392" y="7157193"/>
            <a:ext cx="1627498" cy="402483"/>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4369277" y="7157193"/>
            <a:ext cx="1319775" cy="402483"/>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6090221" y="7157193"/>
            <a:ext cx="354878" cy="402483"/>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37978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3540284" y="685411"/>
            <a:ext cx="5996707" cy="1255282"/>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3326606" cy="7559675"/>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3562853" y="2331841"/>
            <a:ext cx="5974139" cy="4643971"/>
          </a:xfrm>
        </p:spPr>
        <p:txBody>
          <a:bodyPr anchor="t" anchorCtr="0"/>
          <a:lstStyle>
            <a:lvl1pPr marL="0" indent="0">
              <a:buNone/>
              <a:defRPr/>
            </a:lvl1pPr>
            <a:lvl2pPr marL="189006" indent="0">
              <a:buNone/>
              <a:defRPr/>
            </a:lvl2pPr>
            <a:lvl3pPr marL="378013" indent="0">
              <a:buNone/>
              <a:defRPr/>
            </a:lvl3pPr>
            <a:lvl4pPr marL="567019" indent="0">
              <a:buNone/>
              <a:defRPr/>
            </a:lvl4pPr>
            <a:lvl5pPr marL="75602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3540285" y="7157193"/>
            <a:ext cx="1627498" cy="402483"/>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7461170" y="7157193"/>
            <a:ext cx="1319775" cy="402483"/>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9182114" y="7157193"/>
            <a:ext cx="354878" cy="402483"/>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4181334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429092" y="685411"/>
            <a:ext cx="3676775" cy="2058715"/>
          </a:xfrm>
        </p:spPr>
        <p:txBody>
          <a:bodyPr anchor="t">
            <a:noAutofit/>
          </a:bodyPr>
          <a:lstStyle>
            <a:lvl1pPr>
              <a:defRPr sz="463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449742" y="3186493"/>
            <a:ext cx="3678723" cy="3459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4434723" y="0"/>
            <a:ext cx="5645902" cy="7559675"/>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426325" y="7088410"/>
            <a:ext cx="1627498" cy="418733"/>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3773587" y="7088410"/>
            <a:ext cx="354878" cy="418733"/>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071909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5121" y="1108753"/>
            <a:ext cx="2972953" cy="2438665"/>
          </a:xfrm>
        </p:spPr>
        <p:txBody>
          <a:bodyPr anchor="t">
            <a:noAutofit/>
          </a:bodyPr>
          <a:lstStyle>
            <a:lvl1pPr>
              <a:defRPr sz="4630"/>
            </a:lvl1pPr>
          </a:lstStyle>
          <a:p>
            <a:r>
              <a:rPr lang="en-US" dirty="0"/>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11005"/>
            <a:ext cx="4111005" cy="402483"/>
          </a:xfrm>
        </p:spPr>
        <p:txBody>
          <a:bodyPr/>
          <a:lstStyle/>
          <a:p>
            <a:r>
              <a:rPr lang="en-US" dirty="0"/>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4348222" y="111005"/>
            <a:ext cx="4408621" cy="402483"/>
          </a:xfrm>
        </p:spPr>
        <p:txBody>
          <a:bodyPr/>
          <a:lstStyle/>
          <a:p>
            <a:endParaRPr lang="en-US" dirty="0"/>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9725747" y="111005"/>
            <a:ext cx="354878" cy="402483"/>
          </a:xfrm>
        </p:spPr>
        <p:txBody>
          <a:bodyPr/>
          <a:lstStyle/>
          <a:p>
            <a:fld id="{CC057153-B650-4DEB-B370-79DDCFDCE934}"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750146"/>
            <a:ext cx="2964645" cy="3786052"/>
          </a:xfrm>
        </p:spPr>
        <p:txBody>
          <a:bodyPr anchor="b">
            <a:normAutofit/>
          </a:bodyPr>
          <a:lstStyle>
            <a:lvl1pPr marL="0" indent="0">
              <a:buNone/>
              <a:defRPr sz="1158"/>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436861" y="917241"/>
            <a:ext cx="5545634" cy="6522443"/>
          </a:xfrm>
          <a:blipFill>
            <a:blip r:embed="rId2">
              <a:alphaModFix amt="70000"/>
            </a:blip>
            <a:stretch>
              <a:fillRect/>
            </a:stretch>
          </a:blipFill>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dirty="0"/>
              <a:t> </a:t>
            </a:r>
          </a:p>
        </p:txBody>
      </p:sp>
    </p:spTree>
    <p:extLst>
      <p:ext uri="{BB962C8B-B14F-4D97-AF65-F5344CB8AC3E}">
        <p14:creationId xmlns:p14="http://schemas.microsoft.com/office/powerpoint/2010/main" val="94922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a:t>Click to edit Master title style</a:t>
            </a:r>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38713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423386" y="685411"/>
            <a:ext cx="3661751" cy="2868140"/>
          </a:xfrm>
        </p:spPr>
        <p:txBody>
          <a:bodyPr anchor="t">
            <a:noAutofit/>
          </a:bodyPr>
          <a:lstStyle>
            <a:lvl1pPr>
              <a:defRPr sz="4630"/>
            </a:lvl1pPr>
          </a:lstStyle>
          <a:p>
            <a:r>
              <a:rPr lang="en-US" dirty="0"/>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438507" y="121656"/>
            <a:ext cx="3553420" cy="402483"/>
          </a:xfrm>
        </p:spPr>
        <p:txBody>
          <a:bodyPr/>
          <a:lstStyle/>
          <a:p>
            <a:r>
              <a:rPr lang="en-US" dirty="0"/>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4352727" y="115276"/>
            <a:ext cx="3999246" cy="402483"/>
          </a:xfrm>
        </p:spPr>
        <p:txBody>
          <a:bodyPr/>
          <a:lstStyle/>
          <a:p>
            <a:endParaRPr lang="en-US" dirty="0"/>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9207649" y="121656"/>
            <a:ext cx="354878" cy="402483"/>
          </a:xfrm>
        </p:spPr>
        <p:txBody>
          <a:body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4354830" y="665252"/>
            <a:ext cx="5207696" cy="2868140"/>
          </a:xfrm>
        </p:spPr>
        <p:txBody>
          <a:bodyPr vert="horz" lIns="91440" tIns="45720" rIns="91440" bIns="45720" rtlCol="0">
            <a:normAutofit/>
          </a:bodyPr>
          <a:lstStyle>
            <a:lvl1pPr marL="0" indent="0">
              <a:buNone/>
              <a:defRPr lang="en-US" dirty="0"/>
            </a:lvl1pPr>
            <a:lvl2pPr marL="189006" indent="0">
              <a:buNone/>
              <a:defRPr lang="en-US" dirty="0"/>
            </a:lvl2pPr>
            <a:lvl3pPr marL="378013" indent="0">
              <a:buNone/>
              <a:defRPr lang="en-US" dirty="0"/>
            </a:lvl3pPr>
            <a:lvl4pPr marL="567019" indent="0">
              <a:buNone/>
              <a:defRPr lang="en-US" dirty="0"/>
            </a:lvl4pPr>
            <a:lvl5pPr marL="756026"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779837"/>
            <a:ext cx="10080625" cy="3779838"/>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733943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4031" y="1511935"/>
            <a:ext cx="3865921" cy="1091953"/>
          </a:xfrm>
        </p:spPr>
        <p:txBody>
          <a:bodyPr anchor="t">
            <a:normAutofit/>
          </a:bodyPr>
          <a:lstStyle>
            <a:lvl1pPr>
              <a:defRPr sz="1984"/>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0E25853-B4C0-6343-932C-8347057D543C}" type="datetime1">
              <a:rPr lang="en-US" smtClean="0"/>
              <a:t>12/22/2025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4031" y="3027228"/>
            <a:ext cx="3865920" cy="3860475"/>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723228" y="1511935"/>
            <a:ext cx="4853367" cy="5375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367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6550" y="1511935"/>
            <a:ext cx="5925168" cy="668979"/>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04031" y="355751"/>
            <a:ext cx="756047" cy="312467"/>
          </a:xfrm>
        </p:spPr>
        <p:txBody>
          <a:bodyPr/>
          <a:lstStyle/>
          <a:p>
            <a:fld id="{87681AC7-A57B-7C4F-87C6-9184BA9FDCB8}" type="datetime1">
              <a:rPr lang="en-US" smtClean="0"/>
              <a:t>12/22/2025</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079129" y="355751"/>
            <a:ext cx="5922367" cy="312467"/>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8818027" y="355751"/>
            <a:ext cx="756047" cy="312467"/>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06551" y="2604256"/>
            <a:ext cx="5925168" cy="4283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3B8151E2-ED8A-E9B1-A83A-CF01A37B5F98}"/>
              </a:ext>
            </a:extLst>
          </p:cNvPr>
          <p:cNvSpPr>
            <a:spLocks noGrp="1"/>
          </p:cNvSpPr>
          <p:nvPr>
            <p:ph type="pic" sz="quarter" idx="13" hasCustomPrompt="1"/>
          </p:nvPr>
        </p:nvSpPr>
        <p:spPr>
          <a:xfrm>
            <a:off x="6751499" y="1514061"/>
            <a:ext cx="2822575" cy="5375769"/>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141452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093013" y="1511936"/>
            <a:ext cx="5483581" cy="668982"/>
          </a:xfrm>
        </p:spPr>
        <p:txBody>
          <a:bodyPr anchor="t"/>
          <a:lstStyle/>
          <a:p>
            <a:r>
              <a:rPr lang="en-US" dirty="0"/>
              <a:t>Click to edit Master title style</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04031" y="355751"/>
            <a:ext cx="756047" cy="312467"/>
          </a:xfrm>
        </p:spPr>
        <p:txBody>
          <a:bodyPr/>
          <a:lstStyle/>
          <a:p>
            <a:fld id="{C7436EE9-2482-7D4A-8C38-D7065D694086}" type="datetime1">
              <a:rPr lang="en-US" smtClean="0"/>
              <a:t>12/22/2025</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2079129" y="355751"/>
            <a:ext cx="5922367" cy="312467"/>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8815507" y="355751"/>
            <a:ext cx="756047" cy="312467"/>
          </a:xfrm>
        </p:spPr>
        <p:txBody>
          <a:bodyP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504031" y="1511934"/>
            <a:ext cx="3266657" cy="537577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093013" y="2604257"/>
            <a:ext cx="5478540" cy="43007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788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78933" y="2675491"/>
            <a:ext cx="3461089" cy="4304959"/>
          </a:xfrm>
          <a:blipFill>
            <a:blip r:embed="rId2">
              <a:alphaModFix amt="70000"/>
            </a:blip>
            <a:stretch>
              <a:fillRect l="-718" r="1"/>
            </a:stretch>
          </a:blipFill>
        </p:spPr>
        <p:txBody>
          <a:bodyPr vert="horz" lIns="91440" tIns="0" rIns="0" bIns="0" rtlCol="0">
            <a:noAutofit/>
          </a:bodyPr>
          <a:lstStyle>
            <a:lvl1pPr marL="0" indent="0">
              <a:buNone/>
              <a:defRPr lang="en-US" sz="1984" b="0" i="0"/>
            </a:lvl1pPr>
          </a:lstStyle>
          <a:p>
            <a:pPr marL="189006" lvl="0" indent="-189006">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4112" y="604772"/>
            <a:ext cx="4225909" cy="2747779"/>
          </a:xfrm>
        </p:spPr>
        <p:txBody>
          <a:bodyPr anchor="t" anchorCtr="0">
            <a:no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040313" y="605475"/>
            <a:ext cx="4618571" cy="6374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12/22/2025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371679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3326606" cy="7559675"/>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2564422" y="352784"/>
            <a:ext cx="7029813" cy="1387141"/>
          </a:xfrm>
        </p:spPr>
        <p:txBody>
          <a:bodyPr anchor="b">
            <a:no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923883" y="1901918"/>
            <a:ext cx="5670352" cy="5113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3923883" y="7113240"/>
            <a:ext cx="2889179" cy="402483"/>
          </a:xfrm>
        </p:spPr>
        <p:txBody>
          <a:bodyPr/>
          <a:lstStyle/>
          <a:p>
            <a:fld id="{1A5F77D0-C28E-4573-88F0-0A30FF98888E}" type="datetime1">
              <a:rPr lang="en-US" smtClean="0"/>
              <a:t>12/22/2025</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12196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5466547" cy="7559675"/>
          </a:xfrm>
          <a:blipFill>
            <a:blip r:embed="rId2">
              <a:alphaModFix amt="70000"/>
            </a:blip>
            <a:stretch>
              <a:fillRect/>
            </a:stretch>
          </a:blipFill>
        </p:spPr>
        <p:txBody>
          <a:bodyPr vert="horz" lIns="91440" tIns="0" rIns="0" bIns="0" rtlCol="0">
            <a:noAutofit/>
          </a:bodyPr>
          <a:lstStyle>
            <a:lvl1pPr marL="0" indent="0">
              <a:buNone/>
              <a:defRPr lang="en-US" sz="1984" b="0" i="0"/>
            </a:lvl1pPr>
          </a:lstStyle>
          <a:p>
            <a:pPr marL="189006" lvl="0" indent="-189006">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72920" y="604774"/>
            <a:ext cx="5141119" cy="1571446"/>
          </a:xfrm>
        </p:spPr>
        <p:txBody>
          <a:bodyPr anchor="b">
            <a:normAutofit/>
          </a:bodyPr>
          <a:lstStyle>
            <a:lvl1pPr>
              <a:defRPr sz="3307">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766122" y="2318301"/>
            <a:ext cx="3780234" cy="4737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5766122" y="7113240"/>
            <a:ext cx="756047" cy="402483"/>
          </a:xfrm>
        </p:spPr>
        <p:txBody>
          <a:bodyPr/>
          <a:lstStyle/>
          <a:p>
            <a:fld id="{D291CE83-67BA-4B15-B48A-7DC5C0636664}" type="datetime1">
              <a:rPr lang="en-US" smtClean="0"/>
              <a:t>12/22/2025</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2131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3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6550" y="755968"/>
            <a:ext cx="5670352" cy="122525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06550" y="2167107"/>
            <a:ext cx="5670352" cy="4629940"/>
          </a:xfrm>
        </p:spPr>
        <p:txBody>
          <a:bodyPr>
            <a:noAutofit/>
          </a:bodyPr>
          <a:lstStyle>
            <a:lvl1pPr>
              <a:defRPr sz="1158"/>
            </a:lvl1pPr>
            <a:lvl2pPr>
              <a:defRPr sz="1158"/>
            </a:lvl2pPr>
            <a:lvl3pPr>
              <a:defRPr sz="1158"/>
            </a:lvl3pPr>
            <a:lvl4pPr>
              <a:defRPr sz="1158"/>
            </a:lvl4pPr>
            <a:lvl5pPr>
              <a:defRPr sz="11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06551" y="6996249"/>
            <a:ext cx="2319573" cy="402483"/>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403082" y="6996249"/>
            <a:ext cx="2418942" cy="402483"/>
          </a:xfrm>
        </p:spPr>
        <p:txBody>
          <a:bodyPr>
            <a:noAutofit/>
          </a:bodyPr>
          <a:lstStyle/>
          <a:p>
            <a:fld id="{A7F72289-EB8A-47CA-A283-A769C9E761BF}" type="datetime1">
              <a:rPr lang="en-US" smtClean="0"/>
              <a:t>12/22/2025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5822024" y="6996249"/>
            <a:ext cx="354878" cy="402483"/>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90430" y="0"/>
            <a:ext cx="3390195" cy="7559675"/>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90628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889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5.xml"/><Relationship Id="rId21" Type="http://schemas.openxmlformats.org/officeDocument/2006/relationships/slideLayout" Target="../slideLayouts/slideLayout40.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theme" Target="../theme/theme3.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slideLayout" Target="../slideLayouts/slideLayout58.xml"/><Relationship Id="rId34" Type="http://schemas.openxmlformats.org/officeDocument/2006/relationships/slideLayout" Target="../slideLayouts/slideLayout53.xml"/><Relationship Id="rId50" Type="http://schemas.openxmlformats.org/officeDocument/2006/relationships/slideLayout" Target="../slideLayouts/slideLayout69.xml"/><Relationship Id="rId5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640" cy="1262160"/>
          </a:xfrm>
          <a:prstGeom prst="rect">
            <a:avLst/>
          </a:prstGeom>
          <a:noFill/>
          <a:ln w="0">
            <a:noFill/>
          </a:ln>
        </p:spPr>
        <p:txBody>
          <a:bodyPr lIns="0" tIns="0" rIns="0" bIns="0" anchor="ctr">
            <a:noAutofit/>
          </a:bodyPr>
          <a:lstStyle/>
          <a:p>
            <a:pPr indent="0" algn="ctr">
              <a:buNone/>
            </a:pPr>
            <a:r>
              <a:rPr lang="en-US" sz="4400" b="0" u="none" strike="noStrike">
                <a:solidFill>
                  <a:srgbClr val="000000"/>
                </a:solidFill>
                <a:effectLst/>
                <a:uFillTx/>
                <a:latin typeface="Arial"/>
              </a:rPr>
              <a:t>Click to edit the title text format</a:t>
            </a:r>
          </a:p>
        </p:txBody>
      </p:sp>
      <p:sp>
        <p:nvSpPr>
          <p:cNvPr id="3" name="PlaceHolder 2"/>
          <p:cNvSpPr>
            <a:spLocks noGrp="1"/>
          </p:cNvSpPr>
          <p:nvPr>
            <p:ph type="body"/>
          </p:nvPr>
        </p:nvSpPr>
        <p:spPr>
          <a:xfrm>
            <a:off x="504000" y="1769040"/>
            <a:ext cx="9071640" cy="4384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4" name="PlaceHolder 3"/>
          <p:cNvSpPr>
            <a:spLocks noGrp="1"/>
          </p:cNvSpPr>
          <p:nvPr>
            <p:ph type="dt" idx="1"/>
          </p:nvPr>
        </p:nvSpPr>
        <p:spPr>
          <a:xfrm>
            <a:off x="504000" y="6887160"/>
            <a:ext cx="2348280" cy="521280"/>
          </a:xfrm>
          <a:prstGeom prst="rect">
            <a:avLst/>
          </a:prstGeom>
          <a:noFill/>
          <a:ln w="0">
            <a:noFill/>
          </a:ln>
        </p:spPr>
        <p:txBody>
          <a:bodyPr lIns="0" tIns="0" rIns="0" bIns="0" anchor="t">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&lt;date/time&gt;</a:t>
            </a:r>
          </a:p>
        </p:txBody>
      </p:sp>
      <p:sp>
        <p:nvSpPr>
          <p:cNvPr id="5" name="PlaceHolder 4"/>
          <p:cNvSpPr>
            <a:spLocks noGrp="1"/>
          </p:cNvSpPr>
          <p:nvPr>
            <p:ph type="ftr" idx="2"/>
          </p:nvPr>
        </p:nvSpPr>
        <p:spPr>
          <a:xfrm>
            <a:off x="3447360" y="6887160"/>
            <a:ext cx="3195000" cy="521280"/>
          </a:xfrm>
          <a:prstGeom prst="rect">
            <a:avLst/>
          </a:prstGeom>
          <a:noFill/>
          <a:ln w="0">
            <a:noFill/>
          </a:ln>
        </p:spPr>
        <p:txBody>
          <a:bodyPr lIns="0" tIns="0" rIns="0" bIns="0" anchor="t">
            <a:noAutofit/>
          </a:bodyPr>
          <a:lstStyle>
            <a:lvl1pPr indent="0" algn="ctr">
              <a:buNone/>
              <a:defRPr lang="en-US" sz="1400" b="0" u="none" strike="noStrike">
                <a:solidFill>
                  <a:srgbClr val="000000"/>
                </a:solidFill>
                <a:effectLst/>
                <a:uFillTx/>
                <a:latin typeface="Times New Roman"/>
              </a:defRPr>
            </a:lvl1pPr>
          </a:lstStyle>
          <a:p>
            <a:pPr indent="0" algn="ctr">
              <a:buNone/>
            </a:pPr>
            <a:r>
              <a:rPr lang="en-US" sz="1400" b="0" u="none" strike="noStrike">
                <a:solidFill>
                  <a:srgbClr val="000000"/>
                </a:solidFill>
                <a:effectLst/>
                <a:uFillTx/>
                <a:latin typeface="Times New Roman"/>
              </a:rPr>
              <a:t>&lt;footer&gt;</a:t>
            </a:r>
          </a:p>
        </p:txBody>
      </p:sp>
      <p:sp>
        <p:nvSpPr>
          <p:cNvPr id="6" name="PlaceHolder 5"/>
          <p:cNvSpPr>
            <a:spLocks noGrp="1"/>
          </p:cNvSpPr>
          <p:nvPr>
            <p:ph type="sldNum" idx="3"/>
          </p:nvPr>
        </p:nvSpPr>
        <p:spPr>
          <a:xfrm>
            <a:off x="7227360" y="6887160"/>
            <a:ext cx="2348280" cy="521280"/>
          </a:xfrm>
          <a:prstGeom prst="rect">
            <a:avLst/>
          </a:prstGeom>
          <a:noFill/>
          <a:ln w="0">
            <a:noFill/>
          </a:ln>
        </p:spPr>
        <p:txBody>
          <a:bodyPr lIns="0" tIns="0" r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fld id="{CD540DB6-1127-4993-81AF-348935ED80CE}" type="slidenum">
              <a:rPr lang="en-US" sz="1400" b="0" u="none" strike="noStrike">
                <a:solidFill>
                  <a:srgbClr val="000000"/>
                </a:solidFill>
                <a:effectLst/>
                <a:uFillTx/>
                <a:latin typeface="Times New Roman"/>
              </a:rPr>
              <a:t>‹#›</a:t>
            </a:fld>
            <a:endParaRPr lang="en-US"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4031" y="1763926"/>
            <a:ext cx="9072563" cy="4989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031" y="7006700"/>
            <a:ext cx="2352146"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5BCAD085-E8A6-8845-BD4E-CB4CCA059FC4}" type="datetimeFigureOut">
              <a:rPr lang="en-US" smtClean="0"/>
              <a:t>12/22/2025</a:t>
            </a:fld>
            <a:endParaRPr lang="en-US"/>
          </a:p>
        </p:txBody>
      </p:sp>
      <p:sp>
        <p:nvSpPr>
          <p:cNvPr id="5" name="Footer Placeholder 4"/>
          <p:cNvSpPr>
            <a:spLocks noGrp="1"/>
          </p:cNvSpPr>
          <p:nvPr>
            <p:ph type="ftr" sz="quarter" idx="3"/>
          </p:nvPr>
        </p:nvSpPr>
        <p:spPr>
          <a:xfrm>
            <a:off x="3444214" y="7006700"/>
            <a:ext cx="31921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48" y="7006700"/>
            <a:ext cx="235214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7174008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78013" rtl="0" eaLnBrk="1" latinLnBrk="0" hangingPunct="1">
        <a:spcBef>
          <a:spcPct val="0"/>
        </a:spcBef>
        <a:buNone/>
        <a:defRPr sz="3638" kern="1200">
          <a:solidFill>
            <a:schemeClr val="tx1"/>
          </a:solidFill>
          <a:latin typeface="+mj-lt"/>
          <a:ea typeface="+mj-ea"/>
          <a:cs typeface="+mj-cs"/>
        </a:defRPr>
      </a:lvl1pPr>
    </p:titleStyle>
    <p:bodyStyle>
      <a:lvl1pPr marL="283510" indent="-283510" algn="l" defTabSz="378013" rtl="0" eaLnBrk="1" latinLnBrk="0" hangingPunct="1">
        <a:spcBef>
          <a:spcPct val="20000"/>
        </a:spcBef>
        <a:buFont typeface="Arial"/>
        <a:buChar char="•"/>
        <a:defRPr sz="2646" kern="1200">
          <a:solidFill>
            <a:schemeClr val="tx1"/>
          </a:solidFill>
          <a:latin typeface="+mn-lt"/>
          <a:ea typeface="+mn-ea"/>
          <a:cs typeface="+mn-cs"/>
        </a:defRPr>
      </a:lvl1pPr>
      <a:lvl2pPr marL="614271" indent="-236258" algn="l" defTabSz="378013" rtl="0" eaLnBrk="1" latinLnBrk="0" hangingPunct="1">
        <a:spcBef>
          <a:spcPct val="20000"/>
        </a:spcBef>
        <a:buFont typeface="Arial"/>
        <a:buChar char="–"/>
        <a:defRPr sz="2315" kern="1200">
          <a:solidFill>
            <a:schemeClr val="tx1"/>
          </a:solidFill>
          <a:latin typeface="+mn-lt"/>
          <a:ea typeface="+mn-ea"/>
          <a:cs typeface="+mn-cs"/>
        </a:defRPr>
      </a:lvl2pPr>
      <a:lvl3pPr marL="945032" indent="-189006" algn="l" defTabSz="378013" rtl="0" eaLnBrk="1" latinLnBrk="0" hangingPunct="1">
        <a:spcBef>
          <a:spcPct val="20000"/>
        </a:spcBef>
        <a:buFont typeface="Arial"/>
        <a:buChar char="•"/>
        <a:defRPr sz="1984" kern="1200">
          <a:solidFill>
            <a:schemeClr val="tx1"/>
          </a:solidFill>
          <a:latin typeface="+mn-lt"/>
          <a:ea typeface="+mn-ea"/>
          <a:cs typeface="+mn-cs"/>
        </a:defRPr>
      </a:lvl3pPr>
      <a:lvl4pPr marL="1323045" indent="-189006" algn="l" defTabSz="378013" rtl="0" eaLnBrk="1" latinLnBrk="0" hangingPunct="1">
        <a:spcBef>
          <a:spcPct val="20000"/>
        </a:spcBef>
        <a:buFont typeface="Arial"/>
        <a:buChar char="–"/>
        <a:defRPr sz="1654" kern="1200">
          <a:solidFill>
            <a:schemeClr val="tx1"/>
          </a:solidFill>
          <a:latin typeface="+mn-lt"/>
          <a:ea typeface="+mn-ea"/>
          <a:cs typeface="+mn-cs"/>
        </a:defRPr>
      </a:lvl4pPr>
      <a:lvl5pPr marL="1701058" indent="-189006" algn="l" defTabSz="378013" rtl="0" eaLnBrk="1" latinLnBrk="0" hangingPunct="1">
        <a:spcBef>
          <a:spcPct val="20000"/>
        </a:spcBef>
        <a:buFont typeface="Arial"/>
        <a:buChar char="»"/>
        <a:defRPr sz="1654" kern="1200">
          <a:solidFill>
            <a:schemeClr val="tx1"/>
          </a:solidFill>
          <a:latin typeface="+mn-lt"/>
          <a:ea typeface="+mn-ea"/>
          <a:cs typeface="+mn-cs"/>
        </a:defRPr>
      </a:lvl5pPr>
      <a:lvl6pPr marL="2079071" indent="-189006" algn="l" defTabSz="378013" rtl="0" eaLnBrk="1" latinLnBrk="0" hangingPunct="1">
        <a:spcBef>
          <a:spcPct val="20000"/>
        </a:spcBef>
        <a:buFont typeface="Arial"/>
        <a:buChar char="•"/>
        <a:defRPr sz="1654" kern="1200">
          <a:solidFill>
            <a:schemeClr val="tx1"/>
          </a:solidFill>
          <a:latin typeface="+mn-lt"/>
          <a:ea typeface="+mn-ea"/>
          <a:cs typeface="+mn-cs"/>
        </a:defRPr>
      </a:lvl6pPr>
      <a:lvl7pPr marL="2457084" indent="-189006" algn="l" defTabSz="378013" rtl="0" eaLnBrk="1" latinLnBrk="0" hangingPunct="1">
        <a:spcBef>
          <a:spcPct val="20000"/>
        </a:spcBef>
        <a:buFont typeface="Arial"/>
        <a:buChar char="•"/>
        <a:defRPr sz="1654" kern="1200">
          <a:solidFill>
            <a:schemeClr val="tx1"/>
          </a:solidFill>
          <a:latin typeface="+mn-lt"/>
          <a:ea typeface="+mn-ea"/>
          <a:cs typeface="+mn-cs"/>
        </a:defRPr>
      </a:lvl7pPr>
      <a:lvl8pPr marL="2835097" indent="-189006" algn="l" defTabSz="378013" rtl="0" eaLnBrk="1" latinLnBrk="0" hangingPunct="1">
        <a:spcBef>
          <a:spcPct val="20000"/>
        </a:spcBef>
        <a:buFont typeface="Arial"/>
        <a:buChar char="•"/>
        <a:defRPr sz="1654" kern="1200">
          <a:solidFill>
            <a:schemeClr val="tx1"/>
          </a:solidFill>
          <a:latin typeface="+mn-lt"/>
          <a:ea typeface="+mn-ea"/>
          <a:cs typeface="+mn-cs"/>
        </a:defRPr>
      </a:lvl8pPr>
      <a:lvl9pPr marL="3213110" indent="-189006" algn="l" defTabSz="378013" rtl="0" eaLnBrk="1" latinLnBrk="0" hangingPunct="1">
        <a:spcBef>
          <a:spcPct val="20000"/>
        </a:spcBef>
        <a:buFont typeface="Arial"/>
        <a:buChar char="•"/>
        <a:defRPr sz="1654" kern="1200">
          <a:solidFill>
            <a:schemeClr val="tx1"/>
          </a:solidFill>
          <a:latin typeface="+mn-lt"/>
          <a:ea typeface="+mn-ea"/>
          <a:cs typeface="+mn-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8382" y="910234"/>
            <a:ext cx="8843706" cy="6821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40502" y="1661047"/>
            <a:ext cx="8841586" cy="50586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38382" y="6976740"/>
            <a:ext cx="2329024" cy="372944"/>
          </a:xfrm>
          <a:prstGeom prst="rect">
            <a:avLst/>
          </a:prstGeom>
        </p:spPr>
        <p:txBody>
          <a:bodyPr vert="horz" lIns="91440" tIns="45720" rIns="91440" bIns="45720" rtlCol="0" anchor="ctr"/>
          <a:lstStyle>
            <a:lvl1pPr algn="l">
              <a:defRPr sz="62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7682351" y="6976740"/>
            <a:ext cx="1333396" cy="372944"/>
          </a:xfrm>
          <a:prstGeom prst="rect">
            <a:avLst/>
          </a:prstGeom>
        </p:spPr>
        <p:txBody>
          <a:bodyPr vert="horz" lIns="91440" tIns="45720" rIns="91440" bIns="45720" rtlCol="0" anchor="ctr"/>
          <a:lstStyle>
            <a:lvl1pPr algn="r">
              <a:defRPr sz="620">
                <a:solidFill>
                  <a:schemeClr val="tx1"/>
                </a:solidFill>
              </a:defRPr>
            </a:lvl1pPr>
          </a:lstStyle>
          <a:p>
            <a:fld id="{D7E3ECEC-7E7B-4FB9-BAE8-5C10F12795EA}" type="datetimeFigureOut">
              <a:rPr lang="en-US" smtClean="0"/>
              <a:t>12/22/2025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9137007" y="6976740"/>
            <a:ext cx="378023" cy="372944"/>
          </a:xfrm>
          <a:prstGeom prst="rect">
            <a:avLst/>
          </a:prstGeom>
        </p:spPr>
        <p:txBody>
          <a:bodyPr vert="horz" lIns="91440" tIns="45720" rIns="91440" bIns="45720" rtlCol="0" anchor="ctr"/>
          <a:lstStyle>
            <a:lvl1pPr algn="r">
              <a:defRPr sz="62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749263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736" r:id="rId67"/>
    <p:sldLayoutId id="2147483737" r:id="rId68"/>
  </p:sldLayoutIdLst>
  <p:txStyles>
    <p:titleStyle>
      <a:lvl1pPr algn="l" defTabSz="756026" rtl="0" eaLnBrk="1" latinLnBrk="0" hangingPunct="1">
        <a:lnSpc>
          <a:spcPct val="95000"/>
        </a:lnSpc>
        <a:spcBef>
          <a:spcPct val="0"/>
        </a:spcBef>
        <a:buNone/>
        <a:defRPr sz="2067" b="0" kern="1200" cap="all" baseline="0">
          <a:solidFill>
            <a:schemeClr val="tx1"/>
          </a:solidFill>
          <a:latin typeface="+mj-lt"/>
          <a:ea typeface="+mj-ea"/>
          <a:cs typeface="+mj-cs"/>
        </a:defRPr>
      </a:lvl1pPr>
    </p:titleStyle>
    <p:bodyStyle>
      <a:lvl1pPr marL="236258" indent="-236258" algn="l" defTabSz="756026" rtl="0" eaLnBrk="1" latinLnBrk="0" hangingPunct="1">
        <a:lnSpc>
          <a:spcPct val="120000"/>
        </a:lnSpc>
        <a:spcBef>
          <a:spcPts val="827"/>
        </a:spcBef>
        <a:buFont typeface="Arial" panose="020B0604020202020204" pitchFamily="34" charset="0"/>
        <a:buChar char="•"/>
        <a:defRPr sz="1158" kern="1200">
          <a:solidFill>
            <a:schemeClr val="tx1"/>
          </a:solidFill>
          <a:latin typeface="+mn-lt"/>
          <a:ea typeface="+mn-ea"/>
          <a:cs typeface="+mn-cs"/>
        </a:defRPr>
      </a:lvl1pPr>
      <a:lvl2pPr marL="330761"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2pPr>
      <a:lvl3pPr marL="519768"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3pPr>
      <a:lvl4pPr marL="708774"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4pPr>
      <a:lvl5pPr marL="897781" indent="-141755" algn="l" defTabSz="756026" rtl="0" eaLnBrk="1" latinLnBrk="0" hangingPunct="1">
        <a:lnSpc>
          <a:spcPct val="120000"/>
        </a:lnSpc>
        <a:spcBef>
          <a:spcPts val="413"/>
        </a:spcBef>
        <a:buFont typeface="Arial" panose="020B0604020202020204" pitchFamily="34" charset="0"/>
        <a:buChar char="•"/>
        <a:defRPr sz="115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atlantic.com/politics/archive/2013/12/82-years-before-edward-snowden-there-was-herbert-o-yardley/282019/" TargetMode="Externa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6FAB-9B58-CCA2-A9B4-04405F766CE9}"/>
              </a:ext>
            </a:extLst>
          </p:cNvPr>
          <p:cNvSpPr>
            <a:spLocks noGrp="1"/>
          </p:cNvSpPr>
          <p:nvPr>
            <p:ph type="ctrTitle"/>
          </p:nvPr>
        </p:nvSpPr>
        <p:spPr>
          <a:xfrm>
            <a:off x="1002531" y="2002551"/>
            <a:ext cx="4394522" cy="524305"/>
          </a:xfrm>
        </p:spPr>
        <p:txBody>
          <a:bodyPr>
            <a:normAutofit fontScale="90000"/>
          </a:bodyPr>
          <a:lstStyle/>
          <a:p>
            <a:r>
              <a:rPr lang="en-US" dirty="0"/>
              <a:t>Introduction to Cryptology</a:t>
            </a:r>
            <a:br>
              <a:rPr lang="en-US"/>
            </a:br>
            <a:r>
              <a:rPr lang="en-US" sz="1674"/>
              <a:t>IT-233</a:t>
            </a:r>
            <a:br>
              <a:rPr lang="en-US" sz="1674" dirty="0"/>
            </a:br>
            <a:r>
              <a:rPr lang="en-US" sz="1674" dirty="0"/>
              <a:t>    Yosef Mendelsohn</a:t>
            </a:r>
            <a:r>
              <a:rPr lang="en-US" dirty="0"/>
              <a:t>	</a:t>
            </a:r>
          </a:p>
        </p:txBody>
      </p:sp>
      <p:sp>
        <p:nvSpPr>
          <p:cNvPr id="3" name="Subtitle 2">
            <a:extLst>
              <a:ext uri="{FF2B5EF4-FFF2-40B4-BE49-F238E27FC236}">
                <a16:creationId xmlns:a16="http://schemas.microsoft.com/office/drawing/2014/main" id="{B6726F2E-93ED-8EDE-4F8E-F80178BBCDC0}"/>
              </a:ext>
            </a:extLst>
          </p:cNvPr>
          <p:cNvSpPr>
            <a:spLocks noGrp="1"/>
          </p:cNvSpPr>
          <p:nvPr>
            <p:ph type="subTitle" idx="1"/>
          </p:nvPr>
        </p:nvSpPr>
        <p:spPr>
          <a:xfrm>
            <a:off x="1839226" y="3275806"/>
            <a:ext cx="2918483" cy="1953121"/>
          </a:xfrm>
        </p:spPr>
        <p:txBody>
          <a:bodyPr>
            <a:normAutofit fontScale="92500" lnSpcReduction="20000"/>
          </a:bodyPr>
          <a:lstStyle/>
          <a:p>
            <a:r>
              <a:rPr lang="en-US" sz="1406" dirty="0"/>
              <a:t>Lecture #5: </a:t>
            </a:r>
          </a:p>
          <a:p>
            <a:r>
              <a:rPr lang="en-US" sz="1406" dirty="0"/>
              <a:t>Introduction to Cryptology: </a:t>
            </a:r>
          </a:p>
          <a:p>
            <a:r>
              <a:rPr lang="en-US" sz="1406" dirty="0"/>
              <a:t>	ADFGVX Cipher</a:t>
            </a:r>
          </a:p>
          <a:p>
            <a:r>
              <a:rPr lang="en-US" sz="1406" dirty="0"/>
              <a:t>   </a:t>
            </a:r>
          </a:p>
          <a:p>
            <a:pPr marL="177194" indent="-177194">
              <a:buFontTx/>
              <a:buChar char="-"/>
            </a:pPr>
            <a:r>
              <a:rPr lang="en-US" sz="909" dirty="0"/>
              <a:t>Review of Polybius, Columnar Transposition</a:t>
            </a:r>
          </a:p>
          <a:p>
            <a:pPr marL="177194" indent="-177194">
              <a:buFontTx/>
              <a:buChar char="-"/>
            </a:pPr>
            <a:r>
              <a:rPr lang="en-US" sz="909" dirty="0"/>
              <a:t>Encryption &amp; Decryption of ADFGVX</a:t>
            </a:r>
          </a:p>
          <a:p>
            <a:pPr marL="177194" indent="-177194">
              <a:buFontTx/>
              <a:buChar char="-"/>
            </a:pPr>
            <a:r>
              <a:rPr lang="en-US" sz="909" dirty="0"/>
              <a:t>Overview of Cryptanalysis of ADFGVX</a:t>
            </a:r>
          </a:p>
          <a:p>
            <a:pPr marL="177194" indent="-177194">
              <a:buFontTx/>
              <a:buChar char="-"/>
            </a:pPr>
            <a:r>
              <a:rPr lang="en-US" sz="909" dirty="0"/>
              <a:t>Yardley</a:t>
            </a:r>
          </a:p>
          <a:p>
            <a:pPr marL="177194" indent="-177194">
              <a:buFontTx/>
              <a:buChar char="-"/>
            </a:pPr>
            <a:endParaRPr lang="en-US" sz="909" dirty="0"/>
          </a:p>
          <a:p>
            <a:pPr marL="177194" indent="-177194">
              <a:buFontTx/>
              <a:buChar char="-"/>
            </a:pPr>
            <a:endParaRPr lang="en-US" sz="909" dirty="0"/>
          </a:p>
          <a:p>
            <a:pPr marL="177194" indent="-177194">
              <a:buFontTx/>
              <a:buChar char="-"/>
            </a:pPr>
            <a:endParaRPr lang="en-US" sz="909" dirty="0"/>
          </a:p>
          <a:p>
            <a:r>
              <a:rPr lang="en-US" dirty="0"/>
              <a:t> </a:t>
            </a:r>
          </a:p>
        </p:txBody>
      </p:sp>
      <p:pic>
        <p:nvPicPr>
          <p:cNvPr id="5" name="Content Placeholder 3" descr="Flag of the Federated States of Micronesia on a computer binary codes falling from the top and fading away.">
            <a:extLst>
              <a:ext uri="{FF2B5EF4-FFF2-40B4-BE49-F238E27FC236}">
                <a16:creationId xmlns:a16="http://schemas.microsoft.com/office/drawing/2014/main" id="{7A1413A9-C4EA-43E7-8B77-2856DA8DDA50}"/>
              </a:ext>
            </a:extLst>
          </p:cNvPr>
          <p:cNvPicPr>
            <a:picLocks noGrp="1" noChangeAspect="1"/>
          </p:cNvPicPr>
          <p:nvPr>
            <p:ph type="pic" sz="quarter" idx="13"/>
          </p:nvPr>
        </p:nvPicPr>
        <p:blipFill>
          <a:blip r:embed="rId3"/>
          <a:srcRect l="13242" r="20088" b="-1"/>
          <a:stretch>
            <a:fillRect/>
          </a:stretch>
        </p:blipFill>
        <p:spPr>
          <a:xfrm>
            <a:off x="5322916" y="944661"/>
            <a:ext cx="3497631" cy="5670352"/>
          </a:xfrm>
          <a:prstGeom prst="rect">
            <a:avLst/>
          </a:prstGeom>
          <a:noFill/>
        </p:spPr>
      </p:pic>
    </p:spTree>
    <p:extLst>
      <p:ext uri="{BB962C8B-B14F-4D97-AF65-F5344CB8AC3E}">
        <p14:creationId xmlns:p14="http://schemas.microsoft.com/office/powerpoint/2010/main" val="24272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BF119-2697-A3AE-CE00-D7BDEA843130}"/>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1DF3C069-EAED-F64A-2FD3-29E4FA4C9739}"/>
              </a:ext>
            </a:extLst>
          </p:cNvPr>
          <p:cNvSpPr>
            <a:spLocks noGrp="1"/>
          </p:cNvSpPr>
          <p:nvPr>
            <p:ph type="title"/>
          </p:nvPr>
        </p:nvSpPr>
        <p:spPr>
          <a:xfrm>
            <a:off x="504492" y="0"/>
            <a:ext cx="3725602" cy="443198"/>
          </a:xfrm>
          <a:prstGeom prst="rect">
            <a:avLst/>
          </a:prstGeom>
          <a:noFill/>
          <a:ln w="0">
            <a:noFill/>
          </a:ln>
        </p:spPr>
        <p:txBody>
          <a:bodyPr wrap="square" lIns="0" tIns="0" rIns="0" bIns="0" anchor="ctr">
            <a:spAutoFit/>
          </a:bodyPr>
          <a:lstStyle/>
          <a:p>
            <a:pPr indent="0" algn="ctr">
              <a:buNone/>
            </a:pPr>
            <a:r>
              <a:rPr lang="en-US" sz="3200" b="0" u="none" strike="noStrike" dirty="0">
                <a:solidFill>
                  <a:srgbClr val="000000"/>
                </a:solidFill>
                <a:effectLst/>
                <a:uFillTx/>
                <a:latin typeface="Arial"/>
              </a:rPr>
              <a:t>Exercise</a:t>
            </a:r>
          </a:p>
        </p:txBody>
      </p:sp>
      <p:sp>
        <p:nvSpPr>
          <p:cNvPr id="3" name="TextBox 2">
            <a:extLst>
              <a:ext uri="{FF2B5EF4-FFF2-40B4-BE49-F238E27FC236}">
                <a16:creationId xmlns:a16="http://schemas.microsoft.com/office/drawing/2014/main" id="{5706A8D2-1985-6195-87CD-E19474C5E427}"/>
              </a:ext>
            </a:extLst>
          </p:cNvPr>
          <p:cNvSpPr txBox="1"/>
          <p:nvPr/>
        </p:nvSpPr>
        <p:spPr>
          <a:xfrm>
            <a:off x="130484" y="607051"/>
            <a:ext cx="4909828" cy="6709529"/>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Using </a:t>
            </a:r>
            <a:r>
              <a:rPr lang="en-US" sz="1400">
                <a:solidFill>
                  <a:srgbClr val="000000"/>
                </a:solidFill>
              </a:rPr>
              <a:t>the ADFGVX Polybius </a:t>
            </a:r>
            <a:r>
              <a:rPr lang="en-US" sz="1400" dirty="0">
                <a:solidFill>
                  <a:srgbClr val="000000"/>
                </a:solidFill>
              </a:rPr>
              <a:t>square, followed </a:t>
            </a:r>
            <a:r>
              <a:rPr lang="en-US" sz="1400">
                <a:solidFill>
                  <a:srgbClr val="000000"/>
                </a:solidFill>
              </a:rPr>
              <a:t>by columnar </a:t>
            </a:r>
            <a:r>
              <a:rPr lang="en-US" sz="1400" dirty="0">
                <a:solidFill>
                  <a:srgbClr val="000000"/>
                </a:solidFill>
              </a:rPr>
              <a:t>transposition with the key word “</a:t>
            </a:r>
            <a:r>
              <a:rPr lang="en-US" sz="1400" u="sng" dirty="0">
                <a:solidFill>
                  <a:srgbClr val="000000"/>
                </a:solidFill>
              </a:rPr>
              <a:t>BRIE</a:t>
            </a:r>
            <a:r>
              <a:rPr lang="en-US" sz="1400" dirty="0">
                <a:solidFill>
                  <a:srgbClr val="000000"/>
                </a:solidFill>
              </a:rPr>
              <a:t>”, encipher the statement: </a:t>
            </a:r>
            <a:r>
              <a:rPr lang="en-US" sz="1400" b="1" dirty="0">
                <a:solidFill>
                  <a:srgbClr val="000000"/>
                </a:solidFill>
              </a:rPr>
              <a:t>GUTEN TAG</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b="1" dirty="0">
                <a:solidFill>
                  <a:srgbClr val="000000"/>
                </a:solidFill>
              </a:rPr>
              <a:t>Answer: </a:t>
            </a:r>
          </a:p>
          <a:p>
            <a:pPr marL="108000">
              <a:spcBef>
                <a:spcPts val="1417"/>
              </a:spcBef>
              <a:buClr>
                <a:srgbClr val="000000"/>
              </a:buClr>
              <a:buSzPct val="45000"/>
            </a:pPr>
            <a:r>
              <a:rPr lang="en-US" sz="1400" dirty="0">
                <a:solidFill>
                  <a:srgbClr val="000000"/>
                </a:solidFill>
              </a:rPr>
              <a:t>We begin with the Polybius cipher and encrypt GUTEN TAG into:  </a:t>
            </a:r>
            <a:r>
              <a:rPr lang="it-IT" sz="1400" b="1" dirty="0">
                <a:solidFill>
                  <a:srgbClr val="000000"/>
                </a:solidFill>
                <a:latin typeface="Courier New" panose="02070309020205020404" pitchFamily="49" charset="0"/>
                <a:cs typeface="Courier New" panose="02070309020205020404" pitchFamily="49" charset="0"/>
              </a:rPr>
              <a:t>XX GX XG XA FA XG DG XX</a:t>
            </a:r>
          </a:p>
          <a:p>
            <a:pPr marL="108000">
              <a:spcBef>
                <a:spcPts val="1417"/>
              </a:spcBef>
              <a:buClr>
                <a:srgbClr val="000000"/>
              </a:buClr>
              <a:buSzPct val="45000"/>
            </a:pPr>
            <a:r>
              <a:rPr lang="it-IT" sz="1400">
                <a:solidFill>
                  <a:srgbClr val="000000"/>
                </a:solidFill>
              </a:rPr>
              <a:t>Since our key is 4 characters, we will have 4 columns. We will therefore end up with 4 rows (since our message is 16 characters).  We </a:t>
            </a:r>
            <a:r>
              <a:rPr lang="it-IT" sz="1400" dirty="0">
                <a:solidFill>
                  <a:srgbClr val="000000"/>
                </a:solidFill>
              </a:rPr>
              <a:t>enter this information </a:t>
            </a:r>
            <a:r>
              <a:rPr lang="it-IT" sz="1400">
                <a:solidFill>
                  <a:srgbClr val="000000"/>
                </a:solidFill>
              </a:rPr>
              <a:t>into the table. Remember to enter </a:t>
            </a:r>
            <a:r>
              <a:rPr lang="it-IT" sz="1400" u="sng">
                <a:solidFill>
                  <a:srgbClr val="000000"/>
                </a:solidFill>
              </a:rPr>
              <a:t>row by row</a:t>
            </a:r>
            <a:r>
              <a:rPr lang="it-IT" sz="1400">
                <a:solidFill>
                  <a:srgbClr val="000000"/>
                </a:solidFill>
              </a:rPr>
              <a:t>. </a:t>
            </a:r>
            <a:endParaRPr lang="it-IT" sz="1400" dirty="0">
              <a:solidFill>
                <a:srgbClr val="000000"/>
              </a:solidFill>
            </a:endParaRPr>
          </a:p>
          <a:p>
            <a:pPr marL="108000">
              <a:spcBef>
                <a:spcPts val="1417"/>
              </a:spcBef>
              <a:buClr>
                <a:srgbClr val="000000"/>
              </a:buClr>
              <a:buSzPct val="45000"/>
            </a:pPr>
            <a:endParaRPr lang="it-IT" sz="1400" dirty="0">
              <a:solidFill>
                <a:srgbClr val="000000"/>
              </a:solidFill>
            </a:endParaRPr>
          </a:p>
          <a:p>
            <a:pPr marL="108000">
              <a:spcBef>
                <a:spcPts val="1417"/>
              </a:spcBef>
              <a:buClr>
                <a:srgbClr val="000000"/>
              </a:buClr>
              <a:buSzPct val="45000"/>
            </a:pPr>
            <a:endParaRPr lang="it-IT" sz="1400" dirty="0">
              <a:solidFill>
                <a:srgbClr val="000000"/>
              </a:solidFill>
            </a:endParaRPr>
          </a:p>
          <a:p>
            <a:pPr marL="108000">
              <a:spcBef>
                <a:spcPts val="1417"/>
              </a:spcBef>
              <a:buClr>
                <a:srgbClr val="000000"/>
              </a:buClr>
              <a:buSzPct val="45000"/>
            </a:pPr>
            <a:endParaRPr lang="it-IT" sz="1400" dirty="0">
              <a:solidFill>
                <a:srgbClr val="000000"/>
              </a:solidFill>
            </a:endParaRPr>
          </a:p>
          <a:p>
            <a:pPr marL="108000">
              <a:spcBef>
                <a:spcPts val="1417"/>
              </a:spcBef>
              <a:buClr>
                <a:srgbClr val="000000"/>
              </a:buClr>
              <a:buSzPct val="45000"/>
            </a:pPr>
            <a:r>
              <a:rPr lang="en-US" sz="1400" dirty="0">
                <a:solidFill>
                  <a:srgbClr val="000000"/>
                </a:solidFill>
              </a:rPr>
              <a:t>We must now rearrange the rectangle </a:t>
            </a:r>
            <a:r>
              <a:rPr lang="en-US" sz="1400">
                <a:solidFill>
                  <a:srgbClr val="000000"/>
                </a:solidFill>
              </a:rPr>
              <a:t>into alphabetical order: B </a:t>
            </a:r>
            <a:r>
              <a:rPr lang="en-US" sz="1400" dirty="0">
                <a:solidFill>
                  <a:srgbClr val="000000"/>
                </a:solidFill>
                <a:sym typeface="Wingdings" panose="05000000000000000000" pitchFamily="2" charset="2"/>
              </a:rPr>
              <a:t> E  I  R</a:t>
            </a:r>
          </a:p>
          <a:p>
            <a:pPr marL="108000">
              <a:spcBef>
                <a:spcPts val="1417"/>
              </a:spcBef>
              <a:buClr>
                <a:srgbClr val="000000"/>
              </a:buClr>
              <a:buSzPct val="45000"/>
            </a:pPr>
            <a:r>
              <a:rPr lang="en-US" sz="1400" dirty="0">
                <a:solidFill>
                  <a:srgbClr val="000000"/>
                </a:solidFill>
                <a:sym typeface="Wingdings" panose="05000000000000000000" pitchFamily="2" charset="2"/>
              </a:rPr>
              <a:t>We then read down the columns in that order to get our final ADFGVX cipher: </a:t>
            </a:r>
            <a:r>
              <a:rPr lang="it-IT" sz="1400" b="1" dirty="0">
                <a:solidFill>
                  <a:srgbClr val="000000"/>
                </a:solidFill>
                <a:latin typeface="Courier New" panose="02070309020205020404" pitchFamily="49" charset="0"/>
                <a:cs typeface="Courier New" panose="02070309020205020404" pitchFamily="49" charset="0"/>
              </a:rPr>
              <a:t>XXFDX AGXGX XXXGA G</a:t>
            </a:r>
            <a:r>
              <a:rPr lang="it-IT" sz="1400" b="1" u="sng" dirty="0">
                <a:solidFill>
                  <a:srgbClr val="000000"/>
                </a:solidFill>
                <a:latin typeface="Courier New" panose="02070309020205020404" pitchFamily="49" charset="0"/>
                <a:cs typeface="Courier New" panose="02070309020205020404" pitchFamily="49" charset="0"/>
              </a:rPr>
              <a:t>FXAX</a:t>
            </a:r>
            <a:r>
              <a:rPr lang="it-IT" b="1" baseline="30000" dirty="0">
                <a:solidFill>
                  <a:srgbClr val="000000"/>
                </a:solidFill>
                <a:latin typeface="Courier New" panose="02070309020205020404" pitchFamily="49" charset="0"/>
                <a:cs typeface="Courier New" panose="02070309020205020404" pitchFamily="49" charset="0"/>
              </a:rPr>
              <a:t>*</a:t>
            </a:r>
            <a:endParaRPr lang="en-US" sz="1400" baseline="30000" dirty="0">
              <a:solidFill>
                <a:srgbClr val="000000"/>
              </a:solidFill>
              <a:sym typeface="Wingdings" panose="05000000000000000000" pitchFamily="2" charset="2"/>
            </a:endParaRPr>
          </a:p>
          <a:p>
            <a:pPr marL="108000">
              <a:spcBef>
                <a:spcPts val="1417"/>
              </a:spcBef>
              <a:buClr>
                <a:srgbClr val="000000"/>
              </a:buClr>
              <a:buSzPct val="45000"/>
            </a:pPr>
            <a:endParaRPr lang="en-US" sz="1000" dirty="0"/>
          </a:p>
        </p:txBody>
      </p:sp>
      <p:graphicFrame>
        <p:nvGraphicFramePr>
          <p:cNvPr id="2" name="Table 1">
            <a:extLst>
              <a:ext uri="{FF2B5EF4-FFF2-40B4-BE49-F238E27FC236}">
                <a16:creationId xmlns:a16="http://schemas.microsoft.com/office/drawing/2014/main" id="{4CEDF11C-E7E4-A540-ED31-4246C206BB60}"/>
              </a:ext>
            </a:extLst>
          </p:cNvPr>
          <p:cNvGraphicFramePr/>
          <p:nvPr>
            <p:extLst>
              <p:ext uri="{D42A27DB-BD31-4B8C-83A1-F6EECF244321}">
                <p14:modId xmlns:p14="http://schemas.microsoft.com/office/powerpoint/2010/main" val="2566110286"/>
              </p:ext>
            </p:extLst>
          </p:nvPr>
        </p:nvGraphicFramePr>
        <p:xfrm>
          <a:off x="5627002" y="109884"/>
          <a:ext cx="2584176" cy="2098579"/>
        </p:xfrm>
        <a:graphic>
          <a:graphicData uri="http://schemas.openxmlformats.org/drawingml/2006/table">
            <a:tbl>
              <a:tblPr/>
              <a:tblGrid>
                <a:gridCol w="369018">
                  <a:extLst>
                    <a:ext uri="{9D8B030D-6E8A-4147-A177-3AD203B41FA5}">
                      <a16:colId xmlns:a16="http://schemas.microsoft.com/office/drawing/2014/main" val="20000"/>
                    </a:ext>
                  </a:extLst>
                </a:gridCol>
                <a:gridCol w="369018">
                  <a:extLst>
                    <a:ext uri="{9D8B030D-6E8A-4147-A177-3AD203B41FA5}">
                      <a16:colId xmlns:a16="http://schemas.microsoft.com/office/drawing/2014/main" val="20001"/>
                    </a:ext>
                  </a:extLst>
                </a:gridCol>
                <a:gridCol w="369018">
                  <a:extLst>
                    <a:ext uri="{9D8B030D-6E8A-4147-A177-3AD203B41FA5}">
                      <a16:colId xmlns:a16="http://schemas.microsoft.com/office/drawing/2014/main" val="20002"/>
                    </a:ext>
                  </a:extLst>
                </a:gridCol>
                <a:gridCol w="369018">
                  <a:extLst>
                    <a:ext uri="{9D8B030D-6E8A-4147-A177-3AD203B41FA5}">
                      <a16:colId xmlns:a16="http://schemas.microsoft.com/office/drawing/2014/main" val="20003"/>
                    </a:ext>
                  </a:extLst>
                </a:gridCol>
                <a:gridCol w="369018">
                  <a:extLst>
                    <a:ext uri="{9D8B030D-6E8A-4147-A177-3AD203B41FA5}">
                      <a16:colId xmlns:a16="http://schemas.microsoft.com/office/drawing/2014/main" val="20004"/>
                    </a:ext>
                  </a:extLst>
                </a:gridCol>
                <a:gridCol w="369018">
                  <a:extLst>
                    <a:ext uri="{9D8B030D-6E8A-4147-A177-3AD203B41FA5}">
                      <a16:colId xmlns:a16="http://schemas.microsoft.com/office/drawing/2014/main" val="20005"/>
                    </a:ext>
                  </a:extLst>
                </a:gridCol>
                <a:gridCol w="370068">
                  <a:extLst>
                    <a:ext uri="{9D8B030D-6E8A-4147-A177-3AD203B41FA5}">
                      <a16:colId xmlns:a16="http://schemas.microsoft.com/office/drawing/2014/main" val="20006"/>
                    </a:ext>
                  </a:extLst>
                </a:gridCol>
              </a:tblGrid>
              <a:tr h="299797">
                <a:tc>
                  <a:txBody>
                    <a:bodyPr/>
                    <a:lstStyle/>
                    <a:p>
                      <a:pPr indent="0">
                        <a:buNone/>
                      </a:pPr>
                      <a:endParaRPr lang="en-US" sz="1200" b="0" u="none" strike="noStrike" dirty="0">
                        <a:solidFill>
                          <a:srgbClr val="000000"/>
                        </a:solidFill>
                        <a:effectLst/>
                        <a:uFillTx/>
                        <a:latin typeface="Courier New" panose="02070309020205020404" pitchFamily="49" charset="0"/>
                        <a:cs typeface="Courier New" panose="02070309020205020404" pitchFamily="49" charset="0"/>
                      </a:endParaRP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8</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4</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3</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9</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1</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0</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5</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dirty="0" err="1">
                          <a:solidFill>
                            <a:srgbClr val="000000"/>
                          </a:solidFill>
                          <a:effectLst/>
                          <a:uFillTx/>
                          <a:latin typeface="Courier New" panose="02070309020205020404" pitchFamily="49" charset="0"/>
                          <a:cs typeface="Courier New" panose="02070309020205020404" pitchFamily="49" charset="0"/>
                        </a:rPr>
                        <a:t>i</a:t>
                      </a:r>
                      <a:endParaRPr lang="en-US" sz="1200" b="0" u="none" strike="noStrike" dirty="0">
                        <a:solidFill>
                          <a:srgbClr val="000000"/>
                        </a:solidFill>
                        <a:effectLst/>
                        <a:uFillTx/>
                        <a:latin typeface="Courier New" panose="02070309020205020404" pitchFamily="49" charset="0"/>
                        <a:cs typeface="Courier New" panose="02070309020205020404" pitchFamily="49" charset="0"/>
                      </a:endParaRP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6</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5"/>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7</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2</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6"/>
                  </a:ext>
                </a:extLst>
              </a:tr>
            </a:tbl>
          </a:graphicData>
        </a:graphic>
      </p:graphicFrame>
      <p:graphicFrame>
        <p:nvGraphicFramePr>
          <p:cNvPr id="4" name="Table 3">
            <a:extLst>
              <a:ext uri="{FF2B5EF4-FFF2-40B4-BE49-F238E27FC236}">
                <a16:creationId xmlns:a16="http://schemas.microsoft.com/office/drawing/2014/main" id="{D20F692E-CB65-8BAA-BC45-D20574302A8D}"/>
              </a:ext>
            </a:extLst>
          </p:cNvPr>
          <p:cNvGraphicFramePr/>
          <p:nvPr>
            <p:extLst>
              <p:ext uri="{D42A27DB-BD31-4B8C-83A1-F6EECF244321}">
                <p14:modId xmlns:p14="http://schemas.microsoft.com/office/powerpoint/2010/main" val="1658816202"/>
              </p:ext>
            </p:extLst>
          </p:nvPr>
        </p:nvGraphicFramePr>
        <p:xfrm>
          <a:off x="5935570" y="2631437"/>
          <a:ext cx="1967040" cy="1731600"/>
        </p:xfrm>
        <a:graphic>
          <a:graphicData uri="http://schemas.openxmlformats.org/drawingml/2006/table">
            <a:tbl>
              <a:tblPr/>
              <a:tblGrid>
                <a:gridCol w="491760">
                  <a:extLst>
                    <a:ext uri="{9D8B030D-6E8A-4147-A177-3AD203B41FA5}">
                      <a16:colId xmlns:a16="http://schemas.microsoft.com/office/drawing/2014/main" val="20000"/>
                    </a:ext>
                  </a:extLst>
                </a:gridCol>
                <a:gridCol w="491760">
                  <a:extLst>
                    <a:ext uri="{9D8B030D-6E8A-4147-A177-3AD203B41FA5}">
                      <a16:colId xmlns:a16="http://schemas.microsoft.com/office/drawing/2014/main" val="20001"/>
                    </a:ext>
                  </a:extLst>
                </a:gridCol>
                <a:gridCol w="491760">
                  <a:extLst>
                    <a:ext uri="{9D8B030D-6E8A-4147-A177-3AD203B41FA5}">
                      <a16:colId xmlns:a16="http://schemas.microsoft.com/office/drawing/2014/main" val="20002"/>
                    </a:ext>
                  </a:extLst>
                </a:gridCol>
                <a:gridCol w="491760">
                  <a:extLst>
                    <a:ext uri="{9D8B030D-6E8A-4147-A177-3AD203B41FA5}">
                      <a16:colId xmlns:a16="http://schemas.microsoft.com/office/drawing/2014/main" val="20003"/>
                    </a:ext>
                  </a:extLst>
                </a:gridCol>
              </a:tblGrid>
              <a:tr h="346320">
                <a:tc>
                  <a:txBody>
                    <a:bodyPr/>
                    <a:lstStyle/>
                    <a:p>
                      <a:pPr indent="0" algn="ctr">
                        <a:buNone/>
                      </a:pPr>
                      <a:r>
                        <a:rPr lang="en-US" sz="1600" b="0" u="none" strike="noStrike" dirty="0">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16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16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847971BB-E246-5F45-1F1B-A69B0D6D9207}"/>
              </a:ext>
            </a:extLst>
          </p:cNvPr>
          <p:cNvGraphicFramePr/>
          <p:nvPr>
            <p:extLst>
              <p:ext uri="{D42A27DB-BD31-4B8C-83A1-F6EECF244321}">
                <p14:modId xmlns:p14="http://schemas.microsoft.com/office/powerpoint/2010/main" val="1384973216"/>
              </p:ext>
            </p:extLst>
          </p:nvPr>
        </p:nvGraphicFramePr>
        <p:xfrm>
          <a:off x="5935570" y="5208985"/>
          <a:ext cx="1967040" cy="1731600"/>
        </p:xfrm>
        <a:graphic>
          <a:graphicData uri="http://schemas.openxmlformats.org/drawingml/2006/table">
            <a:tbl>
              <a:tblPr/>
              <a:tblGrid>
                <a:gridCol w="491760">
                  <a:extLst>
                    <a:ext uri="{9D8B030D-6E8A-4147-A177-3AD203B41FA5}">
                      <a16:colId xmlns:a16="http://schemas.microsoft.com/office/drawing/2014/main" val="20000"/>
                    </a:ext>
                  </a:extLst>
                </a:gridCol>
                <a:gridCol w="491760">
                  <a:extLst>
                    <a:ext uri="{9D8B030D-6E8A-4147-A177-3AD203B41FA5}">
                      <a16:colId xmlns:a16="http://schemas.microsoft.com/office/drawing/2014/main" val="20001"/>
                    </a:ext>
                  </a:extLst>
                </a:gridCol>
                <a:gridCol w="491760">
                  <a:extLst>
                    <a:ext uri="{9D8B030D-6E8A-4147-A177-3AD203B41FA5}">
                      <a16:colId xmlns:a16="http://schemas.microsoft.com/office/drawing/2014/main" val="20002"/>
                    </a:ext>
                  </a:extLst>
                </a:gridCol>
                <a:gridCol w="491760">
                  <a:extLst>
                    <a:ext uri="{9D8B030D-6E8A-4147-A177-3AD203B41FA5}">
                      <a16:colId xmlns:a16="http://schemas.microsoft.com/office/drawing/2014/main" val="20003"/>
                    </a:ext>
                  </a:extLst>
                </a:gridCol>
              </a:tblGrid>
              <a:tr h="346320">
                <a:tc>
                  <a:txBody>
                    <a:bodyPr/>
                    <a:lstStyle/>
                    <a:p>
                      <a:pPr indent="0" algn="ctr">
                        <a:buNone/>
                      </a:pPr>
                      <a:r>
                        <a:rPr lang="en-US" sz="1600" b="0" u="none" strike="noStrike" dirty="0">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16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16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357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76B6-167B-5811-B440-1B0557CEF84D}"/>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C63EBD8A-6E33-C8F0-FD08-A1B477E8476B}"/>
              </a:ext>
            </a:extLst>
          </p:cNvPr>
          <p:cNvSpPr>
            <a:spLocks noGrp="1"/>
          </p:cNvSpPr>
          <p:nvPr>
            <p:ph type="title"/>
          </p:nvPr>
        </p:nvSpPr>
        <p:spPr>
          <a:xfrm>
            <a:off x="297461" y="177500"/>
            <a:ext cx="5355619" cy="692497"/>
          </a:xfrm>
          <a:prstGeom prst="rect">
            <a:avLst/>
          </a:prstGeom>
          <a:noFill/>
          <a:ln w="0">
            <a:noFill/>
          </a:ln>
        </p:spPr>
        <p:txBody>
          <a:bodyPr wrap="square" lIns="0" tIns="0" rIns="0" bIns="0" anchor="ctr">
            <a:spAutoFit/>
          </a:bodyPr>
          <a:lstStyle/>
          <a:p>
            <a:pPr indent="0" algn="ctr">
              <a:buNone/>
            </a:pPr>
            <a:r>
              <a:rPr lang="en-US" sz="3200" b="0" u="none" strike="noStrike" dirty="0">
                <a:solidFill>
                  <a:srgbClr val="000000"/>
                </a:solidFill>
                <a:effectLst/>
                <a:uFillTx/>
                <a:latin typeface="Arial"/>
              </a:rPr>
              <a:t>Pop-Quiz!</a:t>
            </a:r>
            <a:br>
              <a:rPr lang="en-US" sz="3200" b="0" u="none" strike="noStrike" dirty="0">
                <a:solidFill>
                  <a:srgbClr val="000000"/>
                </a:solidFill>
                <a:effectLst/>
                <a:uFillTx/>
                <a:latin typeface="Arial"/>
              </a:rPr>
            </a:br>
            <a:r>
              <a:rPr lang="en-US" sz="1800" b="0" u="none" strike="noStrike" dirty="0">
                <a:solidFill>
                  <a:srgbClr val="000000"/>
                </a:solidFill>
                <a:effectLst/>
                <a:uFillTx/>
                <a:latin typeface="Arial"/>
              </a:rPr>
              <a:t>Not Really </a:t>
            </a:r>
            <a:r>
              <a:rPr lang="en-US" sz="1800" b="0" u="none" strike="noStrike" dirty="0">
                <a:solidFill>
                  <a:srgbClr val="000000"/>
                </a:solidFill>
                <a:effectLst/>
                <a:uFillTx/>
                <a:latin typeface="Arial"/>
                <a:sym typeface="Wingdings" panose="05000000000000000000" pitchFamily="2" charset="2"/>
              </a:rPr>
              <a:t></a:t>
            </a:r>
            <a:endParaRPr lang="en-US" sz="1800" b="0" u="none" strike="noStrike" dirty="0">
              <a:solidFill>
                <a:srgbClr val="000000"/>
              </a:solidFill>
              <a:effectLst/>
              <a:uFillTx/>
              <a:latin typeface="Arial"/>
            </a:endParaRPr>
          </a:p>
        </p:txBody>
      </p:sp>
      <p:sp>
        <p:nvSpPr>
          <p:cNvPr id="3" name="TextBox 2">
            <a:extLst>
              <a:ext uri="{FF2B5EF4-FFF2-40B4-BE49-F238E27FC236}">
                <a16:creationId xmlns:a16="http://schemas.microsoft.com/office/drawing/2014/main" id="{E90CDEEB-247C-942D-13D9-844BC9925B23}"/>
              </a:ext>
            </a:extLst>
          </p:cNvPr>
          <p:cNvSpPr txBox="1"/>
          <p:nvPr/>
        </p:nvSpPr>
        <p:spPr>
          <a:xfrm>
            <a:off x="520356" y="1031719"/>
            <a:ext cx="4909828" cy="6350456"/>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sym typeface="Wingdings" panose="05000000000000000000" pitchFamily="2" charset="2"/>
              </a:rPr>
              <a:t>Note our final ciphertext: </a:t>
            </a:r>
            <a:r>
              <a:rPr lang="it-IT" sz="1400" b="1" dirty="0">
                <a:solidFill>
                  <a:srgbClr val="000000"/>
                </a:solidFill>
                <a:latin typeface="Courier New" panose="02070309020205020404" pitchFamily="49" charset="0"/>
                <a:cs typeface="Courier New" panose="02070309020205020404" pitchFamily="49" charset="0"/>
              </a:rPr>
              <a:t>XXFDX AGXGX XXXGA G</a:t>
            </a:r>
            <a:r>
              <a:rPr lang="it-IT" sz="1400" b="1" u="sng" dirty="0">
                <a:solidFill>
                  <a:srgbClr val="000000"/>
                </a:solidFill>
                <a:latin typeface="Courier New" panose="02070309020205020404" pitchFamily="49" charset="0"/>
                <a:cs typeface="Courier New" panose="02070309020205020404" pitchFamily="49" charset="0"/>
              </a:rPr>
              <a:t>FXAX</a:t>
            </a:r>
            <a:r>
              <a:rPr lang="it-IT" b="1" baseline="30000" dirty="0">
                <a:solidFill>
                  <a:srgbClr val="000000"/>
                </a:solidFill>
                <a:latin typeface="Courier New" panose="02070309020205020404" pitchFamily="49" charset="0"/>
                <a:cs typeface="Courier New" panose="02070309020205020404" pitchFamily="49" charset="0"/>
              </a:rPr>
              <a:t>*</a:t>
            </a:r>
          </a:p>
          <a:p>
            <a:pPr marL="108000">
              <a:spcBef>
                <a:spcPts val="1417"/>
              </a:spcBef>
              <a:buClr>
                <a:srgbClr val="000000"/>
              </a:buClr>
              <a:buSzPct val="45000"/>
            </a:pPr>
            <a:endParaRPr lang="it-IT" sz="1400" b="1" baseline="30000" dirty="0">
              <a:solidFill>
                <a:srgbClr val="000000"/>
              </a:solidFill>
              <a:latin typeface="Courier New" panose="02070309020205020404" pitchFamily="49" charset="0"/>
              <a:cs typeface="Courier New" panose="02070309020205020404" pitchFamily="49" charset="0"/>
              <a:sym typeface="Wingdings" panose="05000000000000000000" pitchFamily="2" charset="2"/>
            </a:endParaRPr>
          </a:p>
          <a:p>
            <a:pPr marL="450900" indent="-342900">
              <a:spcBef>
                <a:spcPts val="1417"/>
              </a:spcBef>
              <a:buClr>
                <a:srgbClr val="000000"/>
              </a:buClr>
              <a:buSzPct val="45000"/>
              <a:buAutoNum type="arabicPeriod"/>
            </a:pPr>
            <a:r>
              <a:rPr lang="en-US" sz="1400" dirty="0">
                <a:solidFill>
                  <a:srgbClr val="000000"/>
                </a:solidFill>
                <a:sym typeface="Wingdings" panose="05000000000000000000" pitchFamily="2" charset="2"/>
              </a:rPr>
              <a:t>Why did I choose to write it out in blocks of 5 characters when the code was enciphered in blocks of 2 or 4 at a time?</a:t>
            </a:r>
          </a:p>
          <a:p>
            <a:pPr marL="450900" indent="-342900">
              <a:spcBef>
                <a:spcPts val="1417"/>
              </a:spcBef>
              <a:buClr>
                <a:srgbClr val="000000"/>
              </a:buClr>
              <a:buSzPct val="45000"/>
              <a:buAutoNum type="arabicPeriod"/>
            </a:pPr>
            <a:r>
              <a:rPr lang="en-US" sz="1400" dirty="0">
                <a:solidFill>
                  <a:srgbClr val="000000"/>
                </a:solidFill>
                <a:sym typeface="Wingdings" panose="05000000000000000000" pitchFamily="2" charset="2"/>
              </a:rPr>
              <a:t>Why are there extra letters at the end? The ciphertext ended at the final “G”. What’s up with the extra FXAX?</a:t>
            </a:r>
          </a:p>
          <a:p>
            <a:pPr marL="108000">
              <a:spcBef>
                <a:spcPts val="1417"/>
              </a:spcBef>
              <a:buClr>
                <a:srgbClr val="000000"/>
              </a:buClr>
              <a:buSzPct val="45000"/>
            </a:pPr>
            <a:endParaRPr lang="en-US" sz="1400" dirty="0">
              <a:solidFill>
                <a:srgbClr val="000000"/>
              </a:solidFill>
              <a:sym typeface="Wingdings" panose="05000000000000000000" pitchFamily="2" charset="2"/>
            </a:endParaRPr>
          </a:p>
          <a:p>
            <a:pPr marL="108000">
              <a:spcBef>
                <a:spcPts val="1417"/>
              </a:spcBef>
              <a:buClr>
                <a:srgbClr val="000000"/>
              </a:buClr>
              <a:buSzPct val="45000"/>
            </a:pPr>
            <a:r>
              <a:rPr lang="en-US" sz="1400" dirty="0">
                <a:solidFill>
                  <a:srgbClr val="000000"/>
                </a:solidFill>
                <a:sym typeface="Wingdings" panose="05000000000000000000" pitchFamily="2" charset="2"/>
              </a:rPr>
              <a:t>Answers:</a:t>
            </a:r>
          </a:p>
          <a:p>
            <a:pPr marL="450900" indent="-342900">
              <a:spcBef>
                <a:spcPts val="1417"/>
              </a:spcBef>
              <a:buClr>
                <a:srgbClr val="000000"/>
              </a:buClr>
              <a:buSzPct val="45000"/>
              <a:buAutoNum type="arabicPeriod"/>
            </a:pPr>
            <a:r>
              <a:rPr lang="en-US" sz="1400" dirty="0">
                <a:solidFill>
                  <a:srgbClr val="000000"/>
                </a:solidFill>
                <a:sym typeface="Wingdings" panose="05000000000000000000" pitchFamily="2" charset="2"/>
              </a:rPr>
              <a:t>We can write our ciphertext pretty much any way we like. We want to give as few clues as possible to any nefarious eavesdroppers. We could also have written it out in blocks of 3, or as one block with no spaces. However, putting in some spaces makes life much easier on our decrypting colleague without compromising the security of the cipher.</a:t>
            </a:r>
          </a:p>
          <a:p>
            <a:pPr marL="450900" indent="-342900">
              <a:spcBef>
                <a:spcPts val="1417"/>
              </a:spcBef>
              <a:buClr>
                <a:srgbClr val="000000"/>
              </a:buClr>
              <a:buSzPct val="45000"/>
              <a:buAutoNum type="arabicPeriod"/>
            </a:pPr>
            <a:r>
              <a:rPr lang="en-US" sz="1400" dirty="0">
                <a:solidFill>
                  <a:srgbClr val="000000"/>
                </a:solidFill>
                <a:sym typeface="Wingdings" panose="05000000000000000000" pitchFamily="2" charset="2"/>
              </a:rPr>
              <a:t>Had I not added the extra letters, it would have been clear that the message ended after 16 characters. This would hint (very strongly) at the possibility of our key being some factor of 16 – such as the actual value of 4! By filling in the remainder of the block with gibberish, we mask this to a certain degree. </a:t>
            </a:r>
          </a:p>
          <a:p>
            <a:pPr marL="108000">
              <a:spcBef>
                <a:spcPts val="1417"/>
              </a:spcBef>
              <a:buClr>
                <a:srgbClr val="000000"/>
              </a:buClr>
              <a:buSzPct val="45000"/>
            </a:pPr>
            <a:endParaRPr lang="en-US" sz="1000" dirty="0"/>
          </a:p>
        </p:txBody>
      </p:sp>
      <p:graphicFrame>
        <p:nvGraphicFramePr>
          <p:cNvPr id="5" name="Table 4">
            <a:extLst>
              <a:ext uri="{FF2B5EF4-FFF2-40B4-BE49-F238E27FC236}">
                <a16:creationId xmlns:a16="http://schemas.microsoft.com/office/drawing/2014/main" id="{D145B24E-0AC9-300C-3EBD-2DC3A82B6710}"/>
              </a:ext>
            </a:extLst>
          </p:cNvPr>
          <p:cNvGraphicFramePr/>
          <p:nvPr>
            <p:extLst>
              <p:ext uri="{D42A27DB-BD31-4B8C-83A1-F6EECF244321}">
                <p14:modId xmlns:p14="http://schemas.microsoft.com/office/powerpoint/2010/main" val="1649450401"/>
              </p:ext>
            </p:extLst>
          </p:nvPr>
        </p:nvGraphicFramePr>
        <p:xfrm>
          <a:off x="6531917" y="1455969"/>
          <a:ext cx="1967040" cy="1731600"/>
        </p:xfrm>
        <a:graphic>
          <a:graphicData uri="http://schemas.openxmlformats.org/drawingml/2006/table">
            <a:tbl>
              <a:tblPr/>
              <a:tblGrid>
                <a:gridCol w="491760">
                  <a:extLst>
                    <a:ext uri="{9D8B030D-6E8A-4147-A177-3AD203B41FA5}">
                      <a16:colId xmlns:a16="http://schemas.microsoft.com/office/drawing/2014/main" val="20000"/>
                    </a:ext>
                  </a:extLst>
                </a:gridCol>
                <a:gridCol w="491760">
                  <a:extLst>
                    <a:ext uri="{9D8B030D-6E8A-4147-A177-3AD203B41FA5}">
                      <a16:colId xmlns:a16="http://schemas.microsoft.com/office/drawing/2014/main" val="20001"/>
                    </a:ext>
                  </a:extLst>
                </a:gridCol>
                <a:gridCol w="491760">
                  <a:extLst>
                    <a:ext uri="{9D8B030D-6E8A-4147-A177-3AD203B41FA5}">
                      <a16:colId xmlns:a16="http://schemas.microsoft.com/office/drawing/2014/main" val="20002"/>
                    </a:ext>
                  </a:extLst>
                </a:gridCol>
                <a:gridCol w="491760">
                  <a:extLst>
                    <a:ext uri="{9D8B030D-6E8A-4147-A177-3AD203B41FA5}">
                      <a16:colId xmlns:a16="http://schemas.microsoft.com/office/drawing/2014/main" val="20003"/>
                    </a:ext>
                  </a:extLst>
                </a:gridCol>
              </a:tblGrid>
              <a:tr h="346320">
                <a:tc>
                  <a:txBody>
                    <a:bodyPr/>
                    <a:lstStyle/>
                    <a:p>
                      <a:pPr indent="0" algn="ctr">
                        <a:buNone/>
                      </a:pPr>
                      <a:r>
                        <a:rPr lang="en-US" sz="1600" b="0" u="none" strike="noStrike" dirty="0">
                          <a:solidFill>
                            <a:srgbClr val="000000"/>
                          </a:solidFill>
                          <a:effectLst/>
                          <a:uFillTx/>
                          <a:latin typeface="Arial"/>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lgn="ctr">
                        <a:buNone/>
                      </a:pPr>
                      <a:r>
                        <a:rPr lang="en-US" sz="1600" b="0" u="none" strike="noStrike" dirty="0">
                          <a:solidFill>
                            <a:srgbClr val="000000"/>
                          </a:solidFill>
                          <a:effectLst/>
                          <a:uFillTx/>
                          <a:latin typeface="Arial"/>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6320">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6320">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6320">
                <a:tc>
                  <a:txBody>
                    <a:bodyPr/>
                    <a:lstStyle/>
                    <a:p>
                      <a:pPr indent="0" algn="ctr">
                        <a:buNone/>
                      </a:pPr>
                      <a:r>
                        <a:rPr lang="en-US" sz="1600" b="0" u="none" strike="noStrike">
                          <a:solidFill>
                            <a:srgbClr val="000000"/>
                          </a:solidFill>
                          <a:effectLst/>
                          <a:uFillTx/>
                          <a:latin typeface="Arial"/>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lgn="ctr">
                        <a:buNone/>
                      </a:pPr>
                      <a:r>
                        <a:rPr lang="en-US" sz="1600" b="0" u="none" strike="noStrike" dirty="0">
                          <a:solidFill>
                            <a:srgbClr val="000000"/>
                          </a:solidFill>
                          <a:effectLst/>
                          <a:uFillTx/>
                          <a:latin typeface="Arial"/>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6320">
                <a:tc>
                  <a:txBody>
                    <a:bodyPr/>
                    <a:lstStyle/>
                    <a:p>
                      <a:pPr indent="0" algn="ctr">
                        <a:buNone/>
                      </a:pPr>
                      <a:r>
                        <a:rPr lang="en-US" sz="1600" b="0" u="none" strike="noStrike">
                          <a:solidFill>
                            <a:srgbClr val="000000"/>
                          </a:solidFill>
                          <a:effectLst/>
                          <a:uFillTx/>
                          <a:latin typeface="Arial"/>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lgn="ctr">
                        <a:buNone/>
                      </a:pPr>
                      <a:r>
                        <a:rPr lang="en-US" sz="1600" b="0" u="none" strike="noStrike" dirty="0">
                          <a:solidFill>
                            <a:srgbClr val="000000"/>
                          </a:solidFill>
                          <a:effectLst/>
                          <a:uFillTx/>
                          <a:latin typeface="Arial"/>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49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6EB5-7E3E-97F0-358D-6B35553DD300}"/>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A89A151D-71FA-CECD-4D5D-3502BB1A752C}"/>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ADFGX vs. </a:t>
            </a:r>
            <a:r>
              <a:rPr lang="en-US" sz="3200" b="0" u="none" strike="noStrike" dirty="0" err="1">
                <a:solidFill>
                  <a:srgbClr val="000000"/>
                </a:solidFill>
                <a:effectLst/>
                <a:uFillTx/>
                <a:latin typeface="Arial"/>
              </a:rPr>
              <a:t>ADFGVX</a:t>
            </a:r>
            <a:endParaRPr lang="en-US" sz="3200" b="0" u="none" strike="noStrike" dirty="0">
              <a:solidFill>
                <a:srgbClr val="000000"/>
              </a:solidFill>
              <a:effectLst/>
              <a:uFillTx/>
              <a:latin typeface="Arial"/>
            </a:endParaRPr>
          </a:p>
        </p:txBody>
      </p:sp>
      <p:sp>
        <p:nvSpPr>
          <p:cNvPr id="3" name="TextBox 2">
            <a:extLst>
              <a:ext uri="{FF2B5EF4-FFF2-40B4-BE49-F238E27FC236}">
                <a16:creationId xmlns:a16="http://schemas.microsoft.com/office/drawing/2014/main" id="{441D3E27-72EC-4C8B-062D-09A10B9CECE6}"/>
              </a:ext>
            </a:extLst>
          </p:cNvPr>
          <p:cNvSpPr txBox="1"/>
          <p:nvPr/>
        </p:nvSpPr>
        <p:spPr>
          <a:xfrm>
            <a:off x="213715" y="1551068"/>
            <a:ext cx="4909828" cy="3611245"/>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The extra “V” was added as an additional security measure. The main effect is that the Polybius square, instead of being 5x5 (as with ADFGX)  and having 25 characters, is now 6x6, and has 36 characters.</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dirty="0">
                <a:solidFill>
                  <a:srgbClr val="000000"/>
                </a:solidFill>
              </a:rPr>
              <a:t>Either one will work for our purposes. Shown on this slide are both squares. For the ADFGX square, note how, because we only have 25 squares but 26 letters, we have to combine I and J. </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dirty="0">
                <a:solidFill>
                  <a:srgbClr val="000000"/>
                </a:solidFill>
              </a:rPr>
              <a:t>For the ADFGVX square, we have the opposite problem; too many squares! So in this case we need to fill them up with additional characters. In this case, we use digits.</a:t>
            </a:r>
          </a:p>
        </p:txBody>
      </p:sp>
      <p:graphicFrame>
        <p:nvGraphicFramePr>
          <p:cNvPr id="2" name="Table 1">
            <a:extLst>
              <a:ext uri="{FF2B5EF4-FFF2-40B4-BE49-F238E27FC236}">
                <a16:creationId xmlns:a16="http://schemas.microsoft.com/office/drawing/2014/main" id="{B54F5140-4553-B5AD-317D-3F6E8D55548D}"/>
              </a:ext>
            </a:extLst>
          </p:cNvPr>
          <p:cNvGraphicFramePr>
            <a:graphicFrameLocks noGrp="1"/>
          </p:cNvGraphicFramePr>
          <p:nvPr>
            <p:extLst>
              <p:ext uri="{D42A27DB-BD31-4B8C-83A1-F6EECF244321}">
                <p14:modId xmlns:p14="http://schemas.microsoft.com/office/powerpoint/2010/main" val="3440857657"/>
              </p:ext>
            </p:extLst>
          </p:nvPr>
        </p:nvGraphicFramePr>
        <p:xfrm>
          <a:off x="5819960" y="1551068"/>
          <a:ext cx="36576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98322449"/>
                    </a:ext>
                  </a:extLst>
                </a:gridCol>
                <a:gridCol w="609600">
                  <a:extLst>
                    <a:ext uri="{9D8B030D-6E8A-4147-A177-3AD203B41FA5}">
                      <a16:colId xmlns:a16="http://schemas.microsoft.com/office/drawing/2014/main" val="211161436"/>
                    </a:ext>
                  </a:extLst>
                </a:gridCol>
                <a:gridCol w="609600">
                  <a:extLst>
                    <a:ext uri="{9D8B030D-6E8A-4147-A177-3AD203B41FA5}">
                      <a16:colId xmlns:a16="http://schemas.microsoft.com/office/drawing/2014/main" val="3223200841"/>
                    </a:ext>
                  </a:extLst>
                </a:gridCol>
                <a:gridCol w="609600">
                  <a:extLst>
                    <a:ext uri="{9D8B030D-6E8A-4147-A177-3AD203B41FA5}">
                      <a16:colId xmlns:a16="http://schemas.microsoft.com/office/drawing/2014/main" val="2953320694"/>
                    </a:ext>
                  </a:extLst>
                </a:gridCol>
                <a:gridCol w="609600">
                  <a:extLst>
                    <a:ext uri="{9D8B030D-6E8A-4147-A177-3AD203B41FA5}">
                      <a16:colId xmlns:a16="http://schemas.microsoft.com/office/drawing/2014/main" val="1052255948"/>
                    </a:ext>
                  </a:extLst>
                </a:gridCol>
                <a:gridCol w="609600">
                  <a:extLst>
                    <a:ext uri="{9D8B030D-6E8A-4147-A177-3AD203B41FA5}">
                      <a16:colId xmlns:a16="http://schemas.microsoft.com/office/drawing/2014/main" val="3947224848"/>
                    </a:ext>
                  </a:extLst>
                </a:gridCol>
              </a:tblGrid>
              <a:tr h="190500">
                <a:tc>
                  <a:txBody>
                    <a:bodyPr/>
                    <a:lstStyle/>
                    <a:p>
                      <a:pPr algn="ctr" fontAlgn="ctr">
                        <a:buNone/>
                      </a:pP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F</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G</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6442955"/>
                  </a:ext>
                </a:extLst>
              </a:tr>
              <a:tr h="190500">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94768705"/>
                  </a:ext>
                </a:extLst>
              </a:tr>
              <a:tr h="190500">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I/J</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48574972"/>
                  </a:ext>
                </a:extLst>
              </a:tr>
              <a:tr h="190500">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703450"/>
                  </a:ext>
                </a:extLst>
              </a:tr>
              <a:tr h="190500">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32428424"/>
                  </a:ext>
                </a:extLst>
              </a:tr>
              <a:tr h="190500">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Z</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44123153"/>
                  </a:ext>
                </a:extLst>
              </a:tr>
            </a:tbl>
          </a:graphicData>
        </a:graphic>
      </p:graphicFrame>
      <p:graphicFrame>
        <p:nvGraphicFramePr>
          <p:cNvPr id="4" name="Table 3">
            <a:extLst>
              <a:ext uri="{FF2B5EF4-FFF2-40B4-BE49-F238E27FC236}">
                <a16:creationId xmlns:a16="http://schemas.microsoft.com/office/drawing/2014/main" id="{37E86BFB-22B4-1EBC-73EE-C8FB51108BD8}"/>
              </a:ext>
            </a:extLst>
          </p:cNvPr>
          <p:cNvGraphicFramePr>
            <a:graphicFrameLocks noGrp="1"/>
          </p:cNvGraphicFramePr>
          <p:nvPr>
            <p:extLst>
              <p:ext uri="{D42A27DB-BD31-4B8C-83A1-F6EECF244321}">
                <p14:modId xmlns:p14="http://schemas.microsoft.com/office/powerpoint/2010/main" val="1717272207"/>
              </p:ext>
            </p:extLst>
          </p:nvPr>
        </p:nvGraphicFramePr>
        <p:xfrm>
          <a:off x="5819960" y="3532107"/>
          <a:ext cx="3827642" cy="1240155"/>
        </p:xfrm>
        <a:graphic>
          <a:graphicData uri="http://schemas.openxmlformats.org/drawingml/2006/table">
            <a:tbl>
              <a:tblPr>
                <a:tableStyleId>{5C22544A-7EE6-4342-B048-85BDC9FD1C3A}</a:tableStyleId>
              </a:tblPr>
              <a:tblGrid>
                <a:gridCol w="546806">
                  <a:extLst>
                    <a:ext uri="{9D8B030D-6E8A-4147-A177-3AD203B41FA5}">
                      <a16:colId xmlns:a16="http://schemas.microsoft.com/office/drawing/2014/main" val="2812412462"/>
                    </a:ext>
                  </a:extLst>
                </a:gridCol>
                <a:gridCol w="546806">
                  <a:extLst>
                    <a:ext uri="{9D8B030D-6E8A-4147-A177-3AD203B41FA5}">
                      <a16:colId xmlns:a16="http://schemas.microsoft.com/office/drawing/2014/main" val="20999701"/>
                    </a:ext>
                  </a:extLst>
                </a:gridCol>
                <a:gridCol w="546806">
                  <a:extLst>
                    <a:ext uri="{9D8B030D-6E8A-4147-A177-3AD203B41FA5}">
                      <a16:colId xmlns:a16="http://schemas.microsoft.com/office/drawing/2014/main" val="2598774539"/>
                    </a:ext>
                  </a:extLst>
                </a:gridCol>
                <a:gridCol w="546806">
                  <a:extLst>
                    <a:ext uri="{9D8B030D-6E8A-4147-A177-3AD203B41FA5}">
                      <a16:colId xmlns:a16="http://schemas.microsoft.com/office/drawing/2014/main" val="1327305193"/>
                    </a:ext>
                  </a:extLst>
                </a:gridCol>
                <a:gridCol w="546806">
                  <a:extLst>
                    <a:ext uri="{9D8B030D-6E8A-4147-A177-3AD203B41FA5}">
                      <a16:colId xmlns:a16="http://schemas.microsoft.com/office/drawing/2014/main" val="383222271"/>
                    </a:ext>
                  </a:extLst>
                </a:gridCol>
                <a:gridCol w="546806">
                  <a:extLst>
                    <a:ext uri="{9D8B030D-6E8A-4147-A177-3AD203B41FA5}">
                      <a16:colId xmlns:a16="http://schemas.microsoft.com/office/drawing/2014/main" val="3211562879"/>
                    </a:ext>
                  </a:extLst>
                </a:gridCol>
                <a:gridCol w="546806">
                  <a:extLst>
                    <a:ext uri="{9D8B030D-6E8A-4147-A177-3AD203B41FA5}">
                      <a16:colId xmlns:a16="http://schemas.microsoft.com/office/drawing/2014/main" val="4124057501"/>
                    </a:ext>
                  </a:extLst>
                </a:gridCol>
              </a:tblGrid>
              <a:tr h="163286">
                <a:tc>
                  <a:txBody>
                    <a:bodyPr/>
                    <a:lstStyle/>
                    <a:p>
                      <a:pPr algn="ctr" fontAlgn="b">
                        <a:buNone/>
                      </a:pP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a:effectLst/>
                        </a:rPr>
                        <a:t>V</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39738158"/>
                  </a:ext>
                </a:extLst>
              </a:tr>
              <a:tr h="163286">
                <a:tc>
                  <a:txBody>
                    <a:bodyPr/>
                    <a:lstStyle/>
                    <a:p>
                      <a:pPr algn="ctr" fontAlgn="b">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04720437"/>
                  </a:ext>
                </a:extLst>
              </a:tr>
              <a:tr h="163286">
                <a:tc>
                  <a:txBody>
                    <a:bodyPr/>
                    <a:lstStyle/>
                    <a:p>
                      <a:pPr algn="ctr" fontAlgn="b">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I</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J</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7626002"/>
                  </a:ext>
                </a:extLst>
              </a:tr>
              <a:tr h="163286">
                <a:tc>
                  <a:txBody>
                    <a:bodyPr/>
                    <a:lstStyle/>
                    <a:p>
                      <a:pPr algn="ctr" fontAlgn="b">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M</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N</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97320436"/>
                  </a:ext>
                </a:extLst>
              </a:tr>
              <a:tr h="163286">
                <a:tc>
                  <a:txBody>
                    <a:bodyPr/>
                    <a:lstStyle/>
                    <a:p>
                      <a:pPr algn="ctr" fontAlgn="b">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73140628"/>
                  </a:ext>
                </a:extLst>
              </a:tr>
              <a:tr h="163286">
                <a:tc>
                  <a:txBody>
                    <a:bodyPr/>
                    <a:lstStyle/>
                    <a:p>
                      <a:pPr algn="ctr" fontAlgn="b">
                        <a:buNone/>
                      </a:pPr>
                      <a:r>
                        <a:rPr lang="en-US" sz="1100" b="1" u="none" strike="noStrike">
                          <a:effectLst/>
                        </a:rPr>
                        <a:t>V</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Z</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2</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3</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13076444"/>
                  </a:ext>
                </a:extLst>
              </a:tr>
              <a:tr h="163286">
                <a:tc>
                  <a:txBody>
                    <a:bodyPr/>
                    <a:lstStyle/>
                    <a:p>
                      <a:pPr algn="ctr" fontAlgn="b">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5</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7</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9</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68381205"/>
                  </a:ext>
                </a:extLst>
              </a:tr>
            </a:tbl>
          </a:graphicData>
        </a:graphic>
      </p:graphicFrame>
    </p:spTree>
    <p:extLst>
      <p:ext uri="{BB962C8B-B14F-4D97-AF65-F5344CB8AC3E}">
        <p14:creationId xmlns:p14="http://schemas.microsoft.com/office/powerpoint/2010/main" val="423618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59F6-6820-5AE2-9713-9542157FA983}"/>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790D24AF-BD6D-AF7C-49D9-93EE62B7F244}"/>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Exercise with guidelines: Encrypt using ADFGX</a:t>
            </a:r>
          </a:p>
        </p:txBody>
      </p:sp>
      <p:sp>
        <p:nvSpPr>
          <p:cNvPr id="3" name="TextBox 2">
            <a:extLst>
              <a:ext uri="{FF2B5EF4-FFF2-40B4-BE49-F238E27FC236}">
                <a16:creationId xmlns:a16="http://schemas.microsoft.com/office/drawing/2014/main" id="{9ADC7331-B8A9-7C2A-A121-079FF7569E0C}"/>
              </a:ext>
            </a:extLst>
          </p:cNvPr>
          <p:cNvSpPr txBox="1"/>
          <p:nvPr/>
        </p:nvSpPr>
        <p:spPr>
          <a:xfrm>
            <a:off x="213715" y="1551068"/>
            <a:ext cx="5121610" cy="5334794"/>
          </a:xfrm>
          <a:prstGeom prst="rect">
            <a:avLst/>
          </a:prstGeom>
          <a:noFill/>
        </p:spPr>
        <p:txBody>
          <a:bodyPr wrap="square" rtlCol="0">
            <a:spAutoFit/>
          </a:bodyPr>
          <a:lstStyle/>
          <a:p>
            <a:pPr marL="108000">
              <a:spcBef>
                <a:spcPts val="1417"/>
              </a:spcBef>
              <a:buClr>
                <a:srgbClr val="000000"/>
              </a:buClr>
              <a:buSzPct val="45000"/>
            </a:pPr>
            <a:r>
              <a:rPr lang="en-US" sz="1400">
                <a:solidFill>
                  <a:srgbClr val="000000"/>
                </a:solidFill>
              </a:rPr>
              <a:t>Given the key: </a:t>
            </a:r>
            <a:r>
              <a:rPr lang="en-US" sz="1400" b="1">
                <a:solidFill>
                  <a:srgbClr val="000000"/>
                </a:solidFill>
                <a:latin typeface="Courier New" panose="02070309020205020404" pitchFamily="49" charset="0"/>
                <a:cs typeface="Courier New" panose="02070309020205020404" pitchFamily="49" charset="0"/>
              </a:rPr>
              <a:t>CLUE</a:t>
            </a:r>
            <a:r>
              <a:rPr lang="en-US" sz="1400">
                <a:solidFill>
                  <a:srgbClr val="000000"/>
                </a:solidFill>
              </a:rPr>
              <a:t> </a:t>
            </a:r>
            <a:endParaRPr lang="en-US" sz="1400" dirty="0">
              <a:solidFill>
                <a:srgbClr val="000000"/>
              </a:solidFill>
            </a:endParaRPr>
          </a:p>
          <a:p>
            <a:pPr marL="108000">
              <a:spcBef>
                <a:spcPts val="1417"/>
              </a:spcBef>
              <a:buClr>
                <a:srgbClr val="000000"/>
              </a:buClr>
              <a:buSzPct val="45000"/>
            </a:pPr>
            <a:r>
              <a:rPr lang="en-US" sz="1400" dirty="0">
                <a:solidFill>
                  <a:srgbClr val="000000"/>
                </a:solidFill>
              </a:rPr>
              <a:t>Encrypt the following: </a:t>
            </a:r>
            <a:r>
              <a:rPr lang="en-US" sz="1400" b="1" dirty="0">
                <a:solidFill>
                  <a:srgbClr val="000000"/>
                </a:solidFill>
                <a:latin typeface="Courier New" panose="02070309020205020404" pitchFamily="49" charset="0"/>
                <a:cs typeface="Courier New" panose="02070309020205020404" pitchFamily="49" charset="0"/>
              </a:rPr>
              <a:t>DETECTIVE</a:t>
            </a:r>
          </a:p>
          <a:p>
            <a:pPr marL="108000">
              <a:spcBef>
                <a:spcPts val="1417"/>
              </a:spcBef>
              <a:buClr>
                <a:srgbClr val="000000"/>
              </a:buClr>
              <a:buSzPct val="45000"/>
            </a:pPr>
            <a:r>
              <a:rPr lang="en-US" sz="1400" dirty="0">
                <a:solidFill>
                  <a:srgbClr val="000000"/>
                </a:solidFill>
              </a:rPr>
              <a:t>Use ADFGX (not the longer ADFGVX)</a:t>
            </a:r>
          </a:p>
          <a:p>
            <a:pPr marL="108000">
              <a:spcBef>
                <a:spcPts val="1417"/>
              </a:spcBef>
              <a:buClr>
                <a:srgbClr val="000000"/>
              </a:buClr>
              <a:buSzPct val="45000"/>
            </a:pPr>
            <a:r>
              <a:rPr lang="en-US" sz="1400" dirty="0">
                <a:solidFill>
                  <a:srgbClr val="000000"/>
                </a:solidFill>
              </a:rPr>
              <a:t>Steps:</a:t>
            </a:r>
          </a:p>
          <a:p>
            <a:pPr marL="450900" indent="-342900">
              <a:spcBef>
                <a:spcPts val="1417"/>
              </a:spcBef>
              <a:buClr>
                <a:srgbClr val="000000"/>
              </a:buClr>
              <a:buSzPct val="45000"/>
              <a:buAutoNum type="arabicPeriod"/>
            </a:pPr>
            <a:r>
              <a:rPr lang="en-US" sz="1400" dirty="0">
                <a:solidFill>
                  <a:srgbClr val="000000"/>
                </a:solidFill>
              </a:rPr>
              <a:t>Convert the plaintext to ADFGX pairs</a:t>
            </a:r>
          </a:p>
          <a:p>
            <a:pPr marL="336600" indent="-228600">
              <a:spcBef>
                <a:spcPts val="1417"/>
              </a:spcBef>
              <a:buClr>
                <a:srgbClr val="000000"/>
              </a:buClr>
              <a:buSzPct val="45000"/>
              <a:buAutoNum type="arabicPeriod"/>
            </a:pPr>
            <a:r>
              <a:rPr lang="en-US" sz="1400" dirty="0">
                <a:solidFill>
                  <a:srgbClr val="000000"/>
                </a:solidFill>
              </a:rPr>
              <a:t>Write the results row by row into a rectangle with 4 columns. (4 columns since our keyword is 4 characters.)</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Recall that the first column is “C”, the second is “L”, third is “U” and fourth is “E”</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NOTE: If you have letters left over, fill the in the remainder of the rectangle with “F”s.  </a:t>
            </a:r>
          </a:p>
          <a:p>
            <a:pPr marL="336600" indent="-228600">
              <a:spcBef>
                <a:spcPts val="1417"/>
              </a:spcBef>
              <a:buClr>
                <a:srgbClr val="000000"/>
              </a:buClr>
              <a:buSzPct val="45000"/>
              <a:buAutoNum type="arabicPeriod"/>
            </a:pPr>
            <a:r>
              <a:rPr lang="en-US" sz="1400" dirty="0">
                <a:solidFill>
                  <a:srgbClr val="000000"/>
                </a:solidFill>
              </a:rPr>
              <a:t>To generate the encoded message, we read down the </a:t>
            </a:r>
            <a:r>
              <a:rPr lang="en-US" sz="1400" u="sng" dirty="0">
                <a:solidFill>
                  <a:srgbClr val="000000"/>
                </a:solidFill>
              </a:rPr>
              <a:t>columns</a:t>
            </a:r>
            <a:r>
              <a:rPr lang="en-US" sz="1400" dirty="0">
                <a:solidFill>
                  <a:srgbClr val="000000"/>
                </a:solidFill>
              </a:rPr>
              <a:t> – but do NOT forget to do so in order of the letters in the keyword. In this case, C, E, L, U.</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dirty="0">
                <a:solidFill>
                  <a:srgbClr val="000000"/>
                </a:solidFill>
              </a:rPr>
              <a:t>Solution on the next slide.</a:t>
            </a:r>
          </a:p>
        </p:txBody>
      </p:sp>
      <p:graphicFrame>
        <p:nvGraphicFramePr>
          <p:cNvPr id="2" name="Table 1">
            <a:extLst>
              <a:ext uri="{FF2B5EF4-FFF2-40B4-BE49-F238E27FC236}">
                <a16:creationId xmlns:a16="http://schemas.microsoft.com/office/drawing/2014/main" id="{B9ECDA5D-F1E7-A387-B4E3-6BFDB663CB47}"/>
              </a:ext>
            </a:extLst>
          </p:cNvPr>
          <p:cNvGraphicFramePr>
            <a:graphicFrameLocks noGrp="1"/>
          </p:cNvGraphicFramePr>
          <p:nvPr>
            <p:extLst>
              <p:ext uri="{D42A27DB-BD31-4B8C-83A1-F6EECF244321}">
                <p14:modId xmlns:p14="http://schemas.microsoft.com/office/powerpoint/2010/main" val="3471229772"/>
              </p:ext>
            </p:extLst>
          </p:nvPr>
        </p:nvGraphicFramePr>
        <p:xfrm>
          <a:off x="5640206" y="1699560"/>
          <a:ext cx="36576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98322449"/>
                    </a:ext>
                  </a:extLst>
                </a:gridCol>
                <a:gridCol w="609600">
                  <a:extLst>
                    <a:ext uri="{9D8B030D-6E8A-4147-A177-3AD203B41FA5}">
                      <a16:colId xmlns:a16="http://schemas.microsoft.com/office/drawing/2014/main" val="211161436"/>
                    </a:ext>
                  </a:extLst>
                </a:gridCol>
                <a:gridCol w="609600">
                  <a:extLst>
                    <a:ext uri="{9D8B030D-6E8A-4147-A177-3AD203B41FA5}">
                      <a16:colId xmlns:a16="http://schemas.microsoft.com/office/drawing/2014/main" val="3223200841"/>
                    </a:ext>
                  </a:extLst>
                </a:gridCol>
                <a:gridCol w="609600">
                  <a:extLst>
                    <a:ext uri="{9D8B030D-6E8A-4147-A177-3AD203B41FA5}">
                      <a16:colId xmlns:a16="http://schemas.microsoft.com/office/drawing/2014/main" val="2953320694"/>
                    </a:ext>
                  </a:extLst>
                </a:gridCol>
                <a:gridCol w="609600">
                  <a:extLst>
                    <a:ext uri="{9D8B030D-6E8A-4147-A177-3AD203B41FA5}">
                      <a16:colId xmlns:a16="http://schemas.microsoft.com/office/drawing/2014/main" val="1052255948"/>
                    </a:ext>
                  </a:extLst>
                </a:gridCol>
                <a:gridCol w="609600">
                  <a:extLst>
                    <a:ext uri="{9D8B030D-6E8A-4147-A177-3AD203B41FA5}">
                      <a16:colId xmlns:a16="http://schemas.microsoft.com/office/drawing/2014/main" val="3947224848"/>
                    </a:ext>
                  </a:extLst>
                </a:gridCol>
              </a:tblGrid>
              <a:tr h="190500">
                <a:tc>
                  <a:txBody>
                    <a:bodyPr/>
                    <a:lstStyle/>
                    <a:p>
                      <a:pPr algn="ctr" fontAlgn="ctr">
                        <a:buNone/>
                      </a:pP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F</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G</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6442955"/>
                  </a:ext>
                </a:extLst>
              </a:tr>
              <a:tr h="190500">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94768705"/>
                  </a:ext>
                </a:extLst>
              </a:tr>
              <a:tr h="190500">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I/J</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48574972"/>
                  </a:ext>
                </a:extLst>
              </a:tr>
              <a:tr h="190500">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703450"/>
                  </a:ext>
                </a:extLst>
              </a:tr>
              <a:tr h="190500">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32428424"/>
                  </a:ext>
                </a:extLst>
              </a:tr>
              <a:tr h="190500">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Z</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44123153"/>
                  </a:ext>
                </a:extLst>
              </a:tr>
            </a:tbl>
          </a:graphicData>
        </a:graphic>
      </p:graphicFrame>
    </p:spTree>
    <p:extLst>
      <p:ext uri="{BB962C8B-B14F-4D97-AF65-F5344CB8AC3E}">
        <p14:creationId xmlns:p14="http://schemas.microsoft.com/office/powerpoint/2010/main" val="406932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2EF7-93E2-4050-00B6-F88C4F0712E2}"/>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B0DB307B-7178-8A72-B1D7-432C3909C788}"/>
              </a:ext>
            </a:extLst>
          </p:cNvPr>
          <p:cNvSpPr>
            <a:spLocks noGrp="1"/>
          </p:cNvSpPr>
          <p:nvPr>
            <p:ph type="title"/>
          </p:nvPr>
        </p:nvSpPr>
        <p:spPr>
          <a:xfrm>
            <a:off x="213715" y="162161"/>
            <a:ext cx="4664348" cy="443198"/>
          </a:xfrm>
          <a:prstGeom prst="rect">
            <a:avLst/>
          </a:prstGeom>
          <a:noFill/>
          <a:ln w="0">
            <a:noFill/>
          </a:ln>
        </p:spPr>
        <p:txBody>
          <a:bodyPr wrap="square" lIns="0" tIns="0" rIns="0" bIns="0" anchor="ctr">
            <a:spAutoFit/>
          </a:bodyPr>
          <a:lstStyle/>
          <a:p>
            <a:pPr indent="0" algn="ctr">
              <a:buNone/>
            </a:pPr>
            <a:r>
              <a:rPr lang="en-US" sz="3200" b="0" u="none" strike="noStrike" dirty="0">
                <a:solidFill>
                  <a:srgbClr val="000000"/>
                </a:solidFill>
                <a:effectLst/>
                <a:uFillTx/>
                <a:latin typeface="Arial"/>
              </a:rPr>
              <a:t>Solution to “</a:t>
            </a:r>
            <a:r>
              <a:rPr lang="en-US" sz="3200" dirty="0">
                <a:solidFill>
                  <a:srgbClr val="000000"/>
                </a:solidFill>
                <a:latin typeface="Arial"/>
              </a:rPr>
              <a:t>DETECTIVE”</a:t>
            </a:r>
            <a:endParaRPr lang="en-US" sz="3200" b="0" u="none" strike="noStrike" dirty="0">
              <a:solidFill>
                <a:srgbClr val="000000"/>
              </a:solidFill>
              <a:effectLst/>
              <a:uFillTx/>
              <a:latin typeface="Arial"/>
            </a:endParaRPr>
          </a:p>
        </p:txBody>
      </p:sp>
      <p:sp>
        <p:nvSpPr>
          <p:cNvPr id="3" name="TextBox 2">
            <a:extLst>
              <a:ext uri="{FF2B5EF4-FFF2-40B4-BE49-F238E27FC236}">
                <a16:creationId xmlns:a16="http://schemas.microsoft.com/office/drawing/2014/main" id="{FB683996-4D4F-E006-9A83-63BA72D736FB}"/>
              </a:ext>
            </a:extLst>
          </p:cNvPr>
          <p:cNvSpPr txBox="1"/>
          <p:nvPr/>
        </p:nvSpPr>
        <p:spPr>
          <a:xfrm>
            <a:off x="142887" y="797471"/>
            <a:ext cx="7101485" cy="6699270"/>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Given a key CLUE, </a:t>
            </a:r>
          </a:p>
          <a:p>
            <a:pPr marL="108000">
              <a:spcBef>
                <a:spcPts val="1417"/>
              </a:spcBef>
              <a:buClr>
                <a:srgbClr val="000000"/>
              </a:buClr>
              <a:buSzPct val="45000"/>
            </a:pPr>
            <a:r>
              <a:rPr lang="en-US" sz="1400" dirty="0">
                <a:solidFill>
                  <a:srgbClr val="000000"/>
                </a:solidFill>
              </a:rPr>
              <a:t>Encrypt the following: DETECTIVE</a:t>
            </a:r>
          </a:p>
          <a:p>
            <a:pPr marL="108000">
              <a:spcBef>
                <a:spcPts val="1417"/>
              </a:spcBef>
              <a:buClr>
                <a:srgbClr val="000000"/>
              </a:buClr>
              <a:buSzPct val="45000"/>
            </a:pPr>
            <a:r>
              <a:rPr lang="en-US" sz="1400" dirty="0">
                <a:solidFill>
                  <a:srgbClr val="000000"/>
                </a:solidFill>
              </a:rPr>
              <a:t>Steps:</a:t>
            </a:r>
          </a:p>
          <a:p>
            <a:pPr marL="450900" indent="-342900">
              <a:spcBef>
                <a:spcPts val="1417"/>
              </a:spcBef>
              <a:buClr>
                <a:srgbClr val="000000"/>
              </a:buClr>
              <a:buSzPct val="45000"/>
              <a:buAutoNum type="arabicPeriod"/>
            </a:pPr>
            <a:r>
              <a:rPr lang="en-US" sz="1400" dirty="0">
                <a:solidFill>
                  <a:srgbClr val="000000"/>
                </a:solidFill>
              </a:rPr>
              <a:t>Convert the plaintext to ADFGX pairs</a:t>
            </a:r>
          </a:p>
          <a:p>
            <a:pPr marL="908100" lvl="1" indent="-342900">
              <a:spcBef>
                <a:spcPts val="1417"/>
              </a:spcBef>
              <a:buClr>
                <a:srgbClr val="000000"/>
              </a:buClr>
              <a:buSzPct val="45000"/>
              <a:buFont typeface="Arial" panose="020B0604020202020204" pitchFamily="34" charset="0"/>
              <a:buChar char="•"/>
            </a:pPr>
            <a:r>
              <a:rPr lang="en-US" sz="1400" dirty="0">
                <a:solidFill>
                  <a:srgbClr val="000000"/>
                </a:solidFill>
              </a:rPr>
              <a:t>D=AG,  E=AX, T=GG </a:t>
            </a:r>
          </a:p>
          <a:p>
            <a:pPr marL="908100" lvl="1" indent="-342900">
              <a:spcBef>
                <a:spcPts val="1417"/>
              </a:spcBef>
              <a:buClr>
                <a:srgbClr val="000000"/>
              </a:buClr>
              <a:buSzPct val="45000"/>
              <a:buFont typeface="Arial" panose="020B0604020202020204" pitchFamily="34" charset="0"/>
              <a:buChar char="•"/>
            </a:pPr>
            <a:r>
              <a:rPr lang="en-US" sz="1400" dirty="0">
                <a:solidFill>
                  <a:srgbClr val="000000"/>
                </a:solidFill>
              </a:rPr>
              <a:t>Ciphertext from Polybius segment: </a:t>
            </a:r>
            <a:r>
              <a:rPr lang="en-US" sz="1400" b="1" dirty="0">
                <a:latin typeface="Courier New" panose="02070309020205020404" pitchFamily="49" charset="0"/>
                <a:cs typeface="Courier New" panose="02070309020205020404" pitchFamily="49" charset="0"/>
              </a:rPr>
              <a:t>AG AX GG AX AF GG DG XA AX</a:t>
            </a:r>
            <a:endParaRPr lang="en-US" sz="1400" b="1" dirty="0">
              <a:solidFill>
                <a:srgbClr val="000000"/>
              </a:solidFill>
              <a:latin typeface="Courier New" panose="02070309020205020404" pitchFamily="49" charset="0"/>
              <a:cs typeface="Courier New" panose="02070309020205020404" pitchFamily="49" charset="0"/>
            </a:endParaRPr>
          </a:p>
          <a:p>
            <a:pPr marL="908100" lvl="1" indent="-342900">
              <a:spcBef>
                <a:spcPts val="1417"/>
              </a:spcBef>
              <a:buClr>
                <a:srgbClr val="000000"/>
              </a:buClr>
              <a:buSzPct val="45000"/>
              <a:buAutoNum type="arabicPeriod"/>
            </a:pPr>
            <a:endParaRPr lang="en-US" sz="1400" dirty="0">
              <a:solidFill>
                <a:srgbClr val="000000"/>
              </a:solidFill>
            </a:endParaRPr>
          </a:p>
          <a:p>
            <a:pPr marL="336600" indent="-228600">
              <a:spcBef>
                <a:spcPts val="1417"/>
              </a:spcBef>
              <a:buClr>
                <a:srgbClr val="000000"/>
              </a:buClr>
              <a:buSzPct val="45000"/>
              <a:buAutoNum type="arabicPeriod"/>
            </a:pPr>
            <a:r>
              <a:rPr lang="en-US" sz="1400" dirty="0">
                <a:solidFill>
                  <a:srgbClr val="000000"/>
                </a:solidFill>
              </a:rPr>
              <a:t>Write the results row by row into a rectangle with 4 columns. (4 columns since our keyword is 4 characters.)</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Note how I added “F”s for the remaining two characters in the last row We should </a:t>
            </a:r>
            <a:r>
              <a:rPr lang="en-US" sz="1400" u="sng" dirty="0">
                <a:solidFill>
                  <a:srgbClr val="000000"/>
                </a:solidFill>
              </a:rPr>
              <a:t>pick random characters for these</a:t>
            </a:r>
            <a:r>
              <a:rPr lang="en-US" sz="1400" dirty="0">
                <a:solidFill>
                  <a:srgbClr val="000000"/>
                </a:solidFill>
              </a:rPr>
              <a:t>. I told you to use “F”s just so that our solutions would match. </a:t>
            </a:r>
          </a:p>
          <a:p>
            <a:pPr marL="336600" indent="-228600">
              <a:spcBef>
                <a:spcPts val="1417"/>
              </a:spcBef>
              <a:buClr>
                <a:srgbClr val="000000"/>
              </a:buClr>
              <a:buSzPct val="45000"/>
              <a:buAutoNum type="arabicPeriod"/>
            </a:pPr>
            <a:r>
              <a:rPr lang="en-US" sz="1400" dirty="0">
                <a:solidFill>
                  <a:srgbClr val="000000"/>
                </a:solidFill>
              </a:rPr>
              <a:t>To generate the encoded message, we read down the </a:t>
            </a:r>
            <a:r>
              <a:rPr lang="en-US" sz="1400" u="sng" dirty="0">
                <a:solidFill>
                  <a:srgbClr val="000000"/>
                </a:solidFill>
              </a:rPr>
              <a:t>columns</a:t>
            </a:r>
            <a:r>
              <a:rPr lang="en-US" sz="1400" dirty="0">
                <a:solidFill>
                  <a:srgbClr val="000000"/>
                </a:solidFill>
              </a:rPr>
              <a:t> – but do NOT forget to do so </a:t>
            </a:r>
            <a:r>
              <a:rPr lang="en-US" sz="1400" u="sng" dirty="0">
                <a:solidFill>
                  <a:srgbClr val="000000"/>
                </a:solidFill>
              </a:rPr>
              <a:t>in order of the letters in the keyword</a:t>
            </a:r>
            <a:r>
              <a:rPr lang="en-US" sz="1400" dirty="0">
                <a:solidFill>
                  <a:srgbClr val="000000"/>
                </a:solidFill>
              </a:rPr>
              <a:t>. In this case</a:t>
            </a:r>
            <a:r>
              <a:rPr lang="en-US" sz="1400">
                <a:solidFill>
                  <a:srgbClr val="000000"/>
                </a:solidFill>
              </a:rPr>
              <a:t>, C </a:t>
            </a:r>
            <a:r>
              <a:rPr lang="en-US" sz="1400">
                <a:solidFill>
                  <a:srgbClr val="000000"/>
                </a:solidFill>
                <a:sym typeface="Wingdings" panose="05000000000000000000" pitchFamily="2" charset="2"/>
              </a:rPr>
              <a:t> E  L  </a:t>
            </a:r>
            <a:r>
              <a:rPr lang="en-US" sz="1400">
                <a:solidFill>
                  <a:srgbClr val="000000"/>
                </a:solidFill>
              </a:rPr>
              <a:t>U</a:t>
            </a:r>
            <a:endParaRPr lang="en-US" sz="1400" dirty="0">
              <a:solidFill>
                <a:srgbClr val="000000"/>
              </a:solidFill>
            </a:endParaRPr>
          </a:p>
          <a:p>
            <a:pPr marL="793800" lvl="1" indent="-228600">
              <a:spcBef>
                <a:spcPts val="1417"/>
              </a:spcBef>
              <a:buClr>
                <a:srgbClr val="000000"/>
              </a:buClr>
              <a:buSzPct val="45000"/>
              <a:buAutoNum type="arabicPeriod"/>
            </a:pPr>
            <a:r>
              <a:rPr lang="en-US" sz="1400" dirty="0">
                <a:solidFill>
                  <a:srgbClr val="000000"/>
                </a:solidFill>
              </a:rPr>
              <a:t>C=agada</a:t>
            </a:r>
          </a:p>
          <a:p>
            <a:pPr marL="793800" lvl="1" indent="-228600">
              <a:spcBef>
                <a:spcPts val="1417"/>
              </a:spcBef>
              <a:buClr>
                <a:srgbClr val="000000"/>
              </a:buClr>
              <a:buSzPct val="45000"/>
              <a:buAutoNum type="arabicPeriod"/>
            </a:pPr>
            <a:r>
              <a:rPr lang="en-US" sz="1400" dirty="0">
                <a:solidFill>
                  <a:srgbClr val="000000"/>
                </a:solidFill>
              </a:rPr>
              <a:t>E=</a:t>
            </a:r>
            <a:r>
              <a:rPr lang="en-US" sz="1400" dirty="0" err="1">
                <a:solidFill>
                  <a:srgbClr val="000000"/>
                </a:solidFill>
              </a:rPr>
              <a:t>xxgaf</a:t>
            </a:r>
            <a:endParaRPr lang="en-US" sz="1400" dirty="0">
              <a:solidFill>
                <a:srgbClr val="000000"/>
              </a:solidFill>
            </a:endParaRPr>
          </a:p>
          <a:p>
            <a:pPr marL="793800" lvl="1" indent="-228600">
              <a:spcBef>
                <a:spcPts val="1417"/>
              </a:spcBef>
              <a:buClr>
                <a:srgbClr val="000000"/>
              </a:buClr>
              <a:buSzPct val="45000"/>
              <a:buAutoNum type="arabicPeriod"/>
            </a:pPr>
            <a:r>
              <a:rPr lang="en-US" sz="1400" dirty="0">
                <a:solidFill>
                  <a:srgbClr val="000000"/>
                </a:solidFill>
              </a:rPr>
              <a:t>L=</a:t>
            </a:r>
            <a:r>
              <a:rPr lang="en-US" sz="1400" dirty="0" err="1">
                <a:solidFill>
                  <a:srgbClr val="000000"/>
                </a:solidFill>
              </a:rPr>
              <a:t>ggfgx</a:t>
            </a:r>
            <a:endParaRPr lang="en-US" sz="1400" dirty="0">
              <a:solidFill>
                <a:srgbClr val="000000"/>
              </a:solidFill>
            </a:endParaRPr>
          </a:p>
          <a:p>
            <a:pPr marL="793800" lvl="1" indent="-228600">
              <a:spcBef>
                <a:spcPts val="1417"/>
              </a:spcBef>
              <a:buClr>
                <a:srgbClr val="000000"/>
              </a:buClr>
              <a:buSzPct val="45000"/>
              <a:buAutoNum type="arabicPeriod"/>
            </a:pPr>
            <a:r>
              <a:rPr lang="en-US" sz="1400" dirty="0">
                <a:solidFill>
                  <a:srgbClr val="000000"/>
                </a:solidFill>
              </a:rPr>
              <a:t>U=</a:t>
            </a:r>
            <a:r>
              <a:rPr lang="en-US" sz="1400" dirty="0" err="1">
                <a:solidFill>
                  <a:srgbClr val="000000"/>
                </a:solidFill>
              </a:rPr>
              <a:t>aagxf</a:t>
            </a:r>
            <a:endParaRPr lang="en-US" sz="1400" dirty="0">
              <a:solidFill>
                <a:srgbClr val="000000"/>
              </a:solidFill>
            </a:endParaRPr>
          </a:p>
          <a:p>
            <a:pPr marL="565200" lvl="1">
              <a:spcBef>
                <a:spcPts val="1417"/>
              </a:spcBef>
              <a:buClr>
                <a:srgbClr val="000000"/>
              </a:buClr>
              <a:buSzPct val="45000"/>
            </a:pPr>
            <a:r>
              <a:rPr lang="en-US" sz="1400" dirty="0">
                <a:solidFill>
                  <a:srgbClr val="000000"/>
                </a:solidFill>
              </a:rPr>
              <a:t>Ciphertext: </a:t>
            </a:r>
            <a:r>
              <a:rPr lang="en-US" sz="1400" b="1" dirty="0">
                <a:solidFill>
                  <a:srgbClr val="000000"/>
                </a:solidFill>
                <a:latin typeface="Courier New" panose="02070309020205020404" pitchFamily="49" charset="0"/>
                <a:cs typeface="Courier New" panose="02070309020205020404" pitchFamily="49" charset="0"/>
              </a:rPr>
              <a:t>AGADA XXGAF GGFGX AAGXF</a:t>
            </a:r>
          </a:p>
        </p:txBody>
      </p:sp>
      <p:graphicFrame>
        <p:nvGraphicFramePr>
          <p:cNvPr id="5" name="Table 4">
            <a:extLst>
              <a:ext uri="{FF2B5EF4-FFF2-40B4-BE49-F238E27FC236}">
                <a16:creationId xmlns:a16="http://schemas.microsoft.com/office/drawing/2014/main" id="{FA31E43D-A0A6-F480-B168-9773DB03D4B2}"/>
              </a:ext>
            </a:extLst>
          </p:cNvPr>
          <p:cNvGraphicFramePr>
            <a:graphicFrameLocks noGrp="1"/>
          </p:cNvGraphicFramePr>
          <p:nvPr>
            <p:extLst>
              <p:ext uri="{D42A27DB-BD31-4B8C-83A1-F6EECF244321}">
                <p14:modId xmlns:p14="http://schemas.microsoft.com/office/powerpoint/2010/main" val="2113464802"/>
              </p:ext>
            </p:extLst>
          </p:nvPr>
        </p:nvGraphicFramePr>
        <p:xfrm>
          <a:off x="5986938" y="368421"/>
          <a:ext cx="36576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98322449"/>
                    </a:ext>
                  </a:extLst>
                </a:gridCol>
                <a:gridCol w="609600">
                  <a:extLst>
                    <a:ext uri="{9D8B030D-6E8A-4147-A177-3AD203B41FA5}">
                      <a16:colId xmlns:a16="http://schemas.microsoft.com/office/drawing/2014/main" val="211161436"/>
                    </a:ext>
                  </a:extLst>
                </a:gridCol>
                <a:gridCol w="609600">
                  <a:extLst>
                    <a:ext uri="{9D8B030D-6E8A-4147-A177-3AD203B41FA5}">
                      <a16:colId xmlns:a16="http://schemas.microsoft.com/office/drawing/2014/main" val="3223200841"/>
                    </a:ext>
                  </a:extLst>
                </a:gridCol>
                <a:gridCol w="609600">
                  <a:extLst>
                    <a:ext uri="{9D8B030D-6E8A-4147-A177-3AD203B41FA5}">
                      <a16:colId xmlns:a16="http://schemas.microsoft.com/office/drawing/2014/main" val="2953320694"/>
                    </a:ext>
                  </a:extLst>
                </a:gridCol>
                <a:gridCol w="609600">
                  <a:extLst>
                    <a:ext uri="{9D8B030D-6E8A-4147-A177-3AD203B41FA5}">
                      <a16:colId xmlns:a16="http://schemas.microsoft.com/office/drawing/2014/main" val="1052255948"/>
                    </a:ext>
                  </a:extLst>
                </a:gridCol>
                <a:gridCol w="609600">
                  <a:extLst>
                    <a:ext uri="{9D8B030D-6E8A-4147-A177-3AD203B41FA5}">
                      <a16:colId xmlns:a16="http://schemas.microsoft.com/office/drawing/2014/main" val="3947224848"/>
                    </a:ext>
                  </a:extLst>
                </a:gridCol>
              </a:tblGrid>
              <a:tr h="190500">
                <a:tc>
                  <a:txBody>
                    <a:bodyPr/>
                    <a:lstStyle/>
                    <a:p>
                      <a:pPr algn="ctr" fontAlgn="ctr">
                        <a:buNone/>
                      </a:pP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F</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G</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6442955"/>
                  </a:ext>
                </a:extLst>
              </a:tr>
              <a:tr h="190500">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94768705"/>
                  </a:ext>
                </a:extLst>
              </a:tr>
              <a:tr h="190500">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I/J</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48574972"/>
                  </a:ext>
                </a:extLst>
              </a:tr>
              <a:tr h="190500">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703450"/>
                  </a:ext>
                </a:extLst>
              </a:tr>
              <a:tr h="190500">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R</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32428424"/>
                  </a:ext>
                </a:extLst>
              </a:tr>
              <a:tr h="190500">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Z</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44123153"/>
                  </a:ext>
                </a:extLst>
              </a:tr>
            </a:tbl>
          </a:graphicData>
        </a:graphic>
      </p:graphicFrame>
      <p:graphicFrame>
        <p:nvGraphicFramePr>
          <p:cNvPr id="6" name="Table 5">
            <a:extLst>
              <a:ext uri="{FF2B5EF4-FFF2-40B4-BE49-F238E27FC236}">
                <a16:creationId xmlns:a16="http://schemas.microsoft.com/office/drawing/2014/main" id="{364E7DEE-E64B-4AEF-DCCC-2FBFBDD1A5DE}"/>
              </a:ext>
            </a:extLst>
          </p:cNvPr>
          <p:cNvGraphicFramePr>
            <a:graphicFrameLocks noGrp="1"/>
          </p:cNvGraphicFramePr>
          <p:nvPr>
            <p:extLst>
              <p:ext uri="{D42A27DB-BD31-4B8C-83A1-F6EECF244321}">
                <p14:modId xmlns:p14="http://schemas.microsoft.com/office/powerpoint/2010/main" val="868997016"/>
              </p:ext>
            </p:extLst>
          </p:nvPr>
        </p:nvGraphicFramePr>
        <p:xfrm>
          <a:off x="7609397" y="3670524"/>
          <a:ext cx="2224448" cy="1122488"/>
        </p:xfrm>
        <a:graphic>
          <a:graphicData uri="http://schemas.openxmlformats.org/drawingml/2006/table">
            <a:tbl>
              <a:tblPr>
                <a:tableStyleId>{5C22544A-7EE6-4342-B048-85BDC9FD1C3A}</a:tableStyleId>
              </a:tblPr>
              <a:tblGrid>
                <a:gridCol w="556112">
                  <a:extLst>
                    <a:ext uri="{9D8B030D-6E8A-4147-A177-3AD203B41FA5}">
                      <a16:colId xmlns:a16="http://schemas.microsoft.com/office/drawing/2014/main" val="3213534997"/>
                    </a:ext>
                  </a:extLst>
                </a:gridCol>
                <a:gridCol w="556112">
                  <a:extLst>
                    <a:ext uri="{9D8B030D-6E8A-4147-A177-3AD203B41FA5}">
                      <a16:colId xmlns:a16="http://schemas.microsoft.com/office/drawing/2014/main" val="3373715781"/>
                    </a:ext>
                  </a:extLst>
                </a:gridCol>
                <a:gridCol w="556112">
                  <a:extLst>
                    <a:ext uri="{9D8B030D-6E8A-4147-A177-3AD203B41FA5}">
                      <a16:colId xmlns:a16="http://schemas.microsoft.com/office/drawing/2014/main" val="4056684565"/>
                    </a:ext>
                  </a:extLst>
                </a:gridCol>
                <a:gridCol w="556112">
                  <a:extLst>
                    <a:ext uri="{9D8B030D-6E8A-4147-A177-3AD203B41FA5}">
                      <a16:colId xmlns:a16="http://schemas.microsoft.com/office/drawing/2014/main" val="362730667"/>
                    </a:ext>
                  </a:extLst>
                </a:gridCol>
              </a:tblGrid>
              <a:tr h="166358">
                <a:tc>
                  <a:txBody>
                    <a:bodyPr/>
                    <a:lstStyle/>
                    <a:p>
                      <a:pPr algn="ctr" fontAlgn="b">
                        <a:buNone/>
                      </a:pPr>
                      <a:r>
                        <a:rPr lang="en-US" sz="1100" b="1" u="none" strike="noStrike" dirty="0">
                          <a:effectLst/>
                        </a:rPr>
                        <a:t>C</a:t>
                      </a:r>
                      <a:endParaRPr lang="en-US"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effectLst/>
                        </a:rPr>
                        <a:t>L</a:t>
                      </a:r>
                      <a:endParaRPr lang="en-US"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effectLst/>
                        </a:rPr>
                        <a:t>U</a:t>
                      </a:r>
                      <a:endParaRPr lang="en-US"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effectLst/>
                        </a:rPr>
                        <a:t>E</a:t>
                      </a:r>
                      <a:endParaRPr lang="en-US" sz="11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98127588"/>
                  </a:ext>
                </a:extLst>
              </a:tr>
              <a:tr h="166358">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g</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22808877"/>
                  </a:ext>
                </a:extLst>
              </a:tr>
              <a:tr h="236663">
                <a:tc>
                  <a:txBody>
                    <a:bodyPr/>
                    <a:lstStyle/>
                    <a:p>
                      <a:pPr algn="ctr" fontAlgn="b">
                        <a:buNone/>
                      </a:pPr>
                      <a:r>
                        <a:rPr lang="en-US" sz="1100" u="none" strike="noStrike" dirty="0">
                          <a:effectLst/>
                        </a:rPr>
                        <a:t>g</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62253431"/>
                  </a:ext>
                </a:extLst>
              </a:tr>
              <a:tr h="166358">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9467685"/>
                  </a:ext>
                </a:extLst>
              </a:tr>
              <a:tr h="166358">
                <a:tc>
                  <a:txBody>
                    <a:bodyPr/>
                    <a:lstStyle/>
                    <a:p>
                      <a:pPr algn="ctr" fontAlgn="b">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7521750"/>
                  </a:ext>
                </a:extLst>
              </a:tr>
              <a:tr h="166358">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f</a:t>
                      </a:r>
                      <a:endParaRPr lang="en-US" sz="11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90589190"/>
                  </a:ext>
                </a:extLst>
              </a:tr>
            </a:tbl>
          </a:graphicData>
        </a:graphic>
      </p:graphicFrame>
    </p:spTree>
    <p:extLst>
      <p:ext uri="{BB962C8B-B14F-4D97-AF65-F5344CB8AC3E}">
        <p14:creationId xmlns:p14="http://schemas.microsoft.com/office/powerpoint/2010/main" val="16448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47A2-12F1-E8F0-843D-161691744E93}"/>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AC5B87E1-8997-8577-AEB0-FE2E39E826A4}"/>
              </a:ext>
            </a:extLst>
          </p:cNvPr>
          <p:cNvSpPr>
            <a:spLocks noGrp="1"/>
          </p:cNvSpPr>
          <p:nvPr>
            <p:ph type="title"/>
          </p:nvPr>
        </p:nvSpPr>
        <p:spPr>
          <a:xfrm>
            <a:off x="591956" y="408264"/>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Exercise with guidelines: DE-crypt using ADFGX</a:t>
            </a:r>
          </a:p>
        </p:txBody>
      </p:sp>
      <p:sp>
        <p:nvSpPr>
          <p:cNvPr id="3" name="TextBox 2">
            <a:extLst>
              <a:ext uri="{FF2B5EF4-FFF2-40B4-BE49-F238E27FC236}">
                <a16:creationId xmlns:a16="http://schemas.microsoft.com/office/drawing/2014/main" id="{C1ADF421-2BC1-29A5-C0C8-33844846EBE5}"/>
              </a:ext>
            </a:extLst>
          </p:cNvPr>
          <p:cNvSpPr txBox="1"/>
          <p:nvPr/>
        </p:nvSpPr>
        <p:spPr>
          <a:xfrm>
            <a:off x="152865" y="870664"/>
            <a:ext cx="7594467" cy="6689011"/>
          </a:xfrm>
          <a:prstGeom prst="rect">
            <a:avLst/>
          </a:prstGeom>
          <a:noFill/>
        </p:spPr>
        <p:txBody>
          <a:bodyPr wrap="square" rtlCol="0">
            <a:spAutoFit/>
          </a:bodyPr>
          <a:lstStyle/>
          <a:p>
            <a:pPr marL="108000">
              <a:spcBef>
                <a:spcPts val="1417"/>
              </a:spcBef>
              <a:buClr>
                <a:srgbClr val="000000"/>
              </a:buClr>
              <a:buSzPct val="45000"/>
            </a:pPr>
            <a:r>
              <a:rPr lang="en-US" sz="1200" dirty="0">
                <a:solidFill>
                  <a:srgbClr val="000000"/>
                </a:solidFill>
              </a:rPr>
              <a:t>Let’s practice decryption. We’ll use the same phrases though since we’re just practicing.</a:t>
            </a:r>
          </a:p>
          <a:p>
            <a:pPr marL="108000">
              <a:spcBef>
                <a:spcPts val="1417"/>
              </a:spcBef>
              <a:buClr>
                <a:srgbClr val="000000"/>
              </a:buClr>
              <a:buSzPct val="45000"/>
            </a:pPr>
            <a:r>
              <a:rPr lang="en-US" sz="1200" dirty="0">
                <a:solidFill>
                  <a:srgbClr val="000000"/>
                </a:solidFill>
              </a:rPr>
              <a:t>You have been sent the following ciphertext:</a:t>
            </a:r>
          </a:p>
          <a:p>
            <a:pPr marL="108000">
              <a:spcBef>
                <a:spcPts val="1417"/>
              </a:spcBef>
              <a:buClr>
                <a:srgbClr val="000000"/>
              </a:buClr>
              <a:buSzPct val="45000"/>
            </a:pPr>
            <a:r>
              <a:rPr lang="en-US" sz="1200" b="1" dirty="0">
                <a:solidFill>
                  <a:srgbClr val="000000"/>
                </a:solidFill>
                <a:latin typeface="Courier New" panose="02070309020205020404" pitchFamily="49" charset="0"/>
                <a:cs typeface="Courier New" panose="02070309020205020404" pitchFamily="49" charset="0"/>
              </a:rPr>
              <a:t>AGADA XXGAF GGFGX AAGXF</a:t>
            </a:r>
            <a:endParaRPr lang="en-US" sz="1200" dirty="0">
              <a:solidFill>
                <a:srgbClr val="000000"/>
              </a:solidFill>
            </a:endParaRPr>
          </a:p>
          <a:p>
            <a:pPr marL="108000">
              <a:spcBef>
                <a:spcPts val="1417"/>
              </a:spcBef>
              <a:buClr>
                <a:srgbClr val="000000"/>
              </a:buClr>
              <a:buSzPct val="45000"/>
            </a:pPr>
            <a:r>
              <a:rPr lang="en-US" sz="1200" dirty="0">
                <a:solidFill>
                  <a:srgbClr val="000000"/>
                </a:solidFill>
              </a:rPr>
              <a:t>Your spy agency </a:t>
            </a:r>
            <a:r>
              <a:rPr lang="en-US" sz="1200">
                <a:solidFill>
                  <a:srgbClr val="000000"/>
                </a:solidFill>
              </a:rPr>
              <a:t>has previously informed you </a:t>
            </a:r>
            <a:r>
              <a:rPr lang="en-US" sz="1200" dirty="0">
                <a:solidFill>
                  <a:srgbClr val="000000"/>
                </a:solidFill>
              </a:rPr>
              <a:t>that the keyword is </a:t>
            </a:r>
            <a:r>
              <a:rPr lang="en-US" sz="1400" b="1" dirty="0">
                <a:solidFill>
                  <a:srgbClr val="000000"/>
                </a:solidFill>
                <a:latin typeface="Courier New" panose="02070309020205020404" pitchFamily="49" charset="0"/>
                <a:cs typeface="Courier New" panose="02070309020205020404" pitchFamily="49" charset="0"/>
              </a:rPr>
              <a:t>CLUE</a:t>
            </a:r>
            <a:r>
              <a:rPr lang="en-US" sz="1200" dirty="0">
                <a:solidFill>
                  <a:srgbClr val="000000"/>
                </a:solidFill>
              </a:rPr>
              <a:t>. </a:t>
            </a:r>
          </a:p>
          <a:p>
            <a:pPr marL="108000">
              <a:spcBef>
                <a:spcPts val="1417"/>
              </a:spcBef>
              <a:buClr>
                <a:srgbClr val="000000"/>
              </a:buClr>
              <a:buSzPct val="45000"/>
            </a:pPr>
            <a:r>
              <a:rPr lang="en-US" sz="1200" dirty="0">
                <a:solidFill>
                  <a:srgbClr val="000000"/>
                </a:solidFill>
              </a:rPr>
              <a:t>Decrypt using ADFGX</a:t>
            </a:r>
          </a:p>
          <a:p>
            <a:pPr marL="108000">
              <a:spcBef>
                <a:spcPts val="1417"/>
              </a:spcBef>
              <a:buClr>
                <a:srgbClr val="000000"/>
              </a:buClr>
              <a:buSzPct val="45000"/>
            </a:pPr>
            <a:r>
              <a:rPr lang="en-US" sz="1200" dirty="0">
                <a:solidFill>
                  <a:srgbClr val="000000"/>
                </a:solidFill>
              </a:rPr>
              <a:t>Steps for DE-</a:t>
            </a:r>
            <a:r>
              <a:rPr lang="en-US" sz="1200" dirty="0" err="1">
                <a:solidFill>
                  <a:srgbClr val="000000"/>
                </a:solidFill>
              </a:rPr>
              <a:t>cryption</a:t>
            </a:r>
            <a:r>
              <a:rPr lang="en-US" sz="1200" dirty="0">
                <a:solidFill>
                  <a:srgbClr val="000000"/>
                </a:solidFill>
              </a:rPr>
              <a:t>:</a:t>
            </a:r>
          </a:p>
          <a:p>
            <a:pPr marL="450900" indent="-342900">
              <a:spcBef>
                <a:spcPts val="1417"/>
              </a:spcBef>
              <a:buClr>
                <a:srgbClr val="000000"/>
              </a:buClr>
              <a:buSzPct val="45000"/>
              <a:buAutoNum type="arabicPeriod"/>
            </a:pPr>
            <a:r>
              <a:rPr lang="en-US" sz="1200" dirty="0">
                <a:solidFill>
                  <a:srgbClr val="000000"/>
                </a:solidFill>
              </a:rPr>
              <a:t>Determine the number of columns and rows </a:t>
            </a:r>
          </a:p>
          <a:p>
            <a:pPr marL="908100" lvl="1" indent="-342900">
              <a:spcBef>
                <a:spcPts val="1417"/>
              </a:spcBef>
              <a:buClr>
                <a:srgbClr val="000000"/>
              </a:buClr>
              <a:buSzPct val="45000"/>
              <a:buFont typeface="Arial" panose="020B0604020202020204" pitchFamily="34" charset="0"/>
              <a:buChar char="•"/>
            </a:pPr>
            <a:r>
              <a:rPr lang="en-US" sz="1200" dirty="0">
                <a:solidFill>
                  <a:srgbClr val="000000"/>
                </a:solidFill>
              </a:rPr>
              <a:t>Recall that the number of columns comes from the number of characters in the key.</a:t>
            </a:r>
          </a:p>
          <a:p>
            <a:pPr marL="908100" lvl="1" indent="-342900">
              <a:spcBef>
                <a:spcPts val="1417"/>
              </a:spcBef>
              <a:buClr>
                <a:srgbClr val="000000"/>
              </a:buClr>
              <a:buSzPct val="45000"/>
              <a:buFont typeface="Arial" panose="020B0604020202020204" pitchFamily="34" charset="0"/>
              <a:buChar char="•"/>
            </a:pPr>
            <a:r>
              <a:rPr lang="en-US" sz="1200" dirty="0">
                <a:solidFill>
                  <a:srgbClr val="000000"/>
                </a:solidFill>
              </a:rPr>
              <a:t>The number of rows is the length of the message divided by the number of columns.</a:t>
            </a:r>
          </a:p>
          <a:p>
            <a:pPr marL="450900" indent="-342900">
              <a:spcBef>
                <a:spcPts val="1417"/>
              </a:spcBef>
              <a:buClr>
                <a:srgbClr val="000000"/>
              </a:buClr>
              <a:buSzPct val="45000"/>
              <a:buAutoNum type="arabicPeriod"/>
            </a:pPr>
            <a:r>
              <a:rPr lang="en-US" sz="1200" dirty="0">
                <a:solidFill>
                  <a:srgbClr val="000000"/>
                </a:solidFill>
              </a:rPr>
              <a:t>With this information, create a rectangle. </a:t>
            </a:r>
          </a:p>
          <a:p>
            <a:pPr marL="908100" lvl="1" indent="-342900">
              <a:spcBef>
                <a:spcPts val="1417"/>
              </a:spcBef>
              <a:buClr>
                <a:srgbClr val="000000"/>
              </a:buClr>
              <a:buSzPct val="45000"/>
              <a:buAutoNum type="arabicPeriod"/>
            </a:pPr>
            <a:r>
              <a:rPr lang="en-US" sz="1200" dirty="0">
                <a:solidFill>
                  <a:srgbClr val="000000"/>
                </a:solidFill>
              </a:rPr>
              <a:t>IMPORTANT: Be sure to label each column with the letters of the key – but in </a:t>
            </a:r>
            <a:r>
              <a:rPr lang="en-US" sz="1200" b="1" u="sng" dirty="0">
                <a:solidFill>
                  <a:srgbClr val="000000"/>
                </a:solidFill>
              </a:rPr>
              <a:t>alphabetical</a:t>
            </a:r>
            <a:r>
              <a:rPr lang="en-US" sz="1200" dirty="0">
                <a:solidFill>
                  <a:srgbClr val="000000"/>
                </a:solidFill>
              </a:rPr>
              <a:t> order. Not in order of the word </a:t>
            </a:r>
            <a:r>
              <a:rPr lang="en-US" sz="1200">
                <a:solidFill>
                  <a:srgbClr val="000000"/>
                </a:solidFill>
              </a:rPr>
              <a:t>itself.</a:t>
            </a:r>
          </a:p>
          <a:p>
            <a:pPr marL="450900" indent="-342900">
              <a:spcBef>
                <a:spcPts val="1417"/>
              </a:spcBef>
              <a:buClr>
                <a:srgbClr val="000000"/>
              </a:buClr>
              <a:buSzPct val="45000"/>
              <a:buAutoNum type="arabicPeriod"/>
            </a:pPr>
            <a:r>
              <a:rPr lang="en-US" sz="1200">
                <a:solidFill>
                  <a:srgbClr val="000000"/>
                </a:solidFill>
              </a:rPr>
              <a:t>Enter the ciphertext into the rectangle – and be sure to enter them </a:t>
            </a:r>
            <a:r>
              <a:rPr lang="en-US" sz="1200" u="sng">
                <a:solidFill>
                  <a:srgbClr val="000000"/>
                </a:solidFill>
              </a:rPr>
              <a:t>column by column</a:t>
            </a:r>
            <a:r>
              <a:rPr lang="en-US" sz="1200">
                <a:solidFill>
                  <a:srgbClr val="000000"/>
                </a:solidFill>
              </a:rPr>
              <a:t> (since that it how they were written out in the ciphertext.</a:t>
            </a:r>
            <a:endParaRPr lang="en-US" sz="1200" dirty="0">
              <a:solidFill>
                <a:srgbClr val="000000"/>
              </a:solidFill>
            </a:endParaRPr>
          </a:p>
          <a:p>
            <a:pPr marL="450900" indent="-342900">
              <a:spcBef>
                <a:spcPts val="1417"/>
              </a:spcBef>
              <a:buClr>
                <a:srgbClr val="000000"/>
              </a:buClr>
              <a:buSzPct val="45000"/>
              <a:buAutoNum type="arabicPeriod"/>
            </a:pPr>
            <a:r>
              <a:rPr lang="en-US" sz="1200" dirty="0">
                <a:solidFill>
                  <a:srgbClr val="000000"/>
                </a:solidFill>
              </a:rPr>
              <a:t>Now reorder the columns so that they are in the order from the Key word (not alphabetical)</a:t>
            </a:r>
          </a:p>
          <a:p>
            <a:pPr marL="450900" indent="-342900">
              <a:spcBef>
                <a:spcPts val="1417"/>
              </a:spcBef>
              <a:buClr>
                <a:srgbClr val="000000"/>
              </a:buClr>
              <a:buSzPct val="45000"/>
              <a:buAutoNum type="arabicPeriod"/>
            </a:pPr>
            <a:r>
              <a:rPr lang="en-US" sz="1200" dirty="0">
                <a:solidFill>
                  <a:srgbClr val="000000"/>
                </a:solidFill>
              </a:rPr>
              <a:t>To get the plaintext, read ROW BY ROW – NOT down each column.</a:t>
            </a:r>
          </a:p>
          <a:p>
            <a:pPr marL="908100" lvl="1" indent="-342900">
              <a:spcBef>
                <a:spcPts val="1417"/>
              </a:spcBef>
              <a:buClr>
                <a:srgbClr val="000000"/>
              </a:buClr>
              <a:buSzPct val="45000"/>
              <a:buAutoNum type="arabicPeriod"/>
            </a:pPr>
            <a:r>
              <a:rPr lang="en-US" sz="1200" dirty="0">
                <a:solidFill>
                  <a:srgbClr val="000000"/>
                </a:solidFill>
              </a:rPr>
              <a:t>This is because when the ciphertext was first created, the letters were originally entered row by row in the very first step.</a:t>
            </a:r>
          </a:p>
          <a:p>
            <a:pPr marL="450900" indent="-342900">
              <a:spcBef>
                <a:spcPts val="1417"/>
              </a:spcBef>
              <a:buClr>
                <a:srgbClr val="000000"/>
              </a:buClr>
              <a:buSzPct val="45000"/>
              <a:buAutoNum type="arabicPeriod"/>
            </a:pPr>
            <a:r>
              <a:rPr lang="en-US" sz="1200" dirty="0">
                <a:solidFill>
                  <a:srgbClr val="000000"/>
                </a:solidFill>
              </a:rPr>
              <a:t>You can now use the ADFGX square to decipher the text.</a:t>
            </a:r>
          </a:p>
          <a:p>
            <a:pPr marL="108000">
              <a:spcBef>
                <a:spcPts val="1417"/>
              </a:spcBef>
              <a:buClr>
                <a:srgbClr val="000000"/>
              </a:buClr>
              <a:buSzPct val="45000"/>
            </a:pPr>
            <a:r>
              <a:rPr lang="en-US" sz="1200" dirty="0">
                <a:solidFill>
                  <a:srgbClr val="000000"/>
                </a:solidFill>
              </a:rPr>
              <a:t>Solution on the next slide.</a:t>
            </a:r>
          </a:p>
        </p:txBody>
      </p:sp>
      <p:graphicFrame>
        <p:nvGraphicFramePr>
          <p:cNvPr id="2" name="Table 1">
            <a:extLst>
              <a:ext uri="{FF2B5EF4-FFF2-40B4-BE49-F238E27FC236}">
                <a16:creationId xmlns:a16="http://schemas.microsoft.com/office/drawing/2014/main" id="{295B21A9-EB0A-A5D0-2BED-1CC2FF9DA10B}"/>
              </a:ext>
            </a:extLst>
          </p:cNvPr>
          <p:cNvGraphicFramePr>
            <a:graphicFrameLocks noGrp="1"/>
          </p:cNvGraphicFramePr>
          <p:nvPr>
            <p:extLst>
              <p:ext uri="{D42A27DB-BD31-4B8C-83A1-F6EECF244321}">
                <p14:modId xmlns:p14="http://schemas.microsoft.com/office/powerpoint/2010/main" val="218601525"/>
              </p:ext>
            </p:extLst>
          </p:nvPr>
        </p:nvGraphicFramePr>
        <p:xfrm>
          <a:off x="5918532" y="2396004"/>
          <a:ext cx="36576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98322449"/>
                    </a:ext>
                  </a:extLst>
                </a:gridCol>
                <a:gridCol w="609600">
                  <a:extLst>
                    <a:ext uri="{9D8B030D-6E8A-4147-A177-3AD203B41FA5}">
                      <a16:colId xmlns:a16="http://schemas.microsoft.com/office/drawing/2014/main" val="211161436"/>
                    </a:ext>
                  </a:extLst>
                </a:gridCol>
                <a:gridCol w="609600">
                  <a:extLst>
                    <a:ext uri="{9D8B030D-6E8A-4147-A177-3AD203B41FA5}">
                      <a16:colId xmlns:a16="http://schemas.microsoft.com/office/drawing/2014/main" val="3223200841"/>
                    </a:ext>
                  </a:extLst>
                </a:gridCol>
                <a:gridCol w="609600">
                  <a:extLst>
                    <a:ext uri="{9D8B030D-6E8A-4147-A177-3AD203B41FA5}">
                      <a16:colId xmlns:a16="http://schemas.microsoft.com/office/drawing/2014/main" val="2953320694"/>
                    </a:ext>
                  </a:extLst>
                </a:gridCol>
                <a:gridCol w="609600">
                  <a:extLst>
                    <a:ext uri="{9D8B030D-6E8A-4147-A177-3AD203B41FA5}">
                      <a16:colId xmlns:a16="http://schemas.microsoft.com/office/drawing/2014/main" val="1052255948"/>
                    </a:ext>
                  </a:extLst>
                </a:gridCol>
                <a:gridCol w="609600">
                  <a:extLst>
                    <a:ext uri="{9D8B030D-6E8A-4147-A177-3AD203B41FA5}">
                      <a16:colId xmlns:a16="http://schemas.microsoft.com/office/drawing/2014/main" val="3947224848"/>
                    </a:ext>
                  </a:extLst>
                </a:gridCol>
              </a:tblGrid>
              <a:tr h="190500">
                <a:tc>
                  <a:txBody>
                    <a:bodyPr/>
                    <a:lstStyle/>
                    <a:p>
                      <a:pPr algn="ctr" fontAlgn="ctr">
                        <a:buNone/>
                      </a:pP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F</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G</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6442955"/>
                  </a:ext>
                </a:extLst>
              </a:tr>
              <a:tr h="190500">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94768705"/>
                  </a:ext>
                </a:extLst>
              </a:tr>
              <a:tr h="190500">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I/J</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48574972"/>
                  </a:ext>
                </a:extLst>
              </a:tr>
              <a:tr h="190500">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N</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703450"/>
                  </a:ext>
                </a:extLst>
              </a:tr>
              <a:tr h="190500">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R</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32428424"/>
                  </a:ext>
                </a:extLst>
              </a:tr>
              <a:tr h="190500">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Z</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44123153"/>
                  </a:ext>
                </a:extLst>
              </a:tr>
            </a:tbl>
          </a:graphicData>
        </a:graphic>
      </p:graphicFrame>
      <p:sp>
        <p:nvSpPr>
          <p:cNvPr id="4" name="TextBox 3">
            <a:extLst>
              <a:ext uri="{FF2B5EF4-FFF2-40B4-BE49-F238E27FC236}">
                <a16:creationId xmlns:a16="http://schemas.microsoft.com/office/drawing/2014/main" id="{E4AF9CFC-F1BD-8808-71A6-F0A8EC712080}"/>
              </a:ext>
            </a:extLst>
          </p:cNvPr>
          <p:cNvSpPr txBox="1"/>
          <p:nvPr/>
        </p:nvSpPr>
        <p:spPr>
          <a:xfrm>
            <a:off x="5918532" y="2139245"/>
            <a:ext cx="3570135" cy="307777"/>
          </a:xfrm>
          <a:prstGeom prst="rect">
            <a:avLst/>
          </a:prstGeom>
          <a:noFill/>
        </p:spPr>
        <p:txBody>
          <a:bodyPr wrap="square" rtlCol="0">
            <a:spAutoFit/>
          </a:bodyPr>
          <a:lstStyle/>
          <a:p>
            <a:pPr algn="ctr"/>
            <a:r>
              <a:rPr lang="en-US" sz="1400" b="1" dirty="0"/>
              <a:t>ADFGX Square</a:t>
            </a:r>
            <a:endParaRPr lang="en-US" b="1" dirty="0"/>
          </a:p>
        </p:txBody>
      </p:sp>
    </p:spTree>
    <p:extLst>
      <p:ext uri="{BB962C8B-B14F-4D97-AF65-F5344CB8AC3E}">
        <p14:creationId xmlns:p14="http://schemas.microsoft.com/office/powerpoint/2010/main" val="276854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0079-1377-F7CC-94F4-D854A529DCEA}"/>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03734033-75B3-3A78-8C32-5B59CC973CFF}"/>
              </a:ext>
            </a:extLst>
          </p:cNvPr>
          <p:cNvSpPr>
            <a:spLocks noGrp="1"/>
          </p:cNvSpPr>
          <p:nvPr>
            <p:ph type="title"/>
          </p:nvPr>
        </p:nvSpPr>
        <p:spPr>
          <a:xfrm>
            <a:off x="213715" y="245261"/>
            <a:ext cx="4664348" cy="276999"/>
          </a:xfrm>
          <a:prstGeom prst="rect">
            <a:avLst/>
          </a:prstGeom>
          <a:noFill/>
          <a:ln w="0">
            <a:noFill/>
          </a:ln>
        </p:spPr>
        <p:txBody>
          <a:bodyPr wrap="square" lIns="0" tIns="0" rIns="0" bIns="0" anchor="ctr">
            <a:spAutoFit/>
          </a:bodyPr>
          <a:lstStyle/>
          <a:p>
            <a:pPr indent="0" algn="ctr">
              <a:buNone/>
            </a:pPr>
            <a:r>
              <a:rPr lang="en-US" sz="2000" b="0" u="none" strike="noStrike" dirty="0">
                <a:solidFill>
                  <a:srgbClr val="000000"/>
                </a:solidFill>
                <a:effectLst/>
                <a:uFillTx/>
                <a:latin typeface="Arial"/>
              </a:rPr>
              <a:t>Solution to Decipherment Exercise</a:t>
            </a:r>
          </a:p>
        </p:txBody>
      </p:sp>
      <p:sp>
        <p:nvSpPr>
          <p:cNvPr id="3" name="TextBox 2">
            <a:extLst>
              <a:ext uri="{FF2B5EF4-FFF2-40B4-BE49-F238E27FC236}">
                <a16:creationId xmlns:a16="http://schemas.microsoft.com/office/drawing/2014/main" id="{263B12AF-6EFE-509B-3D9C-885D1FEAB349}"/>
              </a:ext>
            </a:extLst>
          </p:cNvPr>
          <p:cNvSpPr txBox="1"/>
          <p:nvPr/>
        </p:nvSpPr>
        <p:spPr>
          <a:xfrm>
            <a:off x="142887" y="797471"/>
            <a:ext cx="7101485" cy="6694140"/>
          </a:xfrm>
          <a:prstGeom prst="rect">
            <a:avLst/>
          </a:prstGeom>
          <a:noFill/>
        </p:spPr>
        <p:txBody>
          <a:bodyPr wrap="square" rtlCol="0">
            <a:spAutoFit/>
          </a:bodyPr>
          <a:lstStyle/>
          <a:p>
            <a:pPr marL="108000">
              <a:spcBef>
                <a:spcPts val="1417"/>
              </a:spcBef>
              <a:buClr>
                <a:srgbClr val="000000"/>
              </a:buClr>
              <a:buSzPct val="45000"/>
            </a:pPr>
            <a:r>
              <a:rPr lang="en-US" sz="1200" dirty="0">
                <a:solidFill>
                  <a:srgbClr val="000000"/>
                </a:solidFill>
              </a:rPr>
              <a:t>Decipher: </a:t>
            </a:r>
            <a:r>
              <a:rPr lang="en-US" sz="1200" b="1" dirty="0">
                <a:solidFill>
                  <a:srgbClr val="000000"/>
                </a:solidFill>
                <a:latin typeface="Courier New" panose="02070309020205020404" pitchFamily="49" charset="0"/>
                <a:cs typeface="Courier New" panose="02070309020205020404" pitchFamily="49" charset="0"/>
              </a:rPr>
              <a:t>AGADAXXGAFGGFGXAAGXF</a:t>
            </a:r>
          </a:p>
          <a:p>
            <a:pPr marL="108000">
              <a:spcBef>
                <a:spcPts val="1417"/>
              </a:spcBef>
              <a:buClr>
                <a:srgbClr val="000000"/>
              </a:buClr>
              <a:buSzPct val="45000"/>
            </a:pPr>
            <a:r>
              <a:rPr lang="en-US" sz="1200" dirty="0">
                <a:solidFill>
                  <a:srgbClr val="000000"/>
                </a:solidFill>
              </a:rPr>
              <a:t>Key =  </a:t>
            </a:r>
            <a:r>
              <a:rPr lang="en-US" sz="1400" b="1" dirty="0">
                <a:solidFill>
                  <a:srgbClr val="000000"/>
                </a:solidFill>
                <a:latin typeface="Courier New" panose="02070309020205020404" pitchFamily="49" charset="0"/>
                <a:cs typeface="Courier New" panose="02070309020205020404" pitchFamily="49" charset="0"/>
              </a:rPr>
              <a:t>CLUE</a:t>
            </a:r>
            <a:r>
              <a:rPr lang="en-US" sz="1200" dirty="0">
                <a:solidFill>
                  <a:srgbClr val="000000"/>
                </a:solidFill>
              </a:rPr>
              <a:t> </a:t>
            </a:r>
          </a:p>
          <a:p>
            <a:pPr marL="108000">
              <a:spcBef>
                <a:spcPts val="1417"/>
              </a:spcBef>
              <a:buClr>
                <a:srgbClr val="000000"/>
              </a:buClr>
              <a:buSzPct val="45000"/>
            </a:pPr>
            <a:r>
              <a:rPr lang="en-US" sz="1200" dirty="0">
                <a:solidFill>
                  <a:srgbClr val="000000"/>
                </a:solidFill>
              </a:rPr>
              <a:t>Steps:	</a:t>
            </a:r>
          </a:p>
          <a:p>
            <a:pPr marL="450900" indent="-342900">
              <a:spcBef>
                <a:spcPts val="1417"/>
              </a:spcBef>
              <a:buClr>
                <a:srgbClr val="000000"/>
              </a:buClr>
              <a:buSzPct val="45000"/>
              <a:buAutoNum type="arabicPeriod"/>
            </a:pPr>
            <a:r>
              <a:rPr lang="en-US" sz="1200" dirty="0">
                <a:solidFill>
                  <a:srgbClr val="000000"/>
                </a:solidFill>
              </a:rPr>
              <a:t>Determine the number of columns and rows:  </a:t>
            </a:r>
          </a:p>
          <a:p>
            <a:pPr marL="908100" lvl="1" indent="-342900">
              <a:spcBef>
                <a:spcPts val="1417"/>
              </a:spcBef>
              <a:buClr>
                <a:srgbClr val="000000"/>
              </a:buClr>
              <a:buSzPct val="45000"/>
              <a:buFont typeface="Arial" panose="020B0604020202020204" pitchFamily="34" charset="0"/>
              <a:buChar char="•"/>
            </a:pPr>
            <a:r>
              <a:rPr lang="en-US" sz="1200" dirty="0">
                <a:solidFill>
                  <a:srgbClr val="000000"/>
                </a:solidFill>
              </a:rPr>
              <a:t>Because the key word is CLUE (4 characters), we know there are 4 columns. </a:t>
            </a:r>
          </a:p>
          <a:p>
            <a:pPr marL="908100" lvl="1" indent="-342900">
              <a:spcBef>
                <a:spcPts val="1417"/>
              </a:spcBef>
              <a:buClr>
                <a:srgbClr val="000000"/>
              </a:buClr>
              <a:buSzPct val="45000"/>
              <a:buFont typeface="Arial" panose="020B0604020202020204" pitchFamily="34" charset="0"/>
              <a:buChar char="•"/>
            </a:pPr>
            <a:r>
              <a:rPr lang="en-US" sz="1200" dirty="0">
                <a:solidFill>
                  <a:srgbClr val="000000"/>
                </a:solidFill>
              </a:rPr>
              <a:t>The number of rows is the length of the message (20 characters) divided by the number of columns. So 20/4 = </a:t>
            </a:r>
            <a:r>
              <a:rPr lang="en-US" sz="1200" u="sng" dirty="0">
                <a:solidFill>
                  <a:srgbClr val="000000"/>
                </a:solidFill>
              </a:rPr>
              <a:t>5 rows</a:t>
            </a:r>
            <a:r>
              <a:rPr lang="en-US" sz="1200" dirty="0">
                <a:solidFill>
                  <a:srgbClr val="000000"/>
                </a:solidFill>
              </a:rPr>
              <a:t>.</a:t>
            </a:r>
          </a:p>
          <a:p>
            <a:pPr marL="450900" indent="-342900">
              <a:spcBef>
                <a:spcPts val="1417"/>
              </a:spcBef>
              <a:buClr>
                <a:srgbClr val="000000"/>
              </a:buClr>
              <a:buSzPct val="45000"/>
              <a:buAutoNum type="arabicPeriod"/>
            </a:pPr>
            <a:r>
              <a:rPr lang="en-US" sz="1200" dirty="0">
                <a:solidFill>
                  <a:srgbClr val="000000"/>
                </a:solidFill>
              </a:rPr>
              <a:t>Label each column with the letters of the key, but remember to have the columns ordered it in ALPHABETICAL order. So the Column1 = C,  column 2 = E, column 3 = L, column 4 = U</a:t>
            </a:r>
          </a:p>
          <a:p>
            <a:pPr marL="336600" indent="-228600">
              <a:spcBef>
                <a:spcPts val="1417"/>
              </a:spcBef>
              <a:buClr>
                <a:srgbClr val="000000"/>
              </a:buClr>
              <a:buSzPct val="45000"/>
              <a:buAutoNum type="arabicPeriod"/>
            </a:pPr>
            <a:r>
              <a:rPr lang="en-US" sz="1200" dirty="0">
                <a:solidFill>
                  <a:srgbClr val="000000"/>
                </a:solidFill>
              </a:rPr>
              <a:t>Enter the ciphertext COLUMN BY COLUMN into the rectangle with 4 columns. (4 columns since our keyword is 4 characters.)</a:t>
            </a:r>
          </a:p>
          <a:p>
            <a:pPr marL="108000">
              <a:spcBef>
                <a:spcPts val="1417"/>
              </a:spcBef>
              <a:buClr>
                <a:srgbClr val="000000"/>
              </a:buClr>
              <a:buSzPct val="45000"/>
            </a:pPr>
            <a:endParaRPr lang="en-US" sz="1200" dirty="0">
              <a:solidFill>
                <a:srgbClr val="000000"/>
              </a:solidFill>
            </a:endParaRPr>
          </a:p>
          <a:p>
            <a:pPr marL="108000">
              <a:spcBef>
                <a:spcPts val="1417"/>
              </a:spcBef>
              <a:buClr>
                <a:srgbClr val="000000"/>
              </a:buClr>
              <a:buSzPct val="45000"/>
            </a:pPr>
            <a:endParaRPr lang="en-US" sz="1200" dirty="0">
              <a:solidFill>
                <a:srgbClr val="000000"/>
              </a:solidFill>
            </a:endParaRPr>
          </a:p>
          <a:p>
            <a:pPr marL="108000">
              <a:spcBef>
                <a:spcPts val="1417"/>
              </a:spcBef>
              <a:buClr>
                <a:srgbClr val="000000"/>
              </a:buClr>
              <a:buSzPct val="45000"/>
            </a:pPr>
            <a:endParaRPr lang="en-US" sz="1200" dirty="0">
              <a:solidFill>
                <a:srgbClr val="000000"/>
              </a:solidFill>
            </a:endParaRPr>
          </a:p>
          <a:p>
            <a:pPr marL="108000">
              <a:spcBef>
                <a:spcPts val="1417"/>
              </a:spcBef>
              <a:buClr>
                <a:srgbClr val="000000"/>
              </a:buClr>
              <a:buSzPct val="45000"/>
            </a:pPr>
            <a:endParaRPr lang="en-US" sz="1200" dirty="0">
              <a:solidFill>
                <a:srgbClr val="000000"/>
              </a:solidFill>
            </a:endParaRPr>
          </a:p>
          <a:p>
            <a:pPr marL="336600" indent="-228600">
              <a:spcBef>
                <a:spcPts val="1417"/>
              </a:spcBef>
              <a:buClr>
                <a:srgbClr val="000000"/>
              </a:buClr>
              <a:buSzPct val="45000"/>
              <a:buAutoNum type="arabicPeriod"/>
            </a:pPr>
            <a:r>
              <a:rPr lang="en-US" sz="1200" dirty="0">
                <a:solidFill>
                  <a:srgbClr val="000000"/>
                </a:solidFill>
              </a:rPr>
              <a:t>Reorder the columns so that they match the word-order of the key word.</a:t>
            </a:r>
          </a:p>
          <a:p>
            <a:pPr marL="336600" indent="-228600">
              <a:spcBef>
                <a:spcPts val="1417"/>
              </a:spcBef>
              <a:buClr>
                <a:srgbClr val="000000"/>
              </a:buClr>
              <a:buSzPct val="45000"/>
              <a:buAutoNum type="arabicPeriod"/>
            </a:pPr>
            <a:r>
              <a:rPr lang="en-US" sz="1200" dirty="0">
                <a:solidFill>
                  <a:srgbClr val="000000"/>
                </a:solidFill>
              </a:rPr>
              <a:t>To generate the </a:t>
            </a:r>
            <a:r>
              <a:rPr lang="en-US" sz="1200" u="sng" dirty="0">
                <a:solidFill>
                  <a:srgbClr val="000000"/>
                </a:solidFill>
              </a:rPr>
              <a:t>properly ordered ciphertext</a:t>
            </a:r>
            <a:r>
              <a:rPr lang="en-US" sz="1200" dirty="0">
                <a:solidFill>
                  <a:srgbClr val="000000"/>
                </a:solidFill>
              </a:rPr>
              <a:t>, we must now read off </a:t>
            </a:r>
            <a:r>
              <a:rPr lang="en-US" sz="1200" b="1" u="sng" dirty="0">
                <a:solidFill>
                  <a:srgbClr val="000000"/>
                </a:solidFill>
              </a:rPr>
              <a:t>row by row</a:t>
            </a:r>
            <a:r>
              <a:rPr lang="en-US" sz="1200" dirty="0">
                <a:solidFill>
                  <a:srgbClr val="000000"/>
                </a:solidFill>
              </a:rPr>
              <a:t>. Recall that this was how the ciphertext was first entered into the square during the encryption process. </a:t>
            </a:r>
          </a:p>
          <a:p>
            <a:pPr marL="793800" lvl="1" indent="-228600">
              <a:spcBef>
                <a:spcPts val="1417"/>
              </a:spcBef>
              <a:buClr>
                <a:srgbClr val="000000"/>
              </a:buClr>
              <a:buSzPct val="45000"/>
              <a:buFont typeface="Arial" panose="020B0604020202020204" pitchFamily="34" charset="0"/>
              <a:buChar char="•"/>
            </a:pPr>
            <a:r>
              <a:rPr lang="en-US" sz="1200" dirty="0">
                <a:solidFill>
                  <a:srgbClr val="000000"/>
                </a:solidFill>
              </a:rPr>
              <a:t>Properly ordered ciphertext: </a:t>
            </a:r>
            <a:r>
              <a:rPr lang="en-US" sz="1200" b="1" dirty="0">
                <a:solidFill>
                  <a:srgbClr val="000000"/>
                </a:solidFill>
                <a:latin typeface="Courier New" panose="02070309020205020404" pitchFamily="49" charset="0"/>
                <a:cs typeface="Courier New" panose="02070309020205020404" pitchFamily="49" charset="0"/>
              </a:rPr>
              <a:t>AGAX GGAX AFGG DGXA AXFF</a:t>
            </a:r>
          </a:p>
          <a:p>
            <a:pPr marL="565200" lvl="1">
              <a:spcBef>
                <a:spcPts val="1417"/>
              </a:spcBef>
              <a:buClr>
                <a:srgbClr val="000000"/>
              </a:buClr>
              <a:buSzPct val="45000"/>
            </a:pPr>
            <a:r>
              <a:rPr lang="en-US" sz="1200" dirty="0">
                <a:solidFill>
                  <a:srgbClr val="000000"/>
                </a:solidFill>
              </a:rPr>
              <a:t>Using the ADFGX square, convert to plaintext: </a:t>
            </a:r>
            <a:r>
              <a:rPr lang="en-US" sz="1200" b="1" dirty="0">
                <a:solidFill>
                  <a:srgbClr val="000000"/>
                </a:solidFill>
                <a:latin typeface="Courier New" panose="02070309020205020404" pitchFamily="49" charset="0"/>
                <a:cs typeface="Courier New" panose="02070309020205020404" pitchFamily="49" charset="0"/>
              </a:rPr>
              <a:t>AG=D, AX=E, GG=T, </a:t>
            </a:r>
            <a:r>
              <a:rPr lang="en-US" sz="1200" b="1" dirty="0">
                <a:solidFill>
                  <a:srgbClr val="000000"/>
                </a:solidFill>
                <a:latin typeface="Courier New" panose="02070309020205020404" pitchFamily="49" charset="0"/>
                <a:cs typeface="Courier New" panose="02070309020205020404" pitchFamily="49" charset="0"/>
                <a:sym typeface="Wingdings" panose="05000000000000000000" pitchFamily="2" charset="2"/>
              </a:rPr>
              <a:t> DETECTIVE</a:t>
            </a:r>
            <a:endParaRPr lang="en-US" sz="1200" b="1" dirty="0">
              <a:solidFill>
                <a:srgbClr val="000000"/>
              </a:solidFill>
              <a:latin typeface="Courier New" panose="02070309020205020404" pitchFamily="49" charset="0"/>
              <a:cs typeface="Courier New" panose="02070309020205020404" pitchFamily="49" charset="0"/>
            </a:endParaRPr>
          </a:p>
        </p:txBody>
      </p:sp>
      <p:graphicFrame>
        <p:nvGraphicFramePr>
          <p:cNvPr id="5" name="Table 4">
            <a:extLst>
              <a:ext uri="{FF2B5EF4-FFF2-40B4-BE49-F238E27FC236}">
                <a16:creationId xmlns:a16="http://schemas.microsoft.com/office/drawing/2014/main" id="{28276FB9-3DAC-CF75-468E-D5D8FE22CF29}"/>
              </a:ext>
            </a:extLst>
          </p:cNvPr>
          <p:cNvGraphicFramePr>
            <a:graphicFrameLocks noGrp="1"/>
          </p:cNvGraphicFramePr>
          <p:nvPr/>
        </p:nvGraphicFramePr>
        <p:xfrm>
          <a:off x="5986938" y="368421"/>
          <a:ext cx="36576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98322449"/>
                    </a:ext>
                  </a:extLst>
                </a:gridCol>
                <a:gridCol w="609600">
                  <a:extLst>
                    <a:ext uri="{9D8B030D-6E8A-4147-A177-3AD203B41FA5}">
                      <a16:colId xmlns:a16="http://schemas.microsoft.com/office/drawing/2014/main" val="211161436"/>
                    </a:ext>
                  </a:extLst>
                </a:gridCol>
                <a:gridCol w="609600">
                  <a:extLst>
                    <a:ext uri="{9D8B030D-6E8A-4147-A177-3AD203B41FA5}">
                      <a16:colId xmlns:a16="http://schemas.microsoft.com/office/drawing/2014/main" val="3223200841"/>
                    </a:ext>
                  </a:extLst>
                </a:gridCol>
                <a:gridCol w="609600">
                  <a:extLst>
                    <a:ext uri="{9D8B030D-6E8A-4147-A177-3AD203B41FA5}">
                      <a16:colId xmlns:a16="http://schemas.microsoft.com/office/drawing/2014/main" val="2953320694"/>
                    </a:ext>
                  </a:extLst>
                </a:gridCol>
                <a:gridCol w="609600">
                  <a:extLst>
                    <a:ext uri="{9D8B030D-6E8A-4147-A177-3AD203B41FA5}">
                      <a16:colId xmlns:a16="http://schemas.microsoft.com/office/drawing/2014/main" val="1052255948"/>
                    </a:ext>
                  </a:extLst>
                </a:gridCol>
                <a:gridCol w="609600">
                  <a:extLst>
                    <a:ext uri="{9D8B030D-6E8A-4147-A177-3AD203B41FA5}">
                      <a16:colId xmlns:a16="http://schemas.microsoft.com/office/drawing/2014/main" val="3947224848"/>
                    </a:ext>
                  </a:extLst>
                </a:gridCol>
              </a:tblGrid>
              <a:tr h="190500">
                <a:tc>
                  <a:txBody>
                    <a:bodyPr/>
                    <a:lstStyle/>
                    <a:p>
                      <a:pPr algn="ctr" fontAlgn="ctr">
                        <a:buNone/>
                      </a:pP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A</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F</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G</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26442955"/>
                  </a:ext>
                </a:extLst>
              </a:tr>
              <a:tr h="190500">
                <a:tc>
                  <a:txBody>
                    <a:bodyPr/>
                    <a:lstStyle/>
                    <a:p>
                      <a:pPr algn="ctr" fontAlgn="ctr">
                        <a:buNone/>
                      </a:pPr>
                      <a:r>
                        <a:rPr lang="en-US" sz="1100" b="1" u="none" strike="noStrike">
                          <a:effectLst/>
                        </a:rPr>
                        <a:t>A</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B</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C</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394768705"/>
                  </a:ext>
                </a:extLst>
              </a:tr>
              <a:tr h="190500">
                <a:tc>
                  <a:txBody>
                    <a:bodyPr/>
                    <a:lstStyle/>
                    <a:p>
                      <a:pPr algn="ctr" fontAlgn="ctr">
                        <a:buNone/>
                      </a:pPr>
                      <a:r>
                        <a:rPr lang="en-US" sz="1100" b="1" u="none" strike="noStrike">
                          <a:effectLst/>
                        </a:rPr>
                        <a:t>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I/J</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K</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48574972"/>
                  </a:ext>
                </a:extLst>
              </a:tr>
              <a:tr h="190500">
                <a:tc>
                  <a:txBody>
                    <a:bodyPr/>
                    <a:lstStyle/>
                    <a:p>
                      <a:pPr algn="ctr" fontAlgn="ctr">
                        <a:buNone/>
                      </a:pPr>
                      <a:r>
                        <a:rPr lang="en-US" sz="1100" b="1" u="none" strike="noStrike">
                          <a:effectLst/>
                        </a:rPr>
                        <a:t>F</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N</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O</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P</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34703450"/>
                  </a:ext>
                </a:extLst>
              </a:tr>
              <a:tr h="190500">
                <a:tc>
                  <a:txBody>
                    <a:bodyPr/>
                    <a:lstStyle/>
                    <a:p>
                      <a:pPr algn="ctr" fontAlgn="ctr">
                        <a:buNone/>
                      </a:pPr>
                      <a:r>
                        <a:rPr lang="en-US" sz="1100" b="1" u="none" strike="noStrike">
                          <a:effectLst/>
                        </a:rPr>
                        <a:t>G</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Q</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R</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U</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32428424"/>
                  </a:ext>
                </a:extLst>
              </a:tr>
              <a:tr h="190500">
                <a:tc>
                  <a:txBody>
                    <a:bodyPr/>
                    <a:lstStyle/>
                    <a:p>
                      <a:pPr algn="ctr" fontAlgn="ctr">
                        <a:buNone/>
                      </a:pPr>
                      <a:r>
                        <a:rPr lang="en-US" sz="1100" b="1" u="none" strike="noStrike" dirty="0">
                          <a:effectLst/>
                        </a:rPr>
                        <a:t>X</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V</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W</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Z</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44123153"/>
                  </a:ext>
                </a:extLst>
              </a:tr>
            </a:tbl>
          </a:graphicData>
        </a:graphic>
      </p:graphicFrame>
      <p:graphicFrame>
        <p:nvGraphicFramePr>
          <p:cNvPr id="2" name="Table 1">
            <a:extLst>
              <a:ext uri="{FF2B5EF4-FFF2-40B4-BE49-F238E27FC236}">
                <a16:creationId xmlns:a16="http://schemas.microsoft.com/office/drawing/2014/main" id="{729F187D-CDAC-6B1C-1588-A9650E69DD58}"/>
              </a:ext>
            </a:extLst>
          </p:cNvPr>
          <p:cNvGraphicFramePr>
            <a:graphicFrameLocks noGrp="1"/>
          </p:cNvGraphicFramePr>
          <p:nvPr>
            <p:extLst>
              <p:ext uri="{D42A27DB-BD31-4B8C-83A1-F6EECF244321}">
                <p14:modId xmlns:p14="http://schemas.microsoft.com/office/powerpoint/2010/main" val="2574917046"/>
              </p:ext>
            </p:extLst>
          </p:nvPr>
        </p:nvGraphicFramePr>
        <p:xfrm>
          <a:off x="7744570" y="2246230"/>
          <a:ext cx="1622067" cy="1062990"/>
        </p:xfrm>
        <a:graphic>
          <a:graphicData uri="http://schemas.openxmlformats.org/drawingml/2006/table">
            <a:tbl>
              <a:tblPr>
                <a:tableStyleId>{5C22544A-7EE6-4342-B048-85BDC9FD1C3A}</a:tableStyleId>
              </a:tblPr>
              <a:tblGrid>
                <a:gridCol w="383137">
                  <a:extLst>
                    <a:ext uri="{9D8B030D-6E8A-4147-A177-3AD203B41FA5}">
                      <a16:colId xmlns:a16="http://schemas.microsoft.com/office/drawing/2014/main" val="2792999870"/>
                    </a:ext>
                  </a:extLst>
                </a:gridCol>
                <a:gridCol w="427896">
                  <a:extLst>
                    <a:ext uri="{9D8B030D-6E8A-4147-A177-3AD203B41FA5}">
                      <a16:colId xmlns:a16="http://schemas.microsoft.com/office/drawing/2014/main" val="1279196497"/>
                    </a:ext>
                  </a:extLst>
                </a:gridCol>
                <a:gridCol w="405517">
                  <a:extLst>
                    <a:ext uri="{9D8B030D-6E8A-4147-A177-3AD203B41FA5}">
                      <a16:colId xmlns:a16="http://schemas.microsoft.com/office/drawing/2014/main" val="1750007259"/>
                    </a:ext>
                  </a:extLst>
                </a:gridCol>
                <a:gridCol w="405517">
                  <a:extLst>
                    <a:ext uri="{9D8B030D-6E8A-4147-A177-3AD203B41FA5}">
                      <a16:colId xmlns:a16="http://schemas.microsoft.com/office/drawing/2014/main" val="2628043563"/>
                    </a:ext>
                  </a:extLst>
                </a:gridCol>
              </a:tblGrid>
              <a:tr h="149089">
                <a:tc>
                  <a:txBody>
                    <a:bodyPr/>
                    <a:lstStyle/>
                    <a:p>
                      <a:pPr algn="ctr" fontAlgn="b">
                        <a:buNone/>
                      </a:pPr>
                      <a:r>
                        <a:rPr lang="en-US" sz="1100" b="1" u="none" strike="noStrike" dirty="0">
                          <a:solidFill>
                            <a:schemeClr val="accent6"/>
                          </a:solidFill>
                          <a:effectLst/>
                          <a:highlight>
                            <a:srgbClr val="FFFF00"/>
                          </a:highlight>
                        </a:rPr>
                        <a:t>C</a:t>
                      </a:r>
                      <a:endParaRPr lang="en-US" sz="1100" b="1" i="0" u="none" strike="noStrike" dirty="0">
                        <a:solidFill>
                          <a:schemeClr val="accent6"/>
                        </a:solidFill>
                        <a:effectLst/>
                        <a:highlight>
                          <a:srgbClr val="FFFF00"/>
                        </a:highligh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highlight>
                            <a:srgbClr val="FFFF00"/>
                          </a:highlight>
                        </a:rPr>
                        <a:t>E</a:t>
                      </a:r>
                      <a:endParaRPr lang="en-US" sz="1100" b="1" i="0" u="none" strike="noStrike" dirty="0">
                        <a:solidFill>
                          <a:schemeClr val="accent6"/>
                        </a:solidFill>
                        <a:effectLst/>
                        <a:highlight>
                          <a:srgbClr val="FFFF00"/>
                        </a:highligh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highlight>
                            <a:srgbClr val="FFFF00"/>
                          </a:highlight>
                        </a:rPr>
                        <a:t>L</a:t>
                      </a:r>
                      <a:endParaRPr lang="en-US" sz="1100" b="1" i="0" u="none" strike="noStrike" dirty="0">
                        <a:solidFill>
                          <a:schemeClr val="accent6"/>
                        </a:solidFill>
                        <a:effectLst/>
                        <a:highlight>
                          <a:srgbClr val="FFFF00"/>
                        </a:highligh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highlight>
                            <a:srgbClr val="FFFF00"/>
                          </a:highlight>
                        </a:rPr>
                        <a:t>U</a:t>
                      </a:r>
                      <a:endParaRPr lang="en-US" sz="1100" b="1" i="0" u="none" strike="noStrike" dirty="0">
                        <a:solidFill>
                          <a:schemeClr val="accent6"/>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2274137222"/>
                  </a:ext>
                </a:extLst>
              </a:tr>
              <a:tr h="149089">
                <a:tc>
                  <a:txBody>
                    <a:bodyPr/>
                    <a:lstStyle/>
                    <a:p>
                      <a:pPr algn="ctr" fontAlgn="b">
                        <a:buNone/>
                      </a:pP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04925690"/>
                  </a:ext>
                </a:extLst>
              </a:tr>
              <a:tr h="149089">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1656730"/>
                  </a:ext>
                </a:extLst>
              </a:tr>
              <a:tr h="149089">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53048407"/>
                  </a:ext>
                </a:extLst>
              </a:tr>
              <a:tr h="149089">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32095124"/>
                  </a:ext>
                </a:extLst>
              </a:tr>
              <a:tr h="149089">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62399650"/>
                  </a:ext>
                </a:extLst>
              </a:tr>
            </a:tbl>
          </a:graphicData>
        </a:graphic>
      </p:graphicFrame>
      <p:sp>
        <p:nvSpPr>
          <p:cNvPr id="4" name="TextBox 3">
            <a:extLst>
              <a:ext uri="{FF2B5EF4-FFF2-40B4-BE49-F238E27FC236}">
                <a16:creationId xmlns:a16="http://schemas.microsoft.com/office/drawing/2014/main" id="{81FE5EFF-2F66-634B-A58D-A41FE1B84C3E}"/>
              </a:ext>
            </a:extLst>
          </p:cNvPr>
          <p:cNvSpPr txBox="1"/>
          <p:nvPr/>
        </p:nvSpPr>
        <p:spPr>
          <a:xfrm>
            <a:off x="7744570" y="3315877"/>
            <a:ext cx="1622066" cy="246221"/>
          </a:xfrm>
          <a:prstGeom prst="rect">
            <a:avLst/>
          </a:prstGeom>
          <a:noFill/>
        </p:spPr>
        <p:txBody>
          <a:bodyPr wrap="square" rtlCol="0">
            <a:spAutoFit/>
          </a:bodyPr>
          <a:lstStyle/>
          <a:p>
            <a:pPr algn="ctr"/>
            <a:r>
              <a:rPr lang="en-US" sz="1000" b="1" dirty="0"/>
              <a:t>Cols=4, Rows=5</a:t>
            </a:r>
          </a:p>
        </p:txBody>
      </p:sp>
      <p:graphicFrame>
        <p:nvGraphicFramePr>
          <p:cNvPr id="7" name="Table 6">
            <a:extLst>
              <a:ext uri="{FF2B5EF4-FFF2-40B4-BE49-F238E27FC236}">
                <a16:creationId xmlns:a16="http://schemas.microsoft.com/office/drawing/2014/main" id="{0221236E-C262-CFC8-8F95-C1BD3238C2B4}"/>
              </a:ext>
            </a:extLst>
          </p:cNvPr>
          <p:cNvGraphicFramePr>
            <a:graphicFrameLocks noGrp="1"/>
          </p:cNvGraphicFramePr>
          <p:nvPr>
            <p:extLst>
              <p:ext uri="{D42A27DB-BD31-4B8C-83A1-F6EECF244321}">
                <p14:modId xmlns:p14="http://schemas.microsoft.com/office/powerpoint/2010/main" val="845943661"/>
              </p:ext>
            </p:extLst>
          </p:nvPr>
        </p:nvGraphicFramePr>
        <p:xfrm>
          <a:off x="7392482" y="3864737"/>
          <a:ext cx="24384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80232521"/>
                    </a:ext>
                  </a:extLst>
                </a:gridCol>
                <a:gridCol w="609600">
                  <a:extLst>
                    <a:ext uri="{9D8B030D-6E8A-4147-A177-3AD203B41FA5}">
                      <a16:colId xmlns:a16="http://schemas.microsoft.com/office/drawing/2014/main" val="981511767"/>
                    </a:ext>
                  </a:extLst>
                </a:gridCol>
                <a:gridCol w="609600">
                  <a:extLst>
                    <a:ext uri="{9D8B030D-6E8A-4147-A177-3AD203B41FA5}">
                      <a16:colId xmlns:a16="http://schemas.microsoft.com/office/drawing/2014/main" val="2120948095"/>
                    </a:ext>
                  </a:extLst>
                </a:gridCol>
                <a:gridCol w="609600">
                  <a:extLst>
                    <a:ext uri="{9D8B030D-6E8A-4147-A177-3AD203B41FA5}">
                      <a16:colId xmlns:a16="http://schemas.microsoft.com/office/drawing/2014/main" val="1430184885"/>
                    </a:ext>
                  </a:extLst>
                </a:gridCol>
              </a:tblGrid>
              <a:tr h="190500">
                <a:tc>
                  <a:txBody>
                    <a:bodyPr/>
                    <a:lstStyle/>
                    <a:p>
                      <a:pPr algn="ctr" fontAlgn="b">
                        <a:buNone/>
                      </a:pPr>
                      <a:r>
                        <a:rPr lang="en-US" sz="1100" b="1" u="none" strike="noStrike" dirty="0">
                          <a:solidFill>
                            <a:schemeClr val="accent6"/>
                          </a:solidFill>
                          <a:effectLst/>
                        </a:rPr>
                        <a:t>C</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E</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L</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U</a:t>
                      </a:r>
                      <a:endParaRPr lang="en-US" sz="1100" b="1" i="0" u="none" strike="noStrike" dirty="0">
                        <a:solidFill>
                          <a:schemeClr val="accent6"/>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33492333"/>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78677014"/>
                  </a:ext>
                </a:extLst>
              </a:tr>
              <a:tr h="190500">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65934585"/>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F</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65315530"/>
                  </a:ext>
                </a:extLst>
              </a:tr>
              <a:tr h="190500">
                <a:tc>
                  <a:txBody>
                    <a:bodyPr/>
                    <a:lstStyle/>
                    <a:p>
                      <a:pPr algn="ctr" fontAlgn="b">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8503130"/>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F</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36742483"/>
                  </a:ext>
                </a:extLst>
              </a:tr>
            </a:tbl>
          </a:graphicData>
        </a:graphic>
      </p:graphicFrame>
      <p:sp>
        <p:nvSpPr>
          <p:cNvPr id="8" name="TextBox 7">
            <a:extLst>
              <a:ext uri="{FF2B5EF4-FFF2-40B4-BE49-F238E27FC236}">
                <a16:creationId xmlns:a16="http://schemas.microsoft.com/office/drawing/2014/main" id="{6099A194-0FD6-E7C5-16DD-F707FB14FBEF}"/>
              </a:ext>
            </a:extLst>
          </p:cNvPr>
          <p:cNvSpPr txBox="1"/>
          <p:nvPr/>
        </p:nvSpPr>
        <p:spPr>
          <a:xfrm>
            <a:off x="7485654" y="5007737"/>
            <a:ext cx="2252056" cy="276999"/>
          </a:xfrm>
          <a:prstGeom prst="rect">
            <a:avLst/>
          </a:prstGeom>
          <a:noFill/>
        </p:spPr>
        <p:txBody>
          <a:bodyPr wrap="square" rtlCol="0">
            <a:spAutoFit/>
          </a:bodyPr>
          <a:lstStyle/>
          <a:p>
            <a:pPr algn="ctr"/>
            <a:r>
              <a:rPr lang="en-US" sz="1200" b="1" dirty="0"/>
              <a:t>We fill in column by column</a:t>
            </a:r>
          </a:p>
        </p:txBody>
      </p:sp>
      <p:graphicFrame>
        <p:nvGraphicFramePr>
          <p:cNvPr id="9" name="Table 8">
            <a:extLst>
              <a:ext uri="{FF2B5EF4-FFF2-40B4-BE49-F238E27FC236}">
                <a16:creationId xmlns:a16="http://schemas.microsoft.com/office/drawing/2014/main" id="{2299EAAC-80F5-197A-B0B3-2CEFD4D1A9FE}"/>
              </a:ext>
            </a:extLst>
          </p:cNvPr>
          <p:cNvGraphicFramePr>
            <a:graphicFrameLocks noGrp="1"/>
          </p:cNvGraphicFramePr>
          <p:nvPr>
            <p:extLst>
              <p:ext uri="{D42A27DB-BD31-4B8C-83A1-F6EECF244321}">
                <p14:modId xmlns:p14="http://schemas.microsoft.com/office/powerpoint/2010/main" val="2116353627"/>
              </p:ext>
            </p:extLst>
          </p:nvPr>
        </p:nvGraphicFramePr>
        <p:xfrm>
          <a:off x="7299310" y="5771255"/>
          <a:ext cx="2438400" cy="1143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03783245"/>
                    </a:ext>
                  </a:extLst>
                </a:gridCol>
                <a:gridCol w="609600">
                  <a:extLst>
                    <a:ext uri="{9D8B030D-6E8A-4147-A177-3AD203B41FA5}">
                      <a16:colId xmlns:a16="http://schemas.microsoft.com/office/drawing/2014/main" val="595818845"/>
                    </a:ext>
                  </a:extLst>
                </a:gridCol>
                <a:gridCol w="609600">
                  <a:extLst>
                    <a:ext uri="{9D8B030D-6E8A-4147-A177-3AD203B41FA5}">
                      <a16:colId xmlns:a16="http://schemas.microsoft.com/office/drawing/2014/main" val="125296454"/>
                    </a:ext>
                  </a:extLst>
                </a:gridCol>
                <a:gridCol w="609600">
                  <a:extLst>
                    <a:ext uri="{9D8B030D-6E8A-4147-A177-3AD203B41FA5}">
                      <a16:colId xmlns:a16="http://schemas.microsoft.com/office/drawing/2014/main" val="1482036281"/>
                    </a:ext>
                  </a:extLst>
                </a:gridCol>
              </a:tblGrid>
              <a:tr h="190500">
                <a:tc>
                  <a:txBody>
                    <a:bodyPr/>
                    <a:lstStyle/>
                    <a:p>
                      <a:pPr algn="ctr" fontAlgn="b">
                        <a:buNone/>
                      </a:pPr>
                      <a:r>
                        <a:rPr lang="en-US" sz="1100" b="1" u="none" strike="noStrike" dirty="0">
                          <a:solidFill>
                            <a:schemeClr val="accent6"/>
                          </a:solidFill>
                          <a:effectLst/>
                        </a:rPr>
                        <a:t>C</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L</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U</a:t>
                      </a:r>
                      <a:endParaRPr lang="en-US" sz="1100" b="1" i="0" u="none" strike="noStrike" dirty="0">
                        <a:solidFill>
                          <a:schemeClr val="accent6"/>
                        </a:solidFill>
                        <a:effectLst/>
                        <a:latin typeface="Aptos Narrow" panose="020B0004020202020204" pitchFamily="34" charset="0"/>
                      </a:endParaRPr>
                    </a:p>
                  </a:txBody>
                  <a:tcPr marL="9525" marR="9525" marT="9525" marB="0" anchor="b"/>
                </a:tc>
                <a:tc>
                  <a:txBody>
                    <a:bodyPr/>
                    <a:lstStyle/>
                    <a:p>
                      <a:pPr algn="ctr" fontAlgn="b">
                        <a:buNone/>
                      </a:pPr>
                      <a:r>
                        <a:rPr lang="en-US" sz="1100" b="1" u="none" strike="noStrike" dirty="0">
                          <a:solidFill>
                            <a:schemeClr val="accent6"/>
                          </a:solidFill>
                          <a:effectLst/>
                        </a:rPr>
                        <a:t>E</a:t>
                      </a:r>
                      <a:endParaRPr lang="en-US" sz="1100" b="1" i="0" u="none" strike="noStrike" dirty="0">
                        <a:solidFill>
                          <a:schemeClr val="accent6"/>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19566846"/>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29737423"/>
                  </a:ext>
                </a:extLst>
              </a:tr>
              <a:tr h="190500">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93884338"/>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12257126"/>
                  </a:ext>
                </a:extLst>
              </a:tr>
              <a:tr h="190500">
                <a:tc>
                  <a:txBody>
                    <a:bodyPr/>
                    <a:lstStyle/>
                    <a:p>
                      <a:pPr algn="ctr" fontAlgn="b">
                        <a:buNone/>
                      </a:pPr>
                      <a:r>
                        <a:rPr lang="en-US" sz="1100" u="none" strike="noStrike">
                          <a:effectLst/>
                        </a:rPr>
                        <a:t>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77036105"/>
                  </a:ext>
                </a:extLst>
              </a:tr>
              <a:tr h="190500">
                <a:tc>
                  <a:txBody>
                    <a:bodyPr/>
                    <a:lstStyle/>
                    <a:p>
                      <a:pPr algn="ctr" fontAlgn="b">
                        <a:buNone/>
                      </a:pPr>
                      <a:r>
                        <a:rPr lang="en-US" sz="1100" u="none" strike="noStrike">
                          <a:effectLst/>
                        </a:rPr>
                        <a:t>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F</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dirty="0">
                          <a:effectLst/>
                        </a:rPr>
                        <a:t>F</a:t>
                      </a:r>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67222648"/>
                  </a:ext>
                </a:extLst>
              </a:tr>
            </a:tbl>
          </a:graphicData>
        </a:graphic>
      </p:graphicFrame>
      <p:sp>
        <p:nvSpPr>
          <p:cNvPr id="10" name="TextBox 9">
            <a:extLst>
              <a:ext uri="{FF2B5EF4-FFF2-40B4-BE49-F238E27FC236}">
                <a16:creationId xmlns:a16="http://schemas.microsoft.com/office/drawing/2014/main" id="{2DC63A1A-CD12-81F9-B784-37A974E84F95}"/>
              </a:ext>
            </a:extLst>
          </p:cNvPr>
          <p:cNvSpPr txBox="1"/>
          <p:nvPr/>
        </p:nvSpPr>
        <p:spPr>
          <a:xfrm>
            <a:off x="7425520" y="6914255"/>
            <a:ext cx="2252056" cy="276999"/>
          </a:xfrm>
          <a:prstGeom prst="rect">
            <a:avLst/>
          </a:prstGeom>
          <a:noFill/>
        </p:spPr>
        <p:txBody>
          <a:bodyPr wrap="square" rtlCol="0">
            <a:spAutoFit/>
          </a:bodyPr>
          <a:lstStyle/>
          <a:p>
            <a:pPr algn="ctr"/>
            <a:r>
              <a:rPr lang="en-US" sz="1200" b="1" dirty="0"/>
              <a:t>Columns properly ordered</a:t>
            </a:r>
          </a:p>
        </p:txBody>
      </p:sp>
      <p:sp>
        <p:nvSpPr>
          <p:cNvPr id="11" name="TextBox 10">
            <a:extLst>
              <a:ext uri="{FF2B5EF4-FFF2-40B4-BE49-F238E27FC236}">
                <a16:creationId xmlns:a16="http://schemas.microsoft.com/office/drawing/2014/main" id="{4957D104-F35D-CA5E-56A1-0F077CFB8FBB}"/>
              </a:ext>
            </a:extLst>
          </p:cNvPr>
          <p:cNvSpPr txBox="1"/>
          <p:nvPr/>
        </p:nvSpPr>
        <p:spPr>
          <a:xfrm>
            <a:off x="5953900" y="122150"/>
            <a:ext cx="3690638" cy="261610"/>
          </a:xfrm>
          <a:prstGeom prst="rect">
            <a:avLst/>
          </a:prstGeom>
          <a:noFill/>
        </p:spPr>
        <p:txBody>
          <a:bodyPr wrap="square" rtlCol="0">
            <a:spAutoFit/>
          </a:bodyPr>
          <a:lstStyle/>
          <a:p>
            <a:pPr algn="ctr"/>
            <a:r>
              <a:rPr lang="en-US" sz="1100" b="1" dirty="0"/>
              <a:t>ADFGDX Square</a:t>
            </a:r>
          </a:p>
        </p:txBody>
      </p:sp>
    </p:spTree>
    <p:extLst>
      <p:ext uri="{BB962C8B-B14F-4D97-AF65-F5344CB8AC3E}">
        <p14:creationId xmlns:p14="http://schemas.microsoft.com/office/powerpoint/2010/main" val="4908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83023B-F646-8F21-7E78-4794CAEE3AE4}"/>
            </a:ext>
          </a:extLst>
        </p:cNvPr>
        <p:cNvGrpSpPr/>
        <p:nvPr/>
      </p:nvGrpSpPr>
      <p:grpSpPr>
        <a:xfrm>
          <a:off x="0" y="0"/>
          <a:ext cx="0" cy="0"/>
          <a:chOff x="0" y="0"/>
          <a:chExt cx="0" cy="0"/>
        </a:xfrm>
      </p:grpSpPr>
      <p:sp useBgFill="1">
        <p:nvSpPr>
          <p:cNvPr id="215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ceHolder 1">
            <a:extLst>
              <a:ext uri="{FF2B5EF4-FFF2-40B4-BE49-F238E27FC236}">
                <a16:creationId xmlns:a16="http://schemas.microsoft.com/office/drawing/2014/main" id="{FF1A2A5F-B7AB-FD18-3C4A-F7AE4F6FBCBF}"/>
              </a:ext>
            </a:extLst>
          </p:cNvPr>
          <p:cNvSpPr>
            <a:spLocks noGrp="1"/>
          </p:cNvSpPr>
          <p:nvPr>
            <p:ph type="title"/>
          </p:nvPr>
        </p:nvSpPr>
        <p:spPr>
          <a:xfrm>
            <a:off x="81233" y="-260367"/>
            <a:ext cx="4410437" cy="1883021"/>
          </a:xfrm>
          <a:prstGeom prst="rect">
            <a:avLst/>
          </a:prstGeom>
        </p:spPr>
        <p:txBody>
          <a:bodyPr vert="horz" lIns="91440" tIns="45720" rIns="91440" bIns="45720" rtlCol="0" anchor="ctr">
            <a:normAutofit/>
          </a:bodyPr>
          <a:lstStyle/>
          <a:p>
            <a:pPr indent="0"/>
            <a:r>
              <a:rPr lang="en-US" sz="2800" b="0" u="none" strike="noStrike" dirty="0">
                <a:effectLst/>
                <a:uFillTx/>
              </a:rPr>
              <a:t>Cryptanalysis of ADFGVX</a:t>
            </a:r>
          </a:p>
        </p:txBody>
      </p:sp>
      <p:sp>
        <p:nvSpPr>
          <p:cNvPr id="3" name="TextBox 2">
            <a:extLst>
              <a:ext uri="{FF2B5EF4-FFF2-40B4-BE49-F238E27FC236}">
                <a16:creationId xmlns:a16="http://schemas.microsoft.com/office/drawing/2014/main" id="{FF4BE2BA-BE68-F062-97DF-3CF50B29BDF1}"/>
              </a:ext>
            </a:extLst>
          </p:cNvPr>
          <p:cNvSpPr txBox="1"/>
          <p:nvPr/>
        </p:nvSpPr>
        <p:spPr>
          <a:xfrm>
            <a:off x="383382" y="1391478"/>
            <a:ext cx="4410437" cy="5311471"/>
          </a:xfrm>
          <a:prstGeom prst="rect">
            <a:avLst/>
          </a:prstGeom>
        </p:spPr>
        <p:txBody>
          <a:bodyPr vert="horz" lIns="91440" tIns="45720" rIns="91440" bIns="45720" rtlCol="0" anchor="ctr">
            <a:normAutofit/>
          </a:bodyPr>
          <a:lstStyle/>
          <a:p>
            <a:pPr marL="108000" indent="-228600">
              <a:lnSpc>
                <a:spcPct val="90000"/>
              </a:lnSpc>
              <a:spcBef>
                <a:spcPts val="1417"/>
              </a:spcBef>
              <a:buClr>
                <a:srgbClr val="000000"/>
              </a:buClr>
              <a:buSzPct val="45000"/>
              <a:buFont typeface="Arial" panose="020B0604020202020204" pitchFamily="34" charset="0"/>
              <a:buChar char="•"/>
            </a:pPr>
            <a:r>
              <a:rPr lang="en-US" sz="1400" dirty="0"/>
              <a:t>Very difficult given available </a:t>
            </a:r>
            <a:r>
              <a:rPr lang="en-US" sz="1400"/>
              <a:t>tech at </a:t>
            </a:r>
            <a:r>
              <a:rPr lang="en-US" sz="1400" dirty="0"/>
              <a:t>the time and had limited success – no general solutions / algorithms.</a:t>
            </a:r>
          </a:p>
          <a:p>
            <a:pPr>
              <a:lnSpc>
                <a:spcPct val="90000"/>
              </a:lnSpc>
              <a:spcBef>
                <a:spcPts val="1417"/>
              </a:spcBef>
              <a:buClr>
                <a:srgbClr val="000000"/>
              </a:buClr>
              <a:buSzPct val="45000"/>
            </a:pPr>
            <a:endParaRPr lang="en-US" sz="1400" dirty="0"/>
          </a:p>
          <a:p>
            <a:pPr marL="108000" indent="-228600">
              <a:lnSpc>
                <a:spcPct val="90000"/>
              </a:lnSpc>
              <a:spcBef>
                <a:spcPts val="1417"/>
              </a:spcBef>
              <a:buClr>
                <a:srgbClr val="000000"/>
              </a:buClr>
              <a:buSzPct val="45000"/>
              <a:buFont typeface="Arial" panose="020B0604020202020204" pitchFamily="34" charset="0"/>
              <a:buChar char="•"/>
            </a:pPr>
            <a:r>
              <a:rPr lang="en-US" sz="1400" dirty="0"/>
              <a:t>Georges Painvin had success, but only with specific cases as opposed to a general solution. </a:t>
            </a:r>
          </a:p>
          <a:p>
            <a:pPr marL="565200" lvl="1" indent="-228600">
              <a:lnSpc>
                <a:spcPct val="90000"/>
              </a:lnSpc>
              <a:spcBef>
                <a:spcPts val="1417"/>
              </a:spcBef>
              <a:buClr>
                <a:srgbClr val="000000"/>
              </a:buClr>
              <a:buSzPct val="45000"/>
              <a:buFont typeface="Arial" panose="020B0604020202020204" pitchFamily="34" charset="0"/>
              <a:buChar char="•"/>
            </a:pPr>
            <a:r>
              <a:rPr lang="en-US" sz="1400" dirty="0"/>
              <a:t>Even so: Per the American diplomat J. Rives Childs: “</a:t>
            </a:r>
            <a:r>
              <a:rPr lang="en-US" sz="1400" i="1" dirty="0"/>
              <a:t>…Paris might have fallen but for the knowledge gained of German intentions by Painvin of where they would strike</a:t>
            </a:r>
            <a:r>
              <a:rPr lang="en-US" sz="1400" dirty="0"/>
              <a:t>”.</a:t>
            </a:r>
          </a:p>
          <a:p>
            <a:pPr marL="565200" lvl="1" indent="-228600">
              <a:lnSpc>
                <a:spcPct val="90000"/>
              </a:lnSpc>
              <a:spcBef>
                <a:spcPts val="1417"/>
              </a:spcBef>
              <a:buClr>
                <a:srgbClr val="000000"/>
              </a:buClr>
              <a:buSzPct val="45000"/>
              <a:buFont typeface="Arial" panose="020B0604020202020204" pitchFamily="34" charset="0"/>
              <a:buChar char="•"/>
            </a:pPr>
            <a:r>
              <a:rPr lang="en-US" sz="1400" dirty="0"/>
              <a:t>His solutions didn’t allow all ciphers to be read, but he cracked several pivotal messages.</a:t>
            </a:r>
          </a:p>
          <a:p>
            <a:pPr marL="108000" indent="-228600">
              <a:lnSpc>
                <a:spcPct val="90000"/>
              </a:lnSpc>
              <a:spcBef>
                <a:spcPts val="1417"/>
              </a:spcBef>
              <a:buClr>
                <a:srgbClr val="000000"/>
              </a:buClr>
              <a:buSzPct val="45000"/>
              <a:buFont typeface="Arial" panose="020B0604020202020204" pitchFamily="34" charset="0"/>
              <a:buChar char="•"/>
            </a:pPr>
            <a:endParaRPr lang="en-US" sz="1400" dirty="0"/>
          </a:p>
          <a:p>
            <a:pPr>
              <a:lnSpc>
                <a:spcPct val="90000"/>
              </a:lnSpc>
              <a:spcBef>
                <a:spcPts val="1417"/>
              </a:spcBef>
              <a:buClr>
                <a:srgbClr val="000000"/>
              </a:buClr>
              <a:buSzPct val="45000"/>
            </a:pPr>
            <a:endParaRPr lang="en-US" sz="1400" dirty="0"/>
          </a:p>
          <a:p>
            <a:pPr marL="108000" indent="-228600">
              <a:lnSpc>
                <a:spcPct val="90000"/>
              </a:lnSpc>
              <a:spcBef>
                <a:spcPts val="1417"/>
              </a:spcBef>
              <a:buClr>
                <a:srgbClr val="000000"/>
              </a:buClr>
              <a:buSzPct val="45000"/>
              <a:buFont typeface="Arial" panose="020B0604020202020204" pitchFamily="34" charset="0"/>
              <a:buChar char="•"/>
            </a:pPr>
            <a:r>
              <a:rPr lang="en-US" sz="1400" dirty="0"/>
              <a:t>American continued this work after the end of the war. Modern computing methods have had more success due to techniques such as those developed by Painvin in conjunction with brute-force efforts.</a:t>
            </a:r>
          </a:p>
          <a:p>
            <a:pPr marL="108000" indent="-228600">
              <a:lnSpc>
                <a:spcPct val="90000"/>
              </a:lnSpc>
              <a:spcBef>
                <a:spcPts val="1417"/>
              </a:spcBef>
              <a:buClr>
                <a:srgbClr val="000000"/>
              </a:buClr>
              <a:buSzPct val="45000"/>
              <a:buFont typeface="Arial" panose="020B0604020202020204" pitchFamily="34" charset="0"/>
              <a:buChar char="•"/>
            </a:pPr>
            <a:endParaRPr lang="en-US" sz="1400" dirty="0"/>
          </a:p>
        </p:txBody>
      </p:sp>
      <p:pic>
        <p:nvPicPr>
          <p:cNvPr id="21506" name="Picture 2" descr="1561 jours – Général Ancelin : 2 juin 1918 | La Guilde">
            <a:extLst>
              <a:ext uri="{FF2B5EF4-FFF2-40B4-BE49-F238E27FC236}">
                <a16:creationId xmlns:a16="http://schemas.microsoft.com/office/drawing/2014/main" id="{FEDBA304-21B7-2AF6-464D-00EC014B3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56" r="3012" b="-1"/>
          <a:stretch>
            <a:fillRect/>
          </a:stretch>
        </p:blipFill>
        <p:spPr bwMode="auto">
          <a:xfrm>
            <a:off x="5670183" y="-11999"/>
            <a:ext cx="4410442" cy="7571674"/>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8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C7D4E-8CF8-80B5-EC09-79F1E38FF1A5}"/>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85B4E891-9E7E-8DEA-5DCE-F126731F01C3}"/>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algn="ctr"/>
            <a:r>
              <a:rPr lang="en-US" sz="3200" b="0" u="none" strike="noStrike">
                <a:solidFill>
                  <a:srgbClr val="000000"/>
                </a:solidFill>
                <a:effectLst/>
                <a:uFillTx/>
                <a:latin typeface="Arial"/>
              </a:rPr>
              <a:t>Cryptanalysis: Painvin’s </a:t>
            </a:r>
            <a:r>
              <a:rPr lang="en-US" sz="3200" b="0" u="none" strike="noStrike" dirty="0">
                <a:solidFill>
                  <a:srgbClr val="000000"/>
                </a:solidFill>
                <a:effectLst/>
                <a:uFillTx/>
                <a:latin typeface="Arial"/>
              </a:rPr>
              <a:t>Approach</a:t>
            </a:r>
          </a:p>
        </p:txBody>
      </p:sp>
      <p:sp>
        <p:nvSpPr>
          <p:cNvPr id="4" name="TextBox 3">
            <a:extLst>
              <a:ext uri="{FF2B5EF4-FFF2-40B4-BE49-F238E27FC236}">
                <a16:creationId xmlns:a16="http://schemas.microsoft.com/office/drawing/2014/main" id="{7FA9A074-9BC5-440A-F293-A058301458DA}"/>
              </a:ext>
            </a:extLst>
          </p:cNvPr>
          <p:cNvSpPr txBox="1"/>
          <p:nvPr/>
        </p:nvSpPr>
        <p:spPr>
          <a:xfrm>
            <a:off x="213714" y="1551068"/>
            <a:ext cx="5940595" cy="5442516"/>
          </a:xfrm>
          <a:prstGeom prst="rect">
            <a:avLst/>
          </a:prstGeom>
          <a:noFill/>
        </p:spPr>
        <p:txBody>
          <a:bodyPr wrap="square" rtlCol="0">
            <a:spAutoFit/>
          </a:bodyPr>
          <a:lstStyle/>
          <a:p>
            <a:pPr marL="108000">
              <a:spcBef>
                <a:spcPts val="1417"/>
              </a:spcBef>
              <a:buClr>
                <a:srgbClr val="000000"/>
              </a:buClr>
              <a:buSzPct val="45000"/>
            </a:pPr>
            <a:r>
              <a:rPr lang="en-US" sz="1400" b="1" dirty="0">
                <a:solidFill>
                  <a:srgbClr val="000000"/>
                </a:solidFill>
              </a:rPr>
              <a:t>In-class review </a:t>
            </a:r>
            <a:r>
              <a:rPr lang="en-US" sz="1400" b="1">
                <a:solidFill>
                  <a:srgbClr val="000000"/>
                </a:solidFill>
              </a:rPr>
              <a:t>of Bauer  5.3:  Painvin’s </a:t>
            </a:r>
            <a:r>
              <a:rPr lang="en-US" sz="1400" b="1" dirty="0">
                <a:solidFill>
                  <a:srgbClr val="000000"/>
                </a:solidFill>
              </a:rPr>
              <a:t>approach.</a:t>
            </a:r>
          </a:p>
          <a:p>
            <a:pPr marL="108000">
              <a:spcBef>
                <a:spcPts val="1417"/>
              </a:spcBef>
              <a:buClr>
                <a:srgbClr val="000000"/>
              </a:buClr>
              <a:buSzPct val="45000"/>
            </a:pPr>
            <a:r>
              <a:rPr lang="en-US" sz="1400" b="1" dirty="0">
                <a:solidFill>
                  <a:srgbClr val="000000"/>
                </a:solidFill>
              </a:rPr>
              <a:t>Overview of steps:</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 Guess rectangle geometry</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 Even or odd number of columns?</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 Which columns are the first in the pair and which are the second?</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  Guess column pairing</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Which firsts go with which seconds</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Guess column ordering </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This might be the hardest step</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How to arrange paired columns with each other</a:t>
            </a:r>
          </a:p>
          <a:p>
            <a:pPr marL="393750" indent="-285750">
              <a:spcBef>
                <a:spcPts val="1417"/>
              </a:spcBef>
              <a:buClr>
                <a:srgbClr val="000000"/>
              </a:buClr>
              <a:buSzPct val="45000"/>
              <a:buFont typeface="Arial" panose="020B0604020202020204" pitchFamily="34" charset="0"/>
              <a:buChar char="•"/>
            </a:pPr>
            <a:r>
              <a:rPr lang="en-US" sz="1400" dirty="0">
                <a:solidFill>
                  <a:srgbClr val="000000"/>
                </a:solidFill>
              </a:rPr>
              <a:t> Guess ADFGVX letter pairs to letters</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This is the easiest step</a:t>
            </a:r>
          </a:p>
          <a:p>
            <a:pPr marL="850950" lvl="1" indent="-285750">
              <a:spcBef>
                <a:spcPts val="1417"/>
              </a:spcBef>
              <a:buClr>
                <a:srgbClr val="000000"/>
              </a:buClr>
              <a:buSzPct val="45000"/>
              <a:buFont typeface="Arial" panose="020B0604020202020204" pitchFamily="34" charset="0"/>
              <a:buChar char="•"/>
            </a:pPr>
            <a:r>
              <a:rPr lang="en-US" sz="1400" dirty="0">
                <a:solidFill>
                  <a:srgbClr val="000000"/>
                </a:solidFill>
              </a:rPr>
              <a:t>Attack like a Monoalphabetic Substitution Cipher </a:t>
            </a:r>
          </a:p>
          <a:p>
            <a:pPr marL="108000">
              <a:spcBef>
                <a:spcPts val="1417"/>
              </a:spcBef>
              <a:buClr>
                <a:srgbClr val="000000"/>
              </a:buClr>
              <a:buSzPct val="45000"/>
            </a:pPr>
            <a:endParaRPr lang="en-US" sz="1400" dirty="0">
              <a:solidFill>
                <a:srgbClr val="000000"/>
              </a:solidFill>
            </a:endParaRPr>
          </a:p>
        </p:txBody>
      </p:sp>
    </p:spTree>
    <p:extLst>
      <p:ext uri="{BB962C8B-B14F-4D97-AF65-F5344CB8AC3E}">
        <p14:creationId xmlns:p14="http://schemas.microsoft.com/office/powerpoint/2010/main" val="365058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F907D5-3867-F973-1D13-97DEB819290D}"/>
            </a:ext>
          </a:extLst>
        </p:cNvPr>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laceHolder 1">
            <a:extLst>
              <a:ext uri="{FF2B5EF4-FFF2-40B4-BE49-F238E27FC236}">
                <a16:creationId xmlns:a16="http://schemas.microsoft.com/office/drawing/2014/main" id="{2020A7D2-1711-1456-70D4-2A8F90DAAFEB}"/>
              </a:ext>
            </a:extLst>
          </p:cNvPr>
          <p:cNvSpPr>
            <a:spLocks noGrp="1"/>
          </p:cNvSpPr>
          <p:nvPr>
            <p:ph type="title"/>
          </p:nvPr>
        </p:nvSpPr>
        <p:spPr>
          <a:xfrm>
            <a:off x="4453239" y="211755"/>
            <a:ext cx="4468907" cy="752983"/>
          </a:xfrm>
          <a:prstGeom prst="rect">
            <a:avLst/>
          </a:prstGeom>
        </p:spPr>
        <p:txBody>
          <a:bodyPr vert="horz" lIns="91440" tIns="45720" rIns="91440" bIns="45720" rtlCol="0" anchor="b">
            <a:normAutofit/>
          </a:bodyPr>
          <a:lstStyle/>
          <a:p>
            <a:r>
              <a:rPr lang="en-US" sz="3600" b="0" u="none" strike="noStrike" dirty="0">
                <a:effectLst/>
                <a:uFillTx/>
              </a:rPr>
              <a:t>Historical Aftermath</a:t>
            </a:r>
          </a:p>
        </p:txBody>
      </p:sp>
      <p:sp>
        <p:nvSpPr>
          <p:cNvPr id="22537" name="Oval 2253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034" y="610849"/>
            <a:ext cx="4747774" cy="632970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Nebel">
            <a:extLst>
              <a:ext uri="{FF2B5EF4-FFF2-40B4-BE49-F238E27FC236}">
                <a16:creationId xmlns:a16="http://schemas.microsoft.com/office/drawing/2014/main" id="{69413ED9-2E34-E3DF-044F-2B8BDA1E5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08" r="21972"/>
          <a:stretch>
            <a:fillRect/>
          </a:stretch>
        </p:blipFill>
        <p:spPr bwMode="auto">
          <a:xfrm>
            <a:off x="417891" y="619126"/>
            <a:ext cx="3913886" cy="5217967"/>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253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920" y="775675"/>
            <a:ext cx="141813" cy="189064"/>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54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541" y="1722582"/>
            <a:ext cx="130262" cy="17366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74D77CB4-9263-0103-A4A9-7BF95CD6F4BF}"/>
              </a:ext>
            </a:extLst>
          </p:cNvPr>
          <p:cNvSpPr txBox="1"/>
          <p:nvPr/>
        </p:nvSpPr>
        <p:spPr>
          <a:xfrm>
            <a:off x="5014808" y="1328286"/>
            <a:ext cx="4414035" cy="5909912"/>
          </a:xfrm>
          <a:prstGeom prst="rect">
            <a:avLst/>
          </a:prstGeom>
        </p:spPr>
        <p:txBody>
          <a:bodyPr vert="horz" lIns="91440" tIns="45720" rIns="91440" bIns="45720" rtlCol="0" anchor="t">
            <a:normAutofit/>
          </a:bodyPr>
          <a:lstStyle/>
          <a:p>
            <a:pPr marL="165150">
              <a:lnSpc>
                <a:spcPct val="90000"/>
              </a:lnSpc>
              <a:spcBef>
                <a:spcPts val="1417"/>
              </a:spcBef>
              <a:buClr>
                <a:srgbClr val="000000"/>
              </a:buClr>
              <a:buSzPct val="45000"/>
            </a:pPr>
            <a:r>
              <a:rPr lang="en-US" sz="1600" dirty="0">
                <a:solidFill>
                  <a:schemeClr val="tx1">
                    <a:alpha val="80000"/>
                  </a:schemeClr>
                </a:solidFill>
              </a:rPr>
              <a:t>Nebel never even knew that a system had been developed allowing some of his ciphers to be cracked. Only found out in 1966.</a:t>
            </a:r>
          </a:p>
          <a:p>
            <a:pPr marL="165150">
              <a:lnSpc>
                <a:spcPct val="90000"/>
              </a:lnSpc>
              <a:spcBef>
                <a:spcPts val="1417"/>
              </a:spcBef>
              <a:buClr>
                <a:srgbClr val="000000"/>
              </a:buClr>
              <a:buSzPct val="45000"/>
            </a:pPr>
            <a:r>
              <a:rPr lang="en-US" sz="1600" dirty="0">
                <a:solidFill>
                  <a:schemeClr val="tx1">
                    <a:alpha val="80000"/>
                  </a:schemeClr>
                </a:solidFill>
              </a:rPr>
              <a:t>He commented: “</a:t>
            </a:r>
            <a:r>
              <a:rPr lang="en-US" sz="1600" i="1" dirty="0">
                <a:solidFill>
                  <a:schemeClr val="tx1">
                    <a:alpha val="80000"/>
                  </a:schemeClr>
                </a:solidFill>
              </a:rPr>
              <a:t>I personally would have preferred the second stage to have had a double transposition rather than a single one, but, in discussion with the radiotelegraphy and decipherment chiefs, the idea was rejected. The result was a compromise between technical and tactical considerations. Double transposition would have been more secure but too slow and too difficult in practice</a:t>
            </a:r>
            <a:r>
              <a:rPr lang="en-US" sz="1600" dirty="0">
                <a:solidFill>
                  <a:schemeClr val="tx1">
                    <a:alpha val="80000"/>
                  </a:schemeClr>
                </a:solidFill>
              </a:rPr>
              <a:t>”.</a:t>
            </a:r>
          </a:p>
          <a:p>
            <a:pPr marL="165150">
              <a:lnSpc>
                <a:spcPct val="90000"/>
              </a:lnSpc>
              <a:spcBef>
                <a:spcPts val="1417"/>
              </a:spcBef>
              <a:buClr>
                <a:srgbClr val="000000"/>
              </a:buClr>
              <a:buSzPct val="45000"/>
            </a:pPr>
            <a:r>
              <a:rPr lang="en-US" sz="1600" dirty="0">
                <a:solidFill>
                  <a:schemeClr val="tx1">
                    <a:alpha val="80000"/>
                  </a:schemeClr>
                </a:solidFill>
              </a:rPr>
              <a:t>Nebel and Painvin met in 1968. </a:t>
            </a:r>
          </a:p>
          <a:p>
            <a:pPr marL="850950" lvl="1" indent="-228600">
              <a:lnSpc>
                <a:spcPct val="90000"/>
              </a:lnSpc>
              <a:spcBef>
                <a:spcPts val="1417"/>
              </a:spcBef>
              <a:buClr>
                <a:srgbClr val="000000"/>
              </a:buClr>
              <a:buSzPct val="45000"/>
              <a:buFont typeface="Arial" panose="020B0604020202020204" pitchFamily="34" charset="0"/>
              <a:buChar char="•"/>
            </a:pPr>
            <a:r>
              <a:rPr lang="en-US" sz="1600" dirty="0">
                <a:solidFill>
                  <a:schemeClr val="tx1">
                    <a:alpha val="80000"/>
                  </a:schemeClr>
                </a:solidFill>
              </a:rPr>
              <a:t>Nebel described it as “…</a:t>
            </a:r>
            <a:r>
              <a:rPr lang="en-US" sz="1600" i="1" dirty="0">
                <a:solidFill>
                  <a:schemeClr val="tx1">
                    <a:alpha val="80000"/>
                  </a:schemeClr>
                </a:solidFill>
              </a:rPr>
              <a:t>the enemies of yesterday meeting as the friends of </a:t>
            </a:r>
            <a:r>
              <a:rPr lang="en-US" sz="1600" i="1">
                <a:solidFill>
                  <a:schemeClr val="tx1">
                    <a:alpha val="80000"/>
                  </a:schemeClr>
                </a:solidFill>
              </a:rPr>
              <a:t>today.</a:t>
            </a:r>
            <a:r>
              <a:rPr lang="en-US" sz="1600">
                <a:solidFill>
                  <a:schemeClr val="tx1">
                    <a:alpha val="80000"/>
                  </a:schemeClr>
                </a:solidFill>
              </a:rPr>
              <a:t>”</a:t>
            </a:r>
            <a:endParaRPr lang="en-US" sz="1600" dirty="0">
              <a:solidFill>
                <a:schemeClr val="tx1">
                  <a:alpha val="80000"/>
                </a:schemeClr>
              </a:solidFill>
            </a:endParaRPr>
          </a:p>
        </p:txBody>
      </p:sp>
      <p:sp>
        <p:nvSpPr>
          <p:cNvPr id="2254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615" y="6365958"/>
            <a:ext cx="92956" cy="12392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54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9704" y="3989577"/>
            <a:ext cx="0" cy="357009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61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FF38-2246-4BE6-75B2-47152CFC5B4B}"/>
              </a:ext>
            </a:extLst>
          </p:cNvPr>
          <p:cNvSpPr>
            <a:spLocks noGrp="1"/>
          </p:cNvSpPr>
          <p:nvPr>
            <p:ph type="title"/>
          </p:nvPr>
        </p:nvSpPr>
        <p:spPr>
          <a:xfrm>
            <a:off x="126007" y="1078374"/>
            <a:ext cx="3906242" cy="441027"/>
          </a:xfrm>
          <a:custGeom>
            <a:avLst/>
            <a:gdLst>
              <a:gd name="connsiteX0" fmla="*/ 0 w 3906242"/>
              <a:gd name="connsiteY0" fmla="*/ 0 h 441027"/>
              <a:gd name="connsiteX1" fmla="*/ 572915 w 3906242"/>
              <a:gd name="connsiteY1" fmla="*/ 0 h 441027"/>
              <a:gd name="connsiteX2" fmla="*/ 1302081 w 3906242"/>
              <a:gd name="connsiteY2" fmla="*/ 0 h 441027"/>
              <a:gd name="connsiteX3" fmla="*/ 1914059 w 3906242"/>
              <a:gd name="connsiteY3" fmla="*/ 0 h 441027"/>
              <a:gd name="connsiteX4" fmla="*/ 2486974 w 3906242"/>
              <a:gd name="connsiteY4" fmla="*/ 0 h 441027"/>
              <a:gd name="connsiteX5" fmla="*/ 3098952 w 3906242"/>
              <a:gd name="connsiteY5" fmla="*/ 0 h 441027"/>
              <a:gd name="connsiteX6" fmla="*/ 3906242 w 3906242"/>
              <a:gd name="connsiteY6" fmla="*/ 0 h 441027"/>
              <a:gd name="connsiteX7" fmla="*/ 3906242 w 3906242"/>
              <a:gd name="connsiteY7" fmla="*/ 441027 h 441027"/>
              <a:gd name="connsiteX8" fmla="*/ 3255202 w 3906242"/>
              <a:gd name="connsiteY8" fmla="*/ 441027 h 441027"/>
              <a:gd name="connsiteX9" fmla="*/ 2526036 w 3906242"/>
              <a:gd name="connsiteY9" fmla="*/ 441027 h 441027"/>
              <a:gd name="connsiteX10" fmla="*/ 1796871 w 3906242"/>
              <a:gd name="connsiteY10" fmla="*/ 441027 h 441027"/>
              <a:gd name="connsiteX11" fmla="*/ 1184893 w 3906242"/>
              <a:gd name="connsiteY11" fmla="*/ 441027 h 441027"/>
              <a:gd name="connsiteX12" fmla="*/ 611978 w 3906242"/>
              <a:gd name="connsiteY12" fmla="*/ 441027 h 441027"/>
              <a:gd name="connsiteX13" fmla="*/ 0 w 3906242"/>
              <a:gd name="connsiteY13" fmla="*/ 441027 h 441027"/>
              <a:gd name="connsiteX14" fmla="*/ 0 w 3906242"/>
              <a:gd name="connsiteY14" fmla="*/ 0 h 4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6242" h="441027" fill="none" extrusionOk="0">
                <a:moveTo>
                  <a:pt x="0" y="0"/>
                </a:moveTo>
                <a:cubicBezTo>
                  <a:pt x="202912" y="22155"/>
                  <a:pt x="409899" y="-879"/>
                  <a:pt x="572915" y="0"/>
                </a:cubicBezTo>
                <a:cubicBezTo>
                  <a:pt x="735931" y="879"/>
                  <a:pt x="940770" y="16941"/>
                  <a:pt x="1302081" y="0"/>
                </a:cubicBezTo>
                <a:cubicBezTo>
                  <a:pt x="1663392" y="-16941"/>
                  <a:pt x="1629994" y="-20108"/>
                  <a:pt x="1914059" y="0"/>
                </a:cubicBezTo>
                <a:cubicBezTo>
                  <a:pt x="2198124" y="20108"/>
                  <a:pt x="2313214" y="-21331"/>
                  <a:pt x="2486974" y="0"/>
                </a:cubicBezTo>
                <a:cubicBezTo>
                  <a:pt x="2660735" y="21331"/>
                  <a:pt x="2794021" y="-14538"/>
                  <a:pt x="3098952" y="0"/>
                </a:cubicBezTo>
                <a:cubicBezTo>
                  <a:pt x="3403883" y="14538"/>
                  <a:pt x="3662744" y="11732"/>
                  <a:pt x="3906242" y="0"/>
                </a:cubicBezTo>
                <a:cubicBezTo>
                  <a:pt x="3918438" y="107533"/>
                  <a:pt x="3888918" y="261131"/>
                  <a:pt x="3906242" y="441027"/>
                </a:cubicBezTo>
                <a:cubicBezTo>
                  <a:pt x="3591381" y="457563"/>
                  <a:pt x="3557060" y="455039"/>
                  <a:pt x="3255202" y="441027"/>
                </a:cubicBezTo>
                <a:cubicBezTo>
                  <a:pt x="2953344" y="427015"/>
                  <a:pt x="2888219" y="429625"/>
                  <a:pt x="2526036" y="441027"/>
                </a:cubicBezTo>
                <a:cubicBezTo>
                  <a:pt x="2163853" y="452429"/>
                  <a:pt x="2080339" y="435815"/>
                  <a:pt x="1796871" y="441027"/>
                </a:cubicBezTo>
                <a:cubicBezTo>
                  <a:pt x="1513403" y="446239"/>
                  <a:pt x="1448172" y="451500"/>
                  <a:pt x="1184893" y="441027"/>
                </a:cubicBezTo>
                <a:cubicBezTo>
                  <a:pt x="921614" y="430554"/>
                  <a:pt x="865527" y="449243"/>
                  <a:pt x="611978" y="441027"/>
                </a:cubicBezTo>
                <a:cubicBezTo>
                  <a:pt x="358429" y="432811"/>
                  <a:pt x="285882" y="427332"/>
                  <a:pt x="0" y="441027"/>
                </a:cubicBezTo>
                <a:cubicBezTo>
                  <a:pt x="-21012" y="273359"/>
                  <a:pt x="20477" y="185647"/>
                  <a:pt x="0" y="0"/>
                </a:cubicBezTo>
                <a:close/>
              </a:path>
              <a:path w="3906242" h="441027" stroke="0" extrusionOk="0">
                <a:moveTo>
                  <a:pt x="0" y="0"/>
                </a:moveTo>
                <a:cubicBezTo>
                  <a:pt x="194642" y="10318"/>
                  <a:pt x="559183" y="9235"/>
                  <a:pt x="729165" y="0"/>
                </a:cubicBezTo>
                <a:cubicBezTo>
                  <a:pt x="899147" y="-9235"/>
                  <a:pt x="1200073" y="20584"/>
                  <a:pt x="1380206" y="0"/>
                </a:cubicBezTo>
                <a:cubicBezTo>
                  <a:pt x="1560339" y="-20584"/>
                  <a:pt x="1680514" y="-6621"/>
                  <a:pt x="1953121" y="0"/>
                </a:cubicBezTo>
                <a:cubicBezTo>
                  <a:pt x="2225728" y="6621"/>
                  <a:pt x="2388112" y="2948"/>
                  <a:pt x="2604161" y="0"/>
                </a:cubicBezTo>
                <a:cubicBezTo>
                  <a:pt x="2820210" y="-2948"/>
                  <a:pt x="2999891" y="-1106"/>
                  <a:pt x="3333327" y="0"/>
                </a:cubicBezTo>
                <a:cubicBezTo>
                  <a:pt x="3666763" y="1106"/>
                  <a:pt x="3742700" y="-2355"/>
                  <a:pt x="3906242" y="0"/>
                </a:cubicBezTo>
                <a:cubicBezTo>
                  <a:pt x="3901988" y="115724"/>
                  <a:pt x="3926812" y="300921"/>
                  <a:pt x="3906242" y="441027"/>
                </a:cubicBezTo>
                <a:cubicBezTo>
                  <a:pt x="3700506" y="439655"/>
                  <a:pt x="3637732" y="447422"/>
                  <a:pt x="3372389" y="441027"/>
                </a:cubicBezTo>
                <a:cubicBezTo>
                  <a:pt x="3107046" y="434632"/>
                  <a:pt x="3053951" y="438842"/>
                  <a:pt x="2838536" y="441027"/>
                </a:cubicBezTo>
                <a:cubicBezTo>
                  <a:pt x="2623121" y="443212"/>
                  <a:pt x="2452463" y="454018"/>
                  <a:pt x="2226558" y="441027"/>
                </a:cubicBezTo>
                <a:cubicBezTo>
                  <a:pt x="2000653" y="428036"/>
                  <a:pt x="1865574" y="432670"/>
                  <a:pt x="1614580" y="441027"/>
                </a:cubicBezTo>
                <a:cubicBezTo>
                  <a:pt x="1363586" y="449384"/>
                  <a:pt x="1131350" y="447588"/>
                  <a:pt x="924477" y="441027"/>
                </a:cubicBezTo>
                <a:cubicBezTo>
                  <a:pt x="717604" y="434466"/>
                  <a:pt x="311338" y="401450"/>
                  <a:pt x="0" y="441027"/>
                </a:cubicBezTo>
                <a:cubicBezTo>
                  <a:pt x="11096" y="276424"/>
                  <a:pt x="3826" y="104530"/>
                  <a:pt x="0" y="0"/>
                </a:cubicBezTo>
                <a:close/>
              </a:path>
            </a:pathLst>
          </a:custGeom>
          <a:ln w="38100">
            <a:extLst>
              <a:ext uri="{C807C97D-BFC1-408E-A445-0C87EB9F89A2}">
                <ask:lineSketchStyleProps xmlns:ask="http://schemas.microsoft.com/office/drawing/2018/sketchyshapes" sd="981765707">
                  <ask:type>
                    <ask:lineSketchFreehan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a:lstStyle/>
          <a:p>
            <a:r>
              <a:rPr lang="en-US" dirty="0"/>
              <a:t>Lecture objectives</a:t>
            </a:r>
          </a:p>
        </p:txBody>
      </p:sp>
      <p:sp>
        <p:nvSpPr>
          <p:cNvPr id="12" name="Content Placeholder 3">
            <a:extLst>
              <a:ext uri="{FF2B5EF4-FFF2-40B4-BE49-F238E27FC236}">
                <a16:creationId xmlns:a16="http://schemas.microsoft.com/office/drawing/2014/main" id="{784F7E76-AF64-BA9D-1FA2-9856AB3B60C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3042" y="1763712"/>
            <a:ext cx="4851301" cy="4536281"/>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258" marR="0" lvl="0" indent="-236258" algn="l" defTabSz="756026" rtl="0" eaLnBrk="1" fontAlgn="auto" latinLnBrk="0" hangingPunct="1">
              <a:lnSpc>
                <a:spcPct val="120000"/>
              </a:lnSpc>
              <a:spcBef>
                <a:spcPts val="827"/>
              </a:spcBef>
              <a:spcAft>
                <a:spcPts val="0"/>
              </a:spcAft>
              <a:buClrTx/>
              <a:buSzTx/>
              <a:buFont typeface="Arial" panose="020B0604020202020204" pitchFamily="34" charset="0"/>
              <a:buChar char="•"/>
              <a:tabLst/>
              <a:defRPr/>
            </a:pPr>
            <a:endParaRPr kumimoji="0" lang="en-US" sz="992"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Content Placeholder 3">
            <a:extLst>
              <a:ext uri="{FF2B5EF4-FFF2-40B4-BE49-F238E27FC236}">
                <a16:creationId xmlns:a16="http://schemas.microsoft.com/office/drawing/2014/main" id="{16C95331-9721-EA6F-7AD4-5396829C2154}"/>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035" y="1889720"/>
            <a:ext cx="4596023" cy="3972494"/>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56026" rtl="0" eaLnBrk="1" fontAlgn="auto" latinLnBrk="0" hangingPunct="1">
              <a:lnSpc>
                <a:spcPct val="120000"/>
              </a:lnSpc>
              <a:spcBef>
                <a:spcPts val="2067"/>
              </a:spcBef>
              <a:spcAft>
                <a:spcPts val="0"/>
              </a:spcAft>
              <a:buClrTx/>
              <a:buSzTx/>
              <a:buFont typeface="Arial" panose="020B0604020202020204" pitchFamily="34" charset="0"/>
              <a:buNone/>
              <a:tabLst/>
              <a:defRPr/>
            </a:pPr>
            <a:r>
              <a:rPr kumimoji="0" lang="en-US" sz="1158" b="1" i="0" u="none" strike="noStrike" kern="1200" cap="none" spc="0" normalizeH="0" baseline="0" noProof="0" dirty="0">
                <a:ln>
                  <a:noFill/>
                </a:ln>
                <a:solidFill>
                  <a:srgbClr val="131313"/>
                </a:solidFill>
                <a:effectLst/>
                <a:uLnTx/>
                <a:uFillTx/>
                <a:latin typeface="Neue Haas Grotesk Text Pro"/>
                <a:ea typeface="+mn-ea"/>
                <a:cs typeface="+mn-cs"/>
              </a:rPr>
              <a:t>Blah</a:t>
            </a:r>
          </a:p>
          <a:p>
            <a:pPr marL="0" marR="0" lvl="1" indent="0" algn="l" defTabSz="756026" rtl="0" eaLnBrk="1" fontAlgn="auto" latinLnBrk="0" hangingPunct="1">
              <a:lnSpc>
                <a:spcPct val="120000"/>
              </a:lnSpc>
              <a:spcBef>
                <a:spcPts val="413"/>
              </a:spcBef>
              <a:spcAft>
                <a:spcPts val="0"/>
              </a:spcAft>
              <a:buClrTx/>
              <a:buSzTx/>
              <a:buFont typeface="Arial" panose="020B0604020202020204" pitchFamily="34" charset="0"/>
              <a:buNone/>
              <a:tabLst/>
              <a:defRPr/>
            </a:pPr>
            <a:r>
              <a:rPr kumimoji="0" lang="en-US" sz="1158" b="0" i="0" u="none" strike="noStrike" kern="1200" cap="none" spc="0" normalizeH="0" baseline="0" noProof="0" dirty="0">
                <a:ln>
                  <a:noFill/>
                </a:ln>
                <a:solidFill>
                  <a:srgbClr val="131313"/>
                </a:solidFill>
                <a:effectLst/>
                <a:uLnTx/>
                <a:uFillTx/>
                <a:latin typeface="Neue Haas Grotesk Text Pro"/>
                <a:ea typeface="+mn-ea"/>
                <a:cs typeface="+mn-cs"/>
              </a:rPr>
              <a:t>More blah</a:t>
            </a:r>
          </a:p>
        </p:txBody>
      </p:sp>
      <p:pic>
        <p:nvPicPr>
          <p:cNvPr id="7" name="Picture 6" descr="A cartoon of a person holding a crystal ball&#10;&#10;AI-generated content may be incorrect.">
            <a:extLst>
              <a:ext uri="{FF2B5EF4-FFF2-40B4-BE49-F238E27FC236}">
                <a16:creationId xmlns:a16="http://schemas.microsoft.com/office/drawing/2014/main" id="{D1B34887-0253-CC4A-8C31-FB26EC9FB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390" y="944661"/>
            <a:ext cx="3780234" cy="5670352"/>
          </a:xfrm>
          <a:prstGeom prst="rect">
            <a:avLst/>
          </a:prstGeom>
        </p:spPr>
      </p:pic>
    </p:spTree>
    <p:extLst>
      <p:ext uri="{BB962C8B-B14F-4D97-AF65-F5344CB8AC3E}">
        <p14:creationId xmlns:p14="http://schemas.microsoft.com/office/powerpoint/2010/main" val="30701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6F399-9B4C-91E6-4647-DA8DEF7FF7DE}"/>
              </a:ext>
            </a:extLst>
          </p:cNvPr>
          <p:cNvSpPr>
            <a:spLocks noGrp="1"/>
          </p:cNvSpPr>
          <p:nvPr>
            <p:ph type="title"/>
          </p:nvPr>
        </p:nvSpPr>
        <p:spPr>
          <a:xfrm>
            <a:off x="693042" y="402482"/>
            <a:ext cx="8694540" cy="1461188"/>
          </a:xfrm>
        </p:spPr>
        <p:txBody>
          <a:bodyPr vert="horz" lIns="91440" tIns="45720" rIns="91440" bIns="45720" rtlCol="0" anchor="ctr">
            <a:normAutofit/>
          </a:bodyPr>
          <a:lstStyle/>
          <a:p>
            <a:r>
              <a:rPr lang="en-US" sz="4800" kern="1200">
                <a:solidFill>
                  <a:schemeClr val="tx1"/>
                </a:solidFill>
                <a:latin typeface="+mj-lt"/>
                <a:ea typeface="+mj-ea"/>
                <a:cs typeface="+mj-cs"/>
              </a:rPr>
              <a:t>The Age of Dedicated Crytographic Agencies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174" y="1848993"/>
            <a:ext cx="8974276" cy="20159"/>
          </a:xfrm>
          <a:custGeom>
            <a:avLst/>
            <a:gdLst>
              <a:gd name="connsiteX0" fmla="*/ 0 w 8974276"/>
              <a:gd name="connsiteY0" fmla="*/ 0 h 20159"/>
              <a:gd name="connsiteX1" fmla="*/ 600586 w 8974276"/>
              <a:gd name="connsiteY1" fmla="*/ 0 h 20159"/>
              <a:gd name="connsiteX2" fmla="*/ 1290915 w 8974276"/>
              <a:gd name="connsiteY2" fmla="*/ 0 h 20159"/>
              <a:gd name="connsiteX3" fmla="*/ 2070987 w 8974276"/>
              <a:gd name="connsiteY3" fmla="*/ 0 h 20159"/>
              <a:gd name="connsiteX4" fmla="*/ 2671573 w 8974276"/>
              <a:gd name="connsiteY4" fmla="*/ 0 h 20159"/>
              <a:gd name="connsiteX5" fmla="*/ 3361902 w 8974276"/>
              <a:gd name="connsiteY5" fmla="*/ 0 h 20159"/>
              <a:gd name="connsiteX6" fmla="*/ 4231716 w 8974276"/>
              <a:gd name="connsiteY6" fmla="*/ 0 h 20159"/>
              <a:gd name="connsiteX7" fmla="*/ 4742560 w 8974276"/>
              <a:gd name="connsiteY7" fmla="*/ 0 h 20159"/>
              <a:gd name="connsiteX8" fmla="*/ 5522631 w 8974276"/>
              <a:gd name="connsiteY8" fmla="*/ 0 h 20159"/>
              <a:gd name="connsiteX9" fmla="*/ 6033475 w 8974276"/>
              <a:gd name="connsiteY9" fmla="*/ 0 h 20159"/>
              <a:gd name="connsiteX10" fmla="*/ 6723804 w 8974276"/>
              <a:gd name="connsiteY10" fmla="*/ 0 h 20159"/>
              <a:gd name="connsiteX11" fmla="*/ 7503875 w 8974276"/>
              <a:gd name="connsiteY11" fmla="*/ 0 h 20159"/>
              <a:gd name="connsiteX12" fmla="*/ 7924976 w 8974276"/>
              <a:gd name="connsiteY12" fmla="*/ 0 h 20159"/>
              <a:gd name="connsiteX13" fmla="*/ 8346077 w 8974276"/>
              <a:gd name="connsiteY13" fmla="*/ 0 h 20159"/>
              <a:gd name="connsiteX14" fmla="*/ 8974276 w 8974276"/>
              <a:gd name="connsiteY14" fmla="*/ 0 h 20159"/>
              <a:gd name="connsiteX15" fmla="*/ 8974276 w 8974276"/>
              <a:gd name="connsiteY15" fmla="*/ 20159 h 20159"/>
              <a:gd name="connsiteX16" fmla="*/ 8194204 w 8974276"/>
              <a:gd name="connsiteY16" fmla="*/ 20159 h 20159"/>
              <a:gd name="connsiteX17" fmla="*/ 7503875 w 8974276"/>
              <a:gd name="connsiteY17" fmla="*/ 20159 h 20159"/>
              <a:gd name="connsiteX18" fmla="*/ 6903289 w 8974276"/>
              <a:gd name="connsiteY18" fmla="*/ 20159 h 20159"/>
              <a:gd name="connsiteX19" fmla="*/ 6123218 w 8974276"/>
              <a:gd name="connsiteY19" fmla="*/ 20159 h 20159"/>
              <a:gd name="connsiteX20" fmla="*/ 5432889 w 8974276"/>
              <a:gd name="connsiteY20" fmla="*/ 20159 h 20159"/>
              <a:gd name="connsiteX21" fmla="*/ 4563074 w 8974276"/>
              <a:gd name="connsiteY21" fmla="*/ 20159 h 20159"/>
              <a:gd name="connsiteX22" fmla="*/ 3693260 w 8974276"/>
              <a:gd name="connsiteY22" fmla="*/ 20159 h 20159"/>
              <a:gd name="connsiteX23" fmla="*/ 2913188 w 8974276"/>
              <a:gd name="connsiteY23" fmla="*/ 20159 h 20159"/>
              <a:gd name="connsiteX24" fmla="*/ 2133116 w 8974276"/>
              <a:gd name="connsiteY24" fmla="*/ 20159 h 20159"/>
              <a:gd name="connsiteX25" fmla="*/ 1353045 w 8974276"/>
              <a:gd name="connsiteY25" fmla="*/ 20159 h 20159"/>
              <a:gd name="connsiteX26" fmla="*/ 842201 w 8974276"/>
              <a:gd name="connsiteY26" fmla="*/ 20159 h 20159"/>
              <a:gd name="connsiteX27" fmla="*/ 0 w 8974276"/>
              <a:gd name="connsiteY27" fmla="*/ 20159 h 20159"/>
              <a:gd name="connsiteX28" fmla="*/ 0 w 8974276"/>
              <a:gd name="connsiteY28"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74276" h="20159" fill="none" extrusionOk="0">
                <a:moveTo>
                  <a:pt x="0" y="0"/>
                </a:moveTo>
                <a:cubicBezTo>
                  <a:pt x="166292" y="-24804"/>
                  <a:pt x="387390" y="-23566"/>
                  <a:pt x="600586" y="0"/>
                </a:cubicBezTo>
                <a:cubicBezTo>
                  <a:pt x="813782" y="23566"/>
                  <a:pt x="1017575" y="11328"/>
                  <a:pt x="1290915" y="0"/>
                </a:cubicBezTo>
                <a:cubicBezTo>
                  <a:pt x="1564255" y="-11328"/>
                  <a:pt x="1732327" y="-13914"/>
                  <a:pt x="2070987" y="0"/>
                </a:cubicBezTo>
                <a:cubicBezTo>
                  <a:pt x="2409647" y="13914"/>
                  <a:pt x="2514543" y="-29456"/>
                  <a:pt x="2671573" y="0"/>
                </a:cubicBezTo>
                <a:cubicBezTo>
                  <a:pt x="2828603" y="29456"/>
                  <a:pt x="3148091" y="31473"/>
                  <a:pt x="3361902" y="0"/>
                </a:cubicBezTo>
                <a:cubicBezTo>
                  <a:pt x="3575713" y="-31473"/>
                  <a:pt x="3879587" y="-10454"/>
                  <a:pt x="4231716" y="0"/>
                </a:cubicBezTo>
                <a:cubicBezTo>
                  <a:pt x="4583845" y="10454"/>
                  <a:pt x="4500381" y="-4882"/>
                  <a:pt x="4742560" y="0"/>
                </a:cubicBezTo>
                <a:cubicBezTo>
                  <a:pt x="4984739" y="4882"/>
                  <a:pt x="5324139" y="34484"/>
                  <a:pt x="5522631" y="0"/>
                </a:cubicBezTo>
                <a:cubicBezTo>
                  <a:pt x="5721123" y="-34484"/>
                  <a:pt x="5806715" y="9078"/>
                  <a:pt x="6033475" y="0"/>
                </a:cubicBezTo>
                <a:cubicBezTo>
                  <a:pt x="6260235" y="-9078"/>
                  <a:pt x="6578201" y="20058"/>
                  <a:pt x="6723804" y="0"/>
                </a:cubicBezTo>
                <a:cubicBezTo>
                  <a:pt x="6869407" y="-20058"/>
                  <a:pt x="7310682" y="2334"/>
                  <a:pt x="7503875" y="0"/>
                </a:cubicBezTo>
                <a:cubicBezTo>
                  <a:pt x="7697068" y="-2334"/>
                  <a:pt x="7781436" y="13405"/>
                  <a:pt x="7924976" y="0"/>
                </a:cubicBezTo>
                <a:cubicBezTo>
                  <a:pt x="8068516" y="-13405"/>
                  <a:pt x="8226759" y="10528"/>
                  <a:pt x="8346077" y="0"/>
                </a:cubicBezTo>
                <a:cubicBezTo>
                  <a:pt x="8465395" y="-10528"/>
                  <a:pt x="8810829" y="6661"/>
                  <a:pt x="8974276" y="0"/>
                </a:cubicBezTo>
                <a:cubicBezTo>
                  <a:pt x="8975140" y="4980"/>
                  <a:pt x="8973745" y="15497"/>
                  <a:pt x="8974276" y="20159"/>
                </a:cubicBezTo>
                <a:cubicBezTo>
                  <a:pt x="8699318" y="-3249"/>
                  <a:pt x="8447378" y="52369"/>
                  <a:pt x="8194204" y="20159"/>
                </a:cubicBezTo>
                <a:cubicBezTo>
                  <a:pt x="7941030" y="-12051"/>
                  <a:pt x="7741578" y="21134"/>
                  <a:pt x="7503875" y="20159"/>
                </a:cubicBezTo>
                <a:cubicBezTo>
                  <a:pt x="7266172" y="19184"/>
                  <a:pt x="7188109" y="44512"/>
                  <a:pt x="6903289" y="20159"/>
                </a:cubicBezTo>
                <a:cubicBezTo>
                  <a:pt x="6618469" y="-4194"/>
                  <a:pt x="6284300" y="-18677"/>
                  <a:pt x="6123218" y="20159"/>
                </a:cubicBezTo>
                <a:cubicBezTo>
                  <a:pt x="5962136" y="58995"/>
                  <a:pt x="5692124" y="47304"/>
                  <a:pt x="5432889" y="20159"/>
                </a:cubicBezTo>
                <a:cubicBezTo>
                  <a:pt x="5173654" y="-6986"/>
                  <a:pt x="4878157" y="-22180"/>
                  <a:pt x="4563074" y="20159"/>
                </a:cubicBezTo>
                <a:cubicBezTo>
                  <a:pt x="4247992" y="62498"/>
                  <a:pt x="3916884" y="46079"/>
                  <a:pt x="3693260" y="20159"/>
                </a:cubicBezTo>
                <a:cubicBezTo>
                  <a:pt x="3469636" y="-5761"/>
                  <a:pt x="3270296" y="40643"/>
                  <a:pt x="2913188" y="20159"/>
                </a:cubicBezTo>
                <a:cubicBezTo>
                  <a:pt x="2556080" y="-325"/>
                  <a:pt x="2357500" y="46404"/>
                  <a:pt x="2133116" y="20159"/>
                </a:cubicBezTo>
                <a:cubicBezTo>
                  <a:pt x="1908732" y="-6086"/>
                  <a:pt x="1586604" y="18051"/>
                  <a:pt x="1353045" y="20159"/>
                </a:cubicBezTo>
                <a:cubicBezTo>
                  <a:pt x="1119486" y="22267"/>
                  <a:pt x="1034265" y="7597"/>
                  <a:pt x="842201" y="20159"/>
                </a:cubicBezTo>
                <a:cubicBezTo>
                  <a:pt x="650137" y="32721"/>
                  <a:pt x="184422" y="26941"/>
                  <a:pt x="0" y="20159"/>
                </a:cubicBezTo>
                <a:cubicBezTo>
                  <a:pt x="1005" y="14381"/>
                  <a:pt x="940" y="4962"/>
                  <a:pt x="0" y="0"/>
                </a:cubicBezTo>
                <a:close/>
              </a:path>
              <a:path w="8974276" h="20159" stroke="0" extrusionOk="0">
                <a:moveTo>
                  <a:pt x="0" y="0"/>
                </a:moveTo>
                <a:cubicBezTo>
                  <a:pt x="144422" y="16250"/>
                  <a:pt x="478464" y="1403"/>
                  <a:pt x="600586" y="0"/>
                </a:cubicBezTo>
                <a:cubicBezTo>
                  <a:pt x="722708" y="-1403"/>
                  <a:pt x="818531" y="-16117"/>
                  <a:pt x="1021687" y="0"/>
                </a:cubicBezTo>
                <a:cubicBezTo>
                  <a:pt x="1224843" y="16117"/>
                  <a:pt x="1467451" y="32888"/>
                  <a:pt x="1891501" y="0"/>
                </a:cubicBezTo>
                <a:cubicBezTo>
                  <a:pt x="2315551" y="-32888"/>
                  <a:pt x="2226053" y="29411"/>
                  <a:pt x="2492087" y="0"/>
                </a:cubicBezTo>
                <a:cubicBezTo>
                  <a:pt x="2758121" y="-29411"/>
                  <a:pt x="2926098" y="-23291"/>
                  <a:pt x="3092674" y="0"/>
                </a:cubicBezTo>
                <a:cubicBezTo>
                  <a:pt x="3259250" y="23291"/>
                  <a:pt x="3755917" y="-21280"/>
                  <a:pt x="3962488" y="0"/>
                </a:cubicBezTo>
                <a:cubicBezTo>
                  <a:pt x="4169059" y="21280"/>
                  <a:pt x="4370581" y="-641"/>
                  <a:pt x="4473331" y="0"/>
                </a:cubicBezTo>
                <a:cubicBezTo>
                  <a:pt x="4576081" y="641"/>
                  <a:pt x="5154732" y="6658"/>
                  <a:pt x="5343146" y="0"/>
                </a:cubicBezTo>
                <a:cubicBezTo>
                  <a:pt x="5531560" y="-6658"/>
                  <a:pt x="5898845" y="-4229"/>
                  <a:pt x="6212960" y="0"/>
                </a:cubicBezTo>
                <a:cubicBezTo>
                  <a:pt x="6527075" y="4229"/>
                  <a:pt x="6698755" y="-18559"/>
                  <a:pt x="6903289" y="0"/>
                </a:cubicBezTo>
                <a:cubicBezTo>
                  <a:pt x="7107823" y="18559"/>
                  <a:pt x="7480389" y="36157"/>
                  <a:pt x="7773104" y="0"/>
                </a:cubicBezTo>
                <a:cubicBezTo>
                  <a:pt x="8065820" y="-36157"/>
                  <a:pt x="8239902" y="964"/>
                  <a:pt x="8373690" y="0"/>
                </a:cubicBezTo>
                <a:cubicBezTo>
                  <a:pt x="8507478" y="-964"/>
                  <a:pt x="8713268" y="22725"/>
                  <a:pt x="8974276" y="0"/>
                </a:cubicBezTo>
                <a:cubicBezTo>
                  <a:pt x="8974621" y="9051"/>
                  <a:pt x="8974315" y="13764"/>
                  <a:pt x="8974276" y="20159"/>
                </a:cubicBezTo>
                <a:cubicBezTo>
                  <a:pt x="8724149" y="27323"/>
                  <a:pt x="8615348" y="628"/>
                  <a:pt x="8283947" y="20159"/>
                </a:cubicBezTo>
                <a:cubicBezTo>
                  <a:pt x="7952546" y="39690"/>
                  <a:pt x="7745156" y="43189"/>
                  <a:pt x="7593618" y="20159"/>
                </a:cubicBezTo>
                <a:cubicBezTo>
                  <a:pt x="7442080" y="-2871"/>
                  <a:pt x="7037419" y="44082"/>
                  <a:pt x="6723804" y="20159"/>
                </a:cubicBezTo>
                <a:cubicBezTo>
                  <a:pt x="6410189" y="-3764"/>
                  <a:pt x="6244694" y="25386"/>
                  <a:pt x="6033475" y="20159"/>
                </a:cubicBezTo>
                <a:cubicBezTo>
                  <a:pt x="5822256" y="14932"/>
                  <a:pt x="5767540" y="24892"/>
                  <a:pt x="5612374" y="20159"/>
                </a:cubicBezTo>
                <a:cubicBezTo>
                  <a:pt x="5457208" y="15426"/>
                  <a:pt x="5206963" y="14316"/>
                  <a:pt x="5101531" y="20159"/>
                </a:cubicBezTo>
                <a:cubicBezTo>
                  <a:pt x="4996099" y="26002"/>
                  <a:pt x="4610998" y="-20487"/>
                  <a:pt x="4231716" y="20159"/>
                </a:cubicBezTo>
                <a:cubicBezTo>
                  <a:pt x="3852434" y="60805"/>
                  <a:pt x="3780038" y="18973"/>
                  <a:pt x="3541387" y="20159"/>
                </a:cubicBezTo>
                <a:cubicBezTo>
                  <a:pt x="3302736" y="21345"/>
                  <a:pt x="3171257" y="3853"/>
                  <a:pt x="3030544" y="20159"/>
                </a:cubicBezTo>
                <a:cubicBezTo>
                  <a:pt x="2889831" y="36465"/>
                  <a:pt x="2606062" y="39269"/>
                  <a:pt x="2340215" y="20159"/>
                </a:cubicBezTo>
                <a:cubicBezTo>
                  <a:pt x="2074368" y="1049"/>
                  <a:pt x="2121463" y="37109"/>
                  <a:pt x="1919114" y="20159"/>
                </a:cubicBezTo>
                <a:cubicBezTo>
                  <a:pt x="1716765" y="3209"/>
                  <a:pt x="1683550" y="16874"/>
                  <a:pt x="1498014" y="20159"/>
                </a:cubicBezTo>
                <a:cubicBezTo>
                  <a:pt x="1312478" y="23444"/>
                  <a:pt x="981544" y="5974"/>
                  <a:pt x="807685" y="20159"/>
                </a:cubicBezTo>
                <a:cubicBezTo>
                  <a:pt x="633826" y="34344"/>
                  <a:pt x="213205" y="58480"/>
                  <a:pt x="0" y="20159"/>
                </a:cubicBezTo>
                <a:cubicBezTo>
                  <a:pt x="685" y="15408"/>
                  <a:pt x="-736" y="507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7E173B-4CA4-3EE8-1AFD-3815CDDEBB83}"/>
              </a:ext>
            </a:extLst>
          </p:cNvPr>
          <p:cNvSpPr>
            <a:spLocks noGrp="1"/>
          </p:cNvSpPr>
          <p:nvPr>
            <p:ph/>
          </p:nvPr>
        </p:nvSpPr>
        <p:spPr>
          <a:xfrm>
            <a:off x="693042" y="2126788"/>
            <a:ext cx="8694540" cy="4686999"/>
          </a:xfrm>
        </p:spPr>
        <p:txBody>
          <a:bodyPr vert="horz" lIns="91440" tIns="45720" rIns="91440" bIns="45720" rtlCol="0">
            <a:normAutofit/>
          </a:bodyPr>
          <a:lstStyle/>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As with previous wars, American spy agencies were dissolved, and codebreakers returned to their original jobs. </a:t>
            </a:r>
          </a:p>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But the importance of this work was not lost on government officials, and evolution toward organizations dedicated explicitly to cryptography began. </a:t>
            </a:r>
          </a:p>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The first peacetime cryptoanalytic organization in the United States was called the “</a:t>
            </a:r>
            <a:r>
              <a:rPr lang="en-US" sz="1900" i="1">
                <a:latin typeface="+mn-lt"/>
                <a:ea typeface="+mn-ea"/>
                <a:cs typeface="+mn-cs"/>
              </a:rPr>
              <a:t>Cable and Telegraph Section</a:t>
            </a:r>
            <a:r>
              <a:rPr lang="en-US" sz="1900">
                <a:latin typeface="+mn-lt"/>
                <a:ea typeface="+mn-ea"/>
                <a:cs typeface="+mn-cs"/>
              </a:rPr>
              <a:t>” or “</a:t>
            </a:r>
            <a:r>
              <a:rPr lang="en-US" sz="1900" i="1">
                <a:latin typeface="+mn-lt"/>
                <a:ea typeface="+mn-ea"/>
                <a:cs typeface="+mn-cs"/>
              </a:rPr>
              <a:t>Cipher Bureau</a:t>
            </a:r>
            <a:r>
              <a:rPr lang="en-US" sz="1900">
                <a:latin typeface="+mn-lt"/>
                <a:ea typeface="+mn-ea"/>
                <a:cs typeface="+mn-cs"/>
              </a:rPr>
              <a:t>”. However was more commonly (and colorfully) known as the “Black Chamber”. (1917-1929). </a:t>
            </a:r>
          </a:p>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The organization had some shady methods such as bribing telegraph operators to turn over cables from foreign embassies and consulates.</a:t>
            </a:r>
          </a:p>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Eventually its work was transferred to the Signal Corps. </a:t>
            </a:r>
          </a:p>
          <a:p>
            <a:pPr marL="165150" indent="-228600">
              <a:spcBef>
                <a:spcPts val="1417"/>
              </a:spcBef>
              <a:buClr>
                <a:srgbClr val="000000"/>
              </a:buClr>
              <a:buSzPct val="45000"/>
              <a:buFont typeface="Arial" panose="020B0604020202020204" pitchFamily="34" charset="0"/>
              <a:buChar char="•"/>
            </a:pPr>
            <a:r>
              <a:rPr lang="en-US" sz="1900">
                <a:latin typeface="+mn-lt"/>
                <a:ea typeface="+mn-ea"/>
                <a:cs typeface="+mn-cs"/>
              </a:rPr>
              <a:t>Two important fascinating figures in this service (one of whom was highly controversial) were pivotal: William Friedman and Herbert O. Yardley. They had a rather intense rivalry and could not have been more different! </a:t>
            </a:r>
          </a:p>
          <a:p>
            <a:pPr marL="0" indent="-228600">
              <a:buFont typeface="Arial" panose="020B0604020202020204" pitchFamily="34" charset="0"/>
              <a:buChar char="•"/>
            </a:pPr>
            <a:endParaRPr lang="en-US" sz="1900">
              <a:latin typeface="+mn-lt"/>
              <a:ea typeface="+mn-ea"/>
              <a:cs typeface="+mn-cs"/>
            </a:endParaRPr>
          </a:p>
        </p:txBody>
      </p:sp>
    </p:spTree>
    <p:extLst>
      <p:ext uri="{BB962C8B-B14F-4D97-AF65-F5344CB8AC3E}">
        <p14:creationId xmlns:p14="http://schemas.microsoft.com/office/powerpoint/2010/main" val="132041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325A2C-415C-E153-73EB-B3656F3791D7}"/>
            </a:ext>
          </a:extLst>
        </p:cNvPr>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laceHolder 1">
            <a:extLst>
              <a:ext uri="{FF2B5EF4-FFF2-40B4-BE49-F238E27FC236}">
                <a16:creationId xmlns:a16="http://schemas.microsoft.com/office/drawing/2014/main" id="{02E43DEA-BA95-1F8F-630C-EAAA1EA6D373}"/>
              </a:ext>
            </a:extLst>
          </p:cNvPr>
          <p:cNvSpPr>
            <a:spLocks noGrp="1"/>
          </p:cNvSpPr>
          <p:nvPr>
            <p:ph type="title"/>
          </p:nvPr>
        </p:nvSpPr>
        <p:spPr>
          <a:xfrm>
            <a:off x="5311338" y="0"/>
            <a:ext cx="4502253" cy="872727"/>
          </a:xfrm>
          <a:prstGeom prst="rect">
            <a:avLst/>
          </a:prstGeom>
        </p:spPr>
        <p:txBody>
          <a:bodyPr vert="horz" lIns="91440" tIns="45720" rIns="91440" bIns="45720" rtlCol="0" anchor="b">
            <a:normAutofit/>
          </a:bodyPr>
          <a:lstStyle/>
          <a:p>
            <a:r>
              <a:rPr lang="en-US" sz="3600" b="0" u="none" strike="noStrike" dirty="0">
                <a:effectLst/>
                <a:uFillTx/>
              </a:rPr>
              <a:t>William Friedman</a:t>
            </a:r>
          </a:p>
        </p:txBody>
      </p:sp>
      <p:sp>
        <p:nvSpPr>
          <p:cNvPr id="25609" name="Oval 2560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034" y="610849"/>
            <a:ext cx="4747774" cy="632970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undefined">
            <a:extLst>
              <a:ext uri="{FF2B5EF4-FFF2-40B4-BE49-F238E27FC236}">
                <a16:creationId xmlns:a16="http://schemas.microsoft.com/office/drawing/2014/main" id="{04E35815-7BB8-89E9-3AE2-409B432A6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1" r="3587" b="-2"/>
          <a:stretch>
            <a:fillRect/>
          </a:stretch>
        </p:blipFill>
        <p:spPr bwMode="auto">
          <a:xfrm>
            <a:off x="988798" y="610848"/>
            <a:ext cx="4176866" cy="556857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561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920" y="775675"/>
            <a:ext cx="141813" cy="189064"/>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61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541" y="1722582"/>
            <a:ext cx="130262" cy="17366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0815421B-6FF7-D42A-0392-C2A4C29B220A}"/>
              </a:ext>
            </a:extLst>
          </p:cNvPr>
          <p:cNvSpPr txBox="1"/>
          <p:nvPr/>
        </p:nvSpPr>
        <p:spPr>
          <a:xfrm>
            <a:off x="5234014" y="1220422"/>
            <a:ext cx="4268356" cy="5991557"/>
          </a:xfrm>
          <a:prstGeom prst="rect">
            <a:avLst/>
          </a:prstGeom>
        </p:spPr>
        <p:txBody>
          <a:bodyPr vert="horz" lIns="91440" tIns="45720" rIns="91440" bIns="45720" rtlCol="0" anchor="t">
            <a:normAutofit fontScale="85000" lnSpcReduction="10000"/>
          </a:bodyPr>
          <a:lstStyle/>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“Dean of American Cryptology”</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US Army cryptographer, ran research division of the Signal Intelligence Service (SIS)</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Born in Russian Empire, left due to pogroms against Jews and settled in Pittsburgh, PA.</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First found fascination with cryptography due to Poe’s “The Gold Bug”.</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Wrote numerous papers and monographs rising in the ranks. Introduced several terms (including “cryptanalysis” and algorithms for breaking various ciphers. </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In particular, the Japanese “PURPLE” cipher was broken by his team. They constructed an analog of the PURPLE machine without ever having seen one. </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One message they intercepted and cracked was to the Japanese embassy in Washington ordering an end to negotiations. This gave the US department warning that war was imminent.</a:t>
            </a:r>
          </a:p>
          <a:p>
            <a:pPr marL="108000" indent="-228600">
              <a:lnSpc>
                <a:spcPct val="90000"/>
              </a:lnSpc>
              <a:spcBef>
                <a:spcPts val="1417"/>
              </a:spcBef>
              <a:buClr>
                <a:srgbClr val="000000"/>
              </a:buClr>
              <a:buSzPct val="45000"/>
              <a:buFont typeface="Arial" panose="020B0604020202020204" pitchFamily="34" charset="0"/>
              <a:buChar char="•"/>
            </a:pPr>
            <a:r>
              <a:rPr lang="en-US" dirty="0">
                <a:solidFill>
                  <a:schemeClr val="tx1">
                    <a:alpha val="80000"/>
                  </a:schemeClr>
                </a:solidFill>
              </a:rPr>
              <a:t>Buried at Arlington National </a:t>
            </a:r>
            <a:r>
              <a:rPr lang="en-US" dirty="0" err="1">
                <a:solidFill>
                  <a:schemeClr val="tx1">
                    <a:alpha val="80000"/>
                  </a:schemeClr>
                </a:solidFill>
              </a:rPr>
              <a:t>Cemetary</a:t>
            </a:r>
            <a:endParaRPr lang="en-US" dirty="0">
              <a:solidFill>
                <a:schemeClr val="tx1">
                  <a:alpha val="80000"/>
                </a:schemeClr>
              </a:solidFill>
            </a:endParaRPr>
          </a:p>
          <a:p>
            <a:pPr marL="108000" indent="-228600">
              <a:lnSpc>
                <a:spcPct val="90000"/>
              </a:lnSpc>
              <a:spcBef>
                <a:spcPts val="1417"/>
              </a:spcBef>
              <a:buClr>
                <a:srgbClr val="000000"/>
              </a:buClr>
              <a:buSzPct val="45000"/>
              <a:buFont typeface="Arial" panose="020B0604020202020204" pitchFamily="34" charset="0"/>
              <a:buChar char="•"/>
            </a:pPr>
            <a:endParaRPr lang="en-US" dirty="0">
              <a:solidFill>
                <a:schemeClr val="tx1">
                  <a:alpha val="80000"/>
                </a:schemeClr>
              </a:solidFill>
            </a:endParaRPr>
          </a:p>
          <a:p>
            <a:pPr marL="108000" indent="-228600">
              <a:lnSpc>
                <a:spcPct val="90000"/>
              </a:lnSpc>
              <a:spcBef>
                <a:spcPts val="1417"/>
              </a:spcBef>
              <a:buClr>
                <a:srgbClr val="000000"/>
              </a:buClr>
              <a:buSzPct val="45000"/>
              <a:buFont typeface="Arial" panose="020B0604020202020204" pitchFamily="34" charset="0"/>
              <a:buChar char="•"/>
            </a:pPr>
            <a:endParaRPr lang="en-US" dirty="0">
              <a:solidFill>
                <a:schemeClr val="tx1">
                  <a:alpha val="80000"/>
                </a:schemeClr>
              </a:solidFill>
            </a:endParaRPr>
          </a:p>
          <a:p>
            <a:pPr marL="108000" indent="-228600">
              <a:lnSpc>
                <a:spcPct val="90000"/>
              </a:lnSpc>
              <a:spcBef>
                <a:spcPts val="1417"/>
              </a:spcBef>
              <a:buClr>
                <a:srgbClr val="000000"/>
              </a:buClr>
              <a:buSzPct val="45000"/>
              <a:buFont typeface="Arial" panose="020B0604020202020204" pitchFamily="34" charset="0"/>
              <a:buChar char="•"/>
            </a:pPr>
            <a:endParaRPr lang="en-US" dirty="0">
              <a:solidFill>
                <a:schemeClr val="tx1">
                  <a:alpha val="80000"/>
                </a:schemeClr>
              </a:solidFill>
            </a:endParaRPr>
          </a:p>
        </p:txBody>
      </p:sp>
      <p:sp>
        <p:nvSpPr>
          <p:cNvPr id="2561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615" y="6365958"/>
            <a:ext cx="92956" cy="12392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561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79704" y="3989577"/>
            <a:ext cx="0" cy="357009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59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E7805F-6953-0128-2C5D-471724245EAB}"/>
            </a:ext>
          </a:extLst>
        </p:cNvPr>
        <p:cNvGrpSpPr/>
        <p:nvPr/>
      </p:nvGrpSpPr>
      <p:grpSpPr>
        <a:xfrm>
          <a:off x="0" y="0"/>
          <a:ext cx="0" cy="0"/>
          <a:chOff x="0" y="0"/>
          <a:chExt cx="0" cy="0"/>
        </a:xfrm>
      </p:grpSpPr>
      <p:sp useBgFill="1">
        <p:nvSpPr>
          <p:cNvPr id="26646"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48" name="Rectangle 26647">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39352" cy="7559675"/>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ceHolder 1">
            <a:extLst>
              <a:ext uri="{FF2B5EF4-FFF2-40B4-BE49-F238E27FC236}">
                <a16:creationId xmlns:a16="http://schemas.microsoft.com/office/drawing/2014/main" id="{03B144E3-F164-93F9-6374-7E9DAC829CC6}"/>
              </a:ext>
            </a:extLst>
          </p:cNvPr>
          <p:cNvSpPr>
            <a:spLocks noGrp="1"/>
          </p:cNvSpPr>
          <p:nvPr>
            <p:ph type="title"/>
          </p:nvPr>
        </p:nvSpPr>
        <p:spPr>
          <a:xfrm>
            <a:off x="2544261" y="92620"/>
            <a:ext cx="4193368" cy="921459"/>
          </a:xfrm>
          <a:prstGeom prst="rect">
            <a:avLst/>
          </a:prstGeom>
        </p:spPr>
        <p:txBody>
          <a:bodyPr vert="horz" lIns="91440" tIns="45720" rIns="91440" bIns="45720" rtlCol="0" anchor="ctr">
            <a:normAutofit/>
          </a:bodyPr>
          <a:lstStyle/>
          <a:p>
            <a:pPr algn="ctr"/>
            <a:r>
              <a:rPr lang="en-US" sz="3800" b="0" u="none" strike="noStrike">
                <a:effectLst/>
                <a:uFillTx/>
              </a:rPr>
              <a:t>Herbet O. Yardley</a:t>
            </a:r>
            <a:endParaRPr lang="en-US" sz="3800" b="0" u="none" strike="noStrike" dirty="0">
              <a:effectLst/>
              <a:uFillTx/>
            </a:endParaRPr>
          </a:p>
        </p:txBody>
      </p:sp>
      <p:pic>
        <p:nvPicPr>
          <p:cNvPr id="26626" name="Picture 2">
            <a:extLst>
              <a:ext uri="{FF2B5EF4-FFF2-40B4-BE49-F238E27FC236}">
                <a16:creationId xmlns:a16="http://schemas.microsoft.com/office/drawing/2014/main" id="{F0B163AA-9675-0DAE-8546-FC3E14AF2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63" r="7861" b="-1"/>
          <a:stretch>
            <a:fillRect/>
          </a:stretch>
        </p:blipFill>
        <p:spPr bwMode="auto">
          <a:xfrm>
            <a:off x="20" y="-1"/>
            <a:ext cx="2107913" cy="3522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9B6158-2834-0FF1-A196-6459DBF1E1B5}"/>
              </a:ext>
            </a:extLst>
          </p:cNvPr>
          <p:cNvSpPr txBox="1"/>
          <p:nvPr/>
        </p:nvSpPr>
        <p:spPr>
          <a:xfrm>
            <a:off x="455210" y="3921707"/>
            <a:ext cx="8816741" cy="3295676"/>
          </a:xfrm>
          <a:prstGeom prst="rect">
            <a:avLst/>
          </a:prstGeom>
        </p:spPr>
        <p:txBody>
          <a:bodyPr vert="horz" lIns="91440" tIns="45720" rIns="91440" bIns="45720" rtlCol="0" anchor="ctr">
            <a:normAutofit/>
          </a:bodyPr>
          <a:lstStyle/>
          <a:p>
            <a:pPr marL="108000" indent="-228600">
              <a:lnSpc>
                <a:spcPct val="90000"/>
              </a:lnSpc>
              <a:spcBef>
                <a:spcPts val="1417"/>
              </a:spcBef>
              <a:buClr>
                <a:srgbClr val="000000"/>
              </a:buClr>
              <a:buSzPct val="45000"/>
              <a:buFont typeface="Arial" panose="020B0604020202020204" pitchFamily="34" charset="0"/>
              <a:buChar char="•"/>
            </a:pPr>
            <a:r>
              <a:rPr lang="en-US" sz="1100"/>
              <a:t>Brilliant cryptographer. Started as a telegraph operator and as a hobby started trying to break ciphers. worked his way up to chief of an organization under the war department called the Cipher Bureau in 1917. </a:t>
            </a:r>
          </a:p>
          <a:p>
            <a:pPr marL="108000" indent="-228600">
              <a:lnSpc>
                <a:spcPct val="90000"/>
              </a:lnSpc>
              <a:spcBef>
                <a:spcPts val="1417"/>
              </a:spcBef>
              <a:buClr>
                <a:srgbClr val="000000"/>
              </a:buClr>
              <a:buSzPct val="45000"/>
              <a:buFont typeface="Arial" panose="020B0604020202020204" pitchFamily="34" charset="0"/>
              <a:buChar char="•"/>
            </a:pPr>
            <a:r>
              <a:rPr lang="en-US" sz="1100"/>
              <a:t>Also alleged to be  a notorious gambler, womanizer, and eventually traitor. In 18 months his team, MI-8 has read almost 11K messages in over 500 cryptographic systems.</a:t>
            </a:r>
          </a:p>
          <a:p>
            <a:pPr marL="108000" indent="-228600">
              <a:lnSpc>
                <a:spcPct val="90000"/>
              </a:lnSpc>
              <a:spcBef>
                <a:spcPts val="1417"/>
              </a:spcBef>
              <a:buClr>
                <a:srgbClr val="000000"/>
              </a:buClr>
              <a:buSzPct val="45000"/>
              <a:buFont typeface="Arial" panose="020B0604020202020204" pitchFamily="34" charset="0"/>
              <a:buChar char="•"/>
            </a:pPr>
            <a:r>
              <a:rPr lang="en-US" sz="1100"/>
              <a:t>Major rivalry with Friedman. (It didn’t help that that Yardley was an avowed anti-semite whereas Friedman was Jewish.) </a:t>
            </a:r>
          </a:p>
          <a:p>
            <a:pPr marL="108000" indent="-228600">
              <a:lnSpc>
                <a:spcPct val="90000"/>
              </a:lnSpc>
              <a:spcBef>
                <a:spcPts val="1417"/>
              </a:spcBef>
              <a:buClr>
                <a:srgbClr val="000000"/>
              </a:buClr>
              <a:buSzPct val="45000"/>
              <a:buFont typeface="Arial" panose="020B0604020202020204" pitchFamily="34" charset="0"/>
              <a:buChar char="•"/>
            </a:pPr>
            <a:r>
              <a:rPr lang="en-US" sz="1100"/>
              <a:t>Very creative about gaining intercepts including bribing operators of the trans-Atlantic cable systems.</a:t>
            </a:r>
          </a:p>
          <a:p>
            <a:pPr marL="108000" indent="-228600">
              <a:lnSpc>
                <a:spcPct val="90000"/>
              </a:lnSpc>
              <a:spcBef>
                <a:spcPts val="1417"/>
              </a:spcBef>
              <a:buClr>
                <a:srgbClr val="000000"/>
              </a:buClr>
              <a:buSzPct val="45000"/>
              <a:buFont typeface="Arial" panose="020B0604020202020204" pitchFamily="34" charset="0"/>
              <a:buChar char="•"/>
            </a:pPr>
            <a:r>
              <a:rPr lang="en-US" sz="1100"/>
              <a:t>Immensely valuable accomplishments especially with respect to war with Japan. </a:t>
            </a:r>
          </a:p>
          <a:p>
            <a:pPr marL="108000" indent="-228600">
              <a:lnSpc>
                <a:spcPct val="90000"/>
              </a:lnSpc>
              <a:spcBef>
                <a:spcPts val="1417"/>
              </a:spcBef>
              <a:buClr>
                <a:srgbClr val="000000"/>
              </a:buClr>
              <a:buSzPct val="45000"/>
              <a:buFont typeface="Arial" panose="020B0604020202020204" pitchFamily="34" charset="0"/>
              <a:buChar char="•"/>
            </a:pPr>
            <a:r>
              <a:rPr lang="en-US" sz="1100"/>
              <a:t>Cipher Bureau had its funding withdrawn due to Hoover’s secretary of State, Henry L. Stimson’s disfavor: “</a:t>
            </a:r>
            <a:r>
              <a:rPr lang="en-US" sz="1100" i="1"/>
              <a:t>Gentlemen do not read each other’s mail.</a:t>
            </a:r>
            <a:r>
              <a:rPr lang="en-US" sz="1100"/>
              <a:t>”  Was offered a job with Friedman’s SIS, but it at an insultingly low salary, and he turned it down. </a:t>
            </a:r>
          </a:p>
          <a:p>
            <a:pPr marL="108000" indent="-228600">
              <a:lnSpc>
                <a:spcPct val="90000"/>
              </a:lnSpc>
              <a:spcBef>
                <a:spcPts val="1417"/>
              </a:spcBef>
              <a:buClr>
                <a:srgbClr val="000000"/>
              </a:buClr>
              <a:buSzPct val="45000"/>
              <a:buFont typeface="Arial" panose="020B0604020202020204" pitchFamily="34" charset="0"/>
              <a:buChar char="•"/>
            </a:pPr>
            <a:r>
              <a:rPr lang="en-US" sz="1100"/>
              <a:t>Out of work, and with alleged gambling debts, Yardley wrote a tell-all book  -- including a Japanese edition. Was eventually charged with treason. </a:t>
            </a:r>
          </a:p>
          <a:p>
            <a:pPr marL="108000" indent="-228600">
              <a:lnSpc>
                <a:spcPct val="90000"/>
              </a:lnSpc>
              <a:spcBef>
                <a:spcPts val="1417"/>
              </a:spcBef>
              <a:buClr>
                <a:srgbClr val="000000"/>
              </a:buClr>
              <a:buSzPct val="45000"/>
              <a:buFont typeface="Arial" panose="020B0604020202020204" pitchFamily="34" charset="0"/>
              <a:buChar char="•"/>
            </a:pPr>
            <a:r>
              <a:rPr lang="en-US" sz="1100"/>
              <a:t>Recommend reading 5.4-5.8 of Bauer – quite the story!!</a:t>
            </a:r>
            <a:endParaRPr lang="en-US" sz="1100" dirty="0"/>
          </a:p>
        </p:txBody>
      </p:sp>
      <p:pic>
        <p:nvPicPr>
          <p:cNvPr id="3" name="Picture 2">
            <a:extLst>
              <a:ext uri="{FF2B5EF4-FFF2-40B4-BE49-F238E27FC236}">
                <a16:creationId xmlns:a16="http://schemas.microsoft.com/office/drawing/2014/main" id="{0B01F62F-E62B-9B14-A443-5D112ABE6C63}"/>
              </a:ext>
            </a:extLst>
          </p:cNvPr>
          <p:cNvPicPr>
            <a:picLocks noChangeAspect="1"/>
          </p:cNvPicPr>
          <p:nvPr/>
        </p:nvPicPr>
        <p:blipFill>
          <a:blip r:embed="rId3"/>
          <a:stretch>
            <a:fillRect/>
          </a:stretch>
        </p:blipFill>
        <p:spPr>
          <a:xfrm>
            <a:off x="3010226" y="1108273"/>
            <a:ext cx="5204373" cy="2414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39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EAFDF-2304-D24A-0334-2AD111BA38AE}"/>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43849B1F-48D1-B5AB-7078-A8AA53768B08}"/>
              </a:ext>
            </a:extLst>
          </p:cNvPr>
          <p:cNvSpPr>
            <a:spLocks noGrp="1"/>
          </p:cNvSpPr>
          <p:nvPr>
            <p:ph type="title"/>
          </p:nvPr>
        </p:nvSpPr>
        <p:spPr>
          <a:xfrm>
            <a:off x="0" y="504302"/>
            <a:ext cx="4727958" cy="332399"/>
          </a:xfrm>
          <a:prstGeom prst="rect">
            <a:avLst/>
          </a:prstGeom>
          <a:noFill/>
          <a:ln w="0">
            <a:noFill/>
          </a:ln>
        </p:spPr>
        <p:txBody>
          <a:bodyPr wrap="square" lIns="0" tIns="0" rIns="0" bIns="0" anchor="ctr">
            <a:spAutoFit/>
          </a:bodyPr>
          <a:lstStyle/>
          <a:p>
            <a:pPr algn="ctr"/>
            <a:r>
              <a:rPr lang="en-US" sz="2400" b="0" u="none" strike="noStrike" dirty="0">
                <a:solidFill>
                  <a:srgbClr val="000000"/>
                </a:solidFill>
                <a:effectLst/>
                <a:uFillTx/>
                <a:latin typeface="Arial"/>
              </a:rPr>
              <a:t>Yardley’s Post-War Shenanigans</a:t>
            </a:r>
          </a:p>
        </p:txBody>
      </p:sp>
      <p:sp>
        <p:nvSpPr>
          <p:cNvPr id="2" name="TextBox 1">
            <a:extLst>
              <a:ext uri="{FF2B5EF4-FFF2-40B4-BE49-F238E27FC236}">
                <a16:creationId xmlns:a16="http://schemas.microsoft.com/office/drawing/2014/main" id="{D4F11EDC-758D-DD63-EA10-FB1051F1C550}"/>
              </a:ext>
            </a:extLst>
          </p:cNvPr>
          <p:cNvSpPr txBox="1"/>
          <p:nvPr/>
        </p:nvSpPr>
        <p:spPr>
          <a:xfrm>
            <a:off x="344827" y="1908819"/>
            <a:ext cx="3411110" cy="4001095"/>
          </a:xfrm>
          <a:prstGeom prst="rect">
            <a:avLst/>
          </a:prstGeom>
          <a:noFill/>
        </p:spPr>
        <p:txBody>
          <a:bodyPr wrap="square" rtlCol="0">
            <a:spAutoFit/>
          </a:bodyPr>
          <a:lstStyle/>
          <a:p>
            <a:r>
              <a:rPr lang="en-US" sz="1600" dirty="0"/>
              <a:t>Book: “The American Black Chamber”.</a:t>
            </a:r>
          </a:p>
          <a:p>
            <a:pPr marL="285750" indent="-285750">
              <a:buFontTx/>
              <a:buChar char="-"/>
            </a:pPr>
            <a:r>
              <a:rPr lang="en-US" sz="1400" dirty="0"/>
              <a:t>“</a:t>
            </a:r>
            <a:r>
              <a:rPr lang="en-US" sz="1400" i="1" dirty="0"/>
              <a:t>Stimson destroyed the American cryptanalysis program . . . I might as well tell about it</a:t>
            </a:r>
            <a:r>
              <a:rPr lang="en-US" sz="1400" dirty="0"/>
              <a:t>!”</a:t>
            </a:r>
          </a:p>
          <a:p>
            <a:pPr marL="285750" indent="-285750">
              <a:buFontTx/>
              <a:buChar char="-"/>
            </a:pPr>
            <a:r>
              <a:rPr lang="en-US" sz="1400" dirty="0"/>
              <a:t>Popular in Japan “(We got hacked!)”</a:t>
            </a:r>
          </a:p>
          <a:p>
            <a:pPr marL="285750" indent="-285750">
              <a:buFontTx/>
              <a:buChar char="-"/>
            </a:pPr>
            <a:r>
              <a:rPr lang="en-US" sz="1400" dirty="0"/>
              <a:t>US publicly denied it “We’re gentlemen!  We don’t read other’s mail! ;)”</a:t>
            </a:r>
          </a:p>
          <a:p>
            <a:pPr marL="285750" indent="-285750">
              <a:buFontTx/>
              <a:buChar char="-"/>
            </a:pPr>
            <a:r>
              <a:rPr lang="en-US" sz="1400" dirty="0"/>
              <a:t>… but then privately tried to try Yardley for treason</a:t>
            </a:r>
            <a:endParaRPr lang="en-US" sz="1600" dirty="0"/>
          </a:p>
          <a:p>
            <a:endParaRPr lang="en-US" sz="1600" dirty="0"/>
          </a:p>
          <a:p>
            <a:r>
              <a:rPr lang="en-US" sz="1600" dirty="0"/>
              <a:t>Went on to write spy novels seeking commercial success. </a:t>
            </a:r>
          </a:p>
          <a:p>
            <a:endParaRPr lang="en-US" sz="1600" dirty="0"/>
          </a:p>
          <a:p>
            <a:endParaRPr lang="en-US" sz="1600" dirty="0"/>
          </a:p>
          <a:p>
            <a:endParaRPr lang="en-US" sz="1600" dirty="0"/>
          </a:p>
        </p:txBody>
      </p:sp>
      <p:pic>
        <p:nvPicPr>
          <p:cNvPr id="5" name="Picture 4">
            <a:extLst>
              <a:ext uri="{FF2B5EF4-FFF2-40B4-BE49-F238E27FC236}">
                <a16:creationId xmlns:a16="http://schemas.microsoft.com/office/drawing/2014/main" id="{E54D5E62-59BF-36E3-C83A-E4E29F4FEC2F}"/>
              </a:ext>
            </a:extLst>
          </p:cNvPr>
          <p:cNvPicPr>
            <a:picLocks noChangeAspect="1"/>
          </p:cNvPicPr>
          <p:nvPr/>
        </p:nvPicPr>
        <p:blipFill>
          <a:blip r:embed="rId2"/>
          <a:stretch>
            <a:fillRect/>
          </a:stretch>
        </p:blipFill>
        <p:spPr>
          <a:xfrm>
            <a:off x="6547871" y="4484863"/>
            <a:ext cx="3411111" cy="2516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3ABF9980-CAD7-76CF-1235-395BB779EC06}"/>
              </a:ext>
            </a:extLst>
          </p:cNvPr>
          <p:cNvSpPr txBox="1"/>
          <p:nvPr/>
        </p:nvSpPr>
        <p:spPr>
          <a:xfrm>
            <a:off x="6096964" y="7037309"/>
            <a:ext cx="3983661" cy="261610"/>
          </a:xfrm>
          <a:prstGeom prst="rect">
            <a:avLst/>
          </a:prstGeom>
          <a:noFill/>
        </p:spPr>
        <p:txBody>
          <a:bodyPr wrap="square" rtlCol="0">
            <a:spAutoFit/>
          </a:bodyPr>
          <a:lstStyle/>
          <a:p>
            <a:pPr algn="ctr"/>
            <a:r>
              <a:rPr lang="en-US" sz="1050" b="1" dirty="0"/>
              <a:t>From “The Atlantic” downloaded via </a:t>
            </a:r>
            <a:r>
              <a:rPr lang="en-US" sz="1050" b="1" dirty="0">
                <a:hlinkClick r:id="rId3"/>
              </a:rPr>
              <a:t>LINK</a:t>
            </a:r>
            <a:r>
              <a:rPr lang="en-US" sz="1050" b="1" dirty="0"/>
              <a:t>.</a:t>
            </a:r>
          </a:p>
        </p:txBody>
      </p:sp>
      <p:pic>
        <p:nvPicPr>
          <p:cNvPr id="27650" name="Picture 2" descr="The Blonde Countess | Herbert O. Yardley | 1st Edition">
            <a:extLst>
              <a:ext uri="{FF2B5EF4-FFF2-40B4-BE49-F238E27FC236}">
                <a16:creationId xmlns:a16="http://schemas.microsoft.com/office/drawing/2014/main" id="{AAD781A9-F79D-36C8-2C13-4351FD0496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756" y="2827654"/>
            <a:ext cx="1518758" cy="216342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The American Black Chamber | Herbert Yardley | First Edition">
            <a:extLst>
              <a:ext uri="{FF2B5EF4-FFF2-40B4-BE49-F238E27FC236}">
                <a16:creationId xmlns:a16="http://schemas.microsoft.com/office/drawing/2014/main" id="{52A48B40-A3ED-1862-40E0-F2E0041BA6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0359" y="171551"/>
            <a:ext cx="1597833" cy="242089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erbert O. Yardley">
            <a:extLst>
              <a:ext uri="{FF2B5EF4-FFF2-40B4-BE49-F238E27FC236}">
                <a16:creationId xmlns:a16="http://schemas.microsoft.com/office/drawing/2014/main" id="{D6745B6E-A3D8-6100-C945-D68F745318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0321" y="1086636"/>
            <a:ext cx="2017630" cy="2246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959805C-FB14-F91D-6EAA-A6314BC73F49}"/>
              </a:ext>
            </a:extLst>
          </p:cNvPr>
          <p:cNvPicPr>
            <a:picLocks noChangeAspect="1"/>
          </p:cNvPicPr>
          <p:nvPr/>
        </p:nvPicPr>
        <p:blipFill>
          <a:blip r:embed="rId7"/>
          <a:stretch>
            <a:fillRect/>
          </a:stretch>
        </p:blipFill>
        <p:spPr>
          <a:xfrm>
            <a:off x="4033340" y="5211432"/>
            <a:ext cx="1561721" cy="2102876"/>
          </a:xfrm>
          <a:prstGeom prst="rect">
            <a:avLst/>
          </a:prstGeom>
        </p:spPr>
      </p:pic>
    </p:spTree>
    <p:extLst>
      <p:ext uri="{BB962C8B-B14F-4D97-AF65-F5344CB8AC3E}">
        <p14:creationId xmlns:p14="http://schemas.microsoft.com/office/powerpoint/2010/main" val="22159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2CE4-E817-1905-BC68-15BF7F3D4ACC}"/>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A7AB1AC8-AA90-89DA-3D60-4B2E8DDD183B}"/>
              </a:ext>
            </a:extLst>
          </p:cNvPr>
          <p:cNvSpPr>
            <a:spLocks noGrp="1"/>
          </p:cNvSpPr>
          <p:nvPr>
            <p:ph type="title"/>
          </p:nvPr>
        </p:nvSpPr>
        <p:spPr>
          <a:xfrm>
            <a:off x="504492" y="198590"/>
            <a:ext cx="9071640" cy="720197"/>
          </a:xfrm>
          <a:prstGeom prst="rect">
            <a:avLst/>
          </a:prstGeom>
          <a:noFill/>
          <a:ln w="0">
            <a:noFill/>
          </a:ln>
        </p:spPr>
        <p:txBody>
          <a:bodyPr lIns="0" tIns="0" rIns="0" bIns="0" anchor="ctr">
            <a:spAutoFit/>
          </a:bodyPr>
          <a:lstStyle/>
          <a:p>
            <a:pPr indent="0" algn="ctr">
              <a:buNone/>
            </a:pPr>
            <a:r>
              <a:rPr lang="en-US" sz="2000" b="0" u="none" strike="noStrike" dirty="0">
                <a:solidFill>
                  <a:srgbClr val="000000"/>
                </a:solidFill>
                <a:effectLst/>
                <a:uFillTx/>
                <a:latin typeface="Arial"/>
              </a:rPr>
              <a:t>Auguste Kerchoffs</a:t>
            </a:r>
            <a:br>
              <a:rPr lang="en-US" sz="2000" b="0" u="none" strike="noStrike" dirty="0">
                <a:solidFill>
                  <a:srgbClr val="000000"/>
                </a:solidFill>
                <a:effectLst/>
                <a:uFillTx/>
                <a:latin typeface="Arial"/>
              </a:rPr>
            </a:br>
            <a:r>
              <a:rPr lang="en-US" sz="3200" b="0" i="1" u="none" strike="noStrike" dirty="0" err="1">
                <a:solidFill>
                  <a:srgbClr val="000000"/>
                </a:solidFill>
                <a:effectLst/>
                <a:uFillTx/>
                <a:latin typeface="Arial"/>
              </a:rPr>
              <a:t>Kerchoffs</a:t>
            </a:r>
            <a:r>
              <a:rPr lang="en-US" sz="3200" b="0" i="1" u="none" strike="noStrike" dirty="0">
                <a:solidFill>
                  <a:srgbClr val="000000"/>
                </a:solidFill>
                <a:effectLst/>
                <a:uFillTx/>
                <a:latin typeface="Arial"/>
              </a:rPr>
              <a:t>’ Rules</a:t>
            </a:r>
          </a:p>
        </p:txBody>
      </p:sp>
      <p:sp>
        <p:nvSpPr>
          <p:cNvPr id="3" name="TextBox 2">
            <a:extLst>
              <a:ext uri="{FF2B5EF4-FFF2-40B4-BE49-F238E27FC236}">
                <a16:creationId xmlns:a16="http://schemas.microsoft.com/office/drawing/2014/main" id="{55C375D6-2A35-36A5-8FD4-0CAF47E6C0AD}"/>
              </a:ext>
            </a:extLst>
          </p:cNvPr>
          <p:cNvSpPr txBox="1"/>
          <p:nvPr/>
        </p:nvSpPr>
        <p:spPr>
          <a:xfrm>
            <a:off x="213715" y="1551068"/>
            <a:ext cx="4909828" cy="4293483"/>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Dutch linguist and cryptographer (1835-1903)</a:t>
            </a:r>
          </a:p>
          <a:p>
            <a:pPr marL="108000">
              <a:spcBef>
                <a:spcPts val="1417"/>
              </a:spcBef>
              <a:buClr>
                <a:srgbClr val="000000"/>
              </a:buClr>
              <a:buSzPct val="45000"/>
            </a:pPr>
            <a:r>
              <a:rPr lang="en-US" sz="1400" dirty="0">
                <a:solidFill>
                  <a:srgbClr val="000000"/>
                </a:solidFill>
              </a:rPr>
              <a:t>Wrote the article “</a:t>
            </a:r>
            <a:r>
              <a:rPr lang="en-US" sz="1400" i="1" dirty="0">
                <a:solidFill>
                  <a:srgbClr val="000000"/>
                </a:solidFill>
              </a:rPr>
              <a:t>La Cryptographie Militaire</a:t>
            </a:r>
            <a:r>
              <a:rPr lang="en-US" sz="1400" dirty="0">
                <a:solidFill>
                  <a:srgbClr val="000000"/>
                </a:solidFill>
              </a:rPr>
              <a:t>” in which he posited 6 rules of thumb for creating a military cryptography system.</a:t>
            </a:r>
          </a:p>
          <a:p>
            <a:pPr marL="108000">
              <a:spcBef>
                <a:spcPts val="1417"/>
              </a:spcBef>
              <a:buClr>
                <a:srgbClr val="000000"/>
              </a:buClr>
              <a:buSzPct val="45000"/>
            </a:pPr>
            <a:r>
              <a:rPr lang="en-US" sz="1400" dirty="0">
                <a:solidFill>
                  <a:srgbClr val="000000"/>
                </a:solidFill>
              </a:rPr>
              <a:t>Most are still considered valid to this day. </a:t>
            </a:r>
          </a:p>
          <a:p>
            <a:pPr marL="108000">
              <a:spcBef>
                <a:spcPts val="1417"/>
              </a:spcBef>
              <a:buClr>
                <a:srgbClr val="000000"/>
              </a:buClr>
              <a:buSzPct val="45000"/>
            </a:pPr>
            <a:endParaRPr lang="en-US" sz="1400" dirty="0">
              <a:solidFill>
                <a:srgbClr val="000000"/>
              </a:solidFill>
            </a:endParaRPr>
          </a:p>
          <a:p>
            <a:pPr marL="864000" lvl="1" indent="-324000">
              <a:buClr>
                <a:srgbClr val="000000"/>
              </a:buClr>
              <a:buFont typeface="OpenSymbol"/>
              <a:buAutoNum type="arabicParenR"/>
            </a:pPr>
            <a:r>
              <a:rPr lang="en-US" sz="1200" dirty="0">
                <a:solidFill>
                  <a:srgbClr val="000000"/>
                </a:solidFill>
              </a:rPr>
              <a:t>The system should be, if not theoretically unbreakable, unbreakable in practice.</a:t>
            </a:r>
          </a:p>
          <a:p>
            <a:pPr marL="864000" lvl="1" indent="-324000">
              <a:buClr>
                <a:srgbClr val="000000"/>
              </a:buClr>
              <a:buFont typeface="OpenSymbol"/>
              <a:buAutoNum type="arabicParenR"/>
            </a:pPr>
            <a:r>
              <a:rPr lang="en-US" sz="1200" dirty="0">
                <a:solidFill>
                  <a:srgbClr val="000000"/>
                </a:solidFill>
              </a:rPr>
              <a:t>The design of a system should not require secrecy, and compromise of the system should not inconvenience the correspondents (Kerckhoffs' principle). The key should be memorable without notes and should be easily changeable.</a:t>
            </a:r>
          </a:p>
          <a:p>
            <a:pPr marL="864000" lvl="1" indent="-324000">
              <a:buClr>
                <a:srgbClr val="000000"/>
              </a:buClr>
              <a:buFont typeface="OpenSymbol"/>
              <a:buAutoNum type="arabicParenR"/>
            </a:pPr>
            <a:r>
              <a:rPr lang="en-US" sz="1200" dirty="0">
                <a:solidFill>
                  <a:srgbClr val="000000"/>
                </a:solidFill>
              </a:rPr>
              <a:t>The cryptograms should be transmittable by telegraph.</a:t>
            </a:r>
          </a:p>
          <a:p>
            <a:pPr marL="864000" lvl="1" indent="-324000">
              <a:buClr>
                <a:srgbClr val="000000"/>
              </a:buClr>
              <a:buFont typeface="OpenSymbol"/>
              <a:buAutoNum type="arabicParenR"/>
            </a:pPr>
            <a:r>
              <a:rPr lang="en-US" sz="1200" dirty="0">
                <a:solidFill>
                  <a:srgbClr val="000000"/>
                </a:solidFill>
              </a:rPr>
              <a:t>The apparatus or documents should be portable and operable by a single person.</a:t>
            </a:r>
          </a:p>
          <a:p>
            <a:pPr marL="864000" lvl="1" indent="-324000">
              <a:buClr>
                <a:srgbClr val="000000"/>
              </a:buClr>
              <a:buFont typeface="OpenSymbol"/>
              <a:buAutoNum type="arabicParenR"/>
            </a:pPr>
            <a:r>
              <a:rPr lang="en-US" sz="1200" dirty="0">
                <a:solidFill>
                  <a:srgbClr val="000000"/>
                </a:solidFill>
              </a:rPr>
              <a:t>The system should be easy, neither requiring knowledge of a long list of rules nor involving mental strain.</a:t>
            </a:r>
          </a:p>
          <a:p>
            <a:endParaRPr lang="en-US" sz="1000" dirty="0"/>
          </a:p>
        </p:txBody>
      </p:sp>
      <p:pic>
        <p:nvPicPr>
          <p:cNvPr id="2050" name="Picture 2" descr="Amazon.fr - La Cryptographie Militaire, ou des Chiffres Usités en Temps de  Guerre: Avec un Nouveau Procédé de Déchiffrement Applicable aux Systèmes à  Double Clef (Classic Reprint) - Auguste Kerckhoffs - Livres">
            <a:extLst>
              <a:ext uri="{FF2B5EF4-FFF2-40B4-BE49-F238E27FC236}">
                <a16:creationId xmlns:a16="http://schemas.microsoft.com/office/drawing/2014/main" id="{E5F0C786-44D3-8F60-4BD4-5821F4F874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433" y="1615112"/>
            <a:ext cx="2874783" cy="432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5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i="1" u="none" strike="noStrike" dirty="0">
                <a:solidFill>
                  <a:srgbClr val="000000"/>
                </a:solidFill>
                <a:effectLst/>
                <a:uFillTx/>
                <a:latin typeface="Arial"/>
              </a:rPr>
              <a:t>Kerchoffs’ Rules: K2</a:t>
            </a:r>
          </a:p>
        </p:txBody>
      </p:sp>
      <p:sp>
        <p:nvSpPr>
          <p:cNvPr id="2" name="TextBox 1">
            <a:extLst>
              <a:ext uri="{FF2B5EF4-FFF2-40B4-BE49-F238E27FC236}">
                <a16:creationId xmlns:a16="http://schemas.microsoft.com/office/drawing/2014/main" id="{0C7B46D0-2922-BCD4-12CC-4FE89B2B0F42}"/>
              </a:ext>
            </a:extLst>
          </p:cNvPr>
          <p:cNvSpPr txBox="1"/>
          <p:nvPr/>
        </p:nvSpPr>
        <p:spPr>
          <a:xfrm>
            <a:off x="1406857" y="6793347"/>
            <a:ext cx="7011428"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dirty="0"/>
              <a:t>The security of a cipher should not require concealment of the algorithm. Quite the opposite in fact. The security must lie in the secrecy of the key.</a:t>
            </a:r>
          </a:p>
        </p:txBody>
      </p:sp>
      <p:sp>
        <p:nvSpPr>
          <p:cNvPr id="3" name="TextBox 2">
            <a:extLst>
              <a:ext uri="{FF2B5EF4-FFF2-40B4-BE49-F238E27FC236}">
                <a16:creationId xmlns:a16="http://schemas.microsoft.com/office/drawing/2014/main" id="{4DB14D85-55E6-2AEF-362A-4EB0D46CFC3C}"/>
              </a:ext>
            </a:extLst>
          </p:cNvPr>
          <p:cNvSpPr txBox="1"/>
          <p:nvPr/>
        </p:nvSpPr>
        <p:spPr>
          <a:xfrm>
            <a:off x="213715" y="1551068"/>
            <a:ext cx="4909828" cy="4667945"/>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In particular, the idea that it is not only beneficial, but arguably necessary for the details of the algorithm to be known. There is no better acid-test to ensure security. </a:t>
            </a:r>
          </a:p>
          <a:p>
            <a:pPr marL="108000">
              <a:spcBef>
                <a:spcPts val="1417"/>
              </a:spcBef>
              <a:buClr>
                <a:srgbClr val="000000"/>
              </a:buClr>
              <a:buSzPct val="45000"/>
            </a:pPr>
            <a:r>
              <a:rPr lang="en-US" sz="1400" i="1" dirty="0">
                <a:solidFill>
                  <a:srgbClr val="000000"/>
                </a:solidFill>
              </a:rPr>
              <a:t>“If the world’s best cryptanalysts cannot crack it, you have an ad campaign that money can’t buy</a:t>
            </a:r>
            <a:r>
              <a:rPr lang="en-US" sz="1400" dirty="0">
                <a:solidFill>
                  <a:srgbClr val="000000"/>
                </a:solidFill>
              </a:rPr>
              <a:t>.”  -Bauer</a:t>
            </a:r>
          </a:p>
          <a:p>
            <a:pPr marL="108000">
              <a:spcBef>
                <a:spcPts val="1417"/>
              </a:spcBef>
              <a:buClr>
                <a:srgbClr val="000000"/>
              </a:buClr>
              <a:buSzPct val="45000"/>
            </a:pPr>
            <a:endParaRPr lang="en-US" sz="1400" dirty="0">
              <a:solidFill>
                <a:srgbClr val="000000"/>
              </a:solidFill>
            </a:endParaRPr>
          </a:p>
          <a:p>
            <a:pPr marL="864000" lvl="1" indent="-324000">
              <a:buClr>
                <a:srgbClr val="000000"/>
              </a:buClr>
              <a:buFont typeface="OpenSymbol"/>
              <a:buAutoNum type="arabicParenR"/>
            </a:pPr>
            <a:r>
              <a:rPr lang="en-US" sz="1200" dirty="0">
                <a:solidFill>
                  <a:srgbClr val="000000"/>
                </a:solidFill>
              </a:rPr>
              <a:t>The system should be, if not theoretically unbreakable, unbreakable in practice.</a:t>
            </a:r>
          </a:p>
          <a:p>
            <a:pPr marL="864000" lvl="1" indent="-324000">
              <a:buClr>
                <a:srgbClr val="000000"/>
              </a:buClr>
              <a:buFont typeface="OpenSymbol"/>
              <a:buAutoNum type="arabicParenR"/>
            </a:pPr>
            <a:r>
              <a:rPr lang="en-US" sz="1200" b="1" dirty="0">
                <a:solidFill>
                  <a:srgbClr val="000000"/>
                </a:solidFill>
              </a:rPr>
              <a:t>The design of a system should not require secrecy, and compromise of the system should not inconvenience the correspondents (Kerckhoffs' principle). </a:t>
            </a:r>
          </a:p>
          <a:p>
            <a:pPr marL="1321200" lvl="2" indent="-324000">
              <a:buClr>
                <a:srgbClr val="000000"/>
              </a:buClr>
              <a:buFont typeface="Arial" panose="020B0604020202020204" pitchFamily="34" charset="0"/>
              <a:buChar char="•"/>
            </a:pPr>
            <a:r>
              <a:rPr lang="en-US" sz="1200" dirty="0"/>
              <a:t>Summarized and reiterated by Shannon to: “</a:t>
            </a:r>
            <a:r>
              <a:rPr lang="en-US" sz="1200" b="1" i="1" dirty="0"/>
              <a:t>The enemy knows the system</a:t>
            </a:r>
            <a:r>
              <a:rPr lang="en-US" sz="1200" dirty="0"/>
              <a:t>”</a:t>
            </a:r>
          </a:p>
          <a:p>
            <a:pPr marL="864000" lvl="1" indent="-324000">
              <a:buClr>
                <a:srgbClr val="000000"/>
              </a:buClr>
              <a:buFont typeface="OpenSymbol"/>
              <a:buAutoNum type="arabicParenR"/>
            </a:pPr>
            <a:r>
              <a:rPr lang="en-US" sz="1200" dirty="0">
                <a:solidFill>
                  <a:srgbClr val="000000"/>
                </a:solidFill>
              </a:rPr>
              <a:t>The key should be memorable without notes and should be easily changeable.</a:t>
            </a:r>
          </a:p>
          <a:p>
            <a:pPr marL="864000" lvl="1" indent="-324000">
              <a:buClr>
                <a:srgbClr val="000000"/>
              </a:buClr>
              <a:buFont typeface="OpenSymbol"/>
              <a:buAutoNum type="arabicParenR"/>
            </a:pPr>
            <a:r>
              <a:rPr lang="en-US" sz="1200" dirty="0">
                <a:solidFill>
                  <a:srgbClr val="000000"/>
                </a:solidFill>
              </a:rPr>
              <a:t>The cryptograms should be transmittable by telegraph.</a:t>
            </a:r>
          </a:p>
          <a:p>
            <a:pPr marL="864000" lvl="1" indent="-324000">
              <a:buClr>
                <a:srgbClr val="000000"/>
              </a:buClr>
              <a:buFont typeface="OpenSymbol"/>
              <a:buAutoNum type="arabicParenR"/>
            </a:pPr>
            <a:r>
              <a:rPr lang="en-US" sz="1200" dirty="0">
                <a:solidFill>
                  <a:srgbClr val="000000"/>
                </a:solidFill>
              </a:rPr>
              <a:t>The apparatus or documents should be portable and operable by a single person.</a:t>
            </a:r>
          </a:p>
          <a:p>
            <a:pPr marL="864000" lvl="1" indent="-324000">
              <a:buClr>
                <a:srgbClr val="000000"/>
              </a:buClr>
              <a:buFont typeface="OpenSymbol"/>
              <a:buAutoNum type="arabicParenR"/>
            </a:pPr>
            <a:r>
              <a:rPr lang="en-US" sz="1200" dirty="0">
                <a:solidFill>
                  <a:srgbClr val="000000"/>
                </a:solidFill>
              </a:rPr>
              <a:t>The system should be easy, neither requiring knowledge of a long list of rules nor involving mental strain.</a:t>
            </a:r>
          </a:p>
          <a:p>
            <a:endParaRPr lang="en-US" sz="1000" dirty="0"/>
          </a:p>
        </p:txBody>
      </p:sp>
      <p:pic>
        <p:nvPicPr>
          <p:cNvPr id="4" name="Picture 3">
            <a:extLst>
              <a:ext uri="{FF2B5EF4-FFF2-40B4-BE49-F238E27FC236}">
                <a16:creationId xmlns:a16="http://schemas.microsoft.com/office/drawing/2014/main" id="{A3EE13E2-AA7A-D08A-3562-9F3802D1FEB2}"/>
              </a:ext>
            </a:extLst>
          </p:cNvPr>
          <p:cNvPicPr/>
          <p:nvPr/>
        </p:nvPicPr>
        <p:blipFill>
          <a:blip r:embed="rId2"/>
          <a:stretch/>
        </p:blipFill>
        <p:spPr>
          <a:xfrm>
            <a:off x="5939983" y="1690255"/>
            <a:ext cx="2938680" cy="438444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39E6-AEAB-C082-6AF9-F0F1B8E0D5A7}"/>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793B44EF-C4B2-AE73-E988-D85FBE9C6A02}"/>
              </a:ext>
            </a:extLst>
          </p:cNvPr>
          <p:cNvSpPr>
            <a:spLocks noGrp="1"/>
          </p:cNvSpPr>
          <p:nvPr>
            <p:ph type="title"/>
          </p:nvPr>
        </p:nvSpPr>
        <p:spPr>
          <a:xfrm>
            <a:off x="504492" y="318916"/>
            <a:ext cx="5523084" cy="443198"/>
          </a:xfrm>
          <a:prstGeom prst="rect">
            <a:avLst/>
          </a:prstGeom>
          <a:noFill/>
          <a:ln w="0">
            <a:noFill/>
          </a:ln>
        </p:spPr>
        <p:txBody>
          <a:bodyPr wrap="square" lIns="0" tIns="0" rIns="0" bIns="0" anchor="ctr">
            <a:spAutoFit/>
          </a:bodyPr>
          <a:lstStyle/>
          <a:p>
            <a:pPr indent="0" algn="ctr">
              <a:buNone/>
            </a:pPr>
            <a:r>
              <a:rPr lang="en-US" sz="3200" b="0" u="none" strike="noStrike" dirty="0">
                <a:solidFill>
                  <a:srgbClr val="000000"/>
                </a:solidFill>
                <a:effectLst/>
                <a:uFillTx/>
                <a:latin typeface="Arial"/>
              </a:rPr>
              <a:t>The Mathematicians’ War?</a:t>
            </a:r>
            <a:endParaRPr lang="en-US" b="0" i="1" u="none" strike="noStrike" dirty="0">
              <a:solidFill>
                <a:srgbClr val="000000"/>
              </a:solidFill>
              <a:effectLst/>
              <a:uFillTx/>
              <a:latin typeface="Arial"/>
            </a:endParaRPr>
          </a:p>
        </p:txBody>
      </p:sp>
      <p:sp>
        <p:nvSpPr>
          <p:cNvPr id="3" name="TextBox 2">
            <a:extLst>
              <a:ext uri="{FF2B5EF4-FFF2-40B4-BE49-F238E27FC236}">
                <a16:creationId xmlns:a16="http://schemas.microsoft.com/office/drawing/2014/main" id="{752E5029-0834-D620-9BBE-FDD694FCA9AE}"/>
              </a:ext>
            </a:extLst>
          </p:cNvPr>
          <p:cNvSpPr txBox="1"/>
          <p:nvPr/>
        </p:nvSpPr>
        <p:spPr>
          <a:xfrm>
            <a:off x="1117748" y="1213468"/>
            <a:ext cx="4909828" cy="6027291"/>
          </a:xfrm>
          <a:prstGeom prst="rect">
            <a:avLst/>
          </a:prstGeom>
          <a:noFill/>
        </p:spPr>
        <p:txBody>
          <a:bodyPr wrap="square" rtlCol="0">
            <a:spAutoFit/>
          </a:bodyPr>
          <a:lstStyle/>
          <a:p>
            <a:pPr marL="108000">
              <a:spcBef>
                <a:spcPts val="1417"/>
              </a:spcBef>
              <a:buClr>
                <a:srgbClr val="000000"/>
              </a:buClr>
              <a:buSzPct val="45000"/>
            </a:pPr>
            <a:r>
              <a:rPr lang="en-US" sz="1400" dirty="0">
                <a:solidFill>
                  <a:srgbClr val="000000"/>
                </a:solidFill>
              </a:rPr>
              <a:t>WW1 has often been referred to as “The Chemists’ War”</a:t>
            </a:r>
          </a:p>
          <a:p>
            <a:pPr marL="393750" indent="-285750">
              <a:spcBef>
                <a:spcPts val="1417"/>
              </a:spcBef>
              <a:buClr>
                <a:srgbClr val="000000"/>
              </a:buClr>
              <a:buSzPct val="45000"/>
              <a:buFontTx/>
              <a:buChar char="-"/>
            </a:pPr>
            <a:r>
              <a:rPr lang="en-US" sz="1400" dirty="0">
                <a:solidFill>
                  <a:srgbClr val="000000"/>
                </a:solidFill>
              </a:rPr>
              <a:t>Chemical weapons</a:t>
            </a:r>
          </a:p>
          <a:p>
            <a:pPr marL="393750" indent="-285750">
              <a:spcBef>
                <a:spcPts val="1417"/>
              </a:spcBef>
              <a:buClr>
                <a:srgbClr val="000000"/>
              </a:buClr>
              <a:buSzPct val="45000"/>
              <a:buFontTx/>
              <a:buChar char="-"/>
            </a:pPr>
            <a:r>
              <a:rPr lang="en-US" sz="1400" dirty="0">
                <a:solidFill>
                  <a:srgbClr val="000000"/>
                </a:solidFill>
              </a:rPr>
              <a:t>Industrial chemistry (advanced explosives technology)</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dirty="0">
                <a:solidFill>
                  <a:srgbClr val="000000"/>
                </a:solidFill>
              </a:rPr>
              <a:t>WW2 has been thought of as “The Physicists’ War”</a:t>
            </a:r>
          </a:p>
          <a:p>
            <a:pPr marL="393750" indent="-285750">
              <a:spcBef>
                <a:spcPts val="1417"/>
              </a:spcBef>
              <a:buClr>
                <a:srgbClr val="000000"/>
              </a:buClr>
              <a:buSzPct val="45000"/>
              <a:buFontTx/>
              <a:buChar char="-"/>
            </a:pPr>
            <a:r>
              <a:rPr lang="en-US" sz="1400" dirty="0">
                <a:solidFill>
                  <a:srgbClr val="000000"/>
                </a:solidFill>
              </a:rPr>
              <a:t>Atomic warfare</a:t>
            </a: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endParaRPr lang="en-US" sz="1400" dirty="0">
              <a:solidFill>
                <a:srgbClr val="000000"/>
              </a:solidFill>
            </a:endParaRPr>
          </a:p>
          <a:p>
            <a:pPr marL="108000">
              <a:spcBef>
                <a:spcPts val="1417"/>
              </a:spcBef>
              <a:buClr>
                <a:srgbClr val="000000"/>
              </a:buClr>
              <a:buSzPct val="45000"/>
            </a:pPr>
            <a:r>
              <a:rPr lang="en-US" sz="1400" dirty="0">
                <a:solidFill>
                  <a:srgbClr val="000000"/>
                </a:solidFill>
              </a:rPr>
              <a:t>Should WW3 (or any major conflagration) occur in this era, it may well be remembered as “The Mathematicians’ War”.  </a:t>
            </a:r>
          </a:p>
          <a:p>
            <a:pPr marL="393750" indent="-285750">
              <a:spcBef>
                <a:spcPts val="1417"/>
              </a:spcBef>
              <a:buClr>
                <a:srgbClr val="000000"/>
              </a:buClr>
              <a:buSzPct val="45000"/>
              <a:buFontTx/>
              <a:buChar char="-"/>
            </a:pPr>
            <a:r>
              <a:rPr lang="en-US" sz="1400" dirty="0">
                <a:solidFill>
                  <a:srgbClr val="000000"/>
                </a:solidFill>
              </a:rPr>
              <a:t>Cybersecurity is already being weaponized on an international scale</a:t>
            </a:r>
          </a:p>
          <a:p>
            <a:pPr marL="393750" indent="-285750">
              <a:spcBef>
                <a:spcPts val="1417"/>
              </a:spcBef>
              <a:buClr>
                <a:srgbClr val="000000"/>
              </a:buClr>
              <a:buSzPct val="45000"/>
              <a:buFontTx/>
              <a:buChar char="-"/>
            </a:pPr>
            <a:r>
              <a:rPr lang="en-US" sz="1400" dirty="0">
                <a:solidFill>
                  <a:srgbClr val="000000"/>
                </a:solidFill>
              </a:rPr>
              <a:t>Imagine the effects of shutting down water supply plants, power plants, communications services, etc. </a:t>
            </a:r>
          </a:p>
          <a:p>
            <a:pPr marL="279450" indent="-171450">
              <a:spcBef>
                <a:spcPts val="1417"/>
              </a:spcBef>
              <a:buClr>
                <a:srgbClr val="000000"/>
              </a:buClr>
              <a:buSzPct val="45000"/>
              <a:buFontTx/>
              <a:buChar char="-"/>
            </a:pPr>
            <a:endParaRPr lang="en-US" sz="1000" dirty="0"/>
          </a:p>
        </p:txBody>
      </p:sp>
      <p:pic>
        <p:nvPicPr>
          <p:cNvPr id="1026" name="Picture 2" descr="The chemists' war | Feature | Chemistry World">
            <a:extLst>
              <a:ext uri="{FF2B5EF4-FFF2-40B4-BE49-F238E27FC236}">
                <a16:creationId xmlns:a16="http://schemas.microsoft.com/office/drawing/2014/main" id="{A481425F-91CA-321F-3B39-75F523F2D1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2604" y="907274"/>
            <a:ext cx="2106417" cy="1400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Nuclear Bombs Create Mushroom Clouds">
            <a:extLst>
              <a:ext uri="{FF2B5EF4-FFF2-40B4-BE49-F238E27FC236}">
                <a16:creationId xmlns:a16="http://schemas.microsoft.com/office/drawing/2014/main" id="{EDE38942-4670-A79C-CDB7-AF165A07F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736" y="3015761"/>
            <a:ext cx="2155285" cy="1400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Improve Cybersecurity Awareness and Training | Skillcast">
            <a:extLst>
              <a:ext uri="{FF2B5EF4-FFF2-40B4-BE49-F238E27FC236}">
                <a16:creationId xmlns:a16="http://schemas.microsoft.com/office/drawing/2014/main" id="{91C85CD5-5DBE-9B0E-BFAB-B0627BDE0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735" y="5251466"/>
            <a:ext cx="2155285" cy="140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1640" cy="1262160"/>
          </a:xfrm>
          <a:prstGeom prst="rect">
            <a:avLst/>
          </a:prstGeom>
          <a:noFill/>
          <a:ln w="0">
            <a:noFill/>
          </a:ln>
        </p:spPr>
        <p:txBody>
          <a:bodyPr lIns="0" tIns="0" rIns="0" bIns="0" anchor="ctr">
            <a:spAutoFit/>
          </a:bodyPr>
          <a:lstStyle/>
          <a:p>
            <a:pPr indent="0" algn="ctr">
              <a:buNone/>
            </a:pPr>
            <a:r>
              <a:rPr lang="en-US" sz="4400" b="0" u="none" strike="noStrike">
                <a:solidFill>
                  <a:srgbClr val="000000"/>
                </a:solidFill>
                <a:effectLst/>
                <a:uFillTx/>
                <a:latin typeface="Arial"/>
              </a:rPr>
              <a:t>World War I</a:t>
            </a:r>
          </a:p>
        </p:txBody>
      </p:sp>
      <p:pic>
        <p:nvPicPr>
          <p:cNvPr id="39" name="Picture 38"/>
          <p:cNvPicPr/>
          <p:nvPr/>
        </p:nvPicPr>
        <p:blipFill>
          <a:blip r:embed="rId2"/>
          <a:stretch/>
        </p:blipFill>
        <p:spPr>
          <a:xfrm>
            <a:off x="580680" y="1371600"/>
            <a:ext cx="4572000" cy="3611880"/>
          </a:xfrm>
          <a:prstGeom prst="rect">
            <a:avLst/>
          </a:prstGeom>
          <a:noFill/>
          <a:ln w="0">
            <a:noFill/>
          </a:ln>
        </p:spPr>
      </p:pic>
      <p:sp>
        <p:nvSpPr>
          <p:cNvPr id="40" name="PlaceHolder 2"/>
          <p:cNvSpPr>
            <a:spLocks noGrp="1"/>
          </p:cNvSpPr>
          <p:nvPr>
            <p:ph/>
          </p:nvPr>
        </p:nvSpPr>
        <p:spPr>
          <a:xfrm>
            <a:off x="5319657" y="1967822"/>
            <a:ext cx="4426920" cy="2095294"/>
          </a:xfrm>
          <a:prstGeom prst="rect">
            <a:avLst/>
          </a:prstGeom>
          <a:noFill/>
          <a:ln w="0">
            <a:noFill/>
          </a:ln>
        </p:spPr>
        <p:txBody>
          <a:bodyPr lIns="0" tIns="0" rIns="0" bIns="0" anchor="t">
            <a:noAutofit/>
          </a:bodyPr>
          <a:lstStyle/>
          <a:p>
            <a:pPr marL="432000" indent="-324000">
              <a:spcBef>
                <a:spcPts val="1417"/>
              </a:spcBef>
              <a:buClr>
                <a:srgbClr val="000000"/>
              </a:buClr>
              <a:buSzPct val="45000"/>
              <a:buFont typeface="Wingdings" charset="2"/>
              <a:buChar char=""/>
            </a:pPr>
            <a:r>
              <a:rPr lang="en-US" sz="1800" b="0" u="none" strike="noStrike" dirty="0">
                <a:solidFill>
                  <a:srgbClr val="000000"/>
                </a:solidFill>
                <a:effectLst/>
                <a:uFillTx/>
                <a:latin typeface="Arial"/>
              </a:rPr>
              <a:t>Many of the ciphers discussed so far were used in the First World War</a:t>
            </a:r>
          </a:p>
          <a:p>
            <a:pPr marL="864000" lvl="1" indent="-324000">
              <a:spcBef>
                <a:spcPts val="1134"/>
              </a:spcBef>
              <a:buClr>
                <a:srgbClr val="000000"/>
              </a:buClr>
              <a:buSzPct val="75000"/>
              <a:buFont typeface="Symbol" charset="2"/>
              <a:buChar char=""/>
            </a:pPr>
            <a:r>
              <a:rPr lang="en-US" sz="1600" b="0" u="none" strike="noStrike" dirty="0">
                <a:solidFill>
                  <a:srgbClr val="000000"/>
                </a:solidFill>
                <a:effectLst/>
                <a:uFillTx/>
                <a:latin typeface="Arial"/>
              </a:rPr>
              <a:t>Including some with rather lax security!</a:t>
            </a:r>
          </a:p>
          <a:p>
            <a:pPr marL="432000" indent="-324000">
              <a:spcBef>
                <a:spcPts val="1417"/>
              </a:spcBef>
              <a:buClr>
                <a:srgbClr val="000000"/>
              </a:buClr>
              <a:buSzPct val="45000"/>
              <a:buFont typeface="Wingdings" charset="2"/>
              <a:buChar char=""/>
            </a:pPr>
            <a:r>
              <a:rPr lang="en-US" sz="1800" b="0" u="none" strike="noStrike" dirty="0">
                <a:solidFill>
                  <a:srgbClr val="000000"/>
                </a:solidFill>
                <a:effectLst/>
                <a:uFillTx/>
                <a:latin typeface="Arial"/>
              </a:rPr>
              <a:t>Among the more secure ones were </a:t>
            </a:r>
            <a:r>
              <a:rPr lang="en-US" sz="1800" u="none" strike="noStrike" dirty="0">
                <a:solidFill>
                  <a:srgbClr val="000000"/>
                </a:solidFill>
                <a:effectLst/>
                <a:uFillTx/>
                <a:latin typeface="Arial"/>
              </a:rPr>
              <a:t>ADFGX</a:t>
            </a:r>
            <a:r>
              <a:rPr lang="en-US" sz="1800" b="0" u="none" strike="noStrike" dirty="0">
                <a:solidFill>
                  <a:srgbClr val="000000"/>
                </a:solidFill>
                <a:effectLst/>
                <a:uFillTx/>
                <a:latin typeface="Arial"/>
              </a:rPr>
              <a:t> and shortly after, ADFGVX</a:t>
            </a:r>
          </a:p>
        </p:txBody>
      </p:sp>
      <p:sp>
        <p:nvSpPr>
          <p:cNvPr id="41" name="PlaceHolder 3"/>
          <p:cNvSpPr>
            <a:spLocks noGrp="1"/>
          </p:cNvSpPr>
          <p:nvPr>
            <p:ph/>
          </p:nvPr>
        </p:nvSpPr>
        <p:spPr>
          <a:xfrm>
            <a:off x="580680" y="5049970"/>
            <a:ext cx="4426920" cy="186338"/>
          </a:xfrm>
          <a:prstGeom prst="rect">
            <a:avLst/>
          </a:prstGeom>
          <a:noFill/>
          <a:ln w="0">
            <a:noFill/>
          </a:ln>
        </p:spPr>
        <p:txBody>
          <a:bodyPr lIns="0" tIns="0" rIns="0" bIns="0" anchor="t">
            <a:noAutofit/>
          </a:bodyPr>
          <a:lstStyle/>
          <a:p>
            <a:pPr marL="108000" algn="ctr">
              <a:spcBef>
                <a:spcPts val="1417"/>
              </a:spcBef>
              <a:buClr>
                <a:srgbClr val="000000"/>
              </a:buClr>
              <a:buSzPct val="45000"/>
            </a:pPr>
            <a:r>
              <a:rPr lang="en-US" sz="1100" b="0" u="none" strike="noStrike">
                <a:solidFill>
                  <a:srgbClr val="000000"/>
                </a:solidFill>
                <a:effectLst/>
                <a:uFillTx/>
                <a:latin typeface="Arial"/>
              </a:rPr>
              <a:t>Receiving </a:t>
            </a:r>
            <a:r>
              <a:rPr lang="en-US" sz="1100" b="0" u="none" strike="noStrike" dirty="0">
                <a:solidFill>
                  <a:srgbClr val="000000"/>
                </a:solidFill>
                <a:effectLst/>
                <a:uFillTx/>
                <a:latin typeface="Arial"/>
              </a:rPr>
              <a:t>set for </a:t>
            </a:r>
            <a:r>
              <a:rPr lang="en-US" sz="1100" b="0" u="none" strike="noStrike">
                <a:solidFill>
                  <a:srgbClr val="000000"/>
                </a:solidFill>
                <a:effectLst/>
                <a:uFillTx/>
                <a:latin typeface="Arial"/>
              </a:rPr>
              <a:t>trench radio 1914-1918</a:t>
            </a:r>
            <a:endParaRPr lang="en-US" sz="1100" b="0" u="none" strike="noStrike" dirty="0">
              <a:solidFill>
                <a:srgbClr val="000000"/>
              </a:solidFill>
              <a:effectLst/>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289B-1FAB-C7DA-60AA-6F0EF8A29652}"/>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A40EBA72-99B1-44F2-57E9-6DB3B2F1AB7D}"/>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indent="0" algn="ctr">
              <a:buNone/>
            </a:pPr>
            <a:r>
              <a:rPr lang="en-US" sz="3200" b="0" u="none" strike="noStrike">
                <a:solidFill>
                  <a:srgbClr val="000000"/>
                </a:solidFill>
                <a:effectLst/>
                <a:uFillTx/>
                <a:latin typeface="Arial"/>
              </a:rPr>
              <a:t>ADFG(V)X</a:t>
            </a:r>
            <a:r>
              <a:rPr lang="en-US" sz="3200" b="0" u="none" strike="noStrike" dirty="0">
                <a:solidFill>
                  <a:srgbClr val="000000"/>
                </a:solidFill>
                <a:effectLst/>
                <a:uFillTx/>
                <a:latin typeface="Arial"/>
              </a:rPr>
              <a:t>: A New Kind of Cipher</a:t>
            </a:r>
          </a:p>
        </p:txBody>
      </p:sp>
      <p:sp>
        <p:nvSpPr>
          <p:cNvPr id="3" name="TextBox 2">
            <a:extLst>
              <a:ext uri="{FF2B5EF4-FFF2-40B4-BE49-F238E27FC236}">
                <a16:creationId xmlns:a16="http://schemas.microsoft.com/office/drawing/2014/main" id="{B39AF19C-EC71-F003-48D0-8654E392FD19}"/>
              </a:ext>
            </a:extLst>
          </p:cNvPr>
          <p:cNvSpPr txBox="1"/>
          <p:nvPr/>
        </p:nvSpPr>
        <p:spPr>
          <a:xfrm>
            <a:off x="213714" y="1551068"/>
            <a:ext cx="5475885" cy="5468164"/>
          </a:xfrm>
          <a:prstGeom prst="rect">
            <a:avLst/>
          </a:prstGeom>
          <a:noFill/>
        </p:spPr>
        <p:txBody>
          <a:bodyPr wrap="square" rtlCol="0">
            <a:spAutoFit/>
          </a:bodyPr>
          <a:lstStyle/>
          <a:p>
            <a:pPr marL="108000">
              <a:spcBef>
                <a:spcPts val="1417"/>
              </a:spcBef>
              <a:buClr>
                <a:srgbClr val="000000"/>
              </a:buClr>
              <a:buSzPct val="45000"/>
            </a:pPr>
            <a:r>
              <a:rPr lang="en-US" sz="1600" dirty="0">
                <a:solidFill>
                  <a:srgbClr val="000000"/>
                </a:solidFill>
              </a:rPr>
              <a:t>It is considered a good idea to introduce a new crypto system before a war or big operation</a:t>
            </a:r>
          </a:p>
          <a:p>
            <a:pPr marL="108000">
              <a:spcBef>
                <a:spcPts val="1417"/>
              </a:spcBef>
              <a:buClr>
                <a:srgbClr val="000000"/>
              </a:buClr>
              <a:buSzPct val="45000"/>
            </a:pPr>
            <a:r>
              <a:rPr lang="en-US" sz="1600">
                <a:solidFill>
                  <a:srgbClr val="000000"/>
                </a:solidFill>
              </a:rPr>
              <a:t>ADFGX and later ADFG</a:t>
            </a:r>
            <a:r>
              <a:rPr lang="en-US" sz="1600" u="sng">
                <a:solidFill>
                  <a:srgbClr val="000000"/>
                </a:solidFill>
              </a:rPr>
              <a:t>V</a:t>
            </a:r>
            <a:r>
              <a:rPr lang="en-US" sz="1600">
                <a:solidFill>
                  <a:srgbClr val="000000"/>
                </a:solidFill>
              </a:rPr>
              <a:t>X (when they introduced an extra letter) was </a:t>
            </a:r>
            <a:r>
              <a:rPr lang="en-US" sz="1600" dirty="0">
                <a:solidFill>
                  <a:srgbClr val="000000"/>
                </a:solidFill>
              </a:rPr>
              <a:t>introduced by Germany shortly before their 1918 Spring Offensive</a:t>
            </a:r>
          </a:p>
          <a:p>
            <a:pPr marL="108000">
              <a:spcBef>
                <a:spcPts val="1417"/>
              </a:spcBef>
              <a:buClr>
                <a:srgbClr val="000000"/>
              </a:buClr>
              <a:buSzPct val="45000"/>
            </a:pPr>
            <a:r>
              <a:rPr lang="en-US" sz="1600">
                <a:solidFill>
                  <a:srgbClr val="000000"/>
                </a:solidFill>
              </a:rPr>
              <a:t>The name of this cipher is derived </a:t>
            </a:r>
            <a:r>
              <a:rPr lang="en-US" sz="1600" dirty="0">
                <a:solidFill>
                  <a:srgbClr val="000000"/>
                </a:solidFill>
              </a:rPr>
              <a:t>from the fact that ADFGVX are the only letters used in the ciphertext.</a:t>
            </a:r>
          </a:p>
          <a:p>
            <a:pPr marL="108000">
              <a:spcBef>
                <a:spcPts val="1417"/>
              </a:spcBef>
              <a:buClr>
                <a:srgbClr val="000000"/>
              </a:buClr>
              <a:buSzPct val="45000"/>
            </a:pPr>
            <a:r>
              <a:rPr lang="en-US" sz="1600" dirty="0">
                <a:solidFill>
                  <a:srgbClr val="000000"/>
                </a:solidFill>
              </a:rPr>
              <a:t>Those particular letters were chosen due to their distinctiveness when being transmitted via Morse Code.</a:t>
            </a:r>
          </a:p>
          <a:p>
            <a:pPr marL="108000">
              <a:spcBef>
                <a:spcPts val="1417"/>
              </a:spcBef>
              <a:buClr>
                <a:srgbClr val="000000"/>
              </a:buClr>
              <a:buSzPct val="45000"/>
            </a:pPr>
            <a:r>
              <a:rPr lang="en-US" sz="1600" dirty="0">
                <a:solidFill>
                  <a:srgbClr val="000000"/>
                </a:solidFill>
              </a:rPr>
              <a:t>Easy to distinguish when telegraphed</a:t>
            </a:r>
          </a:p>
          <a:p>
            <a:pPr marL="108000">
              <a:spcBef>
                <a:spcPts val="1417"/>
              </a:spcBef>
              <a:buClr>
                <a:srgbClr val="000000"/>
              </a:buClr>
              <a:buSzPct val="45000"/>
            </a:pPr>
            <a:r>
              <a:rPr lang="en-US" sz="1600" dirty="0">
                <a:solidFill>
                  <a:srgbClr val="000000"/>
                </a:solidFill>
              </a:rPr>
              <a:t>Designer Fritz Nebel had teams of cryptanalysts dedicated exclusively to trying to </a:t>
            </a:r>
            <a:r>
              <a:rPr lang="en-US" sz="1600">
                <a:solidFill>
                  <a:srgbClr val="000000"/>
                </a:solidFill>
              </a:rPr>
              <a:t>crack his </a:t>
            </a:r>
            <a:r>
              <a:rPr lang="en-US" sz="1600" dirty="0">
                <a:solidFill>
                  <a:srgbClr val="000000"/>
                </a:solidFill>
              </a:rPr>
              <a:t>system prior to its deployment.</a:t>
            </a:r>
          </a:p>
          <a:p>
            <a:pPr marL="108000">
              <a:spcBef>
                <a:spcPts val="1417"/>
              </a:spcBef>
              <a:buClr>
                <a:srgbClr val="000000"/>
              </a:buClr>
              <a:buSzPct val="45000"/>
            </a:pPr>
            <a:r>
              <a:rPr lang="en-US" sz="1600" dirty="0">
                <a:solidFill>
                  <a:srgbClr val="000000"/>
                </a:solidFill>
              </a:rPr>
              <a:t>A combination of two ciphers:</a:t>
            </a:r>
          </a:p>
          <a:p>
            <a:pPr marL="450900" indent="-342900">
              <a:spcBef>
                <a:spcPts val="1417"/>
              </a:spcBef>
              <a:buClr>
                <a:srgbClr val="000000"/>
              </a:buClr>
              <a:buSzPct val="45000"/>
              <a:buAutoNum type="arabicPeriod"/>
            </a:pPr>
            <a:r>
              <a:rPr lang="en-US" sz="1600" dirty="0">
                <a:solidFill>
                  <a:srgbClr val="000000"/>
                </a:solidFill>
              </a:rPr>
              <a:t>Polybius</a:t>
            </a:r>
          </a:p>
          <a:p>
            <a:pPr marL="450900" indent="-342900">
              <a:spcBef>
                <a:spcPts val="1417"/>
              </a:spcBef>
              <a:buClr>
                <a:srgbClr val="000000"/>
              </a:buClr>
              <a:buSzPct val="45000"/>
              <a:buAutoNum type="arabicPeriod"/>
            </a:pPr>
            <a:r>
              <a:rPr lang="en-US" sz="1600" dirty="0">
                <a:solidFill>
                  <a:srgbClr val="000000"/>
                </a:solidFill>
              </a:rPr>
              <a:t>Columnar Transposition</a:t>
            </a:r>
          </a:p>
        </p:txBody>
      </p:sp>
      <p:pic>
        <p:nvPicPr>
          <p:cNvPr id="8194" name="Picture 2">
            <a:extLst>
              <a:ext uri="{FF2B5EF4-FFF2-40B4-BE49-F238E27FC236}">
                <a16:creationId xmlns:a16="http://schemas.microsoft.com/office/drawing/2014/main" id="{8DBC9883-579C-EE29-4E97-D43015FE4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984" y="1625180"/>
            <a:ext cx="1838325"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143216-138C-70B2-011C-6404629F886B}"/>
              </a:ext>
            </a:extLst>
          </p:cNvPr>
          <p:cNvSpPr txBox="1"/>
          <p:nvPr/>
        </p:nvSpPr>
        <p:spPr>
          <a:xfrm>
            <a:off x="7103343" y="4273732"/>
            <a:ext cx="1915428" cy="261610"/>
          </a:xfrm>
          <a:prstGeom prst="rect">
            <a:avLst/>
          </a:prstGeom>
          <a:noFill/>
        </p:spPr>
        <p:txBody>
          <a:bodyPr wrap="square" rtlCol="0">
            <a:spAutoFit/>
          </a:bodyPr>
          <a:lstStyle/>
          <a:p>
            <a:pPr algn="ctr"/>
            <a:r>
              <a:rPr lang="en-US" sz="1100" dirty="0"/>
              <a:t>Fritz Nebel</a:t>
            </a:r>
          </a:p>
        </p:txBody>
      </p:sp>
      <p:sp>
        <p:nvSpPr>
          <p:cNvPr id="6" name="TextBox 5">
            <a:extLst>
              <a:ext uri="{FF2B5EF4-FFF2-40B4-BE49-F238E27FC236}">
                <a16:creationId xmlns:a16="http://schemas.microsoft.com/office/drawing/2014/main" id="{DF9DB328-9589-AAE3-CA01-1C28B10DF063}"/>
              </a:ext>
            </a:extLst>
          </p:cNvPr>
          <p:cNvSpPr txBox="1"/>
          <p:nvPr/>
        </p:nvSpPr>
        <p:spPr>
          <a:xfrm>
            <a:off x="7266259" y="5084007"/>
            <a:ext cx="1669774" cy="186268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A: * -</a:t>
            </a:r>
          </a:p>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D: - * *</a:t>
            </a:r>
          </a:p>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F: * * - *</a:t>
            </a:r>
          </a:p>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G: - - *</a:t>
            </a:r>
          </a:p>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V: * * * -</a:t>
            </a:r>
          </a:p>
          <a:p>
            <a:pPr marL="108000">
              <a:lnSpc>
                <a:spcPts val="1100"/>
              </a:lnSpc>
              <a:spcBef>
                <a:spcPts val="1417"/>
              </a:spcBef>
              <a:buClr>
                <a:srgbClr val="000000"/>
              </a:buClr>
              <a:buSzPct val="45000"/>
            </a:pPr>
            <a:r>
              <a:rPr lang="en-US" sz="1600" b="1" dirty="0">
                <a:solidFill>
                  <a:srgbClr val="000000"/>
                </a:solidFill>
                <a:latin typeface="Courier New" panose="02070309020205020404" pitchFamily="49" charset="0"/>
                <a:cs typeface="Courier New" panose="02070309020205020404" pitchFamily="49" charset="0"/>
              </a:rPr>
              <a:t>X: - * * -</a:t>
            </a:r>
          </a:p>
        </p:txBody>
      </p:sp>
      <p:sp>
        <p:nvSpPr>
          <p:cNvPr id="7" name="TextBox 6">
            <a:extLst>
              <a:ext uri="{FF2B5EF4-FFF2-40B4-BE49-F238E27FC236}">
                <a16:creationId xmlns:a16="http://schemas.microsoft.com/office/drawing/2014/main" id="{779203E6-F46C-A066-AE44-9659C4A704EE}"/>
              </a:ext>
            </a:extLst>
          </p:cNvPr>
          <p:cNvSpPr txBox="1"/>
          <p:nvPr/>
        </p:nvSpPr>
        <p:spPr>
          <a:xfrm>
            <a:off x="7103343" y="6946696"/>
            <a:ext cx="1915428" cy="261610"/>
          </a:xfrm>
          <a:prstGeom prst="rect">
            <a:avLst/>
          </a:prstGeom>
          <a:noFill/>
        </p:spPr>
        <p:txBody>
          <a:bodyPr wrap="square" rtlCol="0">
            <a:spAutoFit/>
          </a:bodyPr>
          <a:lstStyle/>
          <a:p>
            <a:pPr algn="ctr"/>
            <a:r>
              <a:rPr lang="en-US" sz="1100" dirty="0"/>
              <a:t>Morse Code for ADFGX</a:t>
            </a:r>
          </a:p>
        </p:txBody>
      </p:sp>
    </p:spTree>
    <p:extLst>
      <p:ext uri="{BB962C8B-B14F-4D97-AF65-F5344CB8AC3E}">
        <p14:creationId xmlns:p14="http://schemas.microsoft.com/office/powerpoint/2010/main" val="27890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A8C2-5C5A-3A13-80B7-C10D2D3F7D4C}"/>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FACB1D6B-AB52-4048-54EF-21BB4248B606}"/>
              </a:ext>
            </a:extLst>
          </p:cNvPr>
          <p:cNvSpPr>
            <a:spLocks noGrp="1"/>
          </p:cNvSpPr>
          <p:nvPr>
            <p:ph type="title"/>
          </p:nvPr>
        </p:nvSpPr>
        <p:spPr>
          <a:xfrm>
            <a:off x="504000" y="710801"/>
            <a:ext cx="9071640" cy="443198"/>
          </a:xfrm>
          <a:prstGeom prst="rect">
            <a:avLst/>
          </a:prstGeom>
          <a:noFill/>
          <a:ln w="0">
            <a:noFill/>
          </a:ln>
        </p:spPr>
        <p:txBody>
          <a:bodyPr lIns="0" tIns="0" rIns="0" bIns="0" anchor="ctr">
            <a:spAutoFit/>
          </a:bodyPr>
          <a:lstStyle/>
          <a:p>
            <a:pPr algn="ctr"/>
            <a:r>
              <a:rPr lang="en-US" sz="3200" dirty="0">
                <a:solidFill>
                  <a:srgbClr val="000000"/>
                </a:solidFill>
              </a:rPr>
              <a:t>Encryption of ADFGVX: A 2-Step Process</a:t>
            </a:r>
            <a:endParaRPr lang="en-US" sz="3200" b="0" u="none" strike="noStrike" dirty="0">
              <a:solidFill>
                <a:srgbClr val="000000"/>
              </a:solidFill>
              <a:effectLst/>
              <a:uFillTx/>
              <a:latin typeface="Arial"/>
            </a:endParaRPr>
          </a:p>
        </p:txBody>
      </p:sp>
      <p:sp>
        <p:nvSpPr>
          <p:cNvPr id="3" name="TextBox 2">
            <a:extLst>
              <a:ext uri="{FF2B5EF4-FFF2-40B4-BE49-F238E27FC236}">
                <a16:creationId xmlns:a16="http://schemas.microsoft.com/office/drawing/2014/main" id="{4A5E3256-0B7F-FBEE-CB09-6B360E2117A9}"/>
              </a:ext>
            </a:extLst>
          </p:cNvPr>
          <p:cNvSpPr txBox="1"/>
          <p:nvPr/>
        </p:nvSpPr>
        <p:spPr>
          <a:xfrm>
            <a:off x="213715" y="1551068"/>
            <a:ext cx="3952768" cy="3754874"/>
          </a:xfrm>
          <a:prstGeom prst="rect">
            <a:avLst/>
          </a:prstGeom>
          <a:noFill/>
        </p:spPr>
        <p:txBody>
          <a:bodyPr wrap="square" rtlCol="0">
            <a:spAutoFit/>
          </a:bodyPr>
          <a:lstStyle/>
          <a:p>
            <a:pPr marL="108000">
              <a:spcBef>
                <a:spcPts val="1417"/>
              </a:spcBef>
              <a:buClr>
                <a:srgbClr val="000000"/>
              </a:buClr>
              <a:buSzPct val="45000"/>
            </a:pPr>
            <a:r>
              <a:rPr lang="en-US" sz="1400" b="1" dirty="0">
                <a:solidFill>
                  <a:srgbClr val="000000"/>
                </a:solidFill>
              </a:rPr>
              <a:t>Step 1: Polybius Square</a:t>
            </a:r>
          </a:p>
          <a:p>
            <a:pPr marL="108000">
              <a:spcBef>
                <a:spcPts val="1417"/>
              </a:spcBef>
              <a:buClr>
                <a:srgbClr val="000000"/>
              </a:buClr>
              <a:buSzPct val="45000"/>
            </a:pPr>
            <a:r>
              <a:rPr lang="en-US" sz="1400" dirty="0">
                <a:solidFill>
                  <a:srgbClr val="000000"/>
                </a:solidFill>
              </a:rPr>
              <a:t>This particular square contains characters deemed necessary for one particular communication which is why it has atypical letters and numbers.</a:t>
            </a:r>
          </a:p>
          <a:p>
            <a:pPr marL="108000">
              <a:spcBef>
                <a:spcPts val="1417"/>
              </a:spcBef>
              <a:buClr>
                <a:srgbClr val="000000"/>
              </a:buClr>
              <a:buSzPct val="45000"/>
            </a:pPr>
            <a:r>
              <a:rPr lang="en-US" sz="1400" dirty="0">
                <a:solidFill>
                  <a:srgbClr val="000000"/>
                </a:solidFill>
              </a:rPr>
              <a:t>Consider the message “GOTT MIT UNS”  (“God with us”). </a:t>
            </a:r>
          </a:p>
          <a:p>
            <a:pPr marL="108000">
              <a:spcBef>
                <a:spcPts val="1417"/>
              </a:spcBef>
              <a:buClr>
                <a:srgbClr val="000000"/>
              </a:buClr>
              <a:buSzPct val="45000"/>
            </a:pPr>
            <a:r>
              <a:rPr lang="en-US" sz="1400" dirty="0">
                <a:solidFill>
                  <a:srgbClr val="000000"/>
                </a:solidFill>
              </a:rPr>
              <a:t>Encoded into:</a:t>
            </a:r>
          </a:p>
          <a:p>
            <a:pPr marL="108000">
              <a:spcBef>
                <a:spcPts val="1417"/>
              </a:spcBef>
              <a:buClr>
                <a:srgbClr val="000000"/>
              </a:buClr>
              <a:buSzPct val="45000"/>
            </a:pPr>
            <a:r>
              <a:rPr lang="it-IT" sz="1400" b="1" dirty="0">
                <a:solidFill>
                  <a:srgbClr val="000000"/>
                </a:solidFill>
              </a:rPr>
              <a:t>XX AD XG XG DA GF XG GX FA GD</a:t>
            </a:r>
          </a:p>
          <a:p>
            <a:pPr marL="108000">
              <a:spcBef>
                <a:spcPts val="1417"/>
              </a:spcBef>
              <a:buClr>
                <a:srgbClr val="000000"/>
              </a:buClr>
              <a:buSzPct val="45000"/>
            </a:pPr>
            <a:r>
              <a:rPr lang="en-US" sz="1400" dirty="0">
                <a:solidFill>
                  <a:srgbClr val="000000"/>
                </a:solidFill>
              </a:rPr>
              <a:t>However, recall that the Polybius </a:t>
            </a:r>
            <a:r>
              <a:rPr lang="en-US" sz="1400">
                <a:solidFill>
                  <a:srgbClr val="000000"/>
                </a:solidFill>
              </a:rPr>
              <a:t>Cipher had, by that point, been broken in various settings. </a:t>
            </a:r>
            <a:endParaRPr lang="en-US" sz="1400" dirty="0">
              <a:solidFill>
                <a:srgbClr val="000000"/>
              </a:solidFill>
            </a:endParaRPr>
          </a:p>
          <a:p>
            <a:pPr marL="108000">
              <a:spcBef>
                <a:spcPts val="1417"/>
              </a:spcBef>
              <a:buClr>
                <a:srgbClr val="000000"/>
              </a:buClr>
              <a:buSzPct val="45000"/>
            </a:pPr>
            <a:r>
              <a:rPr lang="en-US" sz="1400" dirty="0">
                <a:solidFill>
                  <a:srgbClr val="000000"/>
                </a:solidFill>
              </a:rPr>
              <a:t>So….</a:t>
            </a:r>
          </a:p>
        </p:txBody>
      </p:sp>
      <p:graphicFrame>
        <p:nvGraphicFramePr>
          <p:cNvPr id="2" name="Table 1">
            <a:extLst>
              <a:ext uri="{FF2B5EF4-FFF2-40B4-BE49-F238E27FC236}">
                <a16:creationId xmlns:a16="http://schemas.microsoft.com/office/drawing/2014/main" id="{DC272C98-157D-452F-A7D9-B1B4B8387B32}"/>
              </a:ext>
            </a:extLst>
          </p:cNvPr>
          <p:cNvGraphicFramePr/>
          <p:nvPr>
            <p:extLst>
              <p:ext uri="{D42A27DB-BD31-4B8C-83A1-F6EECF244321}">
                <p14:modId xmlns:p14="http://schemas.microsoft.com/office/powerpoint/2010/main" val="3523133141"/>
              </p:ext>
            </p:extLst>
          </p:nvPr>
        </p:nvGraphicFramePr>
        <p:xfrm>
          <a:off x="5661329" y="1411575"/>
          <a:ext cx="3364511" cy="3215520"/>
        </p:xfrm>
        <a:graphic>
          <a:graphicData uri="http://schemas.openxmlformats.org/drawingml/2006/table">
            <a:tbl>
              <a:tblPr/>
              <a:tblGrid>
                <a:gridCol w="480449">
                  <a:extLst>
                    <a:ext uri="{9D8B030D-6E8A-4147-A177-3AD203B41FA5}">
                      <a16:colId xmlns:a16="http://schemas.microsoft.com/office/drawing/2014/main" val="20000"/>
                    </a:ext>
                  </a:extLst>
                </a:gridCol>
                <a:gridCol w="480449">
                  <a:extLst>
                    <a:ext uri="{9D8B030D-6E8A-4147-A177-3AD203B41FA5}">
                      <a16:colId xmlns:a16="http://schemas.microsoft.com/office/drawing/2014/main" val="20001"/>
                    </a:ext>
                  </a:extLst>
                </a:gridCol>
                <a:gridCol w="480449">
                  <a:extLst>
                    <a:ext uri="{9D8B030D-6E8A-4147-A177-3AD203B41FA5}">
                      <a16:colId xmlns:a16="http://schemas.microsoft.com/office/drawing/2014/main" val="20002"/>
                    </a:ext>
                  </a:extLst>
                </a:gridCol>
                <a:gridCol w="480449">
                  <a:extLst>
                    <a:ext uri="{9D8B030D-6E8A-4147-A177-3AD203B41FA5}">
                      <a16:colId xmlns:a16="http://schemas.microsoft.com/office/drawing/2014/main" val="20003"/>
                    </a:ext>
                  </a:extLst>
                </a:gridCol>
                <a:gridCol w="480449">
                  <a:extLst>
                    <a:ext uri="{9D8B030D-6E8A-4147-A177-3AD203B41FA5}">
                      <a16:colId xmlns:a16="http://schemas.microsoft.com/office/drawing/2014/main" val="20004"/>
                    </a:ext>
                  </a:extLst>
                </a:gridCol>
                <a:gridCol w="480449">
                  <a:extLst>
                    <a:ext uri="{9D8B030D-6E8A-4147-A177-3AD203B41FA5}">
                      <a16:colId xmlns:a16="http://schemas.microsoft.com/office/drawing/2014/main" val="20005"/>
                    </a:ext>
                  </a:extLst>
                </a:gridCol>
                <a:gridCol w="481817">
                  <a:extLst>
                    <a:ext uri="{9D8B030D-6E8A-4147-A177-3AD203B41FA5}">
                      <a16:colId xmlns:a16="http://schemas.microsoft.com/office/drawing/2014/main" val="20006"/>
                    </a:ext>
                  </a:extLst>
                </a:gridCol>
              </a:tblGrid>
              <a:tr h="344715">
                <a:tc>
                  <a:txBody>
                    <a:bodyPr/>
                    <a:lstStyle/>
                    <a:p>
                      <a:pPr indent="0">
                        <a:buNone/>
                      </a:pPr>
                      <a:endParaRPr lang="en-US" sz="2400" b="0" u="none" strike="noStrike" dirty="0">
                        <a:solidFill>
                          <a:srgbClr val="000000"/>
                        </a:solidFill>
                        <a:effectLst/>
                        <a:uFillTx/>
                        <a:latin typeface="Courier New" panose="02070309020205020404" pitchFamily="49" charset="0"/>
                        <a:cs typeface="Courier New" panose="02070309020205020404" pitchFamily="49" charset="0"/>
                      </a:endParaRP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8</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4</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3</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9</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dirty="0">
                          <a:solidFill>
                            <a:srgbClr val="000000"/>
                          </a:solidFill>
                          <a:effectLst/>
                          <a:uFillTx/>
                          <a:latin typeface="Courier New" panose="02070309020205020404" pitchFamily="49" charset="0"/>
                          <a:cs typeface="Courier New" panose="02070309020205020404" pitchFamily="49" charset="0"/>
                        </a:rPr>
                        <a:t>1</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0</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5</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dirty="0">
                          <a:solidFill>
                            <a:srgbClr val="000000"/>
                          </a:solidFill>
                          <a:effectLst/>
                          <a:uFillTx/>
                          <a:latin typeface="Courier New" panose="02070309020205020404" pitchFamily="49" charset="0"/>
                          <a:cs typeface="Courier New" panose="02070309020205020404" pitchFamily="49" charset="0"/>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6</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5"/>
                  </a:ext>
                </a:extLst>
              </a:tr>
              <a:tr h="344715">
                <a:tc>
                  <a:txBody>
                    <a:bodyPr/>
                    <a:lstStyle/>
                    <a:p>
                      <a:pPr indent="0">
                        <a:buNone/>
                      </a:pPr>
                      <a:r>
                        <a:rPr lang="en-US" sz="24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7</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a:solidFill>
                            <a:srgbClr val="000000"/>
                          </a:solidFill>
                          <a:effectLst/>
                          <a:uFillTx/>
                          <a:latin typeface="Courier New" panose="02070309020205020404" pitchFamily="49" charset="0"/>
                          <a:cs typeface="Courier New" panose="02070309020205020404" pitchFamily="49" charset="0"/>
                        </a:rPr>
                        <a:t>2</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2400" b="0"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468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86B2-9E2A-8EEA-14BA-1D4D7E36FDFC}"/>
            </a:ext>
          </a:extLst>
        </p:cNvPr>
        <p:cNvGrpSpPr/>
        <p:nvPr/>
      </p:nvGrpSpPr>
      <p:grpSpPr>
        <a:xfrm>
          <a:off x="0" y="0"/>
          <a:ext cx="0" cy="0"/>
          <a:chOff x="0" y="0"/>
          <a:chExt cx="0" cy="0"/>
        </a:xfrm>
      </p:grpSpPr>
      <p:sp>
        <p:nvSpPr>
          <p:cNvPr id="35" name="PlaceHolder 1">
            <a:extLst>
              <a:ext uri="{FF2B5EF4-FFF2-40B4-BE49-F238E27FC236}">
                <a16:creationId xmlns:a16="http://schemas.microsoft.com/office/drawing/2014/main" id="{2C565945-AF14-3640-8415-3CD531F88F29}"/>
              </a:ext>
            </a:extLst>
          </p:cNvPr>
          <p:cNvSpPr>
            <a:spLocks noGrp="1"/>
          </p:cNvSpPr>
          <p:nvPr>
            <p:ph type="title"/>
          </p:nvPr>
        </p:nvSpPr>
        <p:spPr>
          <a:xfrm>
            <a:off x="504492" y="496116"/>
            <a:ext cx="9071640" cy="443198"/>
          </a:xfrm>
          <a:prstGeom prst="rect">
            <a:avLst/>
          </a:prstGeom>
          <a:noFill/>
          <a:ln w="0">
            <a:noFill/>
          </a:ln>
        </p:spPr>
        <p:txBody>
          <a:bodyPr lIns="0" tIns="0" rIns="0" bIns="0" anchor="ctr">
            <a:spAutoFit/>
          </a:bodyPr>
          <a:lstStyle/>
          <a:p>
            <a:pPr indent="0" algn="ctr">
              <a:buNone/>
            </a:pPr>
            <a:r>
              <a:rPr lang="en-US" sz="3200" b="0" u="none" strike="noStrike" dirty="0">
                <a:solidFill>
                  <a:srgbClr val="000000"/>
                </a:solidFill>
                <a:effectLst/>
                <a:uFillTx/>
                <a:latin typeface="Arial"/>
              </a:rPr>
              <a:t>Encryption of ADFGVX: A 2-Step Process</a:t>
            </a:r>
          </a:p>
        </p:txBody>
      </p:sp>
      <p:sp>
        <p:nvSpPr>
          <p:cNvPr id="3" name="TextBox 2">
            <a:extLst>
              <a:ext uri="{FF2B5EF4-FFF2-40B4-BE49-F238E27FC236}">
                <a16:creationId xmlns:a16="http://schemas.microsoft.com/office/drawing/2014/main" id="{B0CEF4D8-1550-5787-0655-FEEE50C4238B}"/>
              </a:ext>
            </a:extLst>
          </p:cNvPr>
          <p:cNvSpPr txBox="1"/>
          <p:nvPr/>
        </p:nvSpPr>
        <p:spPr>
          <a:xfrm>
            <a:off x="361139" y="1306766"/>
            <a:ext cx="3952768" cy="6196568"/>
          </a:xfrm>
          <a:prstGeom prst="rect">
            <a:avLst/>
          </a:prstGeom>
          <a:noFill/>
        </p:spPr>
        <p:txBody>
          <a:bodyPr wrap="square" rtlCol="0">
            <a:spAutoFit/>
          </a:bodyPr>
          <a:lstStyle/>
          <a:p>
            <a:pPr marL="108000">
              <a:spcBef>
                <a:spcPts val="1417"/>
              </a:spcBef>
              <a:buClr>
                <a:srgbClr val="000000"/>
              </a:buClr>
              <a:buSzPct val="45000"/>
            </a:pPr>
            <a:r>
              <a:rPr lang="en-US" sz="1400" b="1" dirty="0">
                <a:solidFill>
                  <a:srgbClr val="000000"/>
                </a:solidFill>
              </a:rPr>
              <a:t>Step 2: Columnar Transposition</a:t>
            </a:r>
          </a:p>
          <a:p>
            <a:pPr marL="108000">
              <a:spcBef>
                <a:spcPts val="1417"/>
              </a:spcBef>
              <a:buClr>
                <a:srgbClr val="000000"/>
              </a:buClr>
              <a:buSzPct val="45000"/>
            </a:pPr>
            <a:r>
              <a:rPr lang="en-US" sz="1400" dirty="0">
                <a:solidFill>
                  <a:srgbClr val="000000"/>
                </a:solidFill>
              </a:rPr>
              <a:t>From the Polybius encipherment we have:</a:t>
            </a:r>
          </a:p>
          <a:p>
            <a:pPr marL="108000">
              <a:spcBef>
                <a:spcPts val="1417"/>
              </a:spcBef>
              <a:buClr>
                <a:srgbClr val="000000"/>
              </a:buClr>
              <a:buSzPct val="45000"/>
            </a:pPr>
            <a:r>
              <a:rPr lang="it-IT" sz="1400" b="1" dirty="0">
                <a:solidFill>
                  <a:srgbClr val="000000"/>
                </a:solidFill>
              </a:rPr>
              <a:t>XX AD XG XG DA GF XG GX FA GD</a:t>
            </a:r>
          </a:p>
          <a:p>
            <a:pPr marL="108000">
              <a:spcBef>
                <a:spcPts val="1417"/>
              </a:spcBef>
              <a:buClr>
                <a:srgbClr val="000000"/>
              </a:buClr>
              <a:buSzPct val="45000"/>
            </a:pPr>
            <a:r>
              <a:rPr lang="it-IT" sz="1400">
                <a:solidFill>
                  <a:srgbClr val="000000"/>
                </a:solidFill>
              </a:rPr>
              <a:t>We will now add on a second step: Enciphgering the Polybius ciphertext via columnar transposition. </a:t>
            </a:r>
            <a:endParaRPr lang="it-IT" sz="1400" dirty="0">
              <a:solidFill>
                <a:srgbClr val="000000"/>
              </a:solidFill>
            </a:endParaRPr>
          </a:p>
          <a:p>
            <a:pPr marL="108000">
              <a:spcBef>
                <a:spcPts val="1417"/>
              </a:spcBef>
              <a:buClr>
                <a:srgbClr val="000000"/>
              </a:buClr>
              <a:buSzPct val="45000"/>
            </a:pPr>
            <a:endParaRPr lang="en-US" sz="1400">
              <a:solidFill>
                <a:srgbClr val="000000"/>
              </a:solidFill>
            </a:endParaRPr>
          </a:p>
          <a:p>
            <a:pPr marL="108000">
              <a:spcBef>
                <a:spcPts val="1417"/>
              </a:spcBef>
              <a:buClr>
                <a:srgbClr val="000000"/>
              </a:buClr>
              <a:buSzPct val="45000"/>
            </a:pPr>
            <a:endParaRPr lang="en-US" sz="1400">
              <a:solidFill>
                <a:srgbClr val="000000"/>
              </a:solidFill>
            </a:endParaRPr>
          </a:p>
          <a:p>
            <a:pPr marL="108000">
              <a:spcBef>
                <a:spcPts val="1417"/>
              </a:spcBef>
              <a:buClr>
                <a:srgbClr val="000000"/>
              </a:buClr>
              <a:buSzPct val="45000"/>
            </a:pPr>
            <a:r>
              <a:rPr lang="en-US" sz="1400">
                <a:solidFill>
                  <a:srgbClr val="000000"/>
                </a:solidFill>
              </a:rPr>
              <a:t>Suppose </a:t>
            </a:r>
            <a:r>
              <a:rPr lang="en-US" sz="1400" dirty="0">
                <a:solidFill>
                  <a:srgbClr val="000000"/>
                </a:solidFill>
              </a:rPr>
              <a:t>we decide </a:t>
            </a:r>
            <a:r>
              <a:rPr lang="en-US" sz="1400">
                <a:solidFill>
                  <a:srgbClr val="000000"/>
                </a:solidFill>
              </a:rPr>
              <a:t>on the key: “</a:t>
            </a:r>
            <a:r>
              <a:rPr lang="en-US" sz="1400" b="1">
                <a:solidFill>
                  <a:srgbClr val="000000"/>
                </a:solidFill>
              </a:rPr>
              <a:t>3421</a:t>
            </a:r>
            <a:r>
              <a:rPr lang="en-US" sz="1400">
                <a:solidFill>
                  <a:srgbClr val="000000"/>
                </a:solidFill>
              </a:rPr>
              <a:t>”. This </a:t>
            </a:r>
            <a:r>
              <a:rPr lang="en-US" sz="1400" dirty="0">
                <a:solidFill>
                  <a:srgbClr val="000000"/>
                </a:solidFill>
              </a:rPr>
              <a:t>means we will have 4 columns</a:t>
            </a:r>
            <a:r>
              <a:rPr lang="en-US" sz="1400">
                <a:solidFill>
                  <a:srgbClr val="000000"/>
                </a:solidFill>
              </a:rPr>
              <a:t>. As shown</a:t>
            </a:r>
            <a:r>
              <a:rPr lang="en-US" sz="1400" dirty="0">
                <a:solidFill>
                  <a:srgbClr val="000000"/>
                </a:solidFill>
              </a:rPr>
              <a:t>.</a:t>
            </a:r>
          </a:p>
          <a:p>
            <a:pPr marL="108000">
              <a:spcBef>
                <a:spcPts val="1417"/>
              </a:spcBef>
              <a:buClr>
                <a:srgbClr val="000000"/>
              </a:buClr>
              <a:buSzPct val="45000"/>
            </a:pPr>
            <a:r>
              <a:rPr lang="en-US" sz="1400" dirty="0">
                <a:solidFill>
                  <a:srgbClr val="000000"/>
                </a:solidFill>
              </a:rPr>
              <a:t>We then transpose the columns in numeric order, 1 through 4, and read down the columns as is done with columnar transposition. </a:t>
            </a:r>
          </a:p>
          <a:p>
            <a:pPr marL="108000">
              <a:spcBef>
                <a:spcPts val="1417"/>
              </a:spcBef>
              <a:buClr>
                <a:srgbClr val="000000"/>
              </a:buClr>
              <a:buSzPct val="45000"/>
            </a:pPr>
            <a:r>
              <a:rPr lang="en-US" sz="1400" dirty="0">
                <a:solidFill>
                  <a:srgbClr val="000000"/>
                </a:solidFill>
              </a:rPr>
              <a:t>Our ADFGVX ciphertext is now:</a:t>
            </a:r>
          </a:p>
          <a:p>
            <a:pPr marL="108000">
              <a:spcBef>
                <a:spcPts val="1417"/>
              </a:spcBef>
              <a:buClr>
                <a:srgbClr val="000000"/>
              </a:buClr>
              <a:buSzPct val="45000"/>
            </a:pPr>
            <a:r>
              <a:rPr lang="it-IT" sz="1400" b="1" dirty="0">
                <a:solidFill>
                  <a:srgbClr val="000000"/>
                </a:solidFill>
              </a:rPr>
              <a:t>DGFX DXGA GAXX DXFA XGGG</a:t>
            </a:r>
          </a:p>
          <a:p>
            <a:pPr marL="108000">
              <a:spcBef>
                <a:spcPts val="1417"/>
              </a:spcBef>
              <a:buClr>
                <a:srgbClr val="000000"/>
              </a:buClr>
              <a:buSzPct val="45000"/>
            </a:pPr>
            <a:r>
              <a:rPr lang="en-US" sz="1400" dirty="0">
                <a:solidFill>
                  <a:srgbClr val="000000"/>
                </a:solidFill>
              </a:rPr>
              <a:t>In the real world, both the key and the message are likely to be longer than in this example. A common key length was in </a:t>
            </a:r>
            <a:r>
              <a:rPr lang="en-US" sz="1400">
                <a:solidFill>
                  <a:srgbClr val="000000"/>
                </a:solidFill>
              </a:rPr>
              <a:t>the neighborhood </a:t>
            </a:r>
            <a:r>
              <a:rPr lang="en-US" sz="1400" dirty="0">
                <a:solidFill>
                  <a:srgbClr val="000000"/>
                </a:solidFill>
              </a:rPr>
              <a:t>of 20 characters.</a:t>
            </a:r>
          </a:p>
        </p:txBody>
      </p:sp>
      <p:pic>
        <p:nvPicPr>
          <p:cNvPr id="6" name="Picture 5">
            <a:extLst>
              <a:ext uri="{FF2B5EF4-FFF2-40B4-BE49-F238E27FC236}">
                <a16:creationId xmlns:a16="http://schemas.microsoft.com/office/drawing/2014/main" id="{84BECD19-390F-F1C5-4E76-BBFE80D46A1C}"/>
              </a:ext>
            </a:extLst>
          </p:cNvPr>
          <p:cNvPicPr>
            <a:picLocks noChangeAspect="1"/>
          </p:cNvPicPr>
          <p:nvPr/>
        </p:nvPicPr>
        <p:blipFill>
          <a:blip r:embed="rId2"/>
          <a:stretch>
            <a:fillRect/>
          </a:stretch>
        </p:blipFill>
        <p:spPr>
          <a:xfrm>
            <a:off x="5766718" y="4209038"/>
            <a:ext cx="2400124" cy="2652768"/>
          </a:xfrm>
          <a:prstGeom prst="rect">
            <a:avLst/>
          </a:prstGeom>
          <a:ln>
            <a:noFill/>
          </a:ln>
          <a:effectLst>
            <a:outerShdw blurRad="292100" dist="139700" dir="2700000" algn="tl" rotWithShape="0">
              <a:srgbClr val="333333">
                <a:alpha val="65000"/>
              </a:srgbClr>
            </a:outerShdw>
          </a:effectLst>
        </p:spPr>
      </p:pic>
      <p:graphicFrame>
        <p:nvGraphicFramePr>
          <p:cNvPr id="7" name="Table 6">
            <a:extLst>
              <a:ext uri="{FF2B5EF4-FFF2-40B4-BE49-F238E27FC236}">
                <a16:creationId xmlns:a16="http://schemas.microsoft.com/office/drawing/2014/main" id="{E6F8CF0C-D35A-104B-48EF-5DD0F38646BA}"/>
              </a:ext>
            </a:extLst>
          </p:cNvPr>
          <p:cNvGraphicFramePr/>
          <p:nvPr>
            <p:extLst>
              <p:ext uri="{D42A27DB-BD31-4B8C-83A1-F6EECF244321}">
                <p14:modId xmlns:p14="http://schemas.microsoft.com/office/powerpoint/2010/main" val="219238962"/>
              </p:ext>
            </p:extLst>
          </p:nvPr>
        </p:nvGraphicFramePr>
        <p:xfrm>
          <a:off x="5766718" y="1306766"/>
          <a:ext cx="2584176" cy="2098579"/>
        </p:xfrm>
        <a:graphic>
          <a:graphicData uri="http://schemas.openxmlformats.org/drawingml/2006/table">
            <a:tbl>
              <a:tblPr/>
              <a:tblGrid>
                <a:gridCol w="369018">
                  <a:extLst>
                    <a:ext uri="{9D8B030D-6E8A-4147-A177-3AD203B41FA5}">
                      <a16:colId xmlns:a16="http://schemas.microsoft.com/office/drawing/2014/main" val="20000"/>
                    </a:ext>
                  </a:extLst>
                </a:gridCol>
                <a:gridCol w="369018">
                  <a:extLst>
                    <a:ext uri="{9D8B030D-6E8A-4147-A177-3AD203B41FA5}">
                      <a16:colId xmlns:a16="http://schemas.microsoft.com/office/drawing/2014/main" val="20001"/>
                    </a:ext>
                  </a:extLst>
                </a:gridCol>
                <a:gridCol w="369018">
                  <a:extLst>
                    <a:ext uri="{9D8B030D-6E8A-4147-A177-3AD203B41FA5}">
                      <a16:colId xmlns:a16="http://schemas.microsoft.com/office/drawing/2014/main" val="20002"/>
                    </a:ext>
                  </a:extLst>
                </a:gridCol>
                <a:gridCol w="369018">
                  <a:extLst>
                    <a:ext uri="{9D8B030D-6E8A-4147-A177-3AD203B41FA5}">
                      <a16:colId xmlns:a16="http://schemas.microsoft.com/office/drawing/2014/main" val="20003"/>
                    </a:ext>
                  </a:extLst>
                </a:gridCol>
                <a:gridCol w="369018">
                  <a:extLst>
                    <a:ext uri="{9D8B030D-6E8A-4147-A177-3AD203B41FA5}">
                      <a16:colId xmlns:a16="http://schemas.microsoft.com/office/drawing/2014/main" val="20004"/>
                    </a:ext>
                  </a:extLst>
                </a:gridCol>
                <a:gridCol w="369018">
                  <a:extLst>
                    <a:ext uri="{9D8B030D-6E8A-4147-A177-3AD203B41FA5}">
                      <a16:colId xmlns:a16="http://schemas.microsoft.com/office/drawing/2014/main" val="20005"/>
                    </a:ext>
                  </a:extLst>
                </a:gridCol>
                <a:gridCol w="370068">
                  <a:extLst>
                    <a:ext uri="{9D8B030D-6E8A-4147-A177-3AD203B41FA5}">
                      <a16:colId xmlns:a16="http://schemas.microsoft.com/office/drawing/2014/main" val="20006"/>
                    </a:ext>
                  </a:extLst>
                </a:gridCol>
              </a:tblGrid>
              <a:tr h="299797">
                <a:tc>
                  <a:txBody>
                    <a:bodyPr/>
                    <a:lstStyle/>
                    <a:p>
                      <a:pPr indent="0">
                        <a:buNone/>
                      </a:pPr>
                      <a:endParaRPr lang="en-US" sz="1200" b="0" u="none" strike="noStrike" dirty="0">
                        <a:solidFill>
                          <a:srgbClr val="000000"/>
                        </a:solidFill>
                        <a:effectLst/>
                        <a:uFillTx/>
                        <a:latin typeface="Courier New" panose="02070309020205020404" pitchFamily="49" charset="0"/>
                        <a:cs typeface="Courier New" panose="02070309020205020404" pitchFamily="49" charset="0"/>
                      </a:endParaRP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extLst>
                  <a:ext uri="{0D108BD9-81ED-4DB2-BD59-A6C34878D82A}">
                    <a16:rowId xmlns:a16="http://schemas.microsoft.com/office/drawing/2014/main" val="10000"/>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c</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o</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8</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4</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1"/>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m</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k</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3</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a</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z</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9</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2"/>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F</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n</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w</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1</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0</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j</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d</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3"/>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5</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s</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i</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y</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h</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u</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4"/>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p</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l</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v</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b</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6</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r</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extLst>
                  <a:ext uri="{0D108BD9-81ED-4DB2-BD59-A6C34878D82A}">
                    <a16:rowId xmlns:a16="http://schemas.microsoft.com/office/drawing/2014/main" val="10005"/>
                  </a:ext>
                </a:extLst>
              </a:tr>
              <a:tr h="299797">
                <a:tc>
                  <a:txBody>
                    <a:bodyPr/>
                    <a:lstStyle/>
                    <a:p>
                      <a:pPr indent="0">
                        <a:buNone/>
                      </a:pPr>
                      <a:r>
                        <a:rPr lang="en-US" sz="1200" b="1" u="none" strike="noStrike" dirty="0">
                          <a:solidFill>
                            <a:srgbClr val="000000"/>
                          </a:solidFill>
                          <a:effectLst/>
                          <a:uFillTx/>
                          <a:latin typeface="Courier New" panose="02070309020205020404" pitchFamily="49" charset="0"/>
                          <a:cs typeface="Courier New" panose="02070309020205020404" pitchFamily="49" charset="0"/>
                        </a:rPr>
                        <a:t>X</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e</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q</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7</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t</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a:solidFill>
                            <a:srgbClr val="000000"/>
                          </a:solidFill>
                          <a:effectLst/>
                          <a:uFillTx/>
                          <a:latin typeface="Courier New" panose="02070309020205020404" pitchFamily="49" charset="0"/>
                          <a:cs typeface="Courier New" panose="02070309020205020404" pitchFamily="49" charset="0"/>
                        </a:rPr>
                        <a:t>2</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a:lstStyle/>
                    <a:p>
                      <a:pPr indent="0">
                        <a:buNone/>
                      </a:pPr>
                      <a:r>
                        <a:rPr lang="en-US" sz="1200" b="0" u="none" strike="noStrike" dirty="0">
                          <a:solidFill>
                            <a:srgbClr val="000000"/>
                          </a:solidFill>
                          <a:effectLst/>
                          <a:uFillTx/>
                          <a:latin typeface="Courier New" panose="02070309020205020404" pitchFamily="49" charset="0"/>
                          <a:cs typeface="Courier New" panose="02070309020205020404" pitchFamily="49" charset="0"/>
                        </a:rPr>
                        <a:t>g</a:t>
                      </a:r>
                    </a:p>
                  </a:txBody>
                  <a:tcPr marL="90000" marR="90000" marT="46800" marB="468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6248373"/>
      </p:ext>
    </p:extLst>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5298</TotalTime>
  <Words>3575</Words>
  <Application>Microsoft Office PowerPoint</Application>
  <PresentationFormat>Custom</PresentationFormat>
  <Paragraphs>759</Paragraphs>
  <Slides>23</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Aptos</vt:lpstr>
      <vt:lpstr>Aptos Narrow</vt:lpstr>
      <vt:lpstr>Arial</vt:lpstr>
      <vt:lpstr>Calibri</vt:lpstr>
      <vt:lpstr>Courier New</vt:lpstr>
      <vt:lpstr>Neue Haas Grotesk Text Pro</vt:lpstr>
      <vt:lpstr>OpenSymbol</vt:lpstr>
      <vt:lpstr>Symbol</vt:lpstr>
      <vt:lpstr>Times New Roman</vt:lpstr>
      <vt:lpstr>Wingdings</vt:lpstr>
      <vt:lpstr>Office</vt:lpstr>
      <vt:lpstr>1_Office Theme</vt:lpstr>
      <vt:lpstr>Oasis</vt:lpstr>
      <vt:lpstr>Introduction to Cryptology IT-233     Yosef Mendelsohn </vt:lpstr>
      <vt:lpstr>Lecture objectives</vt:lpstr>
      <vt:lpstr>Auguste Kerchoffs Kerchoffs’ Rules</vt:lpstr>
      <vt:lpstr>Kerchoffs’ Rules: K2</vt:lpstr>
      <vt:lpstr>The Mathematicians’ War?</vt:lpstr>
      <vt:lpstr>World War I</vt:lpstr>
      <vt:lpstr>ADFG(V)X: A New Kind of Cipher</vt:lpstr>
      <vt:lpstr>Encryption of ADFGVX: A 2-Step Process</vt:lpstr>
      <vt:lpstr>Encryption of ADFGVX: A 2-Step Process</vt:lpstr>
      <vt:lpstr>Exercise</vt:lpstr>
      <vt:lpstr>Pop-Quiz! Not Really </vt:lpstr>
      <vt:lpstr>ADFGX vs. ADFGVX</vt:lpstr>
      <vt:lpstr>Exercise with guidelines: Encrypt using ADFGX</vt:lpstr>
      <vt:lpstr>Solution to “DETECTIVE”</vt:lpstr>
      <vt:lpstr>Exercise with guidelines: DE-crypt using ADFGX</vt:lpstr>
      <vt:lpstr>Solution to Decipherment Exercise</vt:lpstr>
      <vt:lpstr>Cryptanalysis of ADFGVX</vt:lpstr>
      <vt:lpstr>Cryptanalysis: Painvin’s Approach</vt:lpstr>
      <vt:lpstr>Historical Aftermath</vt:lpstr>
      <vt:lpstr>The Age of Dedicated Crytographic Agencies</vt:lpstr>
      <vt:lpstr>William Friedman</vt:lpstr>
      <vt:lpstr>Herbet O. Yardley</vt:lpstr>
      <vt:lpstr>Yardley’s Post-War Shenanigans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Yosef Mendelsohn</cp:lastModifiedBy>
  <cp:revision>437</cp:revision>
  <dcterms:created xsi:type="dcterms:W3CDTF">2020-03-18T14:42:53Z</dcterms:created>
  <dcterms:modified xsi:type="dcterms:W3CDTF">2025-12-23T00:21:31Z</dcterms:modified>
  <dc:language>en-US</dc:language>
</cp:coreProperties>
</file>