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0" r:id="rId5"/>
  </p:sldMasterIdLst>
  <p:notesMasterIdLst>
    <p:notesMasterId r:id="rId57"/>
  </p:notesMasterIdLst>
  <p:sldIdLst>
    <p:sldId id="2608" r:id="rId6"/>
    <p:sldId id="2633" r:id="rId7"/>
    <p:sldId id="2656" r:id="rId8"/>
    <p:sldId id="2637" r:id="rId9"/>
    <p:sldId id="2639" r:id="rId10"/>
    <p:sldId id="2638" r:id="rId11"/>
    <p:sldId id="2682" r:id="rId12"/>
    <p:sldId id="2644" r:id="rId13"/>
    <p:sldId id="2640" r:id="rId14"/>
    <p:sldId id="2568" r:id="rId15"/>
    <p:sldId id="2641" r:id="rId16"/>
    <p:sldId id="2642" r:id="rId17"/>
    <p:sldId id="2571" r:id="rId18"/>
    <p:sldId id="2643" r:id="rId19"/>
    <p:sldId id="2647" r:id="rId20"/>
    <p:sldId id="2648" r:id="rId21"/>
    <p:sldId id="2649" r:id="rId22"/>
    <p:sldId id="2654" r:id="rId23"/>
    <p:sldId id="2650" r:id="rId24"/>
    <p:sldId id="2652" r:id="rId25"/>
    <p:sldId id="2653" r:id="rId26"/>
    <p:sldId id="2651" r:id="rId27"/>
    <p:sldId id="2678" r:id="rId28"/>
    <p:sldId id="2680" r:id="rId29"/>
    <p:sldId id="2679" r:id="rId30"/>
    <p:sldId id="2655" r:id="rId31"/>
    <p:sldId id="2572" r:id="rId32"/>
    <p:sldId id="309" r:id="rId33"/>
    <p:sldId id="2681" r:id="rId34"/>
    <p:sldId id="2658" r:id="rId35"/>
    <p:sldId id="2657" r:id="rId36"/>
    <p:sldId id="313" r:id="rId37"/>
    <p:sldId id="314" r:id="rId38"/>
    <p:sldId id="316" r:id="rId39"/>
    <p:sldId id="2659" r:id="rId40"/>
    <p:sldId id="2660" r:id="rId41"/>
    <p:sldId id="2661" r:id="rId42"/>
    <p:sldId id="2662" r:id="rId43"/>
    <p:sldId id="2664" r:id="rId44"/>
    <p:sldId id="2665" r:id="rId45"/>
    <p:sldId id="2666" r:id="rId46"/>
    <p:sldId id="2667" r:id="rId47"/>
    <p:sldId id="2668" r:id="rId48"/>
    <p:sldId id="2669" r:id="rId49"/>
    <p:sldId id="2670" r:id="rId50"/>
    <p:sldId id="2674" r:id="rId51"/>
    <p:sldId id="2672" r:id="rId52"/>
    <p:sldId id="2673" r:id="rId53"/>
    <p:sldId id="2675" r:id="rId54"/>
    <p:sldId id="2676" r:id="rId55"/>
    <p:sldId id="267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01" autoAdjust="0"/>
  </p:normalViewPr>
  <p:slideViewPr>
    <p:cSldViewPr>
      <p:cViewPr>
        <p:scale>
          <a:sx n="90" d="100"/>
          <a:sy n="90" d="100"/>
        </p:scale>
        <p:origin x="90"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E0DAD0-1566-4E13-A946-C21150F191D8}"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B5807F4A-1816-491B-9579-D74EF7656603}">
      <dgm:prSet/>
      <dgm:spPr/>
      <dgm:t>
        <a:bodyPr/>
        <a:lstStyle/>
        <a:p>
          <a:pPr>
            <a:lnSpc>
              <a:spcPct val="100000"/>
            </a:lnSpc>
            <a:defRPr b="1"/>
          </a:pPr>
          <a:r>
            <a:rPr lang="en-US"/>
            <a:t>Poly-alphabetic Encryption</a:t>
          </a:r>
        </a:p>
      </dgm:t>
    </dgm:pt>
    <dgm:pt modelId="{58919A95-3B8B-449B-A184-022116B23213}" type="parTrans" cxnId="{C9EFD46E-A845-4BC5-9A1A-EDEE3394883F}">
      <dgm:prSet/>
      <dgm:spPr/>
      <dgm:t>
        <a:bodyPr/>
        <a:lstStyle/>
        <a:p>
          <a:endParaRPr lang="en-US"/>
        </a:p>
      </dgm:t>
    </dgm:pt>
    <dgm:pt modelId="{B2370299-CDF7-454D-B590-FDA4701E98F1}" type="sibTrans" cxnId="{C9EFD46E-A845-4BC5-9A1A-EDEE3394883F}">
      <dgm:prSet/>
      <dgm:spPr/>
      <dgm:t>
        <a:bodyPr/>
        <a:lstStyle/>
        <a:p>
          <a:pPr>
            <a:lnSpc>
              <a:spcPct val="100000"/>
            </a:lnSpc>
            <a:defRPr b="1"/>
          </a:pPr>
          <a:endParaRPr lang="en-US"/>
        </a:p>
      </dgm:t>
    </dgm:pt>
    <dgm:pt modelId="{79414C18-A32F-4049-8FDE-C9E2A39F4443}">
      <dgm:prSet/>
      <dgm:spPr/>
      <dgm:t>
        <a:bodyPr/>
        <a:lstStyle/>
        <a:p>
          <a:pPr>
            <a:lnSpc>
              <a:spcPct val="100000"/>
            </a:lnSpc>
          </a:pPr>
          <a:r>
            <a:rPr lang="en-US"/>
            <a:t>The Vigenere cipher uses </a:t>
          </a:r>
          <a:r>
            <a:rPr lang="en-US" u="sng"/>
            <a:t>multiple</a:t>
          </a:r>
          <a:r>
            <a:rPr lang="en-US"/>
            <a:t> Caesar-shifted alphabets cycling through different keys to encrypt text.</a:t>
          </a:r>
        </a:p>
        <a:p>
          <a:pPr>
            <a:lnSpc>
              <a:spcPct val="100000"/>
            </a:lnSpc>
          </a:pPr>
          <a:r>
            <a:rPr lang="en-US"/>
            <a:t>To date, we have studied only ciphers that work with a </a:t>
          </a:r>
          <a:r>
            <a:rPr lang="en-US" u="sng"/>
            <a:t>single</a:t>
          </a:r>
          <a:r>
            <a:rPr lang="en-US"/>
            <a:t> alaphabet, i.e. one group of substitutions used for all characters in the ciphertext.   </a:t>
          </a:r>
        </a:p>
      </dgm:t>
    </dgm:pt>
    <dgm:pt modelId="{AB72B94F-775D-411B-B458-55E4778866FE}" type="parTrans" cxnId="{708200D1-55EC-4514-894E-0511BA23EBDC}">
      <dgm:prSet/>
      <dgm:spPr/>
      <dgm:t>
        <a:bodyPr/>
        <a:lstStyle/>
        <a:p>
          <a:endParaRPr lang="en-US"/>
        </a:p>
      </dgm:t>
    </dgm:pt>
    <dgm:pt modelId="{3C0B929D-F20D-4943-A07D-C6A98B9D103B}" type="sibTrans" cxnId="{708200D1-55EC-4514-894E-0511BA23EBDC}">
      <dgm:prSet/>
      <dgm:spPr/>
      <dgm:t>
        <a:bodyPr/>
        <a:lstStyle/>
        <a:p>
          <a:endParaRPr lang="en-US"/>
        </a:p>
      </dgm:t>
    </dgm:pt>
    <dgm:pt modelId="{AC1653A0-282D-4053-99FB-90A09C5999A1}">
      <dgm:prSet/>
      <dgm:spPr/>
      <dgm:t>
        <a:bodyPr/>
        <a:lstStyle/>
        <a:p>
          <a:pPr>
            <a:lnSpc>
              <a:spcPct val="100000"/>
            </a:lnSpc>
            <a:defRPr b="1"/>
          </a:pPr>
          <a:r>
            <a:rPr lang="en-US"/>
            <a:t>Keyword-Driven Cipher</a:t>
          </a:r>
        </a:p>
      </dgm:t>
    </dgm:pt>
    <dgm:pt modelId="{6318B55A-9126-431C-A88F-67116DD76055}" type="parTrans" cxnId="{3C518219-72DE-464F-BA95-A5E5D4944839}">
      <dgm:prSet/>
      <dgm:spPr/>
      <dgm:t>
        <a:bodyPr/>
        <a:lstStyle/>
        <a:p>
          <a:endParaRPr lang="en-US"/>
        </a:p>
      </dgm:t>
    </dgm:pt>
    <dgm:pt modelId="{CA9F4F63-A510-4C82-8EFC-A1B504CB3754}" type="sibTrans" cxnId="{3C518219-72DE-464F-BA95-A5E5D4944839}">
      <dgm:prSet/>
      <dgm:spPr/>
      <dgm:t>
        <a:bodyPr/>
        <a:lstStyle/>
        <a:p>
          <a:pPr>
            <a:lnSpc>
              <a:spcPct val="100000"/>
            </a:lnSpc>
            <a:defRPr b="1"/>
          </a:pPr>
          <a:endParaRPr lang="en-US"/>
        </a:p>
      </dgm:t>
    </dgm:pt>
    <dgm:pt modelId="{AD1C1A77-236C-49BF-8767-CD7ABB0711C2}">
      <dgm:prSet/>
      <dgm:spPr/>
      <dgm:t>
        <a:bodyPr/>
        <a:lstStyle/>
        <a:p>
          <a:pPr>
            <a:lnSpc>
              <a:spcPct val="100000"/>
            </a:lnSpc>
          </a:pPr>
          <a:r>
            <a:rPr lang="en-US"/>
            <a:t>A </a:t>
          </a:r>
          <a:r>
            <a:rPr lang="en-US" u="sng"/>
            <a:t>keyword</a:t>
          </a:r>
          <a:r>
            <a:rPr lang="en-US"/>
            <a:t> determines which alphabet is used for each letter, increasing encryption complexity.</a:t>
          </a:r>
        </a:p>
      </dgm:t>
    </dgm:pt>
    <dgm:pt modelId="{7EA432C2-07AB-4FC8-AAE1-8370623801E0}" type="parTrans" cxnId="{3B4694D8-DE93-4FE8-8C10-E2659C5154C3}">
      <dgm:prSet/>
      <dgm:spPr/>
      <dgm:t>
        <a:bodyPr/>
        <a:lstStyle/>
        <a:p>
          <a:endParaRPr lang="en-US"/>
        </a:p>
      </dgm:t>
    </dgm:pt>
    <dgm:pt modelId="{9A0B1A4B-2F4E-4053-8208-7B7980A651E8}" type="sibTrans" cxnId="{3B4694D8-DE93-4FE8-8C10-E2659C5154C3}">
      <dgm:prSet/>
      <dgm:spPr/>
      <dgm:t>
        <a:bodyPr/>
        <a:lstStyle/>
        <a:p>
          <a:endParaRPr lang="en-US"/>
        </a:p>
      </dgm:t>
    </dgm:pt>
    <dgm:pt modelId="{7E91A53A-211A-4EC9-8574-11843A16E48F}">
      <dgm:prSet/>
      <dgm:spPr/>
      <dgm:t>
        <a:bodyPr/>
        <a:lstStyle/>
        <a:p>
          <a:pPr>
            <a:lnSpc>
              <a:spcPct val="100000"/>
            </a:lnSpc>
            <a:defRPr b="1"/>
          </a:pPr>
          <a:r>
            <a:rPr lang="en-US"/>
            <a:t>Enhanced Security</a:t>
          </a:r>
        </a:p>
      </dgm:t>
    </dgm:pt>
    <dgm:pt modelId="{FA7A80E2-518D-41A9-8088-20891F8F10CC}" type="parTrans" cxnId="{F69BE3BB-6081-45CA-88EE-F8B9817405CA}">
      <dgm:prSet/>
      <dgm:spPr/>
      <dgm:t>
        <a:bodyPr/>
        <a:lstStyle/>
        <a:p>
          <a:endParaRPr lang="en-US"/>
        </a:p>
      </dgm:t>
    </dgm:pt>
    <dgm:pt modelId="{C6C330DC-8528-4DA6-BA0E-729A6BF58CCB}" type="sibTrans" cxnId="{F69BE3BB-6081-45CA-88EE-F8B9817405CA}">
      <dgm:prSet/>
      <dgm:spPr/>
      <dgm:t>
        <a:bodyPr/>
        <a:lstStyle/>
        <a:p>
          <a:endParaRPr lang="en-US"/>
        </a:p>
      </dgm:t>
    </dgm:pt>
    <dgm:pt modelId="{DA6D8D3D-BF71-4276-A8BB-60B4B271BD16}">
      <dgm:prSet/>
      <dgm:spPr/>
      <dgm:t>
        <a:bodyPr/>
        <a:lstStyle/>
        <a:p>
          <a:pPr>
            <a:lnSpc>
              <a:spcPct val="100000"/>
            </a:lnSpc>
          </a:pPr>
          <a:r>
            <a:rPr lang="en-US"/>
            <a:t>The effect of using multiple alphabets for substitution (polyalphabetic substitution) is to make frequency analysis significantly harder. We say that it “flattens” the frequency distribution of the letters.</a:t>
          </a:r>
        </a:p>
        <a:p>
          <a:pPr>
            <a:lnSpc>
              <a:spcPct val="100000"/>
            </a:lnSpc>
          </a:pPr>
          <a:r>
            <a:rPr lang="en-US"/>
            <a:t>In other words, Vigenère cipher disguises repeating plaintext patterns, making frequency analysis difficult and enhancing security.</a:t>
          </a:r>
        </a:p>
      </dgm:t>
    </dgm:pt>
    <dgm:pt modelId="{2CFC48EC-7348-4247-87A1-77B4821AA611}" type="parTrans" cxnId="{8005E04B-D870-4F48-BD2D-DCA8FFF9192E}">
      <dgm:prSet/>
      <dgm:spPr/>
      <dgm:t>
        <a:bodyPr/>
        <a:lstStyle/>
        <a:p>
          <a:endParaRPr lang="en-US"/>
        </a:p>
      </dgm:t>
    </dgm:pt>
    <dgm:pt modelId="{7DD66CA3-576C-42DB-964C-28C5E99679DB}" type="sibTrans" cxnId="{8005E04B-D870-4F48-BD2D-DCA8FFF9192E}">
      <dgm:prSet/>
      <dgm:spPr/>
      <dgm:t>
        <a:bodyPr/>
        <a:lstStyle/>
        <a:p>
          <a:endParaRPr lang="en-US"/>
        </a:p>
      </dgm:t>
    </dgm:pt>
    <dgm:pt modelId="{1EBA0066-3596-4B3C-A355-832024876866}" type="pres">
      <dgm:prSet presAssocID="{D9E0DAD0-1566-4E13-A946-C21150F191D8}" presName="Root" presStyleCnt="0">
        <dgm:presLayoutVars>
          <dgm:dir/>
          <dgm:resizeHandles val="exact"/>
        </dgm:presLayoutVars>
      </dgm:prSet>
      <dgm:spPr/>
    </dgm:pt>
    <dgm:pt modelId="{93AEF196-8209-4B60-B806-E0F7F957060E}" type="pres">
      <dgm:prSet presAssocID="{B5807F4A-1816-491B-9579-D74EF7656603}" presName="Composite" presStyleCnt="0"/>
      <dgm:spPr/>
    </dgm:pt>
    <dgm:pt modelId="{6BDE43C2-756B-4316-BD1E-F7C7A80C7A55}" type="pres">
      <dgm:prSet presAssocID="{B5807F4A-1816-491B-9579-D74EF7656603}"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4257" r="18996" b="4"/>
          <a:stretch/>
        </a:blipFill>
      </dgm:spPr>
      <dgm:extLst>
        <a:ext uri="{E40237B7-FDA0-4F09-8148-C483321AD2D9}">
          <dgm14:cNvPr xmlns:dgm14="http://schemas.microsoft.com/office/drawing/2010/diagram" id="0" name="" descr="Letters, numbers, letterpress, metal, newspaper"/>
        </a:ext>
      </dgm:extLst>
    </dgm:pt>
    <dgm:pt modelId="{DA25AA17-CE0E-4408-817F-7B5D7E4268A7}" type="pres">
      <dgm:prSet presAssocID="{B5807F4A-1816-491B-9579-D74EF7656603}" presName="Subtitle" presStyleLbl="revTx" presStyleIdx="0" presStyleCnt="6">
        <dgm:presLayoutVars>
          <dgm:chMax val="0"/>
          <dgm:bulletEnabled/>
        </dgm:presLayoutVars>
      </dgm:prSet>
      <dgm:spPr/>
    </dgm:pt>
    <dgm:pt modelId="{2B2306D3-B1F1-4F5C-A738-7612B34A65CE}" type="pres">
      <dgm:prSet presAssocID="{B5807F4A-1816-491B-9579-D74EF7656603}" presName="Description" presStyleLbl="revTx" presStyleIdx="1" presStyleCnt="6">
        <dgm:presLayoutVars>
          <dgm:bulletEnabled/>
        </dgm:presLayoutVars>
      </dgm:prSet>
      <dgm:spPr/>
    </dgm:pt>
    <dgm:pt modelId="{2002F943-536A-40AB-AE40-1D34C634811A}" type="pres">
      <dgm:prSet presAssocID="{B2370299-CDF7-454D-B590-FDA4701E98F1}" presName="sibTrans" presStyleLbl="sibTrans2D1" presStyleIdx="0" presStyleCnt="0"/>
      <dgm:spPr/>
    </dgm:pt>
    <dgm:pt modelId="{CD7AD554-967D-4334-8B7E-71784F395610}" type="pres">
      <dgm:prSet presAssocID="{AC1653A0-282D-4053-99FB-90A09C5999A1}" presName="Composite" presStyleCnt="0"/>
      <dgm:spPr/>
    </dgm:pt>
    <dgm:pt modelId="{328BB1A3-C454-4E3A-BA8D-95A8B8A58433}" type="pres">
      <dgm:prSet presAssocID="{AC1653A0-282D-4053-99FB-90A09C5999A1}"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22724" r="2278" b="3"/>
          <a:stretch/>
        </a:blipFill>
      </dgm:spPr>
      <dgm:extLst>
        <a:ext uri="{E40237B7-FDA0-4F09-8148-C483321AD2D9}">
          <dgm14:cNvPr xmlns:dgm14="http://schemas.microsoft.com/office/drawing/2010/diagram" id="0" name="" descr="Concept shot of alphabet soup with computer keys in a bowl with a spoon.  See also"/>
        </a:ext>
      </dgm:extLst>
    </dgm:pt>
    <dgm:pt modelId="{9E0FEEBB-B42B-4819-9BB4-48FCAEBFE199}" type="pres">
      <dgm:prSet presAssocID="{AC1653A0-282D-4053-99FB-90A09C5999A1}" presName="Subtitle" presStyleLbl="revTx" presStyleIdx="2" presStyleCnt="6">
        <dgm:presLayoutVars>
          <dgm:chMax val="0"/>
          <dgm:bulletEnabled/>
        </dgm:presLayoutVars>
      </dgm:prSet>
      <dgm:spPr/>
    </dgm:pt>
    <dgm:pt modelId="{F686E273-B4A0-4A97-9F96-23116F61B755}" type="pres">
      <dgm:prSet presAssocID="{AC1653A0-282D-4053-99FB-90A09C5999A1}" presName="Description" presStyleLbl="revTx" presStyleIdx="3" presStyleCnt="6">
        <dgm:presLayoutVars>
          <dgm:bulletEnabled/>
        </dgm:presLayoutVars>
      </dgm:prSet>
      <dgm:spPr/>
    </dgm:pt>
    <dgm:pt modelId="{1D859B20-B53C-4B7E-8D88-A06F5AE8DCEB}" type="pres">
      <dgm:prSet presAssocID="{CA9F4F63-A510-4C82-8EFC-A1B504CB3754}" presName="sibTrans" presStyleLbl="sibTrans2D1" presStyleIdx="0" presStyleCnt="0"/>
      <dgm:spPr/>
    </dgm:pt>
    <dgm:pt modelId="{F04EF93C-481C-4DF0-9E87-56502A2518FF}" type="pres">
      <dgm:prSet presAssocID="{7E91A53A-211A-4EC9-8574-11843A16E48F}" presName="Composite" presStyleCnt="0"/>
      <dgm:spPr/>
    </dgm:pt>
    <dgm:pt modelId="{7343333C-F8CB-473C-A305-1D1C1080AC9E}" type="pres">
      <dgm:prSet presAssocID="{7E91A53A-211A-4EC9-8574-11843A16E48F}"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20075" r="26928" b="6"/>
          <a:stretch/>
        </a:blipFill>
      </dgm:spPr>
      <dgm:extLst>
        <a:ext uri="{E40237B7-FDA0-4F09-8148-C483321AD2D9}">
          <dgm14:cNvPr xmlns:dgm14="http://schemas.microsoft.com/office/drawing/2010/diagram" id="0" name="" descr="Flag of the Federated States of Micronesia on a computer binary codes falling from the top and fading away."/>
        </a:ext>
      </dgm:extLst>
    </dgm:pt>
    <dgm:pt modelId="{F8676C12-E42A-453E-82CF-F2BEA97D386B}" type="pres">
      <dgm:prSet presAssocID="{7E91A53A-211A-4EC9-8574-11843A16E48F}" presName="Subtitle" presStyleLbl="revTx" presStyleIdx="4" presStyleCnt="6">
        <dgm:presLayoutVars>
          <dgm:chMax val="0"/>
          <dgm:bulletEnabled/>
        </dgm:presLayoutVars>
      </dgm:prSet>
      <dgm:spPr/>
    </dgm:pt>
    <dgm:pt modelId="{8FCC68F2-1BF3-4E9E-85DC-4FA8D0C52A52}" type="pres">
      <dgm:prSet presAssocID="{7E91A53A-211A-4EC9-8574-11843A16E48F}" presName="Description" presStyleLbl="revTx" presStyleIdx="5" presStyleCnt="6" custLinFactNeighborX="0" custLinFactNeighborY="5416">
        <dgm:presLayoutVars>
          <dgm:bulletEnabled/>
        </dgm:presLayoutVars>
      </dgm:prSet>
      <dgm:spPr/>
    </dgm:pt>
  </dgm:ptLst>
  <dgm:cxnLst>
    <dgm:cxn modelId="{12C61B03-C702-4853-9B5B-5BEBC9F4586B}" type="presOf" srcId="{AC1653A0-282D-4053-99FB-90A09C5999A1}" destId="{9E0FEEBB-B42B-4819-9BB4-48FCAEBFE199}" srcOrd="0" destOrd="0" presId="urn:microsoft.com/office/officeart/2024/3/layout/verticalVisualTextBlock1"/>
    <dgm:cxn modelId="{3C518219-72DE-464F-BA95-A5E5D4944839}" srcId="{D9E0DAD0-1566-4E13-A946-C21150F191D8}" destId="{AC1653A0-282D-4053-99FB-90A09C5999A1}" srcOrd="1" destOrd="0" parTransId="{6318B55A-9126-431C-A88F-67116DD76055}" sibTransId="{CA9F4F63-A510-4C82-8EFC-A1B504CB3754}"/>
    <dgm:cxn modelId="{E8A76F24-0A46-4A56-AAFC-694095599D99}" type="presOf" srcId="{79414C18-A32F-4049-8FDE-C9E2A39F4443}" destId="{2B2306D3-B1F1-4F5C-A738-7612B34A65CE}" srcOrd="0" destOrd="0" presId="urn:microsoft.com/office/officeart/2024/3/layout/verticalVisualTextBlock1"/>
    <dgm:cxn modelId="{99EF182D-F4FF-4756-97F4-ECB76CFD793C}" type="presOf" srcId="{D9E0DAD0-1566-4E13-A946-C21150F191D8}" destId="{1EBA0066-3596-4B3C-A355-832024876866}" srcOrd="0" destOrd="0" presId="urn:microsoft.com/office/officeart/2024/3/layout/verticalVisualTextBlock1"/>
    <dgm:cxn modelId="{95E1B141-20B5-46D2-BC2A-CC30B1601B9A}" type="presOf" srcId="{CA9F4F63-A510-4C82-8EFC-A1B504CB3754}" destId="{1D859B20-B53C-4B7E-8D88-A06F5AE8DCEB}" srcOrd="0" destOrd="0" presId="urn:microsoft.com/office/officeart/2024/3/layout/verticalVisualTextBlock1"/>
    <dgm:cxn modelId="{07BA2C47-4B75-47E9-AD78-2CE10ECF1EBC}" type="presOf" srcId="{7E91A53A-211A-4EC9-8574-11843A16E48F}" destId="{F8676C12-E42A-453E-82CF-F2BEA97D386B}" srcOrd="0" destOrd="0" presId="urn:microsoft.com/office/officeart/2024/3/layout/verticalVisualTextBlock1"/>
    <dgm:cxn modelId="{8005E04B-D870-4F48-BD2D-DCA8FFF9192E}" srcId="{7E91A53A-211A-4EC9-8574-11843A16E48F}" destId="{DA6D8D3D-BF71-4276-A8BB-60B4B271BD16}" srcOrd="0" destOrd="0" parTransId="{2CFC48EC-7348-4247-87A1-77B4821AA611}" sibTransId="{7DD66CA3-576C-42DB-964C-28C5E99679DB}"/>
    <dgm:cxn modelId="{C9EFD46E-A845-4BC5-9A1A-EDEE3394883F}" srcId="{D9E0DAD0-1566-4E13-A946-C21150F191D8}" destId="{B5807F4A-1816-491B-9579-D74EF7656603}" srcOrd="0" destOrd="0" parTransId="{58919A95-3B8B-449B-A184-022116B23213}" sibTransId="{B2370299-CDF7-454D-B590-FDA4701E98F1}"/>
    <dgm:cxn modelId="{CD203A87-932B-49E7-8741-75A5120DDDAE}" type="presOf" srcId="{B5807F4A-1816-491B-9579-D74EF7656603}" destId="{DA25AA17-CE0E-4408-817F-7B5D7E4268A7}" srcOrd="0" destOrd="0" presId="urn:microsoft.com/office/officeart/2024/3/layout/verticalVisualTextBlock1"/>
    <dgm:cxn modelId="{9C00FC9C-1CAD-465B-A619-04CEF35E4CAA}" type="presOf" srcId="{AD1C1A77-236C-49BF-8767-CD7ABB0711C2}" destId="{F686E273-B4A0-4A97-9F96-23116F61B755}" srcOrd="0" destOrd="0" presId="urn:microsoft.com/office/officeart/2024/3/layout/verticalVisualTextBlock1"/>
    <dgm:cxn modelId="{D70E4AB4-6BD0-4327-BD9E-DC1BCA209681}" type="presOf" srcId="{DA6D8D3D-BF71-4276-A8BB-60B4B271BD16}" destId="{8FCC68F2-1BF3-4E9E-85DC-4FA8D0C52A52}" srcOrd="0" destOrd="0" presId="urn:microsoft.com/office/officeart/2024/3/layout/verticalVisualTextBlock1"/>
    <dgm:cxn modelId="{F69BE3BB-6081-45CA-88EE-F8B9817405CA}" srcId="{D9E0DAD0-1566-4E13-A946-C21150F191D8}" destId="{7E91A53A-211A-4EC9-8574-11843A16E48F}" srcOrd="2" destOrd="0" parTransId="{FA7A80E2-518D-41A9-8088-20891F8F10CC}" sibTransId="{C6C330DC-8528-4DA6-BA0E-729A6BF58CCB}"/>
    <dgm:cxn modelId="{708200D1-55EC-4514-894E-0511BA23EBDC}" srcId="{B5807F4A-1816-491B-9579-D74EF7656603}" destId="{79414C18-A32F-4049-8FDE-C9E2A39F4443}" srcOrd="0" destOrd="0" parTransId="{AB72B94F-775D-411B-B458-55E4778866FE}" sibTransId="{3C0B929D-F20D-4943-A07D-C6A98B9D103B}"/>
    <dgm:cxn modelId="{3B4694D8-DE93-4FE8-8C10-E2659C5154C3}" srcId="{AC1653A0-282D-4053-99FB-90A09C5999A1}" destId="{AD1C1A77-236C-49BF-8767-CD7ABB0711C2}" srcOrd="0" destOrd="0" parTransId="{7EA432C2-07AB-4FC8-AAE1-8370623801E0}" sibTransId="{9A0B1A4B-2F4E-4053-8208-7B7980A651E8}"/>
    <dgm:cxn modelId="{1FAD59DB-3D5B-40E3-A74A-807EEF3585C0}" type="presOf" srcId="{B2370299-CDF7-454D-B590-FDA4701E98F1}" destId="{2002F943-536A-40AB-AE40-1D34C634811A}" srcOrd="0" destOrd="0" presId="urn:microsoft.com/office/officeart/2024/3/layout/verticalVisualTextBlock1"/>
    <dgm:cxn modelId="{1D1536F2-2DE6-437F-B495-A79369138817}" type="presParOf" srcId="{1EBA0066-3596-4B3C-A355-832024876866}" destId="{93AEF196-8209-4B60-B806-E0F7F957060E}" srcOrd="0" destOrd="0" presId="urn:microsoft.com/office/officeart/2024/3/layout/verticalVisualTextBlock1"/>
    <dgm:cxn modelId="{85EF35D7-D898-4FCD-B2B8-63C878E61CC5}" type="presParOf" srcId="{93AEF196-8209-4B60-B806-E0F7F957060E}" destId="{6BDE43C2-756B-4316-BD1E-F7C7A80C7A55}" srcOrd="0" destOrd="0" presId="urn:microsoft.com/office/officeart/2024/3/layout/verticalVisualTextBlock1"/>
    <dgm:cxn modelId="{8447EDB4-8A93-40A5-95C3-55D80F249D97}" type="presParOf" srcId="{93AEF196-8209-4B60-B806-E0F7F957060E}" destId="{DA25AA17-CE0E-4408-817F-7B5D7E4268A7}" srcOrd="1" destOrd="0" presId="urn:microsoft.com/office/officeart/2024/3/layout/verticalVisualTextBlock1"/>
    <dgm:cxn modelId="{E63A3AF1-66DF-46EA-801D-FDCC2F03CBE9}" type="presParOf" srcId="{93AEF196-8209-4B60-B806-E0F7F957060E}" destId="{2B2306D3-B1F1-4F5C-A738-7612B34A65CE}" srcOrd="2" destOrd="0" presId="urn:microsoft.com/office/officeart/2024/3/layout/verticalVisualTextBlock1"/>
    <dgm:cxn modelId="{77F81939-8DD2-4F54-BA1A-C4A86AFB5330}" type="presParOf" srcId="{1EBA0066-3596-4B3C-A355-832024876866}" destId="{2002F943-536A-40AB-AE40-1D34C634811A}" srcOrd="1" destOrd="0" presId="urn:microsoft.com/office/officeart/2024/3/layout/verticalVisualTextBlock1"/>
    <dgm:cxn modelId="{4C00517A-ADCB-4F29-B323-2A186D1B34AC}" type="presParOf" srcId="{1EBA0066-3596-4B3C-A355-832024876866}" destId="{CD7AD554-967D-4334-8B7E-71784F395610}" srcOrd="2" destOrd="0" presId="urn:microsoft.com/office/officeart/2024/3/layout/verticalVisualTextBlock1"/>
    <dgm:cxn modelId="{4E671FEC-C3D2-4498-837B-0F5628F31A94}" type="presParOf" srcId="{CD7AD554-967D-4334-8B7E-71784F395610}" destId="{328BB1A3-C454-4E3A-BA8D-95A8B8A58433}" srcOrd="0" destOrd="0" presId="urn:microsoft.com/office/officeart/2024/3/layout/verticalVisualTextBlock1"/>
    <dgm:cxn modelId="{BF16CA8E-E995-4BDD-AE40-5997BEA3EBB3}" type="presParOf" srcId="{CD7AD554-967D-4334-8B7E-71784F395610}" destId="{9E0FEEBB-B42B-4819-9BB4-48FCAEBFE199}" srcOrd="1" destOrd="0" presId="urn:microsoft.com/office/officeart/2024/3/layout/verticalVisualTextBlock1"/>
    <dgm:cxn modelId="{83AE5BFC-8DDC-4187-B2E4-33744281F74F}" type="presParOf" srcId="{CD7AD554-967D-4334-8B7E-71784F395610}" destId="{F686E273-B4A0-4A97-9F96-23116F61B755}" srcOrd="2" destOrd="0" presId="urn:microsoft.com/office/officeart/2024/3/layout/verticalVisualTextBlock1"/>
    <dgm:cxn modelId="{D0CD5D18-51D9-4D3A-9DF8-9C93572509D8}" type="presParOf" srcId="{1EBA0066-3596-4B3C-A355-832024876866}" destId="{1D859B20-B53C-4B7E-8D88-A06F5AE8DCEB}" srcOrd="3" destOrd="0" presId="urn:microsoft.com/office/officeart/2024/3/layout/verticalVisualTextBlock1"/>
    <dgm:cxn modelId="{CD609B16-4B8B-437D-AAD2-D939FD32C259}" type="presParOf" srcId="{1EBA0066-3596-4B3C-A355-832024876866}" destId="{F04EF93C-481C-4DF0-9E87-56502A2518FF}" srcOrd="4" destOrd="0" presId="urn:microsoft.com/office/officeart/2024/3/layout/verticalVisualTextBlock1"/>
    <dgm:cxn modelId="{0B12DCDE-B8E2-4618-A591-3B416F4A2D25}" type="presParOf" srcId="{F04EF93C-481C-4DF0-9E87-56502A2518FF}" destId="{7343333C-F8CB-473C-A305-1D1C1080AC9E}" srcOrd="0" destOrd="0" presId="urn:microsoft.com/office/officeart/2024/3/layout/verticalVisualTextBlock1"/>
    <dgm:cxn modelId="{E83086E0-9284-4F8D-A9B6-17A08D0962AD}" type="presParOf" srcId="{F04EF93C-481C-4DF0-9E87-56502A2518FF}" destId="{F8676C12-E42A-453E-82CF-F2BEA97D386B}" srcOrd="1" destOrd="0" presId="urn:microsoft.com/office/officeart/2024/3/layout/verticalVisualTextBlock1"/>
    <dgm:cxn modelId="{0568D8CE-F869-4A0F-92DD-B40791F587BB}" type="presParOf" srcId="{F04EF93C-481C-4DF0-9E87-56502A2518FF}" destId="{8FCC68F2-1BF3-4E9E-85DC-4FA8D0C52A52}"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E43C2-756B-4316-BD1E-F7C7A80C7A55}">
      <dsp:nvSpPr>
        <dsp:cNvPr id="0" name=""/>
        <dsp:cNvSpPr/>
      </dsp:nvSpPr>
      <dsp:spPr>
        <a:xfrm>
          <a:off x="0" y="0"/>
          <a:ext cx="1320259" cy="132025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4257" r="18996" b="4"/>
          <a:stretch/>
        </a:blipFill>
        <a:ln>
          <a:noFill/>
        </a:ln>
        <a:effectLst/>
      </dsp:spPr>
      <dsp:style>
        <a:lnRef idx="0">
          <a:scrgbClr r="0" g="0" b="0"/>
        </a:lnRef>
        <a:fillRef idx="3">
          <a:scrgbClr r="0" g="0" b="0"/>
        </a:fillRef>
        <a:effectRef idx="2">
          <a:scrgbClr r="0" g="0" b="0"/>
        </a:effectRef>
        <a:fontRef idx="minor">
          <a:schemeClr val="lt1"/>
        </a:fontRef>
      </dsp:style>
    </dsp:sp>
    <dsp:sp modelId="{DA25AA17-CE0E-4408-817F-7B5D7E4268A7}">
      <dsp:nvSpPr>
        <dsp:cNvPr id="0" name=""/>
        <dsp:cNvSpPr/>
      </dsp:nvSpPr>
      <dsp:spPr>
        <a:xfrm>
          <a:off x="1500259" y="0"/>
          <a:ext cx="9015340" cy="34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Poly-alphabetic Encryption</a:t>
          </a:r>
        </a:p>
      </dsp:txBody>
      <dsp:txXfrm>
        <a:off x="1500259" y="0"/>
        <a:ext cx="9015340" cy="349157"/>
      </dsp:txXfrm>
    </dsp:sp>
    <dsp:sp modelId="{2B2306D3-B1F1-4F5C-A738-7612B34A65CE}">
      <dsp:nvSpPr>
        <dsp:cNvPr id="0" name=""/>
        <dsp:cNvSpPr/>
      </dsp:nvSpPr>
      <dsp:spPr>
        <a:xfrm>
          <a:off x="1500259" y="349157"/>
          <a:ext cx="9015340" cy="94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The Vigenere cipher uses </a:t>
          </a:r>
          <a:r>
            <a:rPr lang="en-US" sz="1300" u="sng" kern="1200"/>
            <a:t>multiple</a:t>
          </a:r>
          <a:r>
            <a:rPr lang="en-US" sz="1300" kern="1200"/>
            <a:t> Caesar-shifted alphabets cycling through different keys to encrypt text.</a:t>
          </a:r>
        </a:p>
        <a:p>
          <a:pPr marL="0" lvl="0" indent="0" algn="l" defTabSz="577850">
            <a:lnSpc>
              <a:spcPct val="100000"/>
            </a:lnSpc>
            <a:spcBef>
              <a:spcPct val="0"/>
            </a:spcBef>
            <a:spcAft>
              <a:spcPct val="35000"/>
            </a:spcAft>
            <a:buNone/>
          </a:pPr>
          <a:r>
            <a:rPr lang="en-US" sz="1300" kern="1200"/>
            <a:t>To date, we have studied only ciphers that work with a </a:t>
          </a:r>
          <a:r>
            <a:rPr lang="en-US" sz="1300" u="sng" kern="1200"/>
            <a:t>single</a:t>
          </a:r>
          <a:r>
            <a:rPr lang="en-US" sz="1300" kern="1200"/>
            <a:t> alaphabet, i.e. one group of substitutions used for all characters in the ciphertext.   </a:t>
          </a:r>
        </a:p>
      </dsp:txBody>
      <dsp:txXfrm>
        <a:off x="1500259" y="349157"/>
        <a:ext cx="9015340" cy="945128"/>
      </dsp:txXfrm>
    </dsp:sp>
    <dsp:sp modelId="{328BB1A3-C454-4E3A-BA8D-95A8B8A58433}">
      <dsp:nvSpPr>
        <dsp:cNvPr id="0" name=""/>
        <dsp:cNvSpPr/>
      </dsp:nvSpPr>
      <dsp:spPr>
        <a:xfrm>
          <a:off x="0" y="1425880"/>
          <a:ext cx="1320259" cy="132025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22724" r="2278" b="3"/>
          <a:stretch/>
        </a:blipFill>
        <a:ln>
          <a:noFill/>
        </a:ln>
        <a:effectLst/>
      </dsp:spPr>
      <dsp:style>
        <a:lnRef idx="0">
          <a:scrgbClr r="0" g="0" b="0"/>
        </a:lnRef>
        <a:fillRef idx="3">
          <a:scrgbClr r="0" g="0" b="0"/>
        </a:fillRef>
        <a:effectRef idx="2">
          <a:scrgbClr r="0" g="0" b="0"/>
        </a:effectRef>
        <a:fontRef idx="minor">
          <a:schemeClr val="lt1"/>
        </a:fontRef>
      </dsp:style>
    </dsp:sp>
    <dsp:sp modelId="{9E0FEEBB-B42B-4819-9BB4-48FCAEBFE199}">
      <dsp:nvSpPr>
        <dsp:cNvPr id="0" name=""/>
        <dsp:cNvSpPr/>
      </dsp:nvSpPr>
      <dsp:spPr>
        <a:xfrm>
          <a:off x="1500259" y="1425880"/>
          <a:ext cx="9015340" cy="34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Keyword-Driven Cipher</a:t>
          </a:r>
        </a:p>
      </dsp:txBody>
      <dsp:txXfrm>
        <a:off x="1500259" y="1425880"/>
        <a:ext cx="9015340" cy="349157"/>
      </dsp:txXfrm>
    </dsp:sp>
    <dsp:sp modelId="{F686E273-B4A0-4A97-9F96-23116F61B755}">
      <dsp:nvSpPr>
        <dsp:cNvPr id="0" name=""/>
        <dsp:cNvSpPr/>
      </dsp:nvSpPr>
      <dsp:spPr>
        <a:xfrm>
          <a:off x="1500259" y="1775038"/>
          <a:ext cx="9015340" cy="945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A </a:t>
          </a:r>
          <a:r>
            <a:rPr lang="en-US" sz="1300" u="sng" kern="1200"/>
            <a:t>keyword</a:t>
          </a:r>
          <a:r>
            <a:rPr lang="en-US" sz="1300" kern="1200"/>
            <a:t> determines which alphabet is used for each letter, increasing encryption complexity.</a:t>
          </a:r>
        </a:p>
      </dsp:txBody>
      <dsp:txXfrm>
        <a:off x="1500259" y="1775038"/>
        <a:ext cx="9015340" cy="945128"/>
      </dsp:txXfrm>
    </dsp:sp>
    <dsp:sp modelId="{7343333C-F8CB-473C-A305-1D1C1080AC9E}">
      <dsp:nvSpPr>
        <dsp:cNvPr id="0" name=""/>
        <dsp:cNvSpPr/>
      </dsp:nvSpPr>
      <dsp:spPr>
        <a:xfrm>
          <a:off x="0" y="2851760"/>
          <a:ext cx="1320259" cy="132025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20075" r="26928" b="6"/>
          <a:stretch/>
        </a:blipFill>
        <a:ln>
          <a:noFill/>
        </a:ln>
        <a:effectLst/>
      </dsp:spPr>
      <dsp:style>
        <a:lnRef idx="0">
          <a:scrgbClr r="0" g="0" b="0"/>
        </a:lnRef>
        <a:fillRef idx="3">
          <a:scrgbClr r="0" g="0" b="0"/>
        </a:fillRef>
        <a:effectRef idx="2">
          <a:scrgbClr r="0" g="0" b="0"/>
        </a:effectRef>
        <a:fontRef idx="minor">
          <a:schemeClr val="lt1"/>
        </a:fontRef>
      </dsp:style>
    </dsp:sp>
    <dsp:sp modelId="{F8676C12-E42A-453E-82CF-F2BEA97D386B}">
      <dsp:nvSpPr>
        <dsp:cNvPr id="0" name=""/>
        <dsp:cNvSpPr/>
      </dsp:nvSpPr>
      <dsp:spPr>
        <a:xfrm>
          <a:off x="1500259" y="2851760"/>
          <a:ext cx="9015340" cy="349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21590" bIns="21590" numCol="1" spcCol="1270" anchor="t" anchorCtr="0">
          <a:noAutofit/>
        </a:bodyPr>
        <a:lstStyle/>
        <a:p>
          <a:pPr marL="0" lvl="0" indent="0" algn="l" defTabSz="755650">
            <a:lnSpc>
              <a:spcPct val="100000"/>
            </a:lnSpc>
            <a:spcBef>
              <a:spcPct val="0"/>
            </a:spcBef>
            <a:spcAft>
              <a:spcPct val="35000"/>
            </a:spcAft>
            <a:buNone/>
            <a:defRPr b="1"/>
          </a:pPr>
          <a:r>
            <a:rPr lang="en-US" sz="1700" kern="1200"/>
            <a:t>Enhanced Security</a:t>
          </a:r>
        </a:p>
      </dsp:txBody>
      <dsp:txXfrm>
        <a:off x="1500259" y="2851760"/>
        <a:ext cx="9015340" cy="349157"/>
      </dsp:txXfrm>
    </dsp:sp>
    <dsp:sp modelId="{8FCC68F2-1BF3-4E9E-85DC-4FA8D0C52A52}">
      <dsp:nvSpPr>
        <dsp:cNvPr id="0" name=""/>
        <dsp:cNvSpPr/>
      </dsp:nvSpPr>
      <dsp:spPr>
        <a:xfrm>
          <a:off x="1500259" y="3201570"/>
          <a:ext cx="9015340" cy="971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16510" bIns="16510" numCol="1" spcCol="1270" anchor="t" anchorCtr="0">
          <a:noAutofit/>
        </a:bodyPr>
        <a:lstStyle/>
        <a:p>
          <a:pPr marL="0" lvl="0" indent="0" algn="l" defTabSz="577850">
            <a:lnSpc>
              <a:spcPct val="100000"/>
            </a:lnSpc>
            <a:spcBef>
              <a:spcPct val="0"/>
            </a:spcBef>
            <a:spcAft>
              <a:spcPct val="35000"/>
            </a:spcAft>
            <a:buNone/>
          </a:pPr>
          <a:r>
            <a:rPr lang="en-US" sz="1300" kern="1200"/>
            <a:t>The effect of using multiple alphabets for substitution (polyalphabetic substitution) is to make frequency analysis significantly harder. We say that it “flattens” the frequency distribution of the letters.</a:t>
          </a:r>
        </a:p>
        <a:p>
          <a:pPr marL="0" lvl="0" indent="0" algn="l" defTabSz="577850">
            <a:lnSpc>
              <a:spcPct val="100000"/>
            </a:lnSpc>
            <a:spcBef>
              <a:spcPct val="0"/>
            </a:spcBef>
            <a:spcAft>
              <a:spcPct val="35000"/>
            </a:spcAft>
            <a:buNone/>
          </a:pPr>
          <a:r>
            <a:rPr lang="en-US" sz="1300" kern="1200"/>
            <a:t>In other words, Vigenère cipher disguises repeating plaintext patterns, making frequency analysis difficult and enhancing security.</a:t>
          </a:r>
        </a:p>
      </dsp:txBody>
      <dsp:txXfrm>
        <a:off x="1500259" y="3201570"/>
        <a:ext cx="9015340" cy="971101"/>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7EE76-FEEA-4C13-99CF-78141D971165}" type="datetimeFigureOut">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6C8E0-A948-42A5-8EE4-B00070B39015}" type="slidenum">
              <a:t>‹#›</a:t>
            </a:fld>
            <a:endParaRPr lang="en-US"/>
          </a:p>
        </p:txBody>
      </p:sp>
    </p:spTree>
    <p:extLst>
      <p:ext uri="{BB962C8B-B14F-4D97-AF65-F5344CB8AC3E}">
        <p14:creationId xmlns:p14="http://schemas.microsoft.com/office/powerpoint/2010/main" val="2545693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39C18-A7FA-4AA7-A8E9-EF422E5E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7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
Breaking the Vigenère cipher relies on determining the key length. The Kasiski test identifies repeated segments in ciphertext and measures the distances between them, which often correspond to multiples of the key length. The Index of Coincidence (IC) is a statistical measure that estimates the likelihood of two randomly chosen letters being the same. By calculating IC for different assumed key lengths, cryptanalysts can confirm the results of the Kasiski test. These methods exploit the fact that polyalphabetic ciphers, while stronger than monoalphabetic ones, still exhibit patterns when the key repeats. Understanding these techniques is essential for appreciating both the strengths and weaknesses of the Vigenère cipher.</a:t>
            </a:r>
          </a:p>
        </p:txBody>
      </p:sp>
      <p:sp>
        <p:nvSpPr>
          <p:cNvPr id="4" name="Slide Number Placeholder 3"/>
          <p:cNvSpPr>
            <a:spLocks noGrp="1"/>
          </p:cNvSpPr>
          <p:nvPr>
            <p:ph type="sldNum" sz="quarter" idx="5"/>
          </p:nvPr>
        </p:nvSpPr>
        <p:spPr/>
        <p:txBody>
          <a:bodyPr/>
          <a:lstStyle/>
          <a:p>
            <a:fld id="{0FEE6DDD-126F-4452-94F8-F7AD38CD2637}" type="slidenum">
              <a:t>27</a:t>
            </a:fld>
            <a:endParaRPr lang="en-US"/>
          </a:p>
        </p:txBody>
      </p:sp>
    </p:spTree>
    <p:extLst>
      <p:ext uri="{BB962C8B-B14F-4D97-AF65-F5344CB8AC3E}">
        <p14:creationId xmlns:p14="http://schemas.microsoft.com/office/powerpoint/2010/main" val="330609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831E6-78D5-7FC0-A833-077DC0CCA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7C944-DF8B-5604-C0AA-4C0E8E67F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2D3E5-7B6C-D4A2-3B42-D7059CC6E3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4584A0-5099-0399-779E-5BF301769A9C}"/>
              </a:ext>
            </a:extLst>
          </p:cNvPr>
          <p:cNvSpPr>
            <a:spLocks noGrp="1"/>
          </p:cNvSpPr>
          <p:nvPr>
            <p:ph type="sldNum" sz="quarter" idx="5"/>
          </p:nvPr>
        </p:nvSpPr>
        <p:spPr/>
        <p:txBody>
          <a:bodyPr/>
          <a:lstStyle/>
          <a:p>
            <a:fld id="{FC66C8E0-A948-42A5-8EE4-B00070B39015}" type="slidenum">
              <a:rPr lang="en-US" smtClean="0"/>
              <a:t>29</a:t>
            </a:fld>
            <a:endParaRPr lang="en-US"/>
          </a:p>
        </p:txBody>
      </p:sp>
    </p:spTree>
    <p:extLst>
      <p:ext uri="{BB962C8B-B14F-4D97-AF65-F5344CB8AC3E}">
        <p14:creationId xmlns:p14="http://schemas.microsoft.com/office/powerpoint/2010/main" val="1246020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70E7-F2FF-686C-A7D1-F2F77CD49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683E-51E6-8AF3-4690-211D24E7D6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8099A4-C1B3-B399-8630-F484128AA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77B0D1-D5C5-946B-AC5E-596C13026AA6}"/>
              </a:ext>
            </a:extLst>
          </p:cNvPr>
          <p:cNvSpPr>
            <a:spLocks noGrp="1"/>
          </p:cNvSpPr>
          <p:nvPr>
            <p:ph type="sldNum" sz="quarter" idx="5"/>
          </p:nvPr>
        </p:nvSpPr>
        <p:spPr/>
        <p:txBody>
          <a:bodyPr/>
          <a:lstStyle/>
          <a:p>
            <a:fld id="{0FEE6DDD-126F-4452-94F8-F7AD38CD2637}" type="slidenum">
              <a:t>37</a:t>
            </a:fld>
            <a:endParaRPr lang="en-US"/>
          </a:p>
        </p:txBody>
      </p:sp>
    </p:spTree>
    <p:extLst>
      <p:ext uri="{BB962C8B-B14F-4D97-AF65-F5344CB8AC3E}">
        <p14:creationId xmlns:p14="http://schemas.microsoft.com/office/powerpoint/2010/main" val="199866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6C8E0-A948-42A5-8EE4-B00070B39015}" type="slidenum">
              <a:rPr lang="en-US" smtClean="0"/>
              <a:t>44</a:t>
            </a:fld>
            <a:endParaRPr lang="en-US"/>
          </a:p>
        </p:txBody>
      </p:sp>
    </p:spTree>
    <p:extLst>
      <p:ext uri="{BB962C8B-B14F-4D97-AF65-F5344CB8AC3E}">
        <p14:creationId xmlns:p14="http://schemas.microsoft.com/office/powerpoint/2010/main" val="2680769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B0845-B2FB-55D8-0DB1-3FCFBA0C4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A7FF1-E188-3085-304F-DC62BB1CED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A19873-C0DD-7BB2-462C-9C7B1EE78C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271D5-8473-43DB-85CD-DD1DAFC1B19C}"/>
              </a:ext>
            </a:extLst>
          </p:cNvPr>
          <p:cNvSpPr>
            <a:spLocks noGrp="1"/>
          </p:cNvSpPr>
          <p:nvPr>
            <p:ph type="sldNum" sz="quarter" idx="5"/>
          </p:nvPr>
        </p:nvSpPr>
        <p:spPr/>
        <p:txBody>
          <a:bodyPr/>
          <a:lstStyle/>
          <a:p>
            <a:fld id="{FC66C8E0-A948-42A5-8EE4-B00070B39015}" type="slidenum">
              <a:rPr lang="en-US" smtClean="0"/>
              <a:t>45</a:t>
            </a:fld>
            <a:endParaRPr lang="en-US"/>
          </a:p>
        </p:txBody>
      </p:sp>
    </p:spTree>
    <p:extLst>
      <p:ext uri="{BB962C8B-B14F-4D97-AF65-F5344CB8AC3E}">
        <p14:creationId xmlns:p14="http://schemas.microsoft.com/office/powerpoint/2010/main" val="3799268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CA8E-C653-A2BC-1401-17837347C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8FE85-6FB6-C7FB-C0DE-3EFABD9E66E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6A71D6-7CF2-8A40-D420-AAD3FF959B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923513-F230-D0EB-8ECA-F693266991A1}"/>
              </a:ext>
            </a:extLst>
          </p:cNvPr>
          <p:cNvSpPr>
            <a:spLocks noGrp="1"/>
          </p:cNvSpPr>
          <p:nvPr>
            <p:ph type="sldNum" sz="quarter" idx="5"/>
          </p:nvPr>
        </p:nvSpPr>
        <p:spPr/>
        <p:txBody>
          <a:bodyPr/>
          <a:lstStyle/>
          <a:p>
            <a:fld id="{FC66C8E0-A948-42A5-8EE4-B00070B39015}" type="slidenum">
              <a:rPr lang="en-US" smtClean="0"/>
              <a:t>46</a:t>
            </a:fld>
            <a:endParaRPr lang="en-US"/>
          </a:p>
        </p:txBody>
      </p:sp>
    </p:spTree>
    <p:extLst>
      <p:ext uri="{BB962C8B-B14F-4D97-AF65-F5344CB8AC3E}">
        <p14:creationId xmlns:p14="http://schemas.microsoft.com/office/powerpoint/2010/main" val="392299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7C5B6-4FE9-1E9E-0AC1-CD8DCB2DE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39E3C-1D72-9FE9-3A26-2D9FA058B2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D1A68CB-66D9-7344-6B16-4FAFB264D8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FB5601-3D90-47F7-5289-814D15820955}"/>
              </a:ext>
            </a:extLst>
          </p:cNvPr>
          <p:cNvSpPr>
            <a:spLocks noGrp="1"/>
          </p:cNvSpPr>
          <p:nvPr>
            <p:ph type="sldNum" sz="quarter" idx="5"/>
          </p:nvPr>
        </p:nvSpPr>
        <p:spPr/>
        <p:txBody>
          <a:bodyPr/>
          <a:lstStyle/>
          <a:p>
            <a:fld id="{FC66C8E0-A948-42A5-8EE4-B00070B39015}" type="slidenum">
              <a:rPr lang="en-US" smtClean="0"/>
              <a:t>47</a:t>
            </a:fld>
            <a:endParaRPr lang="en-US"/>
          </a:p>
        </p:txBody>
      </p:sp>
    </p:spTree>
    <p:extLst>
      <p:ext uri="{BB962C8B-B14F-4D97-AF65-F5344CB8AC3E}">
        <p14:creationId xmlns:p14="http://schemas.microsoft.com/office/powerpoint/2010/main" val="2444720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Anthony Blunt working for the queen – AFTER she knew!</a:t>
            </a:r>
          </a:p>
        </p:txBody>
      </p:sp>
      <p:sp>
        <p:nvSpPr>
          <p:cNvPr id="4" name="Slide Number Placeholder 3"/>
          <p:cNvSpPr>
            <a:spLocks noGrp="1"/>
          </p:cNvSpPr>
          <p:nvPr>
            <p:ph type="sldNum" sz="quarter" idx="5"/>
          </p:nvPr>
        </p:nvSpPr>
        <p:spPr/>
        <p:txBody>
          <a:bodyPr/>
          <a:lstStyle/>
          <a:p>
            <a:fld id="{FC66C8E0-A948-42A5-8EE4-B00070B39015}" type="slidenum">
              <a:rPr lang="en-US" smtClean="0"/>
              <a:t>50</a:t>
            </a:fld>
            <a:endParaRPr lang="en-US"/>
          </a:p>
        </p:txBody>
      </p:sp>
    </p:spTree>
    <p:extLst>
      <p:ext uri="{BB962C8B-B14F-4D97-AF65-F5344CB8AC3E}">
        <p14:creationId xmlns:p14="http://schemas.microsoft.com/office/powerpoint/2010/main" val="3408901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Germans believed they were using an unbreakable system.</a:t>
            </a:r>
            <a:br>
              <a:rPr lang="en-US" dirty="0"/>
            </a:br>
            <a:r>
              <a:rPr lang="en-US" dirty="0"/>
              <a:t>But because their randomness was flawed, </a:t>
            </a:r>
            <a:r>
              <a:rPr lang="en-US" i="1" dirty="0"/>
              <a:t>everything collapsed</a:t>
            </a:r>
            <a:r>
              <a:rPr lang="en-US" dirty="0"/>
              <a:t>.</a:t>
            </a:r>
          </a:p>
          <a:p>
            <a:r>
              <a:rPr lang="en-US" dirty="0"/>
              <a:t>This parallels other failures:</a:t>
            </a:r>
          </a:p>
          <a:p>
            <a:r>
              <a:rPr lang="en-US" dirty="0"/>
              <a:t>VENONA (Soviets reusing pad pages)</a:t>
            </a:r>
          </a:p>
          <a:p>
            <a:r>
              <a:rPr lang="en-US" dirty="0"/>
              <a:t>Hagelin machine output predictability</a:t>
            </a:r>
          </a:p>
          <a:p>
            <a:r>
              <a:rPr lang="en-US" dirty="0"/>
              <a:t>Diplomatic codebook redundancies</a:t>
            </a:r>
          </a:p>
          <a:p>
            <a:endParaRPr lang="en-US" dirty="0"/>
          </a:p>
        </p:txBody>
      </p:sp>
      <p:sp>
        <p:nvSpPr>
          <p:cNvPr id="4" name="Slide Number Placeholder 3"/>
          <p:cNvSpPr>
            <a:spLocks noGrp="1"/>
          </p:cNvSpPr>
          <p:nvPr>
            <p:ph type="sldNum" sz="quarter" idx="5"/>
          </p:nvPr>
        </p:nvSpPr>
        <p:spPr/>
        <p:txBody>
          <a:bodyPr/>
          <a:lstStyle/>
          <a:p>
            <a:fld id="{FC66C8E0-A948-42A5-8EE4-B00070B39015}" type="slidenum">
              <a:rPr lang="en-US" smtClean="0"/>
              <a:t>51</a:t>
            </a:fld>
            <a:endParaRPr lang="en-US"/>
          </a:p>
        </p:txBody>
      </p:sp>
    </p:spTree>
    <p:extLst>
      <p:ext uri="{BB962C8B-B14F-4D97-AF65-F5344CB8AC3E}">
        <p14:creationId xmlns:p14="http://schemas.microsoft.com/office/powerpoint/2010/main" val="147934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AF789-D858-EA76-F208-9C04D31F8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96E72-3E1E-3022-BD33-30AFE161E8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0A61F5-BA5E-06CF-9D2F-778DD0920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BCE171-235B-8288-A2C4-7A5931A1692B}"/>
              </a:ext>
            </a:extLst>
          </p:cNvPr>
          <p:cNvSpPr>
            <a:spLocks noGrp="1"/>
          </p:cNvSpPr>
          <p:nvPr>
            <p:ph type="sldNum" sz="quarter" idx="5"/>
          </p:nvPr>
        </p:nvSpPr>
        <p:spPr/>
        <p:txBody>
          <a:bodyPr/>
          <a:lstStyle/>
          <a:p>
            <a:fld id="{0FEE6DDD-126F-4452-94F8-F7AD38CD2637}" type="slidenum">
              <a:t>3</a:t>
            </a:fld>
            <a:endParaRPr lang="en-US"/>
          </a:p>
        </p:txBody>
      </p:sp>
    </p:spTree>
    <p:extLst>
      <p:ext uri="{BB962C8B-B14F-4D97-AF65-F5344CB8AC3E}">
        <p14:creationId xmlns:p14="http://schemas.microsoft.com/office/powerpoint/2010/main" val="23169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0EBB-AD38-DE0A-7B34-B1CE57734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F37DE-F529-E855-08E3-0278824668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917C407-5C11-9098-769F-0F46D5F0B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53A4AC-15EF-8984-99FB-037A4A8C9B37}"/>
              </a:ext>
            </a:extLst>
          </p:cNvPr>
          <p:cNvSpPr>
            <a:spLocks noGrp="1"/>
          </p:cNvSpPr>
          <p:nvPr>
            <p:ph type="sldNum" sz="quarter" idx="5"/>
          </p:nvPr>
        </p:nvSpPr>
        <p:spPr/>
        <p:txBody>
          <a:bodyPr/>
          <a:lstStyle/>
          <a:p>
            <a:fld id="{0FEE6DDD-126F-4452-94F8-F7AD38CD2637}" type="slidenum">
              <a:t>4</a:t>
            </a:fld>
            <a:endParaRPr lang="en-US"/>
          </a:p>
        </p:txBody>
      </p:sp>
    </p:spTree>
    <p:extLst>
      <p:ext uri="{BB962C8B-B14F-4D97-AF65-F5344CB8AC3E}">
        <p14:creationId xmlns:p14="http://schemas.microsoft.com/office/powerpoint/2010/main" val="403097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25BCA-E1A2-DEC7-7A8D-20342C168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F593F-7974-DDA2-1F6A-49B5FD512E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45846-5550-1C63-7A6A-FF40F240F1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E6BDB1-D75C-C146-9DE4-16EF5B54734F}"/>
              </a:ext>
            </a:extLst>
          </p:cNvPr>
          <p:cNvSpPr>
            <a:spLocks noGrp="1"/>
          </p:cNvSpPr>
          <p:nvPr>
            <p:ph type="sldNum" sz="quarter" idx="5"/>
          </p:nvPr>
        </p:nvSpPr>
        <p:spPr/>
        <p:txBody>
          <a:bodyPr/>
          <a:lstStyle/>
          <a:p>
            <a:fld id="{FC66C8E0-A948-42A5-8EE4-B00070B39015}" type="slidenum">
              <a:rPr lang="en-US" smtClean="0"/>
              <a:t>7</a:t>
            </a:fld>
            <a:endParaRPr lang="en-US"/>
          </a:p>
        </p:txBody>
      </p:sp>
    </p:spTree>
    <p:extLst>
      <p:ext uri="{BB962C8B-B14F-4D97-AF65-F5344CB8AC3E}">
        <p14:creationId xmlns:p14="http://schemas.microsoft.com/office/powerpoint/2010/main" val="133778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Historical Background, Alberti, Trithemius, Bellaso, Porta, and Vigenère</a:t>
            </a:r>
          </a:p>
        </p:txBody>
      </p:sp>
      <p:sp>
        <p:nvSpPr>
          <p:cNvPr id="4" name="Slide Number Placeholder 3"/>
          <p:cNvSpPr>
            <a:spLocks noGrp="1"/>
          </p:cNvSpPr>
          <p:nvPr>
            <p:ph type="sldNum" sz="quarter" idx="5"/>
          </p:nvPr>
        </p:nvSpPr>
        <p:spPr/>
        <p:txBody>
          <a:bodyPr/>
          <a:lstStyle/>
          <a:p>
            <a:fld id="{0FEE6DDD-126F-4452-94F8-F7AD38CD2637}" type="slidenum">
              <a:t>10</a:t>
            </a:fld>
            <a:endParaRPr lang="en-US"/>
          </a:p>
        </p:txBody>
      </p:sp>
    </p:spTree>
    <p:extLst>
      <p:ext uri="{BB962C8B-B14F-4D97-AF65-F5344CB8AC3E}">
        <p14:creationId xmlns:p14="http://schemas.microsoft.com/office/powerpoint/2010/main" val="308592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Kasiski Test and Index of Coincidence, Worked Example of Cryptanalysis</a:t>
            </a:r>
          </a:p>
        </p:txBody>
      </p:sp>
      <p:sp>
        <p:nvSpPr>
          <p:cNvPr id="4" name="Slide Number Placeholder 3"/>
          <p:cNvSpPr>
            <a:spLocks noGrp="1"/>
          </p:cNvSpPr>
          <p:nvPr>
            <p:ph type="sldNum" sz="quarter" idx="5"/>
          </p:nvPr>
        </p:nvSpPr>
        <p:spPr/>
        <p:txBody>
          <a:bodyPr/>
          <a:lstStyle/>
          <a:p>
            <a:fld id="{0FEE6DDD-126F-4452-94F8-F7AD38CD2637}" type="slidenum">
              <a:t>13</a:t>
            </a:fld>
            <a:endParaRPr lang="en-US"/>
          </a:p>
        </p:txBody>
      </p:sp>
    </p:spTree>
    <p:extLst>
      <p:ext uri="{BB962C8B-B14F-4D97-AF65-F5344CB8AC3E}">
        <p14:creationId xmlns:p14="http://schemas.microsoft.com/office/powerpoint/2010/main" val="2269040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Ironic b/c the cryptographer, by flattening the frequencies, is hoping to eliminate any form of frequency analysis.</a:t>
            </a:r>
          </a:p>
        </p:txBody>
      </p:sp>
      <p:sp>
        <p:nvSpPr>
          <p:cNvPr id="4" name="Slide Number Placeholder 3"/>
          <p:cNvSpPr>
            <a:spLocks noGrp="1"/>
          </p:cNvSpPr>
          <p:nvPr>
            <p:ph type="sldNum" sz="quarter" idx="5"/>
          </p:nvPr>
        </p:nvSpPr>
        <p:spPr/>
        <p:txBody>
          <a:bodyPr/>
          <a:lstStyle/>
          <a:p>
            <a:fld id="{FC66C8E0-A948-42A5-8EE4-B00070B39015}" type="slidenum">
              <a:rPr lang="en-US" smtClean="0"/>
              <a:t>16</a:t>
            </a:fld>
            <a:endParaRPr lang="en-US"/>
          </a:p>
        </p:txBody>
      </p:sp>
    </p:spTree>
    <p:extLst>
      <p:ext uri="{BB962C8B-B14F-4D97-AF65-F5344CB8AC3E}">
        <p14:creationId xmlns:p14="http://schemas.microsoft.com/office/powerpoint/2010/main" val="112168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6C8E0-A948-42A5-8EE4-B00070B39015}" type="slidenum">
              <a:rPr lang="en-US" smtClean="0"/>
              <a:t>17</a:t>
            </a:fld>
            <a:endParaRPr lang="en-US"/>
          </a:p>
        </p:txBody>
      </p:sp>
    </p:spTree>
    <p:extLst>
      <p:ext uri="{BB962C8B-B14F-4D97-AF65-F5344CB8AC3E}">
        <p14:creationId xmlns:p14="http://schemas.microsoft.com/office/powerpoint/2010/main" val="2321157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Aside: Spotsylvania was one of the few large scale hand-to-hand melees in the war. </a:t>
            </a:r>
          </a:p>
        </p:txBody>
      </p:sp>
      <p:sp>
        <p:nvSpPr>
          <p:cNvPr id="4" name="Slide Number Placeholder 3"/>
          <p:cNvSpPr>
            <a:spLocks noGrp="1"/>
          </p:cNvSpPr>
          <p:nvPr>
            <p:ph type="sldNum" sz="quarter" idx="5"/>
          </p:nvPr>
        </p:nvSpPr>
        <p:spPr/>
        <p:txBody>
          <a:bodyPr/>
          <a:lstStyle/>
          <a:p>
            <a:fld id="{FC66C8E0-A948-42A5-8EE4-B00070B39015}" type="slidenum">
              <a:rPr lang="en-US" smtClean="0"/>
              <a:t>26</a:t>
            </a:fld>
            <a:endParaRPr lang="en-US"/>
          </a:p>
        </p:txBody>
      </p:sp>
    </p:spTree>
    <p:extLst>
      <p:ext uri="{BB962C8B-B14F-4D97-AF65-F5344CB8AC3E}">
        <p14:creationId xmlns:p14="http://schemas.microsoft.com/office/powerpoint/2010/main" val="1270378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240410"/>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998185"/>
            <a:ext cx="10813067" cy="541508"/>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1606318"/>
            <a:ext cx="11268845" cy="479145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B12FF42-78AA-43B7-BE38-617D6A986F75}" type="datetime1">
              <a:rPr lang="en-US" smtClean="0"/>
              <a:t>12/19/2025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159971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E1F764-5B01-7711-9CF1-7EA13A629701}"/>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97641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BE01F4-F5E6-FB52-8FEA-5927DFC8AA7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968607"/>
            <a:ext cx="8932653" cy="3450568"/>
          </a:xfrm>
        </p:spPr>
        <p:txBody>
          <a:bodyPr anchor="b">
            <a:normAutofit/>
          </a:bodyPr>
          <a:lstStyle>
            <a:lvl1pPr>
              <a:lnSpc>
                <a:spcPct val="80000"/>
              </a:lnSpc>
              <a:defRPr sz="6600" cap="all" baseline="0">
                <a:solidFill>
                  <a:schemeClr val="tx2">
                    <a:lumMod val="90000"/>
                    <a:alpha val="6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955570C2-432E-4238-AE9E-852D979BFC70}" type="datetime1">
              <a:rPr lang="en-US" smtClean="0"/>
              <a:t>12/19/2025</a:t>
            </a:fld>
            <a:endParaRPr lang="en-US" dirty="0"/>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5FFB35-3AE5-1BED-838E-1C6BC98721B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17977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genda">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2D18C4-A1A8-6CA4-B4A2-0E9791DC7F71}"/>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22507" cy="1162632"/>
          </a:xfrm>
        </p:spPr>
        <p:txBody>
          <a:bodyPr anchor="ctr">
            <a:normAutofit/>
          </a:bodyPr>
          <a:lstStyle>
            <a:lvl1pPr>
              <a:defRPr sz="72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479085" y="2249592"/>
            <a:ext cx="6100623" cy="3787062"/>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30A4DEF6-D0A5-424B-A38E-B8028C0E0D08}" type="datetime1">
              <a:rPr lang="en-US" smtClean="0"/>
              <a:t>12/19/2025</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266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2">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E6B6D-2F30-4BA9-2B55-62940E3BFCA3}"/>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1118941"/>
            <a:ext cx="6565392" cy="5200516"/>
          </a:xfrm>
        </p:spPr>
        <p:txBody>
          <a:bodyPr anchor="b">
            <a:normAutofit/>
          </a:bodyPr>
          <a:lstStyle>
            <a:lvl1pPr>
              <a:lnSpc>
                <a:spcPct val="80000"/>
              </a:lnSpc>
              <a:defRPr sz="8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857689" y="532759"/>
            <a:ext cx="3877110" cy="5463437"/>
          </a:xfrm>
        </p:spPr>
        <p:txBody>
          <a:bodyPr vert="horz" lIns="91440" tIns="45720" rIns="91440" bIns="45720" rtlCol="0">
            <a:normAutofit/>
          </a:bodyPr>
          <a:lstStyle>
            <a:lvl1pPr marL="457200" indent="-457200">
              <a:buFont typeface="+mj-lt"/>
              <a:buAutoNum type="arabicPeriod"/>
              <a:defRPr lang="en-US" sz="1800" dirty="0">
                <a:solidFill>
                  <a:schemeClr val="tx2"/>
                </a:solidFill>
              </a:defRPr>
            </a:lvl1pPr>
            <a:lvl2pPr marL="571500" indent="-342900">
              <a:buFont typeface="+mj-lt"/>
              <a:buAutoNum type="arabicPeriod"/>
              <a:defRPr lang="en-US" sz="16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AC46AD62-1AB6-4EFB-8DBD-6D00C7B465F9}" type="datetime1">
              <a:rPr lang="en-US" smtClean="0"/>
              <a:t>12/19/2025</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740049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76744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D0A563-F018-FFF1-B911-D69E42CEEAA5}"/>
              </a:ext>
            </a:extLst>
          </p:cNvPr>
          <p:cNvSpPr/>
          <p:nvPr/>
        </p:nvSpPr>
        <p:spPr>
          <a:xfrm>
            <a:off x="0" y="0"/>
            <a:ext cx="12192000" cy="6858000"/>
          </a:xfrm>
          <a:prstGeom prst="rect">
            <a:avLst/>
          </a:prstGeom>
          <a:solidFill>
            <a:schemeClr val="bg2">
              <a:lumMod val="9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57201" y="463362"/>
            <a:ext cx="11130279" cy="1162632"/>
          </a:xfrm>
        </p:spPr>
        <p:txBody>
          <a:bodyPr anchor="ctr">
            <a:normAutofit/>
          </a:bodyPr>
          <a:lstStyle>
            <a:lvl1pPr>
              <a:defRPr sz="7200" cap="all" baseline="0">
                <a:solidFill>
                  <a:schemeClr val="accent1"/>
                </a:solidFil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5DA2B1BE-7DDF-C8B4-6A46-21B5A0257D08}"/>
              </a:ext>
            </a:extLst>
          </p:cNvPr>
          <p:cNvSpPr>
            <a:spLocks noGrp="1"/>
          </p:cNvSpPr>
          <p:nvPr>
            <p:ph type="pic" sz="quarter" idx="14" hasCustomPrompt="1"/>
          </p:nvPr>
        </p:nvSpPr>
        <p:spPr>
          <a:xfrm>
            <a:off x="-8364" y="1830708"/>
            <a:ext cx="5321063" cy="456392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846552" y="2191025"/>
            <a:ext cx="5733156" cy="3894807"/>
          </a:xfrm>
        </p:spPr>
        <p:txBody>
          <a:bodyPr vert="horz" lIns="91440" tIns="45720" rIns="91440" bIns="45720" rtlCol="0">
            <a:normAutofit/>
          </a:bodyPr>
          <a:lstStyle>
            <a:lvl1pPr marL="457200" indent="-457200">
              <a:buFont typeface="+mj-lt"/>
              <a:buAutoNum type="arabicPeriod"/>
              <a:defRPr lang="en-US" sz="2000" dirty="0">
                <a:solidFill>
                  <a:schemeClr val="tx2"/>
                </a:solidFill>
              </a:defRPr>
            </a:lvl1pPr>
            <a:lvl2pPr marL="571500" indent="-342900">
              <a:buFont typeface="+mj-lt"/>
              <a:buAutoNum type="arabicPeriod"/>
              <a:defRPr lang="en-US" sz="1800" dirty="0">
                <a:solidFill>
                  <a:schemeClr val="tx2"/>
                </a:solidFill>
              </a:defRPr>
            </a:lvl2pPr>
            <a:lvl3pPr marL="800100" indent="-342900">
              <a:buFont typeface="+mj-lt"/>
              <a:buAutoNum type="arabicPeriod"/>
              <a:defRPr lang="en-US" sz="1600" dirty="0">
                <a:solidFill>
                  <a:schemeClr val="tx2"/>
                </a:solidFill>
              </a:defRPr>
            </a:lvl3pPr>
            <a:lvl4pPr marL="1028700" indent="-342900">
              <a:buFont typeface="+mj-lt"/>
              <a:buAutoNum type="arabicPeriod"/>
              <a:defRPr lang="en-US" sz="1400" dirty="0">
                <a:solidFill>
                  <a:schemeClr val="tx2"/>
                </a:solidFill>
              </a:defRPr>
            </a:lvl4pPr>
            <a:lvl5pPr marL="1257300" indent="-342900">
              <a:buFont typeface="+mj-lt"/>
              <a:buAutoNum type="arabicPeriod"/>
              <a:defRPr lang="en-US" sz="1400"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2"/>
                </a:solidFill>
              </a:defRPr>
            </a:lvl1pPr>
          </a:lstStyle>
          <a:p>
            <a:fld id="{2B09C6DF-0139-4F07-BF9C-4309D0C9DCA6}" type="datetime1">
              <a:rPr lang="en-US" smtClean="0"/>
              <a:t>12/19/2025</a:t>
            </a:fld>
            <a:endParaRPr lang="en-US" dirty="0"/>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F06406B2-3637-5849-867E-A0ADC9D9DDA5}"/>
              </a:ext>
            </a:extLst>
          </p:cNvPr>
          <p:cNvCxnSpPr>
            <a:cxnSpLocks/>
          </p:cNvCxnSpPr>
          <p:nvPr/>
        </p:nvCxnSpPr>
        <p:spPr>
          <a:xfrm flipH="1">
            <a:off x="0" y="1822345"/>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E47964-42E3-09B6-4B3F-96D1060D072B}"/>
              </a:ext>
            </a:extLst>
          </p:cNvPr>
          <p:cNvCxnSpPr>
            <a:cxnSpLocks/>
          </p:cNvCxnSpPr>
          <p:nvPr/>
        </p:nvCxnSpPr>
        <p:spPr>
          <a:xfrm flipH="1">
            <a:off x="0" y="6398068"/>
            <a:ext cx="12192000" cy="0"/>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DD64E6-257D-65B2-D2A7-6A1002E1E580}"/>
              </a:ext>
            </a:extLst>
          </p:cNvPr>
          <p:cNvCxnSpPr>
            <a:cxnSpLocks/>
          </p:cNvCxnSpPr>
          <p:nvPr/>
        </p:nvCxnSpPr>
        <p:spPr>
          <a:xfrm>
            <a:off x="5321065" y="1822345"/>
            <a:ext cx="0" cy="5035655"/>
          </a:xfrm>
          <a:prstGeom prst="line">
            <a:avLst/>
          </a:prstGeom>
          <a:ln w="9525">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960788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2919167" y="860128"/>
            <a:ext cx="6353666" cy="1711083"/>
          </a:xfrm>
        </p:spPr>
        <p:txBody>
          <a:bodyPr anchor="b">
            <a:normAutofit/>
          </a:bodyPr>
          <a:lstStyle>
            <a:lvl1pPr algn="ctr">
              <a:defRPr sz="3200">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306618" y="3155112"/>
            <a:ext cx="5578764" cy="2442120"/>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BF50FAFF-A1AC-4B36-A522-D3A2BD4C7FC3}"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2682F24D-05C9-B6C7-3A94-C06130BFE9B2}"/>
              </a:ext>
            </a:extLst>
          </p:cNvPr>
          <p:cNvCxnSpPr>
            <a:cxnSpLocks/>
          </p:cNvCxnSpPr>
          <p:nvPr/>
        </p:nvCxnSpPr>
        <p:spPr>
          <a:xfrm flipH="1">
            <a:off x="0" y="27831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93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3494711" y="845617"/>
            <a:ext cx="5897862" cy="1436331"/>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3494711" y="2910484"/>
            <a:ext cx="5897862" cy="3066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267E660-7124-4C3A-8AAA-B41D80ACF1A9}"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5" name="Straight Connector 14">
            <a:extLst>
              <a:ext uri="{FF2B5EF4-FFF2-40B4-BE49-F238E27FC236}">
                <a16:creationId xmlns:a16="http://schemas.microsoft.com/office/drawing/2014/main" id="{A1AB0C69-C415-7A7B-376B-69AA51CE6A5E}"/>
              </a:ext>
            </a:extLst>
          </p:cNvPr>
          <p:cNvCxnSpPr>
            <a:cxnSpLocks/>
          </p:cNvCxnSpPr>
          <p:nvPr/>
        </p:nvCxnSpPr>
        <p:spPr>
          <a:xfrm flipH="1">
            <a:off x="0" y="253652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FDABE4-7855-701A-F892-8CE2C6CE02A5}"/>
              </a:ext>
            </a:extLst>
          </p:cNvPr>
          <p:cNvCxnSpPr>
            <a:cxnSpLocks/>
          </p:cNvCxnSpPr>
          <p:nvPr/>
        </p:nvCxnSpPr>
        <p:spPr>
          <a:xfrm>
            <a:off x="301955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7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1299"/>
            <a:ext cx="3689927" cy="1486906"/>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04515" y="2780147"/>
            <a:ext cx="6567049" cy="3359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2F4876-ABF6-46E9-AABB-9093F4FF9830}"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4BF5C1EC-3A2D-2E51-65A6-6155B3776C4A}"/>
              </a:ext>
            </a:extLst>
          </p:cNvPr>
          <p:cNvCxnSpPr>
            <a:cxnSpLocks/>
          </p:cNvCxnSpPr>
          <p:nvPr/>
        </p:nvCxnSpPr>
        <p:spPr>
          <a:xfrm flipH="1">
            <a:off x="0" y="239797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97FEE4-9B7E-CE58-4AA3-EC6E3E1861F3}"/>
              </a:ext>
            </a:extLst>
          </p:cNvPr>
          <p:cNvCxnSpPr>
            <a:cxnSpLocks/>
          </p:cNvCxnSpPr>
          <p:nvPr/>
        </p:nvCxnSpPr>
        <p:spPr>
          <a:xfrm>
            <a:off x="446924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006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360">
          <p15:clr>
            <a:srgbClr val="FBAE40"/>
          </p15:clr>
        </p15:guide>
        <p15:guide id="4" pos="2928">
          <p15:clr>
            <a:srgbClr val="FBAE40"/>
          </p15:clr>
        </p15:guide>
        <p15:guide id="5" pos="47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1163119"/>
            <a:ext cx="4152377" cy="3434657"/>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824602" y="1153691"/>
            <a:ext cx="5496988" cy="4568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4D7CF1F-58DF-43AF-921D-9C5F21D87011}"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EA2129-EA91-4982-7EB1-1F590E56CA3B}"/>
              </a:ext>
            </a:extLst>
          </p:cNvPr>
          <p:cNvCxnSpPr>
            <a:cxnSpLocks/>
          </p:cNvCxnSpPr>
          <p:nvPr/>
        </p:nvCxnSpPr>
        <p:spPr>
          <a:xfrm>
            <a:off x="53231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597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664107" cy="386405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70349" y="720473"/>
            <a:ext cx="6309360" cy="530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F9649F7-D424-4C48-9F1A-F9E6A6464624}"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616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720473"/>
            <a:ext cx="3280573" cy="3864052"/>
          </a:xfrm>
        </p:spPr>
        <p:txBody>
          <a:bodyPr anchor="t"/>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662388" y="720473"/>
            <a:ext cx="7072408"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28057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F038B1-676A-4930-9A2B-D361CEEB3399}"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A6AC6891-86BE-FF41-E94E-AB97BFFB2322}"/>
              </a:ext>
            </a:extLst>
          </p:cNvPr>
          <p:cNvCxnSpPr>
            <a:cxnSpLocks/>
          </p:cNvCxnSpPr>
          <p:nvPr/>
        </p:nvCxnSpPr>
        <p:spPr>
          <a:xfrm>
            <a:off x="41402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151E503-5C8D-3CDA-5CC2-A56B4F2A619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444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685800" y="360221"/>
            <a:ext cx="10515600" cy="133046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85800" y="2004291"/>
            <a:ext cx="10515600" cy="41726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685800" y="6445997"/>
            <a:ext cx="3949302" cy="365125"/>
          </a:xfrm>
        </p:spPr>
        <p:txBody>
          <a:bodyPr/>
          <a:lstStyle/>
          <a:p>
            <a:r>
              <a:rPr lang="en-US"/>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F88F8D0-0E9B-4650-859F-69E8A62E8B3F}" type="datetime1">
              <a:rPr lang="en-US" smtClean="0"/>
              <a:t>12/19/2025</a:t>
            </a:fld>
            <a:endParaRPr lang="en-US"/>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a:p>
        </p:txBody>
      </p:sp>
      <p:cxnSp>
        <p:nvCxnSpPr>
          <p:cNvPr id="15" name="Straight Connector 14">
            <a:extLst>
              <a:ext uri="{FF2B5EF4-FFF2-40B4-BE49-F238E27FC236}">
                <a16:creationId xmlns:a16="http://schemas.microsoft.com/office/drawing/2014/main" id="{176D044F-5574-D6D7-2A47-5069E411C22F}"/>
              </a:ext>
            </a:extLst>
          </p:cNvPr>
          <p:cNvCxnSpPr>
            <a:cxnSpLocks/>
          </p:cNvCxnSpPr>
          <p:nvPr/>
        </p:nvCxnSpPr>
        <p:spPr>
          <a:xfrm flipH="1">
            <a:off x="0" y="1825625"/>
            <a:ext cx="12210293"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618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911995" y="559483"/>
            <a:ext cx="6825541" cy="1009652"/>
          </a:xfrm>
        </p:spPr>
        <p:txBody>
          <a:bodyPr anchor="b"/>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
            <a:ext cx="4421943"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911994" y="2083837"/>
            <a:ext cx="6825545"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811448"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520E1D3-9897-4F62-B20F-820B96903029}"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42373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4425535" y="1810995"/>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57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557784"/>
            <a:ext cx="6781799" cy="1009652"/>
          </a:xfrm>
        </p:spPr>
        <p:txBody>
          <a:bodyPr anchor="b"/>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84832"/>
            <a:ext cx="6781800"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8244" y="1"/>
            <a:ext cx="4441796"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910969-82E1-4DC2-8A32-95F8999F3C79}"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10512"/>
            <a:ext cx="775020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503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472644" y="669386"/>
            <a:ext cx="7231413" cy="1005840"/>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994" y="-5468"/>
            <a:ext cx="4011836"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472644" y="1812385"/>
            <a:ext cx="7231407"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408011"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FDCD3FE-7D00-42C8-AAA1-7B40C480DCD1}"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0092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851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80728"/>
            <a:ext cx="7281067" cy="10058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3728"/>
            <a:ext cx="7281061" cy="44238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8195489" y="-6369"/>
            <a:ext cx="3996512"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BE49B79-F7D7-4EC9-B39C-00EEEABA80A1}"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818828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623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5365423" y="678485"/>
            <a:ext cx="6369370" cy="1005840"/>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466"/>
            <a:ext cx="4886539"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37389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0179C259-8124-4DF9-9476-1C574CC8A380}"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9081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661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678485"/>
            <a:ext cx="6369370" cy="100584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1821484"/>
            <a:ext cx="6360897" cy="4292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277100" y="-8466"/>
            <a:ext cx="4914895" cy="6398066"/>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D30DCB73-7DFF-41E9-94AE-03DDC0983D5F}"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27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437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191500" y="458144"/>
            <a:ext cx="3433926" cy="1681551"/>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722292"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191500" y="2276856"/>
            <a:ext cx="3433926" cy="37856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1D76A9E-247B-42FF-94A5-087CF9B29B6E}"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72735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987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8145"/>
            <a:ext cx="4000497" cy="16797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272880"/>
            <a:ext cx="4000497" cy="378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4853323" y="0"/>
            <a:ext cx="7338676"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400050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216F4089-B0B8-4924-B485-08424C78200C}"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4849331"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319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7739922" y="458144"/>
            <a:ext cx="3909536" cy="1485873"/>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7268396"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7739922" y="2463789"/>
            <a:ext cx="3909534" cy="35610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4E58CB80-2CED-4065-90C6-0999AD9EE7FC}"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A67EAFE-BA64-2156-9780-AA400F6F3026}"/>
              </a:ext>
            </a:extLst>
          </p:cNvPr>
          <p:cNvCxnSpPr>
            <a:cxnSpLocks/>
          </p:cNvCxnSpPr>
          <p:nvPr/>
        </p:nvCxnSpPr>
        <p:spPr>
          <a:xfrm>
            <a:off x="727134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4F2342-86AA-3EA4-EB3B-2DB8D68315E6}"/>
              </a:ext>
            </a:extLst>
          </p:cNvPr>
          <p:cNvCxnSpPr>
            <a:cxnSpLocks/>
          </p:cNvCxnSpPr>
          <p:nvPr/>
        </p:nvCxnSpPr>
        <p:spPr>
          <a:xfrm flipH="1">
            <a:off x="7227420" y="2212509"/>
            <a:ext cx="493532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12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8664673" y="586591"/>
            <a:ext cx="2915036" cy="1600279"/>
          </a:xfrm>
        </p:spPr>
        <p:txBody>
          <a:bodyPr/>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0"/>
            <a:ext cx="8186508" cy="639628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8664673" y="2714536"/>
            <a:ext cx="2915038" cy="322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7E374A5-F4AA-48A6-9C78-6905B67B6273}"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985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E6711F-CD71-AB46-003C-BE1DB3B8E841}"/>
              </a:ext>
            </a:extLst>
          </p:cNvPr>
          <p:cNvCxnSpPr>
            <a:cxnSpLocks/>
          </p:cNvCxnSpPr>
          <p:nvPr/>
        </p:nvCxnSpPr>
        <p:spPr>
          <a:xfrm>
            <a:off x="818776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5807C1-3535-030D-D48C-9F2B70401B10}"/>
              </a:ext>
            </a:extLst>
          </p:cNvPr>
          <p:cNvCxnSpPr>
            <a:cxnSpLocks/>
          </p:cNvCxnSpPr>
          <p:nvPr/>
        </p:nvCxnSpPr>
        <p:spPr>
          <a:xfrm flipH="1">
            <a:off x="8186508" y="2443138"/>
            <a:ext cx="4005492"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63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512724" y="1480212"/>
            <a:ext cx="3918954" cy="2273637"/>
          </a:xfrm>
        </p:spPr>
        <p:txBody>
          <a:bodyPr vert="horz" lIns="91440" tIns="45720" rIns="91440" bIns="45720" rtlCol="0" anchor="b">
            <a:normAutofit/>
          </a:bodyPr>
          <a:lstStyle>
            <a:lvl1pPr algn="ctr">
              <a:defRPr lang="en-US" sz="3600" dirty="0">
                <a:solidFill>
                  <a:schemeClr val="tx2">
                    <a:alpha val="90000"/>
                  </a:schemeClr>
                </a:solidFill>
              </a:defRPr>
            </a:lvl1pPr>
          </a:lstStyle>
          <a:p>
            <a:pPr lvl="0" algn="ctr"/>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20272" y="4232388"/>
            <a:ext cx="3703859" cy="1542770"/>
          </a:xfrm>
        </p:spPr>
        <p:txBody>
          <a:bodyPr vert="horz" lIns="91440" tIns="45720" rIns="91440" bIns="45720" rtlCol="0">
            <a:normAutofit/>
          </a:bodyPr>
          <a:lstStyle>
            <a:lvl1pPr marL="0" indent="0" algn="ctr">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958748" y="465265"/>
            <a:ext cx="7240587" cy="592746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00EF5918-5053-4743-83B7-4EAD76501314}" type="datetime1">
              <a:rPr lang="en-US" smtClean="0"/>
              <a:t>12/19/2025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1CA13-2095-558D-E0DC-1576A14BBE72}"/>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159F346-B80F-F5BC-5D76-9443FA0031B4}"/>
              </a:ext>
            </a:extLst>
          </p:cNvPr>
          <p:cNvCxnSpPr>
            <a:cxnSpLocks/>
          </p:cNvCxnSpPr>
          <p:nvPr/>
        </p:nvCxnSpPr>
        <p:spPr>
          <a:xfrm>
            <a:off x="4951575"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3632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5036986"/>
            <a:ext cx="3985579" cy="1397477"/>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8965"/>
            <a:ext cx="12191999" cy="4767811"/>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203180" y="5054245"/>
            <a:ext cx="6376529" cy="131983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0435D1F-FAB0-4D9D-B7BF-490C90B8E5BE}"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0493C13E-01BF-7326-0714-59845741BBF3}"/>
              </a:ext>
            </a:extLst>
          </p:cNvPr>
          <p:cNvCxnSpPr>
            <a:cxnSpLocks/>
          </p:cNvCxnSpPr>
          <p:nvPr/>
        </p:nvCxnSpPr>
        <p:spPr>
          <a:xfrm flipH="1">
            <a:off x="0" y="475918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245A6F-9312-AEBD-1066-A68010EEF5A3}"/>
              </a:ext>
            </a:extLst>
          </p:cNvPr>
          <p:cNvCxnSpPr>
            <a:cxnSpLocks/>
          </p:cNvCxnSpPr>
          <p:nvPr/>
        </p:nvCxnSpPr>
        <p:spPr>
          <a:xfrm>
            <a:off x="4724925" y="4758846"/>
            <a:ext cx="0" cy="209915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815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959530"/>
            <a:ext cx="3512409" cy="2199864"/>
          </a:xfrm>
        </p:spPr>
        <p:txBody>
          <a:bodyPr anchor="t"/>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857" y="-1"/>
            <a:ext cx="12192000" cy="364897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3613" y="3959529"/>
            <a:ext cx="7011183" cy="2369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6445997"/>
            <a:ext cx="3543299"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F3C6F935-567A-4AB6-A4C6-B3A3054E8F97}"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2FF81FBD-8D67-B5E4-E22E-74E98EF89F80}"/>
              </a:ext>
            </a:extLst>
          </p:cNvPr>
          <p:cNvCxnSpPr>
            <a:cxnSpLocks/>
          </p:cNvCxnSpPr>
          <p:nvPr/>
        </p:nvCxnSpPr>
        <p:spPr>
          <a:xfrm>
            <a:off x="4290210" y="3648976"/>
            <a:ext cx="0" cy="3209024"/>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654706"/>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14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451413"/>
            <a:ext cx="3511296" cy="1645744"/>
          </a:xfrm>
        </p:spPr>
        <p:txBody>
          <a:bodyPr anchor="t"/>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727448" y="451414"/>
            <a:ext cx="7013448" cy="221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1" y="2746159"/>
            <a:ext cx="3543299"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a:xfrm>
            <a:off x="9737594" y="2746159"/>
            <a:ext cx="1842115" cy="365125"/>
          </a:xfrm>
        </p:spPr>
        <p:txBody>
          <a:bodyPr/>
          <a:lstStyle/>
          <a:p>
            <a:fld id="{BF100A10-24AF-407C-B97C-359EEB8D1EF0}"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a:xfrm>
            <a:off x="11734800" y="2746159"/>
            <a:ext cx="457200" cy="365125"/>
          </a:xfrm>
        </p:spPr>
        <p:txBody>
          <a:bodyPr/>
          <a:lstStyle/>
          <a:p>
            <a:fld id="{DDF60B60-82CA-4BB9-BA6E-A62FADF2374B}" type="slidenum">
              <a:rPr lang="en-US" smtClean="0"/>
              <a:t>‹#›</a:t>
            </a:fld>
            <a:endParaRPr lang="en-US" dirty="0"/>
          </a:p>
        </p:txBody>
      </p:sp>
      <p:sp>
        <p:nvSpPr>
          <p:cNvPr id="15" name="Picture Placeholder 14">
            <a:extLst>
              <a:ext uri="{FF2B5EF4-FFF2-40B4-BE49-F238E27FC236}">
                <a16:creationId xmlns:a16="http://schemas.microsoft.com/office/drawing/2014/main" id="{3B441162-7125-E1E0-1B82-FCC1AB84227E}"/>
              </a:ext>
            </a:extLst>
          </p:cNvPr>
          <p:cNvSpPr>
            <a:spLocks noGrp="1"/>
          </p:cNvSpPr>
          <p:nvPr>
            <p:ph type="pic" sz="quarter" idx="13" hasCustomPrompt="1"/>
          </p:nvPr>
        </p:nvSpPr>
        <p:spPr>
          <a:xfrm>
            <a:off x="0" y="3182112"/>
            <a:ext cx="12191143" cy="3675888"/>
          </a:xfrm>
          <a:blipFill dpi="0" rotWithShape="1">
            <a:blip r:embed="rId2">
              <a:alphaModFix amt="80000"/>
            </a:blip>
            <a:srcRect/>
            <a:stretch>
              <a:fillRect/>
            </a:stretch>
          </a:blipFill>
        </p:spPr>
        <p:txBody>
          <a:bodyPr/>
          <a:lstStyle>
            <a:lvl1pPr marL="0" indent="0">
              <a:buNone/>
              <a:defRPr/>
            </a:lvl1pPr>
          </a:lstStyle>
          <a:p>
            <a:r>
              <a:rPr lang="en-US" dirty="0"/>
              <a:t> </a:t>
            </a:r>
          </a:p>
        </p:txBody>
      </p:sp>
      <p:cxnSp>
        <p:nvCxnSpPr>
          <p:cNvPr id="7" name="Straight Connector 6">
            <a:extLst>
              <a:ext uri="{FF2B5EF4-FFF2-40B4-BE49-F238E27FC236}">
                <a16:creationId xmlns:a16="http://schemas.microsoft.com/office/drawing/2014/main" id="{78892870-1B48-2935-21E8-3BC6F474C661}"/>
              </a:ext>
            </a:extLst>
          </p:cNvPr>
          <p:cNvCxnSpPr>
            <a:cxnSpLocks/>
          </p:cNvCxnSpPr>
          <p:nvPr/>
        </p:nvCxnSpPr>
        <p:spPr>
          <a:xfrm flipH="1">
            <a:off x="-857" y="317499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2E0C665-CD78-E346-994A-0AC535ACCC98}"/>
              </a:ext>
            </a:extLst>
          </p:cNvPr>
          <p:cNvCxnSpPr>
            <a:cxnSpLocks/>
          </p:cNvCxnSpPr>
          <p:nvPr/>
        </p:nvCxnSpPr>
        <p:spPr>
          <a:xfrm>
            <a:off x="4288536" y="0"/>
            <a:ext cx="0" cy="3182112"/>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02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6" cy="1009652"/>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1" y="2098467"/>
            <a:ext cx="4415882" cy="4078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5332581" y="1829880"/>
            <a:ext cx="6863265" cy="456608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78ED1D8B-0329-44CA-97BE-DA70811A8630}"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5326714"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368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681037"/>
            <a:ext cx="11277595" cy="1009652"/>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57200" y="2098467"/>
            <a:ext cx="6802582" cy="4032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7756147" y="1829880"/>
            <a:ext cx="4441796" cy="456608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98621EB5-723F-4AD6-AEC4-D406AB116579}"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54AC9C-312D-B8D1-5D04-C0CE07B464DB}"/>
              </a:ext>
            </a:extLst>
          </p:cNvPr>
          <p:cNvCxnSpPr>
            <a:cxnSpLocks/>
          </p:cNvCxnSpPr>
          <p:nvPr/>
        </p:nvCxnSpPr>
        <p:spPr>
          <a:xfrm>
            <a:off x="7750205" y="1825625"/>
            <a:ext cx="0" cy="5032375"/>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25625"/>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9AB141-EFC4-A843-71E7-C52C8709BA26}"/>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816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199" y="377072"/>
            <a:ext cx="4958078"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2182"/>
            <a:ext cx="5758172" cy="4546457"/>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6176142" y="377072"/>
            <a:ext cx="555865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EA0A916D-ECC1-407F-9384-347E5A5D7944}"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575817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2182"/>
            <a:ext cx="5758174"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595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0" y="377072"/>
            <a:ext cx="4000500" cy="122548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0" y="1847087"/>
            <a:ext cx="4922517" cy="4544568"/>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5438534" y="377072"/>
            <a:ext cx="6141175" cy="5797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67B79CB6-58B7-4AEB-BE2A-306450DBAD2A}"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1849497"/>
            <a:ext cx="4648195"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922519"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135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AB8C-6B7B-EBD3-4D71-F5150448D3B6}"/>
              </a:ext>
            </a:extLst>
          </p:cNvPr>
          <p:cNvSpPr>
            <a:spLocks noGrp="1"/>
          </p:cNvSpPr>
          <p:nvPr>
            <p:ph type="title"/>
          </p:nvPr>
        </p:nvSpPr>
        <p:spPr>
          <a:xfrm>
            <a:off x="457201" y="4407360"/>
            <a:ext cx="3543299" cy="1732820"/>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FBB1EB8E-9C26-DC32-8498-7F5998392555}"/>
              </a:ext>
            </a:extLst>
          </p:cNvPr>
          <p:cNvSpPr>
            <a:spLocks noGrp="1"/>
          </p:cNvSpPr>
          <p:nvPr>
            <p:ph type="pic" sz="quarter" idx="13" hasCustomPrompt="1"/>
          </p:nvPr>
        </p:nvSpPr>
        <p:spPr>
          <a:xfrm>
            <a:off x="1" y="466598"/>
            <a:ext cx="4460008" cy="3601433"/>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3" name="Content Placeholder 2">
            <a:extLst>
              <a:ext uri="{FF2B5EF4-FFF2-40B4-BE49-F238E27FC236}">
                <a16:creationId xmlns:a16="http://schemas.microsoft.com/office/drawing/2014/main" id="{00327223-CF88-A3FD-E8DF-370D7C19B1B6}"/>
              </a:ext>
            </a:extLst>
          </p:cNvPr>
          <p:cNvSpPr>
            <a:spLocks noGrp="1"/>
          </p:cNvSpPr>
          <p:nvPr>
            <p:ph idx="1"/>
          </p:nvPr>
        </p:nvSpPr>
        <p:spPr>
          <a:xfrm>
            <a:off x="4892635" y="788704"/>
            <a:ext cx="6730614" cy="53858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E38D70-266E-0D00-4BB2-CEF20A35B76C}"/>
              </a:ext>
            </a:extLst>
          </p:cNvPr>
          <p:cNvSpPr>
            <a:spLocks noGrp="1"/>
          </p:cNvSpPr>
          <p:nvPr>
            <p:ph type="ftr" sz="quarter" idx="11"/>
          </p:nvPr>
        </p:nvSpPr>
        <p:spPr>
          <a:xfrm>
            <a:off x="457200" y="6445997"/>
            <a:ext cx="3543300" cy="365125"/>
          </a:xfrm>
        </p:spPr>
        <p:txBody>
          <a:bodyPr/>
          <a:lstStyle/>
          <a:p>
            <a:r>
              <a:rPr lang="en-US" dirty="0"/>
              <a:t>Sample Footer Text</a:t>
            </a:r>
          </a:p>
        </p:txBody>
      </p:sp>
      <p:sp>
        <p:nvSpPr>
          <p:cNvPr id="4" name="Date Placeholder 3">
            <a:extLst>
              <a:ext uri="{FF2B5EF4-FFF2-40B4-BE49-F238E27FC236}">
                <a16:creationId xmlns:a16="http://schemas.microsoft.com/office/drawing/2014/main" id="{ADC28223-FDFF-908F-158A-3401127BA5C7}"/>
              </a:ext>
            </a:extLst>
          </p:cNvPr>
          <p:cNvSpPr>
            <a:spLocks noGrp="1"/>
          </p:cNvSpPr>
          <p:nvPr>
            <p:ph type="dt" sz="half" idx="10"/>
          </p:nvPr>
        </p:nvSpPr>
        <p:spPr/>
        <p:txBody>
          <a:bodyPr/>
          <a:lstStyle/>
          <a:p>
            <a:fld id="{AD924D50-69B4-493C-AABF-53036A8D79F6}" type="datetime1">
              <a:rPr lang="en-US" smtClean="0"/>
              <a:t>12/19/2025</a:t>
            </a:fld>
            <a:endParaRPr lang="en-US" dirty="0"/>
          </a:p>
        </p:txBody>
      </p:sp>
      <p:sp>
        <p:nvSpPr>
          <p:cNvPr id="6" name="Slide Number Placeholder 5">
            <a:extLst>
              <a:ext uri="{FF2B5EF4-FFF2-40B4-BE49-F238E27FC236}">
                <a16:creationId xmlns:a16="http://schemas.microsoft.com/office/drawing/2014/main" id="{9A1F0CF0-00B7-2F2A-2E49-88AB87A201E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14" name="Straight Connector 13">
            <a:extLst>
              <a:ext uri="{FF2B5EF4-FFF2-40B4-BE49-F238E27FC236}">
                <a16:creationId xmlns:a16="http://schemas.microsoft.com/office/drawing/2014/main" id="{6EB92977-9D16-C370-F779-0B9C67993046}"/>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F50A3-1136-13EC-E499-F6DDCBFE375F}"/>
              </a:ext>
            </a:extLst>
          </p:cNvPr>
          <p:cNvCxnSpPr>
            <a:cxnSpLocks/>
          </p:cNvCxnSpPr>
          <p:nvPr/>
        </p:nvCxnSpPr>
        <p:spPr>
          <a:xfrm flipH="1">
            <a:off x="0" y="4068031"/>
            <a:ext cx="446000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57362BC-3CD1-D6F5-CB9B-B2AAD7EAD176}"/>
              </a:ext>
            </a:extLst>
          </p:cNvPr>
          <p:cNvCxnSpPr>
            <a:cxnSpLocks/>
          </p:cNvCxnSpPr>
          <p:nvPr/>
        </p:nvCxnSpPr>
        <p:spPr>
          <a:xfrm>
            <a:off x="4460008"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D58D1-F636-9620-582E-41FBB707092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896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 Lar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1F6A87-CC7B-D4BD-1F6A-C3948971C39D}"/>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188720" y="5264780"/>
            <a:ext cx="9811512" cy="1097280"/>
          </a:xfrm>
        </p:spPr>
        <p:txBody>
          <a:bodyPr vert="horz" lIns="91440" tIns="45720" rIns="91440" bIns="45720" rtlCol="0" anchor="ctr">
            <a:normAutofit/>
          </a:bodyPr>
          <a:lstStyle>
            <a:lvl1pPr algn="ctr">
              <a:lnSpc>
                <a:spcPct val="110000"/>
              </a:lnSpc>
              <a:defRPr lang="en-US" sz="2800" cap="all" spc="100" baseline="0" dirty="0">
                <a:solidFill>
                  <a:schemeClr val="tx2">
                    <a:lumMod val="90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3776" y="676656"/>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tx2">
                    <a:lumMod val="90000"/>
                  </a:schemeClr>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4AC8F0CD-CD54-4D81-AA2E-F53EC757E087}" type="datetime1">
              <a:rPr lang="en-US" smtClean="0"/>
              <a:t>12/19/2025</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0" name="Straight Connector 9">
            <a:extLst>
              <a:ext uri="{FF2B5EF4-FFF2-40B4-BE49-F238E27FC236}">
                <a16:creationId xmlns:a16="http://schemas.microsoft.com/office/drawing/2014/main" id="{85ADE133-B5D6-A1C0-6BC9-C723D008EC0E}"/>
              </a:ext>
            </a:extLst>
          </p:cNvPr>
          <p:cNvCxnSpPr>
            <a:cxnSpLocks/>
          </p:cNvCxnSpPr>
          <p:nvPr/>
        </p:nvCxnSpPr>
        <p:spPr>
          <a:xfrm flipH="1">
            <a:off x="0" y="501866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838960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9816A-24DB-A6D2-3F39-E78DC5E1C26D}"/>
              </a:ext>
            </a:extLst>
          </p:cNvPr>
          <p:cNvSpPr/>
          <p:nvPr/>
        </p:nvSpPr>
        <p:spPr>
          <a:xfrm>
            <a:off x="0" y="0"/>
            <a:ext cx="12192000" cy="6858000"/>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806196" y="5248656"/>
            <a:ext cx="10579608" cy="896112"/>
          </a:xfrm>
        </p:spPr>
        <p:txBody>
          <a:bodyPr vert="horz" lIns="91440" tIns="45720" rIns="91440" bIns="45720" rtlCol="0" anchor="ctr">
            <a:normAutofit/>
          </a:bodyPr>
          <a:lstStyle>
            <a:lvl1pPr algn="ctr">
              <a:lnSpc>
                <a:spcPct val="110000"/>
              </a:lnSpc>
              <a:defRPr lang="en-US" sz="2400" cap="all" spc="200" baseline="0" dirty="0">
                <a:solidFill>
                  <a:schemeClr val="accent4">
                    <a:lumMod val="75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95300" y="603504"/>
            <a:ext cx="11201400" cy="4206240"/>
          </a:xfrm>
        </p:spPr>
        <p:txBody>
          <a:bodyPr vert="horz" lIns="91440" tIns="45720" rIns="91440" bIns="45720" rtlCol="0" anchor="b">
            <a:normAutofit/>
          </a:bodyPr>
          <a:lstStyle>
            <a:lvl1pPr marL="0" indent="0" algn="ctr">
              <a:lnSpc>
                <a:spcPct val="90000"/>
              </a:lnSpc>
              <a:spcBef>
                <a:spcPts val="0"/>
              </a:spcBef>
              <a:buNone/>
              <a:defRPr lang="en-US" sz="27800" dirty="0">
                <a:solidFill>
                  <a:schemeClr val="accent4">
                    <a:lumMod val="75000"/>
                  </a:schemeClr>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357BF1D3-2990-4429-A9CB-0765BDF1B23D}" type="datetime1">
              <a:rPr lang="en-US" smtClean="0"/>
              <a:t>12/19/2025</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64C657CA-BC15-CFB3-68A2-CD405FBC42E3}"/>
              </a:ext>
            </a:extLst>
          </p:cNvPr>
          <p:cNvCxnSpPr>
            <a:cxnSpLocks/>
          </p:cNvCxnSpPr>
          <p:nvPr/>
        </p:nvCxnSpPr>
        <p:spPr>
          <a:xfrm flipH="1">
            <a:off x="0" y="5018669"/>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258A7C-B0B2-E98B-CC50-E513F3F96778}"/>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3906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7772445" y="1480212"/>
            <a:ext cx="3849131" cy="2871351"/>
          </a:xfrm>
        </p:spPr>
        <p:txBody>
          <a:bodyPr anchor="ctr">
            <a:normAutofit/>
          </a:bodyPr>
          <a:lstStyle>
            <a:lvl1pPr algn="ctr">
              <a:defRPr sz="36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7772446" y="5410440"/>
            <a:ext cx="3849128" cy="1068207"/>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0" y="0"/>
            <a:ext cx="7204414" cy="6859634"/>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7429501" y="6445997"/>
            <a:ext cx="2955465"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a:xfrm>
            <a:off x="10226650" y="6445997"/>
            <a:ext cx="1353059" cy="365125"/>
          </a:xfrm>
        </p:spPr>
        <p:txBody>
          <a:bodyPr/>
          <a:lstStyle>
            <a:lvl1pPr>
              <a:defRPr>
                <a:solidFill>
                  <a:schemeClr val="tx2"/>
                </a:solidFill>
              </a:defRPr>
            </a:lvl1pPr>
          </a:lstStyle>
          <a:p>
            <a:fld id="{AD495F72-74F9-4C7D-96DC-BB7900DFF168}" type="datetime1">
              <a:rPr lang="en-US" smtClean="0"/>
              <a:t>12/19/2025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88BE003B-9AA9-5AAB-16A3-CC8CD5997AAA}"/>
              </a:ext>
            </a:extLst>
          </p:cNvPr>
          <p:cNvCxnSpPr>
            <a:cxnSpLocks/>
          </p:cNvCxnSpPr>
          <p:nvPr/>
        </p:nvCxnSpPr>
        <p:spPr>
          <a:xfrm flipH="1">
            <a:off x="7206802" y="5031087"/>
            <a:ext cx="4985198"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CBC2A1-BC50-27CD-C764-435FA7A59ABD}"/>
              </a:ext>
            </a:extLst>
          </p:cNvPr>
          <p:cNvCxnSpPr>
            <a:cxnSpLocks/>
          </p:cNvCxnSpPr>
          <p:nvPr/>
        </p:nvCxnSpPr>
        <p:spPr>
          <a:xfrm>
            <a:off x="7206802"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38885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DE1DC1-9689-2EE3-E7BA-1B5865E69925}"/>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1718209" y="5095152"/>
            <a:ext cx="8755582" cy="1397088"/>
          </a:xfrm>
        </p:spPr>
        <p:txBody>
          <a:bodyPr vert="horz" lIns="91440" tIns="45720" rIns="91440" bIns="45720" rtlCol="0" anchor="ctr">
            <a:normAutofit/>
          </a:bodyPr>
          <a:lstStyle>
            <a:lvl1pPr algn="ctr">
              <a:lnSpc>
                <a:spcPct val="120000"/>
              </a:lnSpc>
              <a:defRPr lang="en-US" sz="2600" cap="all" spc="100" baseline="0" dirty="0">
                <a:solidFill>
                  <a:schemeClr val="accent4"/>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915924" y="604476"/>
            <a:ext cx="10360152" cy="3886200"/>
          </a:xfrm>
        </p:spPr>
        <p:txBody>
          <a:bodyPr vert="horz" lIns="91440" tIns="45720" rIns="91440" bIns="45720" rtlCol="0" anchor="b">
            <a:normAutofit/>
          </a:bodyPr>
          <a:lstStyle>
            <a:lvl1pPr marL="0" indent="0" algn="ctr">
              <a:lnSpc>
                <a:spcPct val="90000"/>
              </a:lnSpc>
              <a:spcBef>
                <a:spcPts val="0"/>
              </a:spcBef>
              <a:buNone/>
              <a:defRPr lang="en-US" sz="26000" dirty="0">
                <a:solidFill>
                  <a:schemeClr val="accent4"/>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BE99BABC-AD7D-4A6D-A89B-3BB2921A5531}" type="datetime1">
              <a:rPr lang="en-US" smtClean="0"/>
              <a:t>12/19/2025</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C4E840B4-4A86-E59D-DE37-6D68E8998743}"/>
              </a:ext>
            </a:extLst>
          </p:cNvPr>
          <p:cNvCxnSpPr>
            <a:cxnSpLocks/>
          </p:cNvCxnSpPr>
          <p:nvPr/>
        </p:nvCxnSpPr>
        <p:spPr>
          <a:xfrm flipH="1">
            <a:off x="0" y="4800185"/>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4C1874-713F-9C70-0910-15468C71D94B}"/>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E3C4BC-AB49-4B2D-6D76-2DB06F19B146}"/>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190486"/>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5F8892-F2ED-BFCA-E7AB-85D6D27E4996}"/>
              </a:ext>
            </a:extLst>
          </p:cNvPr>
          <p:cNvSpPr/>
          <p:nvPr/>
        </p:nvSpPr>
        <p:spPr>
          <a:xfrm>
            <a:off x="0" y="0"/>
            <a:ext cx="12192000" cy="6858000"/>
          </a:xfrm>
          <a:prstGeom prst="rect">
            <a:avLst/>
          </a:prstGeom>
          <a:solidFill>
            <a:schemeClr val="accent2">
              <a:lumMod val="60000"/>
              <a:lumOff val="4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57200" y="4809744"/>
            <a:ext cx="10817352" cy="1325880"/>
          </a:xfrm>
        </p:spPr>
        <p:txBody>
          <a:bodyPr vert="horz" lIns="91440" tIns="45720" rIns="91440" bIns="45720" rtlCol="0" anchor="ctr">
            <a:normAutofit/>
          </a:bodyPr>
          <a:lstStyle>
            <a:lvl1pPr>
              <a:lnSpc>
                <a:spcPct val="120000"/>
              </a:lnSpc>
              <a:defRPr lang="en-US" sz="2400" cap="all" spc="200" baseline="0" dirty="0">
                <a:solidFill>
                  <a:schemeClr val="tx2">
                    <a:alpha val="90000"/>
                  </a:schemeClr>
                </a:solidFill>
                <a:latin typeface="+mn-lt"/>
              </a:defRPr>
            </a:lvl1pPr>
          </a:lstStyle>
          <a:p>
            <a:pPr lvl="0"/>
            <a:r>
              <a:rPr lang="en-US" dirty="0"/>
              <a:t>Click to edit Master title styles</a:t>
            </a:r>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457200" y="603504"/>
            <a:ext cx="10817352" cy="3886200"/>
          </a:xfrm>
        </p:spPr>
        <p:txBody>
          <a:bodyPr vert="horz" lIns="91440" tIns="45720" rIns="91440" bIns="45720" rtlCol="0" anchor="b">
            <a:normAutofit/>
          </a:bodyPr>
          <a:lstStyle>
            <a:lvl1pPr marL="0" indent="0">
              <a:lnSpc>
                <a:spcPct val="90000"/>
              </a:lnSpc>
              <a:buNone/>
              <a:defRPr lang="en-US" sz="26000" dirty="0">
                <a:solidFill>
                  <a:schemeClr val="accent4"/>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2"/>
                </a:solidFill>
              </a:defRPr>
            </a:lvl1pPr>
          </a:lstStyle>
          <a:p>
            <a:fld id="{651FE32A-A87D-4DC3-874C-FBD040896932}" type="datetime1">
              <a:rPr lang="en-US" smtClean="0"/>
              <a:t>12/19/2025</a:t>
            </a:fld>
            <a:endParaRPr lang="en-US" dirty="0"/>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FBC03FAC-E732-2A29-931B-DF10E16576A9}"/>
              </a:ext>
            </a:extLst>
          </p:cNvPr>
          <p:cNvCxnSpPr>
            <a:cxnSpLocks/>
          </p:cNvCxnSpPr>
          <p:nvPr/>
        </p:nvCxnSpPr>
        <p:spPr>
          <a:xfrm flipH="1">
            <a:off x="0" y="4567063"/>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EAA9EA-F053-9082-1866-9E27466BAA2B}"/>
              </a:ext>
            </a:extLst>
          </p:cNvPr>
          <p:cNvCxnSpPr>
            <a:cxnSpLocks/>
          </p:cNvCxnSpPr>
          <p:nvPr/>
        </p:nvCxnSpPr>
        <p:spPr>
          <a:xfrm flipH="1">
            <a:off x="0" y="639617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634D08-FFFD-5C50-9C95-E26621C9F10B}"/>
              </a:ext>
            </a:extLst>
          </p:cNvPr>
          <p:cNvCxnSpPr>
            <a:cxnSpLocks/>
          </p:cNvCxnSpPr>
          <p:nvPr/>
        </p:nvCxnSpPr>
        <p:spPr>
          <a:xfrm>
            <a:off x="117348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99117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tatement">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FB4D75-C478-D736-9A5A-B64DEA241030}"/>
              </a:ext>
            </a:extLst>
          </p:cNvPr>
          <p:cNvSpPr/>
          <p:nvPr/>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solidFill>
                <a:latin typeface="+mj-lt"/>
              </a:defRPr>
            </a:lvl1pPr>
            <a:lvl2pPr marL="228600" indent="0" algn="ctr">
              <a:lnSpc>
                <a:spcPct val="110000"/>
              </a:lnSpc>
              <a:buNone/>
              <a:defRPr sz="4800" b="0">
                <a:solidFill>
                  <a:schemeClr val="tx2"/>
                </a:solidFill>
                <a:latin typeface="+mj-lt"/>
              </a:defRPr>
            </a:lvl2pPr>
            <a:lvl3pPr marL="457200" indent="0" algn="ctr">
              <a:lnSpc>
                <a:spcPct val="110000"/>
              </a:lnSpc>
              <a:buNone/>
              <a:defRPr sz="4400" b="0">
                <a:solidFill>
                  <a:schemeClr val="tx2"/>
                </a:solidFill>
                <a:latin typeface="+mj-lt"/>
              </a:defRPr>
            </a:lvl3pPr>
            <a:lvl4pPr marL="685800" indent="0" algn="ctr">
              <a:lnSpc>
                <a:spcPct val="110000"/>
              </a:lnSpc>
              <a:buNone/>
              <a:defRPr sz="4000" b="0">
                <a:solidFill>
                  <a:schemeClr val="tx2"/>
                </a:solidFill>
                <a:latin typeface="+mj-lt"/>
              </a:defRPr>
            </a:lvl4pPr>
            <a:lvl5pPr marL="914400" indent="0" algn="ctr">
              <a:lnSpc>
                <a:spcPct val="110000"/>
              </a:lnSpc>
              <a:buNone/>
              <a:defRPr sz="3600" b="0">
                <a:solidFill>
                  <a:schemeClr val="tx2"/>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E036278C-3666-418F-8843-DFD38DB3098D}" type="datetime1">
              <a:rPr lang="en-US" smtClean="0"/>
              <a:t>12/19/2025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49831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tatement 2">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FC0D0B-DA30-766C-173E-0170DEC1DFE7}"/>
              </a:ext>
            </a:extLst>
          </p:cNvPr>
          <p:cNvSpPr/>
          <p:nvPr/>
        </p:nvSpPr>
        <p:spPr>
          <a:xfrm>
            <a:off x="0" y="0"/>
            <a:ext cx="12192000" cy="6858000"/>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bg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450676" y="1069677"/>
            <a:ext cx="9290649" cy="4744528"/>
          </a:xfrm>
        </p:spPr>
        <p:txBody>
          <a:bodyPr anchor="ctr">
            <a:normAutofit/>
          </a:bodyPr>
          <a:lstStyle>
            <a:lvl1pPr marL="0" indent="0" algn="ctr">
              <a:lnSpc>
                <a:spcPct val="120000"/>
              </a:lnSpc>
              <a:buNone/>
              <a:defRPr sz="4000" b="0" cap="all" spc="260" baseline="0">
                <a:solidFill>
                  <a:schemeClr val="tx2"/>
                </a:solidFill>
              </a:defRPr>
            </a:lvl1pPr>
            <a:lvl2pPr marL="228600" indent="0" algn="ctr">
              <a:lnSpc>
                <a:spcPct val="120000"/>
              </a:lnSpc>
              <a:buNone/>
              <a:defRPr sz="4000" b="0" cap="all" spc="260" baseline="0">
                <a:solidFill>
                  <a:schemeClr val="tx2"/>
                </a:solidFill>
              </a:defRPr>
            </a:lvl2pPr>
            <a:lvl3pPr marL="457200" indent="0" algn="ctr">
              <a:lnSpc>
                <a:spcPct val="120000"/>
              </a:lnSpc>
              <a:buNone/>
              <a:defRPr sz="4000" b="0" cap="all" spc="260" baseline="0">
                <a:solidFill>
                  <a:schemeClr val="tx2"/>
                </a:solidFill>
              </a:defRPr>
            </a:lvl3pPr>
            <a:lvl4pPr marL="685800" indent="0" algn="ctr">
              <a:lnSpc>
                <a:spcPct val="120000"/>
              </a:lnSpc>
              <a:buNone/>
              <a:defRPr sz="4000" b="0" cap="all" spc="260" baseline="0">
                <a:solidFill>
                  <a:schemeClr val="tx2"/>
                </a:solidFill>
              </a:defRPr>
            </a:lvl4pPr>
            <a:lvl5pPr marL="914400" indent="0" algn="ctr">
              <a:lnSpc>
                <a:spcPct val="120000"/>
              </a:lnSpc>
              <a:buNone/>
              <a:defRPr sz="4000" b="0" cap="all" spc="260" baseline="0">
                <a:solidFill>
                  <a:schemeClr val="tx2"/>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4E50C56A-CD5D-4BFA-97E5-381E40BD37FE}" type="datetime1">
              <a:rPr lang="en-US" smtClean="0"/>
              <a:t>12/19/2025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6D749579-0FDB-004C-88C7-AEAFA967138F}"/>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236D2D7-1E6C-18EB-97E2-3C716E213514}"/>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134195-89D3-0A49-21C0-FCE233C5FA6B}"/>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A06AC78-B01D-B856-062B-5BDFA424140A}"/>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820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3">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4B8B42-1FAE-0461-C13E-F2663EC89061}"/>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693103" y="1493520"/>
            <a:ext cx="8805794" cy="3911600"/>
          </a:xfrm>
        </p:spPr>
        <p:txBody>
          <a:bodyPr anchor="ctr">
            <a:normAutofit/>
          </a:bodyPr>
          <a:lstStyle>
            <a:lvl1pPr marL="0" indent="0" algn="ctr">
              <a:lnSpc>
                <a:spcPct val="110000"/>
              </a:lnSpc>
              <a:buNone/>
              <a:defRPr sz="5400" b="0">
                <a:solidFill>
                  <a:schemeClr val="tx2">
                    <a:alpha val="90000"/>
                  </a:schemeClr>
                </a:solidFill>
                <a:latin typeface="+mj-lt"/>
              </a:defRPr>
            </a:lvl1pPr>
            <a:lvl2pPr marL="228600" indent="0" algn="ctr">
              <a:lnSpc>
                <a:spcPct val="110000"/>
              </a:lnSpc>
              <a:buNone/>
              <a:defRPr sz="4800" b="0">
                <a:solidFill>
                  <a:schemeClr val="tx2">
                    <a:alpha val="90000"/>
                  </a:schemeClr>
                </a:solidFill>
                <a:latin typeface="+mj-lt"/>
              </a:defRPr>
            </a:lvl2pPr>
            <a:lvl3pPr marL="457200" indent="0" algn="ctr">
              <a:lnSpc>
                <a:spcPct val="110000"/>
              </a:lnSpc>
              <a:buNone/>
              <a:defRPr sz="4400" b="0">
                <a:solidFill>
                  <a:schemeClr val="tx2">
                    <a:alpha val="90000"/>
                  </a:schemeClr>
                </a:solidFill>
                <a:latin typeface="+mj-lt"/>
              </a:defRPr>
            </a:lvl3pPr>
            <a:lvl4pPr marL="685800" indent="0" algn="ctr">
              <a:lnSpc>
                <a:spcPct val="110000"/>
              </a:lnSpc>
              <a:buNone/>
              <a:defRPr sz="4000" b="0">
                <a:solidFill>
                  <a:schemeClr val="tx2">
                    <a:alpha val="90000"/>
                  </a:schemeClr>
                </a:solidFill>
                <a:latin typeface="+mj-lt"/>
              </a:defRPr>
            </a:lvl4pPr>
            <a:lvl5pPr marL="914400" indent="0" algn="ctr">
              <a:lnSpc>
                <a:spcPct val="110000"/>
              </a:lnSpc>
              <a:buNone/>
              <a:defRPr sz="3600" b="0">
                <a:solidFill>
                  <a:schemeClr val="tx2">
                    <a:alpha val="90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DBF456FA-CA72-4459-B86B-03B2C85DD46A}" type="datetime1">
              <a:rPr lang="en-US" smtClean="0"/>
              <a:t>12/19/2025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6C547212-589F-3A5C-2FF7-4E576B86E3A3}"/>
              </a:ext>
            </a:extLst>
          </p:cNvPr>
          <p:cNvCxnSpPr>
            <a:cxnSpLocks/>
          </p:cNvCxnSpPr>
          <p:nvPr/>
        </p:nvCxnSpPr>
        <p:spPr>
          <a:xfrm flipH="1">
            <a:off x="0" y="6398068"/>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40E2472-A2D0-B3C4-1592-E709B2EC9AD6}"/>
              </a:ext>
            </a:extLst>
          </p:cNvPr>
          <p:cNvCxnSpPr>
            <a:cxnSpLocks/>
          </p:cNvCxnSpPr>
          <p:nvPr/>
        </p:nvCxnSpPr>
        <p:spPr>
          <a:xfrm>
            <a:off x="4572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F95E0B8-C6C3-8095-D53F-FB618E39D7CE}"/>
              </a:ext>
            </a:extLst>
          </p:cNvPr>
          <p:cNvCxnSpPr>
            <a:cxnSpLocks/>
          </p:cNvCxnSpPr>
          <p:nvPr/>
        </p:nvCxnSpPr>
        <p:spPr>
          <a:xfrm flipH="1">
            <a:off x="0" y="459932"/>
            <a:ext cx="12192000" cy="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D2DF78-237E-1E21-906C-273460F55F55}"/>
              </a:ext>
            </a:extLst>
          </p:cNvPr>
          <p:cNvCxnSpPr>
            <a:cxnSpLocks/>
          </p:cNvCxnSpPr>
          <p:nvPr/>
        </p:nvCxnSpPr>
        <p:spPr>
          <a:xfrm>
            <a:off x="11734800" y="0"/>
            <a:ext cx="0" cy="6858000"/>
          </a:xfrm>
          <a:prstGeom prst="line">
            <a:avLst/>
          </a:prstGeom>
          <a:ln w="9525">
            <a:solidFill>
              <a:schemeClr val="bg2">
                <a:alpha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551971"/>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AF5849-739D-C101-47C3-B7745B65C36B}"/>
              </a:ext>
            </a:extLst>
          </p:cNvPr>
          <p:cNvSpPr/>
          <p:nvPr/>
        </p:nvSpPr>
        <p:spPr>
          <a:xfrm>
            <a:off x="0" y="0"/>
            <a:ext cx="12192000" cy="6858000"/>
          </a:xfrm>
          <a:prstGeom prst="rect">
            <a:avLst/>
          </a:prstGeom>
          <a:solidFill>
            <a:schemeClr val="accent5">
              <a:lumMod val="40000"/>
              <a:lumOff val="60000"/>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57201" y="726618"/>
            <a:ext cx="9057452" cy="3959677"/>
          </a:xfrm>
        </p:spPr>
        <p:txBody>
          <a:bodyPr anchor="ctr">
            <a:noAutofit/>
          </a:bodyPr>
          <a:lstStyle>
            <a:lvl1pPr marL="0" indent="0">
              <a:lnSpc>
                <a:spcPct val="100000"/>
              </a:lnSpc>
              <a:buNone/>
              <a:defRPr sz="6200" b="0">
                <a:solidFill>
                  <a:schemeClr val="tx2">
                    <a:alpha val="90000"/>
                  </a:schemeClr>
                </a:solidFill>
                <a:latin typeface="+mj-lt"/>
              </a:defRPr>
            </a:lvl1pPr>
            <a:lvl2pPr marL="228600" indent="0">
              <a:lnSpc>
                <a:spcPct val="100000"/>
              </a:lnSpc>
              <a:buNone/>
              <a:defRPr sz="6200" b="0">
                <a:solidFill>
                  <a:schemeClr val="tx2">
                    <a:alpha val="90000"/>
                  </a:schemeClr>
                </a:solidFill>
                <a:latin typeface="+mj-lt"/>
              </a:defRPr>
            </a:lvl2pPr>
            <a:lvl3pPr marL="457200" indent="0">
              <a:lnSpc>
                <a:spcPct val="100000"/>
              </a:lnSpc>
              <a:buNone/>
              <a:defRPr sz="6200" b="0">
                <a:solidFill>
                  <a:schemeClr val="tx2">
                    <a:alpha val="90000"/>
                  </a:schemeClr>
                </a:solidFill>
                <a:latin typeface="+mj-lt"/>
              </a:defRPr>
            </a:lvl3pPr>
            <a:lvl4pPr marL="685800" indent="0">
              <a:lnSpc>
                <a:spcPct val="100000"/>
              </a:lnSpc>
              <a:buNone/>
              <a:defRPr sz="6200" b="0">
                <a:solidFill>
                  <a:schemeClr val="tx2">
                    <a:alpha val="90000"/>
                  </a:schemeClr>
                </a:solidFill>
                <a:latin typeface="+mj-lt"/>
              </a:defRPr>
            </a:lvl4pPr>
            <a:lvl5pPr marL="914400" indent="0">
              <a:lnSpc>
                <a:spcPct val="100000"/>
              </a:lnSpc>
              <a:buNone/>
              <a:defRPr sz="6200" b="0">
                <a:solidFill>
                  <a:schemeClr val="tx2">
                    <a:alpha val="90000"/>
                  </a:schemeClr>
                </a:solidFill>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B3EC1153-D263-4C11-8011-CBFFD9730DCE}" type="datetime1">
              <a:rPr lang="en-US" smtClean="0"/>
              <a:t>12/19/2025</a:t>
            </a:fld>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7E668AFA-4F03-20A8-1BA4-B3199B0ED0C7}"/>
              </a:ext>
            </a:extLst>
          </p:cNvPr>
          <p:cNvCxnSpPr>
            <a:cxnSpLocks/>
          </p:cNvCxnSpPr>
          <p:nvPr/>
        </p:nvCxnSpPr>
        <p:spPr>
          <a:xfrm flipH="1">
            <a:off x="0" y="528468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2798B79-8105-6FCD-C65A-F6BE09F875EB}"/>
              </a:ext>
            </a:extLst>
          </p:cNvPr>
          <p:cNvCxnSpPr>
            <a:cxnSpLocks/>
          </p:cNvCxnSpPr>
          <p:nvPr/>
        </p:nvCxnSpPr>
        <p:spPr>
          <a:xfrm>
            <a:off x="10624726"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8016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7DCC75-46A1-9953-9459-89672E9805A8}"/>
              </a:ext>
            </a:extLst>
          </p:cNvPr>
          <p:cNvSpPr/>
          <p:nvPr/>
        </p:nvSpPr>
        <p:spPr>
          <a:xfrm>
            <a:off x="0" y="0"/>
            <a:ext cx="12192000" cy="6858000"/>
          </a:xfrm>
          <a:prstGeom prst="rect">
            <a:avLst/>
          </a:prstGeom>
          <a:solidFill>
            <a:schemeClr val="accent1">
              <a:lumMod val="40000"/>
              <a:lumOff val="60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9199563" cy="653184"/>
          </a:xfrm>
        </p:spPr>
        <p:txBody>
          <a:bodyPr anchor="ctr">
            <a:normAutofit/>
          </a:bodyPr>
          <a:lstStyle>
            <a:lvl1pPr>
              <a:lnSpc>
                <a:spcPct val="120000"/>
              </a:lnSpc>
              <a:defRPr sz="1800" b="1" cap="all" spc="100" baseline="0">
                <a:solidFill>
                  <a:schemeClr val="accent4">
                    <a:lumMod val="75000"/>
                  </a:schemeClr>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9199563" cy="3614737"/>
          </a:xfrm>
        </p:spPr>
        <p:txBody>
          <a:bodyPr anchor="ctr">
            <a:normAutofit/>
          </a:bodyPr>
          <a:lstStyle>
            <a:lvl1pPr marL="182880" indent="-182880">
              <a:buNone/>
              <a:defRPr sz="4000">
                <a:solidFill>
                  <a:schemeClr val="accent4">
                    <a:lumMod val="75000"/>
                  </a:schemeClr>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192870C0-88BC-4B78-A088-30393EC7D39C}" type="datetime1">
              <a:rPr lang="en-US" smtClean="0"/>
              <a:t>12/19/2025</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741338F2-C5CE-45A7-7748-138B348BA1E7}"/>
              </a:ext>
            </a:extLst>
          </p:cNvPr>
          <p:cNvCxnSpPr>
            <a:cxnSpLocks/>
          </p:cNvCxnSpPr>
          <p:nvPr/>
        </p:nvCxnSpPr>
        <p:spPr>
          <a:xfrm>
            <a:off x="457200" y="0"/>
            <a:ext cx="0" cy="685800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4CFB94-8AB3-65DB-0B12-EC4F7DAAEBF7}"/>
              </a:ext>
            </a:extLst>
          </p:cNvPr>
          <p:cNvCxnSpPr>
            <a:cxnSpLocks/>
          </p:cNvCxnSpPr>
          <p:nvPr/>
        </p:nvCxnSpPr>
        <p:spPr>
          <a:xfrm flipH="1">
            <a:off x="0" y="5043721"/>
            <a:ext cx="12192000" cy="0"/>
          </a:xfrm>
          <a:prstGeom prst="line">
            <a:avLst/>
          </a:prstGeom>
          <a:ln w="9525">
            <a:solidFill>
              <a:schemeClr val="tx2">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54609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0E8326-1507-F48A-851B-53763210D1ED}"/>
              </a:ext>
            </a:extLst>
          </p:cNvPr>
          <p:cNvSpPr/>
          <p:nvPr/>
        </p:nvSpPr>
        <p:spPr>
          <a:xfrm>
            <a:off x="0" y="0"/>
            <a:ext cx="12192000" cy="6858000"/>
          </a:xfrm>
          <a:prstGeom prst="rect">
            <a:avLst/>
          </a:prstGeom>
          <a:solidFill>
            <a:schemeClr val="accent1">
              <a:lumMod val="20000"/>
              <a:lumOff val="80000"/>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00414" cy="653184"/>
          </a:xfrm>
        </p:spPr>
        <p:txBody>
          <a:bodyPr anchor="ctr">
            <a:normAutofit/>
          </a:bodyPr>
          <a:lstStyle>
            <a:lvl1pPr>
              <a:lnSpc>
                <a:spcPct val="120000"/>
              </a:lnSpc>
              <a:defRPr sz="1800" b="1" cap="all" spc="100" baseline="0">
                <a:solidFill>
                  <a:schemeClr val="accent1"/>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00416" cy="3614737"/>
          </a:xfrm>
        </p:spPr>
        <p:txBody>
          <a:bodyPr anchor="ctr">
            <a:normAutofit/>
          </a:bodyPr>
          <a:lstStyle>
            <a:lvl1pPr marL="182880" indent="-182880">
              <a:buNone/>
              <a:defRPr sz="4000">
                <a:solidFill>
                  <a:schemeClr val="tx2">
                    <a:alpha val="80000"/>
                  </a:schemeClr>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D49EA2AE-D036-4E26-95AB-9605EDE53986}" type="datetime1">
              <a:rPr lang="en-US" smtClean="0"/>
              <a:t>12/19/2025</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207475CC-2E7D-619F-AFAD-0EB2BC1DFC40}"/>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81F4D6-9057-EF87-48BE-0C6D4ADC8BC6}"/>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91658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407D4A-1244-6A47-327B-CDB05AF70268}"/>
              </a:ext>
            </a:extLst>
          </p:cNvPr>
          <p:cNvSpPr/>
          <p:nvPr/>
        </p:nvSpPr>
        <p:spPr>
          <a:xfrm>
            <a:off x="0" y="0"/>
            <a:ext cx="12192000" cy="6858000"/>
          </a:xfrm>
          <a:prstGeom prst="rect">
            <a:avLst/>
          </a:prstGeom>
          <a:solidFill>
            <a:schemeClr val="accent3">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562100" y="5549186"/>
            <a:ext cx="7982709" cy="653184"/>
          </a:xfrm>
        </p:spPr>
        <p:txBody>
          <a:bodyPr anchor="ctr">
            <a:normAutofit/>
          </a:bodyPr>
          <a:lstStyle>
            <a:lvl1pPr>
              <a:lnSpc>
                <a:spcPct val="120000"/>
              </a:lnSpc>
              <a:defRPr sz="1800" b="1" cap="all" spc="100" baseline="0">
                <a:solidFill>
                  <a:schemeClr val="tx2"/>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1562100" y="823913"/>
            <a:ext cx="7982712" cy="3614737"/>
          </a:xfrm>
        </p:spPr>
        <p:txBody>
          <a:bodyPr anchor="ctr">
            <a:normAutofit/>
          </a:bodyPr>
          <a:lstStyle>
            <a:lvl1pPr marL="182880" indent="-182880">
              <a:buNone/>
              <a:defRPr sz="3600">
                <a:solidFill>
                  <a:schemeClr val="tx2"/>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640080" y="6445997"/>
            <a:ext cx="3949302" cy="365125"/>
          </a:xfrm>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2D99B03C-9B9E-4B25-B0F1-2ABF7EE05CC0}" type="datetime1">
              <a:rPr lang="en-US" smtClean="0"/>
              <a:t>12/19/2025</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6" name="Straight Connector 5">
            <a:extLst>
              <a:ext uri="{FF2B5EF4-FFF2-40B4-BE49-F238E27FC236}">
                <a16:creationId xmlns:a16="http://schemas.microsoft.com/office/drawing/2014/main" id="{DBA83050-F737-4CAA-50C3-B1912F8DCD46}"/>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AC790E-B990-47FD-A7C4-38DEB7A38CA4}"/>
              </a:ext>
            </a:extLst>
          </p:cNvPr>
          <p:cNvCxnSpPr>
            <a:cxnSpLocks/>
          </p:cNvCxnSpPr>
          <p:nvPr/>
        </p:nvCxnSpPr>
        <p:spPr>
          <a:xfrm flipH="1">
            <a:off x="0" y="504372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CD9DAA-71D0-AF79-A512-7D264779C222}"/>
              </a:ext>
            </a:extLst>
          </p:cNvPr>
          <p:cNvCxnSpPr>
            <a:cxnSpLocks/>
          </p:cNvCxnSpPr>
          <p:nvPr/>
        </p:nvCxnSpPr>
        <p:spPr>
          <a:xfrm>
            <a:off x="10337077"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1058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4">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63E278-755B-41D3-7218-B797D9B5DF3C}"/>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75488" y="4893472"/>
            <a:ext cx="8019287" cy="1205575"/>
          </a:xfrm>
        </p:spPr>
        <p:txBody>
          <a:bodyPr anchor="t">
            <a:normAutofit/>
          </a:bodyPr>
          <a:lstStyle>
            <a:lvl1pPr>
              <a:lnSpc>
                <a:spcPct val="120000"/>
              </a:lnSpc>
              <a:defRPr sz="1800" b="1" cap="all" spc="100" baseline="0">
                <a:solidFill>
                  <a:schemeClr val="tx2"/>
                </a:solidFill>
                <a:latin typeface="+mn-lt"/>
              </a:defRPr>
            </a:lvl1pPr>
          </a:lstStyle>
          <a:p>
            <a:r>
              <a:rPr lang="en-US" dirty="0"/>
              <a:t>Quote Author</a:t>
            </a:r>
          </a:p>
        </p:txBody>
      </p:sp>
      <p:sp>
        <p:nvSpPr>
          <p:cNvPr id="10" name="Content Placeholder 9">
            <a:extLst>
              <a:ext uri="{FF2B5EF4-FFF2-40B4-BE49-F238E27FC236}">
                <a16:creationId xmlns:a16="http://schemas.microsoft.com/office/drawing/2014/main" id="{636EB602-83B2-B4EE-7805-FB94B7747666}"/>
              </a:ext>
            </a:extLst>
          </p:cNvPr>
          <p:cNvSpPr>
            <a:spLocks noGrp="1"/>
          </p:cNvSpPr>
          <p:nvPr>
            <p:ph sz="quarter" idx="14" hasCustomPrompt="1"/>
          </p:nvPr>
        </p:nvSpPr>
        <p:spPr>
          <a:xfrm>
            <a:off x="475488" y="594360"/>
            <a:ext cx="8019288" cy="3236976"/>
          </a:xfrm>
        </p:spPr>
        <p:txBody>
          <a:bodyPr anchor="b">
            <a:normAutofit/>
          </a:bodyPr>
          <a:lstStyle>
            <a:lvl1pPr marL="182880" indent="-182880">
              <a:buNone/>
              <a:defRPr sz="3600">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lvl1pPr>
              <a:defRPr>
                <a:solidFill>
                  <a:schemeClr val="tx2"/>
                </a:solidFill>
              </a:defRPr>
            </a:lvl1pPr>
          </a:lstStyle>
          <a:p>
            <a:fld id="{A1B6A855-EE76-45C6-B820-67541FFB5E07}" type="datetime1">
              <a:rPr lang="en-US" smtClean="0"/>
              <a:t>12/19/2025</a:t>
            </a:fld>
            <a:endParaRPr lang="en-US" dirty="0"/>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8AA0B79A-2EB3-E6D5-B923-60D51965E7A7}"/>
              </a:ext>
            </a:extLst>
          </p:cNvPr>
          <p:cNvCxnSpPr>
            <a:cxnSpLocks/>
          </p:cNvCxnSpPr>
          <p:nvPr/>
        </p:nvCxnSpPr>
        <p:spPr>
          <a:xfrm flipH="1">
            <a:off x="0" y="4362404"/>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507FC-FD8A-132E-6F82-1A96368D292F}"/>
              </a:ext>
            </a:extLst>
          </p:cNvPr>
          <p:cNvCxnSpPr>
            <a:cxnSpLocks/>
          </p:cNvCxnSpPr>
          <p:nvPr/>
        </p:nvCxnSpPr>
        <p:spPr>
          <a:xfrm>
            <a:off x="903719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78164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685800" y="5160261"/>
            <a:ext cx="10813067" cy="783835"/>
          </a:xfrm>
        </p:spPr>
        <p:txBody>
          <a:bodyPr vert="horz" lIns="91440" tIns="45720" rIns="91440" bIns="45720" rtlCol="0" anchor="b">
            <a:normAutofit/>
          </a:bodyPr>
          <a:lstStyle>
            <a:lvl1pPr>
              <a:defRPr lang="en-US" sz="3600" dirty="0">
                <a:solidFill>
                  <a:schemeClr val="tx2">
                    <a:alpha val="90000"/>
                  </a:schemeClr>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685800" y="5931483"/>
            <a:ext cx="10813067" cy="611557"/>
          </a:xfrm>
        </p:spPr>
        <p:txBody>
          <a:bodyPr vert="horz" lIns="91440" tIns="45720" rIns="91440" bIns="45720" rtlCol="0">
            <a:normAutofit/>
          </a:bodyPr>
          <a:lstStyle>
            <a:lvl1pPr marL="0" indent="0">
              <a:buNone/>
              <a:defRPr lang="en-US" dirty="0"/>
            </a:lvl1pPr>
          </a:lstStyle>
          <a:p>
            <a:pPr lvl="0"/>
            <a:r>
              <a:rPr lang="en-US"/>
              <a:t>Click to edit Master subtitle style</a:t>
            </a:r>
            <a:endParaRPr lang="en-US" dirty="0"/>
          </a:p>
        </p:txBody>
      </p:sp>
      <p:sp>
        <p:nvSpPr>
          <p:cNvPr id="16" name="Picture Placeholder 15">
            <a:extLst>
              <a:ext uri="{FF2B5EF4-FFF2-40B4-BE49-F238E27FC236}">
                <a16:creationId xmlns:a16="http://schemas.microsoft.com/office/drawing/2014/main" id="{569E8996-63F9-282F-EB89-823A9E405F96}"/>
              </a:ext>
            </a:extLst>
          </p:cNvPr>
          <p:cNvSpPr>
            <a:spLocks noGrp="1"/>
          </p:cNvSpPr>
          <p:nvPr>
            <p:ph type="pic" sz="quarter" idx="13" hasCustomPrompt="1"/>
          </p:nvPr>
        </p:nvSpPr>
        <p:spPr>
          <a:xfrm>
            <a:off x="462974" y="0"/>
            <a:ext cx="11268845" cy="5019190"/>
          </a:xfrm>
          <a:blipFill dpi="0" rotWithShape="1">
            <a:blip r:embed="rId2">
              <a:alphaModFix amt="80000"/>
            </a:blip>
            <a:srcRect/>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85800" y="6445997"/>
            <a:ext cx="3949302" cy="365125"/>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AB6383D2-C802-4DD2-AEDD-7474238763C3}" type="datetime1">
              <a:rPr lang="en-US" smtClean="0"/>
              <a:t>12/19/2025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FFFC4771-5A22-2E68-AB04-0949D0A15B66}"/>
              </a:ext>
            </a:extLst>
          </p:cNvPr>
          <p:cNvCxnSpPr>
            <a:cxnSpLocks/>
          </p:cNvCxnSpPr>
          <p:nvPr/>
        </p:nvCxnSpPr>
        <p:spPr>
          <a:xfrm flipH="1">
            <a:off x="0" y="5019261"/>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AA95C5A-6D75-9E1D-C459-7F2022E84F55}"/>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ED5AC1-9F96-A868-7F45-523BF1A45E7C}"/>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885426"/>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7BF6-CDFA-AAF4-F7FD-F4F8D06FF275}"/>
              </a:ext>
            </a:extLst>
          </p:cNvPr>
          <p:cNvSpPr>
            <a:spLocks noGrp="1"/>
          </p:cNvSpPr>
          <p:nvPr>
            <p:ph type="title"/>
          </p:nvPr>
        </p:nvSpPr>
        <p:spPr>
          <a:xfrm>
            <a:off x="457200" y="275309"/>
            <a:ext cx="11277600" cy="914400"/>
          </a:xfrm>
        </p:spPr>
        <p:txBody>
          <a:bodyPr anchor="ctr"/>
          <a:lstStyle>
            <a:lvl1pPr>
              <a:defRPr>
                <a:solidFill>
                  <a:schemeClr val="tx2"/>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EAB1904-05A3-AF54-90B7-8B4E5E9BFC62}"/>
              </a:ext>
            </a:extLst>
          </p:cNvPr>
          <p:cNvSpPr>
            <a:spLocks noGrp="1"/>
          </p:cNvSpPr>
          <p:nvPr>
            <p:ph sz="quarter" idx="15"/>
          </p:nvPr>
        </p:nvSpPr>
        <p:spPr>
          <a:xfrm>
            <a:off x="455613" y="1677988"/>
            <a:ext cx="5181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0D15555F-2C1E-04D7-CE37-D06ABFB5685F}"/>
              </a:ext>
            </a:extLst>
          </p:cNvPr>
          <p:cNvSpPr>
            <a:spLocks noGrp="1"/>
          </p:cNvSpPr>
          <p:nvPr>
            <p:ph sz="quarter" idx="16"/>
          </p:nvPr>
        </p:nvSpPr>
        <p:spPr>
          <a:xfrm>
            <a:off x="6553200" y="1677988"/>
            <a:ext cx="5180013" cy="44989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B108197-F703-726D-4372-C7520052DC70}"/>
              </a:ext>
            </a:extLst>
          </p:cNvPr>
          <p:cNvSpPr>
            <a:spLocks noGrp="1"/>
          </p:cNvSpPr>
          <p:nvPr>
            <p:ph type="ftr" sz="quarter" idx="11"/>
          </p:nvPr>
        </p:nvSpPr>
        <p:spPr/>
        <p:txBody>
          <a:bodyPr/>
          <a:lstStyle/>
          <a:p>
            <a:r>
              <a:rPr lang="en-US" dirty="0"/>
              <a:t>Sample Footer Text</a:t>
            </a:r>
          </a:p>
        </p:txBody>
      </p:sp>
      <p:sp>
        <p:nvSpPr>
          <p:cNvPr id="5" name="Date Placeholder 4">
            <a:extLst>
              <a:ext uri="{FF2B5EF4-FFF2-40B4-BE49-F238E27FC236}">
                <a16:creationId xmlns:a16="http://schemas.microsoft.com/office/drawing/2014/main" id="{F85FAA39-5E1E-3A94-5A04-C36BA19E34ED}"/>
              </a:ext>
            </a:extLst>
          </p:cNvPr>
          <p:cNvSpPr>
            <a:spLocks noGrp="1"/>
          </p:cNvSpPr>
          <p:nvPr>
            <p:ph type="dt" sz="half" idx="10"/>
          </p:nvPr>
        </p:nvSpPr>
        <p:spPr/>
        <p:txBody>
          <a:bodyPr/>
          <a:lstStyle/>
          <a:p>
            <a:fld id="{B20F022F-161E-41B9-A1BC-CC85E43B1AF4}" type="datetime1">
              <a:rPr lang="en-US" smtClean="0"/>
              <a:t>12/19/2025</a:t>
            </a:fld>
            <a:endParaRPr lang="en-US" dirty="0"/>
          </a:p>
        </p:txBody>
      </p:sp>
      <p:sp>
        <p:nvSpPr>
          <p:cNvPr id="7" name="Slide Number Placeholder 6">
            <a:extLst>
              <a:ext uri="{FF2B5EF4-FFF2-40B4-BE49-F238E27FC236}">
                <a16:creationId xmlns:a16="http://schemas.microsoft.com/office/drawing/2014/main" id="{ACE80595-19B6-01B9-FCF5-F94B0C1BBAA2}"/>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52C5098A-8A29-951C-ABCF-B4C329C3A94F}"/>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4A1D01-2B46-73F0-8DC7-926AA95F7DFC}"/>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233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27A1-B3E2-4312-9475-76586DB132FF}"/>
              </a:ext>
            </a:extLst>
          </p:cNvPr>
          <p:cNvSpPr>
            <a:spLocks noGrp="1"/>
          </p:cNvSpPr>
          <p:nvPr>
            <p:ph type="title"/>
          </p:nvPr>
        </p:nvSpPr>
        <p:spPr>
          <a:xfrm>
            <a:off x="457199" y="276838"/>
            <a:ext cx="11274552" cy="914400"/>
          </a:xfrm>
        </p:spPr>
        <p:txBody>
          <a:bodyPr vert="horz" lIns="91440" tIns="45720" rIns="91440" bIns="45720" rtlCol="0" anchor="ctr">
            <a:normAutofit/>
          </a:bodyPr>
          <a:lstStyle>
            <a:lvl1pPr>
              <a:defRPr lang="en-US" dirty="0"/>
            </a:lvl1pPr>
          </a:lstStyle>
          <a:p>
            <a:pPr lvl="0"/>
            <a:r>
              <a:rPr lang="en-US"/>
              <a:t>Click to edit Master title style</a:t>
            </a:r>
            <a:endParaRPr lang="en-US" dirty="0"/>
          </a:p>
        </p:txBody>
      </p:sp>
      <p:sp>
        <p:nvSpPr>
          <p:cNvPr id="3" name="Text Placeholder 2">
            <a:extLst>
              <a:ext uri="{FF2B5EF4-FFF2-40B4-BE49-F238E27FC236}">
                <a16:creationId xmlns:a16="http://schemas.microsoft.com/office/drawing/2014/main" id="{25FD6984-5D8F-6F35-3DC2-352D46E75874}"/>
              </a:ext>
            </a:extLst>
          </p:cNvPr>
          <p:cNvSpPr>
            <a:spLocks noGrp="1"/>
          </p:cNvSpPr>
          <p:nvPr>
            <p:ph type="body" idx="1"/>
          </p:nvPr>
        </p:nvSpPr>
        <p:spPr>
          <a:xfrm>
            <a:off x="457199" y="1475623"/>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D5136-48A0-D788-8CE2-627309A00EC8}"/>
              </a:ext>
            </a:extLst>
          </p:cNvPr>
          <p:cNvSpPr>
            <a:spLocks noGrp="1"/>
          </p:cNvSpPr>
          <p:nvPr>
            <p:ph sz="quarter" idx="15"/>
          </p:nvPr>
        </p:nvSpPr>
        <p:spPr>
          <a:xfrm>
            <a:off x="457200" y="2522538"/>
            <a:ext cx="5178425"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807CEA6-7FDB-2A72-485B-D38A79C1826D}"/>
              </a:ext>
            </a:extLst>
          </p:cNvPr>
          <p:cNvSpPr>
            <a:spLocks noGrp="1"/>
          </p:cNvSpPr>
          <p:nvPr>
            <p:ph type="body" sz="quarter" idx="3"/>
          </p:nvPr>
        </p:nvSpPr>
        <p:spPr>
          <a:xfrm>
            <a:off x="6556248" y="1475622"/>
            <a:ext cx="5184648" cy="676690"/>
          </a:xfrm>
        </p:spPr>
        <p:txBody>
          <a:bodyPr anchor="ctr">
            <a:normAutofit/>
          </a:bodyPr>
          <a:lstStyle>
            <a:lvl1pPr marL="0" indent="0">
              <a:buNone/>
              <a:defRPr sz="1800" b="0" cap="all" spc="16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13">
            <a:extLst>
              <a:ext uri="{FF2B5EF4-FFF2-40B4-BE49-F238E27FC236}">
                <a16:creationId xmlns:a16="http://schemas.microsoft.com/office/drawing/2014/main" id="{FC4D723F-4492-3B3B-CE74-0959714EEB14}"/>
              </a:ext>
            </a:extLst>
          </p:cNvPr>
          <p:cNvSpPr>
            <a:spLocks noGrp="1"/>
          </p:cNvSpPr>
          <p:nvPr>
            <p:ph sz="quarter" idx="16"/>
          </p:nvPr>
        </p:nvSpPr>
        <p:spPr>
          <a:xfrm>
            <a:off x="6556375" y="2522538"/>
            <a:ext cx="5175249" cy="380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10">
            <a:extLst>
              <a:ext uri="{FF2B5EF4-FFF2-40B4-BE49-F238E27FC236}">
                <a16:creationId xmlns:a16="http://schemas.microsoft.com/office/drawing/2014/main" id="{3FA108E0-63AE-4B5C-404F-AD0FEC4AB8B8}"/>
              </a:ext>
            </a:extLst>
          </p:cNvPr>
          <p:cNvSpPr>
            <a:spLocks noGrp="1"/>
          </p:cNvSpPr>
          <p:nvPr>
            <p:ph type="ftr" sz="quarter" idx="11"/>
          </p:nvPr>
        </p:nvSpPr>
        <p:spPr/>
        <p:txBody>
          <a:bodyPr/>
          <a:lstStyle/>
          <a:p>
            <a:r>
              <a:rPr lang="en-US" dirty="0"/>
              <a:t>Sample Footer Text</a:t>
            </a:r>
          </a:p>
        </p:txBody>
      </p:sp>
      <p:sp>
        <p:nvSpPr>
          <p:cNvPr id="10" name="Date Placeholder 9">
            <a:extLst>
              <a:ext uri="{FF2B5EF4-FFF2-40B4-BE49-F238E27FC236}">
                <a16:creationId xmlns:a16="http://schemas.microsoft.com/office/drawing/2014/main" id="{42E2EB77-3CF8-CDC9-D0D4-1AC07FC535D4}"/>
              </a:ext>
            </a:extLst>
          </p:cNvPr>
          <p:cNvSpPr>
            <a:spLocks noGrp="1"/>
          </p:cNvSpPr>
          <p:nvPr>
            <p:ph type="dt" sz="half" idx="10"/>
          </p:nvPr>
        </p:nvSpPr>
        <p:spPr/>
        <p:txBody>
          <a:bodyPr/>
          <a:lstStyle/>
          <a:p>
            <a:fld id="{6BC8F49A-9797-4EFB-8F78-023201B418DD}" type="datetime1">
              <a:rPr lang="en-US" smtClean="0"/>
              <a:t>12/19/2025</a:t>
            </a:fld>
            <a:endParaRPr lang="en-US" dirty="0"/>
          </a:p>
        </p:txBody>
      </p:sp>
      <p:sp>
        <p:nvSpPr>
          <p:cNvPr id="15" name="Slide Number Placeholder 14">
            <a:extLst>
              <a:ext uri="{FF2B5EF4-FFF2-40B4-BE49-F238E27FC236}">
                <a16:creationId xmlns:a16="http://schemas.microsoft.com/office/drawing/2014/main" id="{6918C09E-FCA3-F1F6-7408-40D98FCEA9FD}"/>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354F547E-1AC1-2FFD-3E17-DC3F25B07823}"/>
              </a:ext>
            </a:extLst>
          </p:cNvPr>
          <p:cNvCxnSpPr>
            <a:cxnSpLocks/>
          </p:cNvCxnSpPr>
          <p:nvPr/>
        </p:nvCxnSpPr>
        <p:spPr>
          <a:xfrm>
            <a:off x="6096000" y="1362719"/>
            <a:ext cx="0" cy="5490348"/>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95E25D-D4B1-2002-F8AB-8B987C1683D9}"/>
              </a:ext>
            </a:extLst>
          </p:cNvPr>
          <p:cNvCxnSpPr>
            <a:cxnSpLocks/>
          </p:cNvCxnSpPr>
          <p:nvPr/>
        </p:nvCxnSpPr>
        <p:spPr>
          <a:xfrm flipH="1">
            <a:off x="0" y="2268129"/>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35EA16-C700-BA75-F075-2E4BC3EAFBE2}"/>
              </a:ext>
            </a:extLst>
          </p:cNvPr>
          <p:cNvCxnSpPr>
            <a:cxnSpLocks/>
          </p:cNvCxnSpPr>
          <p:nvPr/>
        </p:nvCxnSpPr>
        <p:spPr>
          <a:xfrm flipH="1">
            <a:off x="0" y="1362719"/>
            <a:ext cx="12200040" cy="0"/>
          </a:xfrm>
          <a:prstGeom prst="line">
            <a:avLst/>
          </a:prstGeom>
          <a:ln w="9525">
            <a:solidFill>
              <a:srgbClr val="616867">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815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52C1-DD73-A90F-46E0-33A4D558013C}"/>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238F8C10-87B8-01D2-2FEE-DAC41B9CF7CE}"/>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6225E57E-7F73-3825-2158-80859BAD43A4}"/>
              </a:ext>
            </a:extLst>
          </p:cNvPr>
          <p:cNvSpPr>
            <a:spLocks noGrp="1"/>
          </p:cNvSpPr>
          <p:nvPr>
            <p:ph type="dt" sz="half" idx="10"/>
          </p:nvPr>
        </p:nvSpPr>
        <p:spPr/>
        <p:txBody>
          <a:bodyPr/>
          <a:lstStyle/>
          <a:p>
            <a:fld id="{F1E57D35-FD3E-408B-A06E-7ED09E94C083}" type="datetime1">
              <a:rPr lang="en-US" smtClean="0"/>
              <a:t>12/19/2025</a:t>
            </a:fld>
            <a:endParaRPr lang="en-US" dirty="0"/>
          </a:p>
        </p:txBody>
      </p:sp>
      <p:sp>
        <p:nvSpPr>
          <p:cNvPr id="5" name="Slide Number Placeholder 4">
            <a:extLst>
              <a:ext uri="{FF2B5EF4-FFF2-40B4-BE49-F238E27FC236}">
                <a16:creationId xmlns:a16="http://schemas.microsoft.com/office/drawing/2014/main" id="{27A634BF-792D-AC8C-B0E0-492263401E1B}"/>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2645376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51370D-0A93-44DD-E049-EF3265B73F77}"/>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B6FF00A2-5853-30A7-62F5-7C7CB5A22191}"/>
              </a:ext>
            </a:extLst>
          </p:cNvPr>
          <p:cNvSpPr>
            <a:spLocks noGrp="1"/>
          </p:cNvSpPr>
          <p:nvPr>
            <p:ph type="dt" sz="half" idx="10"/>
          </p:nvPr>
        </p:nvSpPr>
        <p:spPr/>
        <p:txBody>
          <a:bodyPr/>
          <a:lstStyle/>
          <a:p>
            <a:fld id="{8334BC47-E75B-4512-AE58-14F5144E068D}" type="datetime1">
              <a:rPr lang="en-US" smtClean="0"/>
              <a:t>12/19/2025</a:t>
            </a:fld>
            <a:endParaRPr lang="en-US" dirty="0"/>
          </a:p>
        </p:txBody>
      </p:sp>
      <p:sp>
        <p:nvSpPr>
          <p:cNvPr id="4" name="Slide Number Placeholder 3">
            <a:extLst>
              <a:ext uri="{FF2B5EF4-FFF2-40B4-BE49-F238E27FC236}">
                <a16:creationId xmlns:a16="http://schemas.microsoft.com/office/drawing/2014/main" id="{ED3E97DA-A7DF-E3FF-8937-F6A36D17F59B}"/>
              </a:ext>
            </a:extLst>
          </p:cNvPr>
          <p:cNvSpPr>
            <a:spLocks noGrp="1"/>
          </p:cNvSpPr>
          <p:nvPr>
            <p:ph type="sldNum" sz="quarter" idx="12"/>
          </p:nvPr>
        </p:nvSpPr>
        <p:spPr/>
        <p:txBody>
          <a:bodyPr/>
          <a:lstStyle/>
          <a:p>
            <a:fld id="{DDF60B60-82CA-4BB9-BA6E-A62FADF2374B}" type="slidenum">
              <a:rPr lang="en-US" smtClean="0"/>
              <a:t>‹#›</a:t>
            </a:fld>
            <a:endParaRPr lang="en-US" dirty="0"/>
          </a:p>
        </p:txBody>
      </p:sp>
    </p:spTree>
    <p:extLst>
      <p:ext uri="{BB962C8B-B14F-4D97-AF65-F5344CB8AC3E}">
        <p14:creationId xmlns:p14="http://schemas.microsoft.com/office/powerpoint/2010/main" val="8160835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B5AB-0FA3-E8AE-A6A1-C03EE2DDAC1C}"/>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407D3D71-61A7-7BE9-20ED-B5AF76B017E2}"/>
              </a:ext>
            </a:extLst>
          </p:cNvPr>
          <p:cNvSpPr>
            <a:spLocks noGrp="1"/>
          </p:cNvSpPr>
          <p:nvPr>
            <p:ph type="body" sz="half" idx="2"/>
          </p:nvPr>
        </p:nvSpPr>
        <p:spPr>
          <a:xfrm>
            <a:off x="457200" y="2057400"/>
            <a:ext cx="3840480" cy="397925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94D1ED4A-75CE-22B6-973F-969688C90EC1}"/>
              </a:ext>
            </a:extLst>
          </p:cNvPr>
          <p:cNvSpPr>
            <a:spLocks noGrp="1"/>
          </p:cNvSpPr>
          <p:nvPr>
            <p:ph idx="1"/>
          </p:nvPr>
        </p:nvSpPr>
        <p:spPr>
          <a:xfrm>
            <a:off x="5183187" y="457201"/>
            <a:ext cx="6551601" cy="557945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ABDB4269-D6C6-3706-6E34-9B96440E4C79}"/>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8525825D-6882-CF7E-DED2-796EB50E5624}"/>
              </a:ext>
            </a:extLst>
          </p:cNvPr>
          <p:cNvSpPr>
            <a:spLocks noGrp="1"/>
          </p:cNvSpPr>
          <p:nvPr>
            <p:ph type="dt" sz="half" idx="10"/>
          </p:nvPr>
        </p:nvSpPr>
        <p:spPr/>
        <p:txBody>
          <a:bodyPr/>
          <a:lstStyle/>
          <a:p>
            <a:fld id="{63E7E953-C3C8-4A4B-8817-BB1E8DE8DAD2}" type="datetime1">
              <a:rPr lang="en-US" smtClean="0"/>
              <a:t>12/19/2025</a:t>
            </a:fld>
            <a:endParaRPr lang="en-US" dirty="0"/>
          </a:p>
        </p:txBody>
      </p:sp>
      <p:sp>
        <p:nvSpPr>
          <p:cNvPr id="7" name="Slide Number Placeholder 6">
            <a:extLst>
              <a:ext uri="{FF2B5EF4-FFF2-40B4-BE49-F238E27FC236}">
                <a16:creationId xmlns:a16="http://schemas.microsoft.com/office/drawing/2014/main" id="{9E661EE4-2972-F8D1-E2C0-577A67DEC944}"/>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8" name="Straight Connector 7">
            <a:extLst>
              <a:ext uri="{FF2B5EF4-FFF2-40B4-BE49-F238E27FC236}">
                <a16:creationId xmlns:a16="http://schemas.microsoft.com/office/drawing/2014/main" id="{1A5F8204-04DE-BDF1-25A8-C8850EC04A7C}"/>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C0CCA0B-4B85-D092-C9D6-7644345E4BFB}"/>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9164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64BF-25B8-DF5F-78A5-EF299DBC0FE5}"/>
              </a:ext>
            </a:extLst>
          </p:cNvPr>
          <p:cNvSpPr>
            <a:spLocks noGrp="1"/>
          </p:cNvSpPr>
          <p:nvPr>
            <p:ph type="title"/>
          </p:nvPr>
        </p:nvSpPr>
        <p:spPr>
          <a:xfrm>
            <a:off x="457200" y="457200"/>
            <a:ext cx="3840480" cy="1600200"/>
          </a:xfrm>
        </p:spPr>
        <p:txBody>
          <a:bodyPr anchor="t"/>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EB6BD76-5832-C2AF-7743-B7CB3A9FD207}"/>
              </a:ext>
            </a:extLst>
          </p:cNvPr>
          <p:cNvSpPr>
            <a:spLocks noGrp="1"/>
          </p:cNvSpPr>
          <p:nvPr>
            <p:ph type="body" sz="half" idx="2"/>
          </p:nvPr>
        </p:nvSpPr>
        <p:spPr>
          <a:xfrm>
            <a:off x="457200" y="2073584"/>
            <a:ext cx="3840480" cy="38807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3F01BD91-BD6E-DEBA-3699-22D6D0CCE7F1}"/>
              </a:ext>
            </a:extLst>
          </p:cNvPr>
          <p:cNvSpPr>
            <a:spLocks noGrp="1"/>
          </p:cNvSpPr>
          <p:nvPr>
            <p:ph type="pic" idx="1" hasCustomPrompt="1"/>
          </p:nvPr>
        </p:nvSpPr>
        <p:spPr>
          <a:xfrm>
            <a:off x="5183188" y="542165"/>
            <a:ext cx="6466646" cy="5313731"/>
          </a:xfrm>
          <a:blipFill dpi="0" rotWithShape="1">
            <a:blip r:embed="rId2">
              <a:alphaModFix amt="8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6" name="Footer Placeholder 5">
            <a:extLst>
              <a:ext uri="{FF2B5EF4-FFF2-40B4-BE49-F238E27FC236}">
                <a16:creationId xmlns:a16="http://schemas.microsoft.com/office/drawing/2014/main" id="{5BC7AD9D-75CD-C3FA-F88F-4D8A87B72273}"/>
              </a:ext>
            </a:extLst>
          </p:cNvPr>
          <p:cNvSpPr>
            <a:spLocks noGrp="1"/>
          </p:cNvSpPr>
          <p:nvPr>
            <p:ph type="ftr" sz="quarter" idx="11"/>
          </p:nvPr>
        </p:nvSpPr>
        <p:spPr>
          <a:xfrm>
            <a:off x="457200" y="6445997"/>
            <a:ext cx="3949302" cy="365125"/>
          </a:xfrm>
        </p:spPr>
        <p:txBody>
          <a:bodyPr/>
          <a:lstStyle/>
          <a:p>
            <a:r>
              <a:rPr lang="en-US" dirty="0"/>
              <a:t>Sample Footer Text</a:t>
            </a:r>
          </a:p>
        </p:txBody>
      </p:sp>
      <p:sp>
        <p:nvSpPr>
          <p:cNvPr id="5" name="Date Placeholder 4">
            <a:extLst>
              <a:ext uri="{FF2B5EF4-FFF2-40B4-BE49-F238E27FC236}">
                <a16:creationId xmlns:a16="http://schemas.microsoft.com/office/drawing/2014/main" id="{F47D41FD-57A5-7CC9-58D3-3ACA20265E6C}"/>
              </a:ext>
            </a:extLst>
          </p:cNvPr>
          <p:cNvSpPr>
            <a:spLocks noGrp="1"/>
          </p:cNvSpPr>
          <p:nvPr>
            <p:ph type="dt" sz="half" idx="10"/>
          </p:nvPr>
        </p:nvSpPr>
        <p:spPr/>
        <p:txBody>
          <a:bodyPr/>
          <a:lstStyle/>
          <a:p>
            <a:fld id="{CF4969BF-940B-4FBC-8397-235C5A271474}" type="datetime1">
              <a:rPr lang="en-US" smtClean="0"/>
              <a:t>12/19/2025</a:t>
            </a:fld>
            <a:endParaRPr lang="en-US" dirty="0"/>
          </a:p>
        </p:txBody>
      </p:sp>
      <p:sp>
        <p:nvSpPr>
          <p:cNvPr id="7" name="Slide Number Placeholder 6">
            <a:extLst>
              <a:ext uri="{FF2B5EF4-FFF2-40B4-BE49-F238E27FC236}">
                <a16:creationId xmlns:a16="http://schemas.microsoft.com/office/drawing/2014/main" id="{6EACC530-F0C1-526A-3F3A-EA8A7A29A70E}"/>
              </a:ext>
            </a:extLst>
          </p:cNvPr>
          <p:cNvSpPr>
            <a:spLocks noGrp="1"/>
          </p:cNvSpPr>
          <p:nvPr>
            <p:ph type="sldNum" sz="quarter" idx="12"/>
          </p:nvPr>
        </p:nvSpPr>
        <p:spPr/>
        <p:txBody>
          <a:bodyPr/>
          <a:lstStyle/>
          <a:p>
            <a:fld id="{DDF60B60-82CA-4BB9-BA6E-A62FADF2374B}" type="slidenum">
              <a:rPr lang="en-US" smtClean="0"/>
              <a:t>‹#›</a:t>
            </a:fld>
            <a:endParaRPr lang="en-US" dirty="0"/>
          </a:p>
        </p:txBody>
      </p:sp>
      <p:cxnSp>
        <p:nvCxnSpPr>
          <p:cNvPr id="9" name="Straight Connector 8">
            <a:extLst>
              <a:ext uri="{FF2B5EF4-FFF2-40B4-BE49-F238E27FC236}">
                <a16:creationId xmlns:a16="http://schemas.microsoft.com/office/drawing/2014/main" id="{09332F2A-AF1E-7A2E-F872-24CEC59A2C2B}"/>
              </a:ext>
            </a:extLst>
          </p:cNvPr>
          <p:cNvCxnSpPr>
            <a:cxnSpLocks/>
          </p:cNvCxnSpPr>
          <p:nvPr/>
        </p:nvCxnSpPr>
        <p:spPr>
          <a:xfrm>
            <a:off x="4643464"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041477D-FCE4-BE8D-ED72-1A4C8D664981}"/>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4095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319627-2791-E32D-91B0-857B27F822FB}"/>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11122508" cy="1993399"/>
          </a:xfrm>
        </p:spPr>
        <p:txBody>
          <a:bodyPr anchor="b">
            <a:normAutofit/>
          </a:bodyPr>
          <a:lstStyle>
            <a:lvl1pPr>
              <a:defRPr sz="6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199" y="3528206"/>
            <a:ext cx="11122509" cy="2754253"/>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DBA68D7-9D7C-42B8-BD6B-A4B9C6BE522F}" type="datetime1">
              <a:rPr lang="en-US" smtClean="0"/>
              <a:t>12/19/2025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47760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onclusion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D7571-736E-B4CB-34E0-C8B31B5A98C2}"/>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57200" y="1034473"/>
            <a:ext cx="6768193" cy="1993399"/>
          </a:xfrm>
        </p:spPr>
        <p:txBody>
          <a:bodyPr anchor="b">
            <a:normAutofit/>
          </a:bodyPr>
          <a:lstStyle>
            <a:lvl1pPr>
              <a:defRPr sz="6000" cap="all" baseline="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57200" y="3528206"/>
            <a:ext cx="6768193" cy="1794899"/>
          </a:xfr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457200" y="6445997"/>
            <a:ext cx="3949302"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2"/>
                </a:solidFill>
              </a:defRPr>
            </a:lvl1pPr>
          </a:lstStyle>
          <a:p>
            <a:fld id="{1F39104F-A6E3-4FB2-902A-A12FD9746726}" type="datetime1">
              <a:rPr lang="en-US" smtClean="0"/>
              <a:t>12/19/2025</a:t>
            </a:fld>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11" name="Straight Connector 10">
            <a:extLst>
              <a:ext uri="{FF2B5EF4-FFF2-40B4-BE49-F238E27FC236}">
                <a16:creationId xmlns:a16="http://schemas.microsoft.com/office/drawing/2014/main" id="{E2128EF9-7F8A-2F1B-41F7-2CA02A35CCA7}"/>
              </a:ext>
            </a:extLst>
          </p:cNvPr>
          <p:cNvCxnSpPr>
            <a:cxnSpLocks/>
          </p:cNvCxnSpPr>
          <p:nvPr/>
        </p:nvCxnSpPr>
        <p:spPr>
          <a:xfrm flipH="1">
            <a:off x="0" y="3191402"/>
            <a:ext cx="12192000" cy="0"/>
          </a:xfrm>
          <a:prstGeom prst="line">
            <a:avLst/>
          </a:prstGeom>
          <a:ln w="12700">
            <a:solidFill>
              <a:schemeClr val="tx1">
                <a:lumMod val="75000"/>
                <a:lumOff val="25000"/>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08921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89871" y="1717296"/>
            <a:ext cx="5618603" cy="1189805"/>
          </a:xfrm>
        </p:spPr>
        <p:txBody>
          <a:bodyPr anchor="b">
            <a:normAutofit/>
          </a:bodyPr>
          <a:lstStyle>
            <a:lvl1pPr algn="ctr">
              <a:defRPr sz="25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4734" y="3138477"/>
            <a:ext cx="4428877" cy="2116570"/>
          </a:xfrm>
        </p:spPr>
        <p:txBody>
          <a:bodyPr vert="horz" lIns="91440" tIns="45720" rIns="91440" bIns="45720" rtlCol="0">
            <a:normAutofit/>
          </a:bodyPr>
          <a:lstStyle>
            <a:lvl1pPr marL="0" indent="0" algn="ctr">
              <a:buNone/>
              <a:defRPr lang="en-US" sz="1400" dirty="0"/>
            </a:lvl1pPr>
            <a:lvl2pPr marL="228600" indent="0" algn="ctr">
              <a:buNone/>
              <a:defRPr lang="en-US" sz="1200" dirty="0"/>
            </a:lvl2pPr>
            <a:lvl3pPr marL="457200" indent="0" algn="ctr">
              <a:buNone/>
              <a:defRPr lang="en-US" sz="1100" dirty="0"/>
            </a:lvl3pPr>
            <a:lvl4pPr marL="685800" indent="0" algn="ctr">
              <a:buNone/>
              <a:defRPr lang="en-US" sz="1100" dirty="0"/>
            </a:lvl4pPr>
            <a:lvl5pPr marL="914400" indent="0" algn="ctr">
              <a:buNone/>
              <a:defRPr lang="en-US" sz="11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12/19/2025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82209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Default">
    <p:spTree>
      <p:nvGrpSpPr>
        <p:cNvPr id="1" name=""/>
        <p:cNvGrpSpPr/>
        <p:nvPr/>
      </p:nvGrpSpPr>
      <p:grpSpPr>
        <a:xfrm>
          <a:off x="0" y="0"/>
          <a:ext cx="0" cy="0"/>
          <a:chOff x="0" y="0"/>
          <a:chExt cx="0" cy="0"/>
        </a:xfrm>
      </p:grpSpPr>
      <p:sp>
        <p:nvSpPr>
          <p:cNvPr id="13" name="PlaceHolder 1"/>
          <p:cNvSpPr>
            <a:spLocks noGrp="1"/>
          </p:cNvSpPr>
          <p:nvPr>
            <p:ph type="title"/>
          </p:nvPr>
        </p:nvSpPr>
        <p:spPr>
          <a:xfrm>
            <a:off x="609562" y="569402"/>
            <a:ext cx="10971684" cy="552908"/>
          </a:xfrm>
          <a:prstGeom prst="rect">
            <a:avLst/>
          </a:prstGeom>
          <a:noFill/>
          <a:ln w="0">
            <a:noFill/>
          </a:ln>
        </p:spPr>
        <p:txBody>
          <a:bodyPr lIns="0" tIns="0" rIns="0" bIns="0" anchor="ctr">
            <a:spAutoFit/>
          </a:bodyPr>
          <a:lstStyle>
            <a:lvl1pPr indent="0" algn="ctr">
              <a:buNone/>
              <a:defRPr/>
            </a:lvl1pPr>
          </a:lstStyle>
          <a:p>
            <a:pPr indent="0" algn="ctr">
              <a:buNone/>
            </a:pPr>
            <a:endParaRPr lang="en-US" sz="3992" b="0" u="none" strike="noStrike">
              <a:solidFill>
                <a:srgbClr val="000000"/>
              </a:solidFill>
              <a:effectLst/>
              <a:uFillTx/>
              <a:latin typeface="Arial"/>
            </a:endParaRPr>
          </a:p>
        </p:txBody>
      </p:sp>
      <p:sp>
        <p:nvSpPr>
          <p:cNvPr id="14" name="PlaceHolder 2"/>
          <p:cNvSpPr>
            <a:spLocks noGrp="1"/>
          </p:cNvSpPr>
          <p:nvPr>
            <p:ph/>
          </p:nvPr>
        </p:nvSpPr>
        <p:spPr>
          <a:xfrm>
            <a:off x="609562" y="1604841"/>
            <a:ext cx="5354133" cy="3977484"/>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en-US" sz="2903" b="0" u="none" strike="noStrike">
              <a:solidFill>
                <a:srgbClr val="000000"/>
              </a:solidFill>
              <a:effectLst/>
              <a:uFillTx/>
              <a:latin typeface="Arial"/>
            </a:endParaRPr>
          </a:p>
        </p:txBody>
      </p:sp>
      <p:sp>
        <p:nvSpPr>
          <p:cNvPr id="15" name="PlaceHolder 3"/>
          <p:cNvSpPr>
            <a:spLocks noGrp="1"/>
          </p:cNvSpPr>
          <p:nvPr>
            <p:ph/>
          </p:nvPr>
        </p:nvSpPr>
        <p:spPr>
          <a:xfrm>
            <a:off x="6231903" y="1604841"/>
            <a:ext cx="5354133" cy="3977484"/>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en-US" sz="2903" b="0" u="none" strike="noStrike">
              <a:solidFill>
                <a:srgbClr val="000000"/>
              </a:solidFill>
              <a:effectLst/>
              <a:uFillTx/>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4FF2BEE-8331-401C-9253-34C034EEDF82}" type="slidenum">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85547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096430" y="1226087"/>
            <a:ext cx="7961965" cy="3290611"/>
          </a:xfrm>
        </p:spPr>
        <p:txBody>
          <a:bodyPr anchor="ctr">
            <a:normAutofit/>
          </a:bodyPr>
          <a:lstStyle>
            <a:lvl1pPr algn="ctr">
              <a:defRPr sz="48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a:xfrm>
            <a:off x="640080" y="6445997"/>
            <a:ext cx="3777327"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8A278C13-F8B8-4237-9811-6A882F130BDA}" type="datetime1">
              <a:rPr lang="en-US" smtClean="0"/>
              <a:t>12/19/2025</a:t>
            </a:fld>
            <a:endParaRPr lang="en-US"/>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2B7528-295D-CD0F-0521-B5C01EAC12DD}"/>
              </a:ext>
            </a:extLst>
          </p:cNvPr>
          <p:cNvCxnSpPr>
            <a:cxnSpLocks/>
          </p:cNvCxnSpPr>
          <p:nvPr/>
        </p:nvCxnSpPr>
        <p:spPr>
          <a:xfrm>
            <a:off x="4572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26261A6-5928-598A-5A46-6855CE4DF282}"/>
              </a:ext>
            </a:extLst>
          </p:cNvPr>
          <p:cNvCxnSpPr>
            <a:cxnSpLocks/>
          </p:cNvCxnSpPr>
          <p:nvPr/>
        </p:nvCxnSpPr>
        <p:spPr>
          <a:xfrm>
            <a:off x="11734800" y="0"/>
            <a:ext cx="0" cy="685800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12638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6" name="PlaceHolder 1"/>
          <p:cNvSpPr>
            <a:spLocks noGrp="1"/>
          </p:cNvSpPr>
          <p:nvPr>
            <p:ph type="title"/>
          </p:nvPr>
        </p:nvSpPr>
        <p:spPr>
          <a:xfrm>
            <a:off x="609562" y="569402"/>
            <a:ext cx="10971684" cy="552908"/>
          </a:xfrm>
          <a:prstGeom prst="rect">
            <a:avLst/>
          </a:prstGeom>
          <a:noFill/>
          <a:ln w="0">
            <a:noFill/>
          </a:ln>
        </p:spPr>
        <p:txBody>
          <a:bodyPr lIns="0" tIns="0" rIns="0" bIns="0" anchor="ctr">
            <a:spAutoFit/>
          </a:bodyPr>
          <a:lstStyle>
            <a:lvl1pPr indent="0" algn="ctr">
              <a:buNone/>
              <a:defRPr/>
            </a:lvl1pPr>
          </a:lstStyle>
          <a:p>
            <a:pPr indent="0" algn="ctr">
              <a:buNone/>
            </a:pPr>
            <a:endParaRPr lang="en-US" sz="3992" b="0" u="none" strike="noStrike">
              <a:solidFill>
                <a:srgbClr val="000000"/>
              </a:solidFill>
              <a:effectLst/>
              <a:uFillTx/>
              <a:latin typeface="Arial"/>
            </a:endParaRPr>
          </a:p>
        </p:txBody>
      </p:sp>
      <p:sp>
        <p:nvSpPr>
          <p:cNvPr id="17" name="PlaceHolder 2"/>
          <p:cNvSpPr>
            <a:spLocks noGrp="1"/>
          </p:cNvSpPr>
          <p:nvPr>
            <p:ph/>
          </p:nvPr>
        </p:nvSpPr>
        <p:spPr>
          <a:xfrm>
            <a:off x="609562" y="1604841"/>
            <a:ext cx="10971684" cy="3977484"/>
          </a:xfrm>
          <a:prstGeom prst="rect">
            <a:avLst/>
          </a:prstGeom>
          <a:noFill/>
          <a:ln w="0">
            <a:noFill/>
          </a:ln>
        </p:spPr>
        <p:txBody>
          <a:bodyPr lIns="0" tIns="0" rIns="0" bIns="0" anchor="t">
            <a:normAutofit/>
          </a:bodyPr>
          <a:lstStyle>
            <a:lvl1pPr indent="0">
              <a:spcBef>
                <a:spcPts val="1286"/>
              </a:spcBef>
              <a:buNone/>
              <a:defRPr/>
            </a:lvl1pPr>
          </a:lstStyle>
          <a:p>
            <a:pPr indent="0">
              <a:spcBef>
                <a:spcPts val="1417"/>
              </a:spcBef>
              <a:buNone/>
            </a:pPr>
            <a:endParaRPr lang="en-US" sz="2903" b="0" u="none" strike="noStrike">
              <a:solidFill>
                <a:srgbClr val="000000"/>
              </a:solidFill>
              <a:effectLst/>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465664E-5A32-406F-8B9A-EAA8A9AE5A32}"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2500746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939160" y="1993392"/>
            <a:ext cx="3097924" cy="2160355"/>
          </a:xfrm>
        </p:spPr>
        <p:txBody>
          <a:bodyPr anchor="t">
            <a:normAutofit/>
          </a:bodyPr>
          <a:lstStyle>
            <a:lvl1pPr>
              <a:defRPr sz="25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39103" y="1993392"/>
            <a:ext cx="4856097" cy="35387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12/19/2025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3018067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542307" y="621792"/>
            <a:ext cx="7252710" cy="1138769"/>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569602" y="2115404"/>
            <a:ext cx="7225415" cy="4212926"/>
          </a:xfrm>
        </p:spPr>
        <p:txBody>
          <a:bodyPr anchor="t" anchorCtr="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8168640" y="1"/>
            <a:ext cx="4023360" cy="6858000"/>
          </a:xfrm>
          <a:blipFill>
            <a:blip r:embed="rId2">
              <a:alphaModFix amt="70000"/>
            </a:blip>
            <a:stretch>
              <a:fillRect/>
            </a:stretch>
          </a:blipFill>
        </p:spPr>
        <p:txBody>
          <a:bodyPr/>
          <a:lstStyle>
            <a:lvl1pPr>
              <a:defRPr/>
            </a:lvl1pPr>
          </a:lstStyle>
          <a:p>
            <a:r>
              <a:rPr lang="en-US" dirty="0"/>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542307" y="6492875"/>
            <a:ext cx="1968375" cy="365125"/>
          </a:xfrm>
        </p:spPr>
        <p:txBody>
          <a:bodyPr/>
          <a:lstStyle/>
          <a:p>
            <a:r>
              <a:rPr lang="en-US" dirty="0"/>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5284417" y="6492875"/>
            <a:ext cx="1596200" cy="365125"/>
          </a:xfrm>
        </p:spPr>
        <p:txBody>
          <a:bodyPr/>
          <a:lstStyle/>
          <a:p>
            <a:endParaRPr lang="en-US" dirty="0"/>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7365810" y="6492875"/>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48125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ontent with Pictur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DF6858-35EF-4C90-B3F5-339B7EF1F60F}"/>
              </a:ext>
            </a:extLst>
          </p:cNvPr>
          <p:cNvSpPr>
            <a:spLocks noGrp="1"/>
          </p:cNvSpPr>
          <p:nvPr>
            <p:ph type="title"/>
          </p:nvPr>
        </p:nvSpPr>
        <p:spPr>
          <a:xfrm>
            <a:off x="4281793" y="621792"/>
            <a:ext cx="7252710" cy="1138769"/>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a:blip r:embed="rId2">
              <a:alphaModFix amt="70000"/>
            </a:blip>
            <a:stretch>
              <a:fillRect/>
            </a:stretch>
          </a:blipFill>
        </p:spPr>
        <p:txBody>
          <a:bodyPr/>
          <a:lstStyle>
            <a:lvl1pPr>
              <a:defRPr/>
            </a:lvl1pPr>
          </a:lstStyle>
          <a:p>
            <a:r>
              <a:rPr lang="en-US" dirty="0"/>
              <a:t> </a:t>
            </a:r>
          </a:p>
        </p:txBody>
      </p:sp>
      <p:sp>
        <p:nvSpPr>
          <p:cNvPr id="6" name="Content Placeholder 7">
            <a:extLst>
              <a:ext uri="{FF2B5EF4-FFF2-40B4-BE49-F238E27FC236}">
                <a16:creationId xmlns:a16="http://schemas.microsoft.com/office/drawing/2014/main" id="{72FCF01F-6AD4-FD29-865E-65BD55CF89DF}"/>
              </a:ext>
            </a:extLst>
          </p:cNvPr>
          <p:cNvSpPr>
            <a:spLocks noGrp="1"/>
          </p:cNvSpPr>
          <p:nvPr>
            <p:ph sz="quarter" idx="14"/>
          </p:nvPr>
        </p:nvSpPr>
        <p:spPr>
          <a:xfrm>
            <a:off x="4309088" y="2115404"/>
            <a:ext cx="7225415" cy="4212926"/>
          </a:xfrm>
        </p:spPr>
        <p:txBody>
          <a:bodyPr anchor="t" anchorCtr="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8">
            <a:extLst>
              <a:ext uri="{FF2B5EF4-FFF2-40B4-BE49-F238E27FC236}">
                <a16:creationId xmlns:a16="http://schemas.microsoft.com/office/drawing/2014/main" id="{4F9B8FC8-8820-A655-2A18-E8F8FC2C72DE}"/>
              </a:ext>
            </a:extLst>
          </p:cNvPr>
          <p:cNvSpPr>
            <a:spLocks noGrp="1"/>
          </p:cNvSpPr>
          <p:nvPr>
            <p:ph type="ftr" sz="quarter" idx="16"/>
          </p:nvPr>
        </p:nvSpPr>
        <p:spPr>
          <a:xfrm>
            <a:off x="4281793" y="6492875"/>
            <a:ext cx="1968375" cy="365125"/>
          </a:xfrm>
        </p:spPr>
        <p:txBody>
          <a:bodyPr anchor="b"/>
          <a:lstStyle/>
          <a:p>
            <a:r>
              <a:rPr lang="en-US" dirty="0"/>
              <a:t>Sample footer text</a:t>
            </a:r>
          </a:p>
        </p:txBody>
      </p:sp>
      <p:sp>
        <p:nvSpPr>
          <p:cNvPr id="13" name="Date Placeholder 2">
            <a:extLst>
              <a:ext uri="{FF2B5EF4-FFF2-40B4-BE49-F238E27FC236}">
                <a16:creationId xmlns:a16="http://schemas.microsoft.com/office/drawing/2014/main" id="{A8C032E2-BBA3-EA74-8FE1-5AFC46A21AE1}"/>
              </a:ext>
            </a:extLst>
          </p:cNvPr>
          <p:cNvSpPr>
            <a:spLocks noGrp="1"/>
          </p:cNvSpPr>
          <p:nvPr>
            <p:ph type="dt" sz="half" idx="18"/>
          </p:nvPr>
        </p:nvSpPr>
        <p:spPr>
          <a:xfrm>
            <a:off x="9023903" y="6492875"/>
            <a:ext cx="1596200" cy="365125"/>
          </a:xfrm>
        </p:spPr>
        <p:txBody>
          <a:bodyPr anchor="b"/>
          <a:lstStyle/>
          <a:p>
            <a:endParaRPr lang="en-US" dirty="0"/>
          </a:p>
        </p:txBody>
      </p:sp>
      <p:sp>
        <p:nvSpPr>
          <p:cNvPr id="12" name="Slide Number Placeholder 9">
            <a:extLst>
              <a:ext uri="{FF2B5EF4-FFF2-40B4-BE49-F238E27FC236}">
                <a16:creationId xmlns:a16="http://schemas.microsoft.com/office/drawing/2014/main" id="{D28087CA-07B9-D0D2-3AA7-C34B5C9645B8}"/>
              </a:ext>
            </a:extLst>
          </p:cNvPr>
          <p:cNvSpPr>
            <a:spLocks noGrp="1"/>
          </p:cNvSpPr>
          <p:nvPr>
            <p:ph type="sldNum" sz="quarter" idx="17"/>
          </p:nvPr>
        </p:nvSpPr>
        <p:spPr>
          <a:xfrm>
            <a:off x="11105296" y="6492875"/>
            <a:ext cx="429207" cy="365125"/>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3020950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ent with Picture 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B87BE0-867D-AF74-02DD-6F5420BC6D61}"/>
              </a:ext>
            </a:extLst>
          </p:cNvPr>
          <p:cNvSpPr>
            <a:spLocks noGrp="1"/>
          </p:cNvSpPr>
          <p:nvPr>
            <p:ph type="title"/>
          </p:nvPr>
        </p:nvSpPr>
        <p:spPr>
          <a:xfrm>
            <a:off x="518965" y="621792"/>
            <a:ext cx="4446871" cy="1867629"/>
          </a:xfrm>
        </p:spPr>
        <p:txBody>
          <a:bodyPr anchor="t">
            <a:noAutofit/>
          </a:bodyPr>
          <a:lstStyle>
            <a:lvl1pPr>
              <a:defRPr sz="5600"/>
            </a:lvl1pPr>
          </a:lstStyle>
          <a:p>
            <a:r>
              <a:rPr lang="en-US" dirty="0"/>
              <a:t>Click to edit Master title style</a:t>
            </a:r>
          </a:p>
        </p:txBody>
      </p:sp>
      <p:sp>
        <p:nvSpPr>
          <p:cNvPr id="9" name="Content Placeholder 7">
            <a:extLst>
              <a:ext uri="{FF2B5EF4-FFF2-40B4-BE49-F238E27FC236}">
                <a16:creationId xmlns:a16="http://schemas.microsoft.com/office/drawing/2014/main" id="{7B86FDEC-359F-20D5-12F6-5CBA3DC009EA}"/>
              </a:ext>
            </a:extLst>
          </p:cNvPr>
          <p:cNvSpPr>
            <a:spLocks noGrp="1"/>
          </p:cNvSpPr>
          <p:nvPr>
            <p:ph sz="quarter" idx="14"/>
          </p:nvPr>
        </p:nvSpPr>
        <p:spPr>
          <a:xfrm>
            <a:off x="543940" y="2890729"/>
            <a:ext cx="4449227" cy="3138438"/>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0">
            <a:extLst>
              <a:ext uri="{FF2B5EF4-FFF2-40B4-BE49-F238E27FC236}">
                <a16:creationId xmlns:a16="http://schemas.microsoft.com/office/drawing/2014/main" id="{FBEF9CB2-E8D7-8869-9B11-C58F1606DFE0}"/>
              </a:ext>
            </a:extLst>
          </p:cNvPr>
          <p:cNvSpPr>
            <a:spLocks noGrp="1"/>
          </p:cNvSpPr>
          <p:nvPr>
            <p:ph type="pic" sz="quarter" idx="13" hasCustomPrompt="1"/>
          </p:nvPr>
        </p:nvSpPr>
        <p:spPr>
          <a:xfrm>
            <a:off x="5363570" y="0"/>
            <a:ext cx="6828430" cy="6858000"/>
          </a:xfrm>
          <a:blipFill>
            <a:blip r:embed="rId2">
              <a:alphaModFix amt="70000"/>
            </a:blip>
            <a:stretch>
              <a:fillRect/>
            </a:stretch>
          </a:blipFill>
        </p:spPr>
        <p:txBody>
          <a:bodyPr/>
          <a:lstStyle>
            <a:lvl1pPr>
              <a:defRPr/>
            </a:lvl1pPr>
          </a:lstStyle>
          <a:p>
            <a:r>
              <a:rPr lang="en-US" dirty="0"/>
              <a:t> </a:t>
            </a:r>
          </a:p>
        </p:txBody>
      </p:sp>
      <p:sp>
        <p:nvSpPr>
          <p:cNvPr id="10" name="Footer Placeholder 8">
            <a:extLst>
              <a:ext uri="{FF2B5EF4-FFF2-40B4-BE49-F238E27FC236}">
                <a16:creationId xmlns:a16="http://schemas.microsoft.com/office/drawing/2014/main" id="{4784CE43-81E9-3B12-CB65-9B5FC6ECE9ED}"/>
              </a:ext>
            </a:extLst>
          </p:cNvPr>
          <p:cNvSpPr>
            <a:spLocks noGrp="1"/>
          </p:cNvSpPr>
          <p:nvPr>
            <p:ph type="ftr" sz="quarter" idx="16"/>
          </p:nvPr>
        </p:nvSpPr>
        <p:spPr>
          <a:xfrm>
            <a:off x="515618" y="6430476"/>
            <a:ext cx="1968375" cy="379867"/>
          </a:xfrm>
        </p:spPr>
        <p:txBody>
          <a:bodyPr anchor="b"/>
          <a:lstStyle/>
          <a:p>
            <a:r>
              <a:rPr lang="en-US" dirty="0"/>
              <a:t>Sample footer text</a:t>
            </a:r>
          </a:p>
        </p:txBody>
      </p:sp>
      <p:sp>
        <p:nvSpPr>
          <p:cNvPr id="11" name="Slide Number Placeholder 9">
            <a:extLst>
              <a:ext uri="{FF2B5EF4-FFF2-40B4-BE49-F238E27FC236}">
                <a16:creationId xmlns:a16="http://schemas.microsoft.com/office/drawing/2014/main" id="{779F1775-5104-9F86-4A61-07F914947CC9}"/>
              </a:ext>
            </a:extLst>
          </p:cNvPr>
          <p:cNvSpPr>
            <a:spLocks noGrp="1"/>
          </p:cNvSpPr>
          <p:nvPr>
            <p:ph type="sldNum" sz="quarter" idx="17"/>
          </p:nvPr>
        </p:nvSpPr>
        <p:spPr>
          <a:xfrm>
            <a:off x="4563960" y="6430476"/>
            <a:ext cx="429207" cy="379867"/>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2470845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Content with Picture 1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C4192E-0615-6D24-7F21-2ED903A0F72C}"/>
              </a:ext>
            </a:extLst>
          </p:cNvPr>
          <p:cNvSpPr>
            <a:spLocks noGrp="1"/>
          </p:cNvSpPr>
          <p:nvPr>
            <p:ph type="title"/>
          </p:nvPr>
        </p:nvSpPr>
        <p:spPr>
          <a:xfrm>
            <a:off x="512064" y="621792"/>
            <a:ext cx="4428700" cy="2601925"/>
          </a:xfrm>
        </p:spPr>
        <p:txBody>
          <a:bodyPr anchor="t">
            <a:noAutofit/>
          </a:bodyPr>
          <a:lstStyle>
            <a:lvl1pPr>
              <a:defRPr sz="5600"/>
            </a:lvl1pPr>
          </a:lstStyle>
          <a:p>
            <a:r>
              <a:rPr lang="en-US" dirty="0"/>
              <a:t>Click to edit Master title style</a:t>
            </a:r>
          </a:p>
        </p:txBody>
      </p:sp>
      <p:sp>
        <p:nvSpPr>
          <p:cNvPr id="8" name="Footer Placeholder 7">
            <a:extLst>
              <a:ext uri="{FF2B5EF4-FFF2-40B4-BE49-F238E27FC236}">
                <a16:creationId xmlns:a16="http://schemas.microsoft.com/office/drawing/2014/main" id="{353F39CB-9CE6-B4F1-AF33-1A09A12BE9AE}"/>
              </a:ext>
            </a:extLst>
          </p:cNvPr>
          <p:cNvSpPr>
            <a:spLocks noGrp="1"/>
          </p:cNvSpPr>
          <p:nvPr>
            <p:ph type="ftr" sz="quarter" idx="16"/>
          </p:nvPr>
        </p:nvSpPr>
        <p:spPr>
          <a:xfrm>
            <a:off x="530352" y="110364"/>
            <a:ext cx="4297680"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40F9206B-94E8-C3F0-6151-8464A5C587D6}"/>
              </a:ext>
            </a:extLst>
          </p:cNvPr>
          <p:cNvSpPr>
            <a:spLocks noGrp="1"/>
          </p:cNvSpPr>
          <p:nvPr>
            <p:ph type="dt" sz="half" idx="15"/>
          </p:nvPr>
        </p:nvSpPr>
        <p:spPr>
          <a:xfrm>
            <a:off x="5264400" y="104576"/>
            <a:ext cx="4836883" cy="365125"/>
          </a:xfrm>
        </p:spPr>
        <p:txBody>
          <a:bodyPr/>
          <a:lstStyle/>
          <a:p>
            <a:endParaRPr lang="en-US" dirty="0"/>
          </a:p>
        </p:txBody>
      </p:sp>
      <p:sp>
        <p:nvSpPr>
          <p:cNvPr id="10" name="Slide Number Placeholder 9">
            <a:extLst>
              <a:ext uri="{FF2B5EF4-FFF2-40B4-BE49-F238E27FC236}">
                <a16:creationId xmlns:a16="http://schemas.microsoft.com/office/drawing/2014/main" id="{90CE137C-A6F0-119E-F45A-788BDB12E8F7}"/>
              </a:ext>
            </a:extLst>
          </p:cNvPr>
          <p:cNvSpPr>
            <a:spLocks noGrp="1"/>
          </p:cNvSpPr>
          <p:nvPr>
            <p:ph type="sldNum" sz="quarter" idx="17"/>
          </p:nvPr>
        </p:nvSpPr>
        <p:spPr>
          <a:xfrm>
            <a:off x="11136179" y="110364"/>
            <a:ext cx="429207" cy="365125"/>
          </a:xfrm>
        </p:spPr>
        <p:txBody>
          <a:bodyPr/>
          <a:lstStyle/>
          <a:p>
            <a:fld id="{CC057153-B650-4DEB-B370-79DDCFDCE934}" type="slidenum">
              <a:rPr lang="en-US" smtClean="0"/>
              <a:pPr/>
              <a:t>‹#›</a:t>
            </a:fld>
            <a:endParaRPr lang="en-US" dirty="0"/>
          </a:p>
        </p:txBody>
      </p:sp>
      <p:sp>
        <p:nvSpPr>
          <p:cNvPr id="9" name="Content Placeholder 7">
            <a:extLst>
              <a:ext uri="{FF2B5EF4-FFF2-40B4-BE49-F238E27FC236}">
                <a16:creationId xmlns:a16="http://schemas.microsoft.com/office/drawing/2014/main" id="{D330B07B-AD04-71E7-8385-E5A3DE536FA1}"/>
              </a:ext>
            </a:extLst>
          </p:cNvPr>
          <p:cNvSpPr>
            <a:spLocks noGrp="1"/>
          </p:cNvSpPr>
          <p:nvPr>
            <p:ph sz="quarter" idx="14"/>
          </p:nvPr>
        </p:nvSpPr>
        <p:spPr>
          <a:xfrm>
            <a:off x="5266944" y="603504"/>
            <a:ext cx="6298442" cy="260192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2BD75130-65F5-8CA7-F1DB-569BD060C526}"/>
              </a:ext>
            </a:extLst>
          </p:cNvPr>
          <p:cNvSpPr>
            <a:spLocks noGrp="1"/>
          </p:cNvSpPr>
          <p:nvPr>
            <p:ph type="pic" sz="quarter" idx="13" hasCustomPrompt="1"/>
          </p:nvPr>
        </p:nvSpPr>
        <p:spPr>
          <a:xfrm>
            <a:off x="-1" y="3429000"/>
            <a:ext cx="12192000" cy="3429000"/>
          </a:xfrm>
          <a:blipFill>
            <a:blip r:embed="rId2">
              <a:alphaModFix amt="7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447311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1371600"/>
            <a:ext cx="7166187" cy="606886"/>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609600" y="322731"/>
            <a:ext cx="914400" cy="283464"/>
          </a:xfrm>
        </p:spPr>
        <p:txBody>
          <a:bodyPr/>
          <a:lstStyle/>
          <a:p>
            <a:fld id="{87681AC7-A57B-7C4F-87C6-9184BA9FDCB8}" type="datetime1">
              <a:rPr lang="en-US" smtClean="0"/>
              <a:t>12/19/2025</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2514600" y="322731"/>
            <a:ext cx="71628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0664953" y="322731"/>
            <a:ext cx="914400" cy="283464"/>
          </a:xfrm>
        </p:spPr>
        <p:txBody>
          <a:bodyPr/>
          <a:lstStyle/>
          <a:p>
            <a:fld id="{AEAA3239-9EA4-4A65-A281-97F994456D9F}" type="slidenum">
              <a:rPr lang="en-US" smtClean="0"/>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2362534"/>
            <a:ext cx="7166188" cy="388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3B8151E2-ED8A-E9B1-A83A-CF01A37B5F98}"/>
              </a:ext>
            </a:extLst>
          </p:cNvPr>
          <p:cNvSpPr>
            <a:spLocks noGrp="1"/>
          </p:cNvSpPr>
          <p:nvPr>
            <p:ph type="pic" sz="quarter" idx="13" hasCustomPrompt="1"/>
          </p:nvPr>
        </p:nvSpPr>
        <p:spPr>
          <a:xfrm>
            <a:off x="8165593" y="1373529"/>
            <a:ext cx="3413760" cy="48768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2238599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41066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802312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0857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1636222" y="1246912"/>
            <a:ext cx="8919556" cy="3050766"/>
          </a:xfrm>
        </p:spPr>
        <p:txBody>
          <a:bodyPr anchor="ctr">
            <a:normAutofit/>
          </a:bodyPr>
          <a:lstStyle>
            <a:lvl1pPr algn="ctr">
              <a:defRPr sz="5400">
                <a:solidFill>
                  <a:schemeClr val="tx2">
                    <a:alpha val="9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451378" y="5345199"/>
            <a:ext cx="7289245" cy="1184035"/>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solidFill>
              </a:defRPr>
            </a:lvl1pPr>
          </a:lstStyle>
          <a:p>
            <a:fld id="{3545FD76-1DE6-4A1C-9609-D2819734F8F3}" type="datetime1">
              <a:rPr lang="en-US" smtClean="0"/>
              <a:t>12/19/2025</a:t>
            </a:fld>
            <a:endParaRPr lang="en-US" dirty="0"/>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016433"/>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68242"/>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91138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537237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440859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34528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652498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244679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51692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07651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2880" y="5176161"/>
            <a:ext cx="11640312" cy="845493"/>
          </a:xfrm>
        </p:spPr>
        <p:txBody>
          <a:bodyPr vert="horz" lIns="91440" tIns="45720" rIns="91440" bIns="45720" rtlCol="0" anchor="b">
            <a:normAutofit/>
          </a:bodyPr>
          <a:lstStyle>
            <a:lvl1pPr>
              <a:defRPr lang="en-US" sz="3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0313" y="5980176"/>
            <a:ext cx="11612880" cy="530352"/>
          </a:xfrm>
        </p:spPr>
        <p:txBody>
          <a:bodyPr vert="horz" lIns="91440" tIns="45720" rIns="91440" bIns="45720" rtlCol="0">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74220" y="266700"/>
            <a:ext cx="11649456"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82880" y="6391657"/>
            <a:ext cx="2805405" cy="330466"/>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137848" y="6391657"/>
            <a:ext cx="3494315" cy="330466"/>
          </a:xfrm>
        </p:spPr>
        <p:txBody>
          <a:bodyPr/>
          <a:lstStyle>
            <a:lvl1pPr algn="r">
              <a:defRPr>
                <a:solidFill>
                  <a:schemeClr val="tx2"/>
                </a:solidFill>
                <a:effectLst/>
              </a:defRPr>
            </a:lvl1pPr>
          </a:lstStyle>
          <a:p>
            <a:fld id="{9961397C-706D-4EB8-B1E1-D1B680D284C3}" type="datetime1">
              <a:rPr lang="en-US" smtClean="0"/>
              <a:t>12/19/2025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3" y="6391657"/>
            <a:ext cx="429207"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6852730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CE9-F18C-5020-CF43-5960AFE654F6}"/>
              </a:ext>
            </a:extLst>
          </p:cNvPr>
          <p:cNvSpPr>
            <a:spLocks noGrp="1"/>
          </p:cNvSpPr>
          <p:nvPr>
            <p:ph type="ctrTitle"/>
          </p:nvPr>
        </p:nvSpPr>
        <p:spPr>
          <a:xfrm>
            <a:off x="2950265" y="1400657"/>
            <a:ext cx="6291470" cy="3290611"/>
          </a:xfrm>
        </p:spPr>
        <p:txBody>
          <a:bodyPr anchor="ctr">
            <a:normAutofit/>
          </a:bodyPr>
          <a:lstStyle>
            <a:lvl1pPr algn="ctr">
              <a:defRPr sz="4800">
                <a:solidFill>
                  <a:schemeClr val="tx2">
                    <a:lumMod val="90000"/>
                    <a:alpha val="80000"/>
                  </a:schemeClr>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16B3AA5-F8D6-AB69-241F-6F8F1DD41E55}"/>
              </a:ext>
            </a:extLst>
          </p:cNvPr>
          <p:cNvSpPr>
            <a:spLocks noGrp="1"/>
          </p:cNvSpPr>
          <p:nvPr>
            <p:ph type="subTitle" idx="1"/>
          </p:nvPr>
        </p:nvSpPr>
        <p:spPr>
          <a:xfrm>
            <a:off x="2676941" y="5812260"/>
            <a:ext cx="6838118" cy="702946"/>
          </a:xfrm>
        </p:spPr>
        <p:txBody>
          <a:bodyPr anchor="ctr">
            <a:normAutofit/>
          </a:bodyPr>
          <a:lstStyle>
            <a:lvl1pPr marL="0" indent="0" algn="ctr">
              <a:buNone/>
              <a:defRPr sz="1800">
                <a:solidFill>
                  <a:schemeClr val="tx2">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7AE78127-77D8-DF99-4AE0-F322800B057B}"/>
              </a:ext>
            </a:extLst>
          </p:cNvPr>
          <p:cNvSpPr>
            <a:spLocks noGrp="1"/>
          </p:cNvSpPr>
          <p:nvPr>
            <p:ph type="ftr" sz="quarter" idx="11"/>
          </p:nvPr>
        </p:nvSpPr>
        <p:spPr/>
        <p:txBody>
          <a:bodyPr/>
          <a:lstStyle>
            <a:lvl1pPr>
              <a:defRPr>
                <a:solidFill>
                  <a:schemeClr val="tx2">
                    <a:alpha val="80000"/>
                  </a:schemeClr>
                </a:solidFill>
              </a:defRPr>
            </a:lvl1pPr>
          </a:lstStyle>
          <a:p>
            <a:r>
              <a:rPr lang="en-US" dirty="0"/>
              <a:t>Sample Footer Text</a:t>
            </a:r>
          </a:p>
        </p:txBody>
      </p:sp>
      <p:sp>
        <p:nvSpPr>
          <p:cNvPr id="4" name="Date Placeholder 3">
            <a:extLst>
              <a:ext uri="{FF2B5EF4-FFF2-40B4-BE49-F238E27FC236}">
                <a16:creationId xmlns:a16="http://schemas.microsoft.com/office/drawing/2014/main" id="{D2D04168-7304-004B-C2F6-42E38FDC5908}"/>
              </a:ext>
            </a:extLst>
          </p:cNvPr>
          <p:cNvSpPr>
            <a:spLocks noGrp="1"/>
          </p:cNvSpPr>
          <p:nvPr>
            <p:ph type="dt" sz="half" idx="10"/>
          </p:nvPr>
        </p:nvSpPr>
        <p:spPr/>
        <p:txBody>
          <a:bodyPr/>
          <a:lstStyle>
            <a:lvl1pPr>
              <a:defRPr>
                <a:solidFill>
                  <a:schemeClr val="tx2">
                    <a:alpha val="80000"/>
                  </a:schemeClr>
                </a:solidFill>
              </a:defRPr>
            </a:lvl1pPr>
          </a:lstStyle>
          <a:p>
            <a:fld id="{014AE7A1-FDDE-474D-BCD9-88FCF250514D}" type="datetime1">
              <a:rPr lang="en-US" smtClean="0"/>
              <a:t>12/19/2025</a:t>
            </a:fld>
            <a:endParaRPr lang="en-US" dirty="0"/>
          </a:p>
        </p:txBody>
      </p:sp>
      <p:sp>
        <p:nvSpPr>
          <p:cNvPr id="6" name="Slide Number Placeholder 5">
            <a:extLst>
              <a:ext uri="{FF2B5EF4-FFF2-40B4-BE49-F238E27FC236}">
                <a16:creationId xmlns:a16="http://schemas.microsoft.com/office/drawing/2014/main" id="{D7C58464-EE0F-215A-2FA8-F434687B9E7A}"/>
              </a:ext>
            </a:extLst>
          </p:cNvPr>
          <p:cNvSpPr>
            <a:spLocks noGrp="1"/>
          </p:cNvSpPr>
          <p:nvPr>
            <p:ph type="sldNum" sz="quarter" idx="12"/>
          </p:nvPr>
        </p:nvSpPr>
        <p:spPr/>
        <p:txBody>
          <a:bodyPr/>
          <a:lstStyle>
            <a:lvl1pPr>
              <a:defRPr>
                <a:solidFill>
                  <a:schemeClr val="tx2">
                    <a:alpha val="80000"/>
                  </a:schemeClr>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77C4A186-7A3C-2849-F4A7-5B5565EB29E6}"/>
              </a:ext>
            </a:extLst>
          </p:cNvPr>
          <p:cNvCxnSpPr>
            <a:cxnSpLocks/>
          </p:cNvCxnSpPr>
          <p:nvPr/>
        </p:nvCxnSpPr>
        <p:spPr>
          <a:xfrm flipH="1">
            <a:off x="0" y="5469467"/>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860F39-D33B-13B7-DD5E-58C8CE6DCE69}"/>
              </a:ext>
            </a:extLst>
          </p:cNvPr>
          <p:cNvCxnSpPr>
            <a:cxnSpLocks/>
          </p:cNvCxnSpPr>
          <p:nvPr/>
        </p:nvCxnSpPr>
        <p:spPr>
          <a:xfrm>
            <a:off x="23177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17974A-33A9-A10C-D982-114045377C2E}"/>
              </a:ext>
            </a:extLst>
          </p:cNvPr>
          <p:cNvCxnSpPr>
            <a:cxnSpLocks/>
          </p:cNvCxnSpPr>
          <p:nvPr/>
        </p:nvCxnSpPr>
        <p:spPr>
          <a:xfrm>
            <a:off x="9874250" y="0"/>
            <a:ext cx="0" cy="685800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C7E87E-EC44-47F9-6172-5EEA03DE5D87}"/>
              </a:ext>
            </a:extLst>
          </p:cNvPr>
          <p:cNvCxnSpPr>
            <a:cxnSpLocks/>
          </p:cNvCxnSpPr>
          <p:nvPr/>
        </p:nvCxnSpPr>
        <p:spPr>
          <a:xfrm flipH="1">
            <a:off x="0" y="459932"/>
            <a:ext cx="12192000" cy="0"/>
          </a:xfrm>
          <a:prstGeom prst="line">
            <a:avLst/>
          </a:prstGeom>
          <a:ln w="9525">
            <a:solidFill>
              <a:schemeClr val="tx2">
                <a:lumMod val="90000"/>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83711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2D6AD5-6168-B411-89A9-90C82303B25C}"/>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EC6DA0-2CB8-AFC5-DB06-AB9235983979}"/>
              </a:ext>
            </a:extLst>
          </p:cNvPr>
          <p:cNvSpPr>
            <a:spLocks noGrp="1"/>
          </p:cNvSpPr>
          <p:nvPr>
            <p:ph type="title"/>
          </p:nvPr>
        </p:nvSpPr>
        <p:spPr>
          <a:xfrm>
            <a:off x="457200" y="2838087"/>
            <a:ext cx="8932653" cy="3312544"/>
          </a:xfrm>
        </p:spPr>
        <p:txBody>
          <a:bodyPr anchor="b">
            <a:normAutofit/>
          </a:bodyPr>
          <a:lstStyle>
            <a:lvl1pPr>
              <a:lnSpc>
                <a:spcPct val="80000"/>
              </a:lnSpc>
              <a:defRPr sz="6600" cap="all" baseline="0">
                <a:solidFill>
                  <a:schemeClr val="tx2">
                    <a:alpha val="55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8E16A9F-28B9-2207-66D3-D952EB7EC876}"/>
              </a:ext>
            </a:extLst>
          </p:cNvPr>
          <p:cNvSpPr>
            <a:spLocks noGrp="1"/>
          </p:cNvSpPr>
          <p:nvPr>
            <p:ph type="body" idx="1"/>
          </p:nvPr>
        </p:nvSpPr>
        <p:spPr>
          <a:xfrm>
            <a:off x="685800" y="-789870"/>
            <a:ext cx="10515600" cy="638352"/>
          </a:xfrm>
        </p:spPr>
        <p:txBody>
          <a:bodyPr>
            <a:normAutofit/>
          </a:bodyPr>
          <a:lstStyle>
            <a:lvl1pPr marL="0" indent="0">
              <a:buNone/>
              <a:defRPr sz="200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B3F77F-C41D-1011-B9F4-A5DE814F43EF}"/>
              </a:ext>
            </a:extLst>
          </p:cNvPr>
          <p:cNvSpPr>
            <a:spLocks noGrp="1"/>
          </p:cNvSpPr>
          <p:nvPr>
            <p:ph type="ftr" sz="quarter" idx="11"/>
          </p:nvPr>
        </p:nvSpPr>
        <p:spPr>
          <a:xfrm>
            <a:off x="457200" y="6445997"/>
            <a:ext cx="3751081" cy="365125"/>
          </a:xfrm>
        </p:spPr>
        <p:txBody>
          <a:bodyPr/>
          <a:lstStyle>
            <a:lvl1pPr>
              <a:defRPr>
                <a:solidFill>
                  <a:schemeClr val="tx2"/>
                </a:solidFill>
              </a:defRPr>
            </a:lvl1pPr>
          </a:lstStyle>
          <a:p>
            <a:r>
              <a:rPr lang="en-US" dirty="0"/>
              <a:t>Sample Footer Text</a:t>
            </a:r>
          </a:p>
        </p:txBody>
      </p:sp>
      <p:sp>
        <p:nvSpPr>
          <p:cNvPr id="4" name="Date Placeholder 3">
            <a:extLst>
              <a:ext uri="{FF2B5EF4-FFF2-40B4-BE49-F238E27FC236}">
                <a16:creationId xmlns:a16="http://schemas.microsoft.com/office/drawing/2014/main" id="{E58CD507-925C-84B3-8F49-9F3B91209D8F}"/>
              </a:ext>
            </a:extLst>
          </p:cNvPr>
          <p:cNvSpPr>
            <a:spLocks noGrp="1"/>
          </p:cNvSpPr>
          <p:nvPr>
            <p:ph type="dt" sz="half" idx="10"/>
          </p:nvPr>
        </p:nvSpPr>
        <p:spPr/>
        <p:txBody>
          <a:bodyPr/>
          <a:lstStyle>
            <a:lvl1pPr>
              <a:defRPr>
                <a:solidFill>
                  <a:schemeClr val="tx2"/>
                </a:solidFill>
              </a:defRPr>
            </a:lvl1pPr>
          </a:lstStyle>
          <a:p>
            <a:fld id="{DAC6904D-FBDC-4E1E-863E-C45FAD9DD85B}" type="datetime1">
              <a:rPr lang="en-US" smtClean="0"/>
              <a:t>12/19/2025</a:t>
            </a:fld>
            <a:endParaRPr lang="en-US" dirty="0"/>
          </a:p>
        </p:txBody>
      </p:sp>
      <p:sp>
        <p:nvSpPr>
          <p:cNvPr id="6" name="Slide Number Placeholder 5">
            <a:extLst>
              <a:ext uri="{FF2B5EF4-FFF2-40B4-BE49-F238E27FC236}">
                <a16:creationId xmlns:a16="http://schemas.microsoft.com/office/drawing/2014/main" id="{6C13B4AE-32E8-CAFF-4A3C-6CBE4FFFA843}"/>
              </a:ext>
            </a:extLst>
          </p:cNvPr>
          <p:cNvSpPr>
            <a:spLocks noGrp="1"/>
          </p:cNvSpPr>
          <p:nvPr>
            <p:ph type="sldNum" sz="quarter" idx="12"/>
          </p:nvPr>
        </p:nvSpPr>
        <p:spPr/>
        <p:txBody>
          <a:bodyPr/>
          <a:lstStyle>
            <a:lvl1pPr>
              <a:defRPr>
                <a:solidFill>
                  <a:schemeClr val="tx2"/>
                </a:solidFill>
              </a:defRPr>
            </a:lvl1pPr>
          </a:lstStyle>
          <a:p>
            <a:fld id="{DDF60B60-82CA-4BB9-BA6E-A62FADF2374B}" type="slidenum">
              <a:rPr lang="en-US" smtClean="0"/>
              <a:t>‹#›</a:t>
            </a:fld>
            <a:endParaRPr lang="en-US" dirty="0"/>
          </a:p>
        </p:txBody>
      </p:sp>
      <p:cxnSp>
        <p:nvCxnSpPr>
          <p:cNvPr id="7" name="Straight Connector 6">
            <a:extLst>
              <a:ext uri="{FF2B5EF4-FFF2-40B4-BE49-F238E27FC236}">
                <a16:creationId xmlns:a16="http://schemas.microsoft.com/office/drawing/2014/main" id="{9BFA0DE8-9E4B-D747-CB64-14B8DEDC02EA}"/>
              </a:ext>
            </a:extLst>
          </p:cNvPr>
          <p:cNvCxnSpPr>
            <a:cxnSpLocks/>
          </p:cNvCxnSpPr>
          <p:nvPr/>
        </p:nvCxnSpPr>
        <p:spPr>
          <a:xfrm flipH="1">
            <a:off x="0" y="1367580"/>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EB75EB-F27E-271A-C843-4096E1F19057}"/>
              </a:ext>
            </a:extLst>
          </p:cNvPr>
          <p:cNvCxnSpPr>
            <a:cxnSpLocks/>
          </p:cNvCxnSpPr>
          <p:nvPr/>
        </p:nvCxnSpPr>
        <p:spPr>
          <a:xfrm flipH="1">
            <a:off x="0" y="6398068"/>
            <a:ext cx="12192000" cy="0"/>
          </a:xfrm>
          <a:prstGeom prst="line">
            <a:avLst/>
          </a:prstGeom>
          <a:ln w="9525">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12786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2.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57148D-D60C-3359-4AC2-15A43E221742}"/>
              </a:ext>
            </a:extLst>
          </p:cNvPr>
          <p:cNvSpPr>
            <a:spLocks noGrp="1"/>
          </p:cNvSpPr>
          <p:nvPr>
            <p:ph type="title"/>
          </p:nvPr>
        </p:nvSpPr>
        <p:spPr>
          <a:xfrm>
            <a:off x="457200" y="533401"/>
            <a:ext cx="10515600" cy="115728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1A8731C-FCAE-A05A-5A11-57005B86ABD4}"/>
              </a:ext>
            </a:extLst>
          </p:cNvPr>
          <p:cNvSpPr>
            <a:spLocks noGrp="1"/>
          </p:cNvSpPr>
          <p:nvPr>
            <p:ph type="body" idx="1"/>
          </p:nvPr>
        </p:nvSpPr>
        <p:spPr>
          <a:xfrm>
            <a:off x="457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44952E70-B2DF-717F-6373-70A688FAD82F}"/>
              </a:ext>
            </a:extLst>
          </p:cNvPr>
          <p:cNvSpPr>
            <a:spLocks noGrp="1"/>
          </p:cNvSpPr>
          <p:nvPr>
            <p:ph type="ftr" sz="quarter" idx="3"/>
          </p:nvPr>
        </p:nvSpPr>
        <p:spPr>
          <a:xfrm>
            <a:off x="457200" y="6445997"/>
            <a:ext cx="3949302" cy="365125"/>
          </a:xfrm>
          <a:prstGeom prst="rect">
            <a:avLst/>
          </a:prstGeom>
        </p:spPr>
        <p:txBody>
          <a:bodyPr vert="horz" lIns="91440" tIns="45720" rIns="91440" bIns="45720" rtlCol="0" anchor="ctr"/>
          <a:lstStyle>
            <a:lvl1pPr algn="l">
              <a:defRPr sz="900">
                <a:solidFill>
                  <a:schemeClr val="tx1">
                    <a:lumMod val="95000"/>
                    <a:lumOff val="5000"/>
                  </a:schemeClr>
                </a:solidFill>
              </a:defRPr>
            </a:lvl1pPr>
          </a:lstStyle>
          <a:p>
            <a:r>
              <a:rPr lang="en-US"/>
              <a:t>Sample Footer Text</a:t>
            </a:r>
          </a:p>
        </p:txBody>
      </p:sp>
      <p:sp>
        <p:nvSpPr>
          <p:cNvPr id="4" name="Date Placeholder 3">
            <a:extLst>
              <a:ext uri="{FF2B5EF4-FFF2-40B4-BE49-F238E27FC236}">
                <a16:creationId xmlns:a16="http://schemas.microsoft.com/office/drawing/2014/main" id="{225215E5-6146-14C5-665E-EF04630DCB32}"/>
              </a:ext>
            </a:extLst>
          </p:cNvPr>
          <p:cNvSpPr>
            <a:spLocks noGrp="1"/>
          </p:cNvSpPr>
          <p:nvPr>
            <p:ph type="dt" sz="half" idx="2"/>
          </p:nvPr>
        </p:nvSpPr>
        <p:spPr>
          <a:xfrm>
            <a:off x="9737594" y="6445997"/>
            <a:ext cx="1842115" cy="365125"/>
          </a:xfrm>
          <a:prstGeom prst="rect">
            <a:avLst/>
          </a:prstGeom>
        </p:spPr>
        <p:txBody>
          <a:bodyPr vert="horz" lIns="91440" tIns="45720" rIns="91440" bIns="45720" rtlCol="0" anchor="ctr"/>
          <a:lstStyle>
            <a:lvl1pPr algn="r">
              <a:defRPr sz="900">
                <a:solidFill>
                  <a:schemeClr val="tx1">
                    <a:lumMod val="95000"/>
                    <a:lumOff val="5000"/>
                  </a:schemeClr>
                </a:solidFill>
              </a:defRPr>
            </a:lvl1pPr>
          </a:lstStyle>
          <a:p>
            <a:fld id="{56D64244-A3D4-4B68-87F0-779EEA0C37FE}" type="datetime1">
              <a:rPr lang="en-US" smtClean="0"/>
              <a:t>12/19/2025</a:t>
            </a:fld>
            <a:endParaRPr lang="en-US"/>
          </a:p>
        </p:txBody>
      </p:sp>
      <p:sp>
        <p:nvSpPr>
          <p:cNvPr id="6" name="Slide Number Placeholder 5">
            <a:extLst>
              <a:ext uri="{FF2B5EF4-FFF2-40B4-BE49-F238E27FC236}">
                <a16:creationId xmlns:a16="http://schemas.microsoft.com/office/drawing/2014/main" id="{20E8FA3A-8706-3F4B-41CC-B024431F6200}"/>
              </a:ext>
            </a:extLst>
          </p:cNvPr>
          <p:cNvSpPr>
            <a:spLocks noGrp="1"/>
          </p:cNvSpPr>
          <p:nvPr>
            <p:ph type="sldNum" sz="quarter" idx="4"/>
          </p:nvPr>
        </p:nvSpPr>
        <p:spPr>
          <a:xfrm>
            <a:off x="11734800" y="6445997"/>
            <a:ext cx="457200" cy="365125"/>
          </a:xfrm>
          <a:prstGeom prst="rect">
            <a:avLst/>
          </a:prstGeom>
        </p:spPr>
        <p:txBody>
          <a:bodyPr vert="horz" lIns="91440" tIns="45720" rIns="91440" bIns="45720" rtlCol="0" anchor="ctr"/>
          <a:lstStyle>
            <a:lvl1pPr algn="ctr">
              <a:defRPr sz="900">
                <a:solidFill>
                  <a:schemeClr val="tx1">
                    <a:lumMod val="95000"/>
                    <a:lumOff val="5000"/>
                  </a:schemeClr>
                </a:solidFill>
              </a:defRPr>
            </a:lvl1pPr>
          </a:lstStyle>
          <a:p>
            <a:fld id="{DDF60B60-82CA-4BB9-BA6E-A62FADF2374B}" type="slidenum">
              <a:rPr lang="en-US" smtClean="0"/>
              <a:t>‹#›</a:t>
            </a:fld>
            <a:endParaRPr lang="en-US"/>
          </a:p>
        </p:txBody>
      </p:sp>
    </p:spTree>
    <p:extLst>
      <p:ext uri="{BB962C8B-B14F-4D97-AF65-F5344CB8AC3E}">
        <p14:creationId xmlns:p14="http://schemas.microsoft.com/office/powerpoint/2010/main" val="2857678996"/>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1" r:id="rId3"/>
    <p:sldLayoutId id="2147483663" r:id="rId4"/>
    <p:sldLayoutId id="2147483665" r:id="rId5"/>
    <p:sldLayoutId id="2147483667"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803" r:id="rId58"/>
    <p:sldLayoutId id="2147483804" r:id="rId59"/>
    <p:sldLayoutId id="2147483805" r:id="rId60"/>
    <p:sldLayoutId id="2147483806" r:id="rId61"/>
    <p:sldLayoutId id="2147483790" r:id="rId62"/>
    <p:sldLayoutId id="2147483791" r:id="rId63"/>
    <p:sldLayoutId id="2147483792" r:id="rId64"/>
    <p:sldLayoutId id="2147483794" r:id="rId65"/>
    <p:sldLayoutId id="2147483796" r:id="rId66"/>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08">
          <p15:clr>
            <a:srgbClr val="F26B43"/>
          </p15:clr>
        </p15:guide>
        <p15:guide id="3" pos="4872">
          <p15:clr>
            <a:srgbClr val="F26B43"/>
          </p15:clr>
        </p15:guide>
        <p15:guide id="4" pos="5160">
          <p15:clr>
            <a:srgbClr val="F26B43"/>
          </p15:clr>
        </p15:guide>
        <p15:guide id="5" pos="2520">
          <p15:clr>
            <a:srgbClr val="F26B43"/>
          </p15:clr>
        </p15:guide>
        <p15:guide id="6" pos="45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12/19/2025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1024343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5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58.xml"/><Relationship Id="rId5" Type="http://schemas.openxmlformats.org/officeDocument/2006/relationships/image" Target="../media/image23.jpe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9.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6FAB-9B58-CCA2-A9B4-04405F766CE9}"/>
              </a:ext>
            </a:extLst>
          </p:cNvPr>
          <p:cNvSpPr>
            <a:spLocks noGrp="1"/>
          </p:cNvSpPr>
          <p:nvPr>
            <p:ph type="ctrTitle"/>
          </p:nvPr>
        </p:nvSpPr>
        <p:spPr>
          <a:xfrm>
            <a:off x="1212510" y="1279464"/>
            <a:ext cx="5314950" cy="634120"/>
          </a:xfrm>
        </p:spPr>
        <p:txBody>
          <a:bodyPr>
            <a:normAutofit fontScale="90000"/>
          </a:bodyPr>
          <a:lstStyle/>
          <a:p>
            <a:r>
              <a:rPr lang="en-US" dirty="0"/>
              <a:t>Introduction to Cryptology</a:t>
            </a:r>
            <a:br>
              <a:rPr lang="en-US"/>
            </a:br>
            <a:r>
              <a:rPr lang="en-US" sz="2025"/>
              <a:t>IT-233</a:t>
            </a:r>
            <a:br>
              <a:rPr lang="en-US" sz="2025" dirty="0"/>
            </a:br>
            <a:r>
              <a:rPr lang="en-US" sz="2025" dirty="0"/>
              <a:t>    Yosef Mendelsohn</a:t>
            </a:r>
            <a:r>
              <a:rPr lang="en-US" dirty="0"/>
              <a:t>	</a:t>
            </a:r>
          </a:p>
        </p:txBody>
      </p:sp>
      <p:sp>
        <p:nvSpPr>
          <p:cNvPr id="3" name="Subtitle 2">
            <a:extLst>
              <a:ext uri="{FF2B5EF4-FFF2-40B4-BE49-F238E27FC236}">
                <a16:creationId xmlns:a16="http://schemas.microsoft.com/office/drawing/2014/main" id="{B6726F2E-93ED-8EDE-4F8E-F80178BBCDC0}"/>
              </a:ext>
            </a:extLst>
          </p:cNvPr>
          <p:cNvSpPr>
            <a:spLocks noGrp="1"/>
          </p:cNvSpPr>
          <p:nvPr>
            <p:ph type="subTitle" idx="1"/>
          </p:nvPr>
        </p:nvSpPr>
        <p:spPr>
          <a:xfrm>
            <a:off x="2224450" y="2819400"/>
            <a:ext cx="3529756" cy="2362200"/>
          </a:xfrm>
        </p:spPr>
        <p:txBody>
          <a:bodyPr>
            <a:normAutofit lnSpcReduction="10000"/>
          </a:bodyPr>
          <a:lstStyle/>
          <a:p>
            <a:r>
              <a:rPr lang="en-US" sz="1700" dirty="0"/>
              <a:t>Lecture #3: </a:t>
            </a:r>
          </a:p>
          <a:p>
            <a:r>
              <a:rPr lang="en-US" sz="1700" dirty="0"/>
              <a:t>Introduction to Cryptology: </a:t>
            </a:r>
          </a:p>
          <a:p>
            <a:r>
              <a:rPr lang="en-US" sz="1700" dirty="0"/>
              <a:t>     The Vigenere Cipher</a:t>
            </a:r>
          </a:p>
          <a:p>
            <a:r>
              <a:rPr lang="en-US" sz="1700" dirty="0"/>
              <a:t>   </a:t>
            </a:r>
          </a:p>
          <a:p>
            <a:pPr marL="214313" indent="-214313">
              <a:buFontTx/>
              <a:buChar char="-"/>
            </a:pPr>
            <a:r>
              <a:rPr lang="en-US" sz="1100" dirty="0"/>
              <a:t>Vigenere Cipher</a:t>
            </a:r>
          </a:p>
          <a:p>
            <a:pPr marL="214313" indent="-214313">
              <a:buFontTx/>
              <a:buChar char="-"/>
            </a:pPr>
            <a:r>
              <a:rPr lang="en-US" sz="1100" dirty="0"/>
              <a:t>Index of Coincidence</a:t>
            </a:r>
          </a:p>
          <a:p>
            <a:pPr marL="214313" indent="-214313">
              <a:buFontTx/>
              <a:buChar char="-"/>
            </a:pPr>
            <a:r>
              <a:rPr lang="en-US" sz="1100" dirty="0"/>
              <a:t>Kasiski Test</a:t>
            </a:r>
          </a:p>
          <a:p>
            <a:pPr marL="214313" indent="-214313">
              <a:buFontTx/>
              <a:buChar char="-"/>
            </a:pPr>
            <a:endParaRPr lang="en-US" sz="1100" dirty="0"/>
          </a:p>
          <a:p>
            <a:pPr marL="214313" indent="-214313">
              <a:buFontTx/>
              <a:buChar char="-"/>
            </a:pPr>
            <a:endParaRPr lang="en-US" sz="1100" dirty="0"/>
          </a:p>
          <a:p>
            <a:r>
              <a:rPr lang="en-US" dirty="0"/>
              <a:t> </a:t>
            </a:r>
          </a:p>
        </p:txBody>
      </p:sp>
      <p:pic>
        <p:nvPicPr>
          <p:cNvPr id="5" name="Content Placeholder 3" descr="Flag of the Federated States of Micronesia on a computer binary codes falling from the top and fading away.">
            <a:extLst>
              <a:ext uri="{FF2B5EF4-FFF2-40B4-BE49-F238E27FC236}">
                <a16:creationId xmlns:a16="http://schemas.microsoft.com/office/drawing/2014/main" id="{7A1413A9-C4EA-43E7-8B77-2856DA8DDA50}"/>
              </a:ext>
            </a:extLst>
          </p:cNvPr>
          <p:cNvPicPr>
            <a:picLocks noGrp="1" noChangeAspect="1"/>
          </p:cNvPicPr>
          <p:nvPr>
            <p:ph type="pic" sz="quarter" idx="13"/>
          </p:nvPr>
        </p:nvPicPr>
        <p:blipFill>
          <a:blip r:embed="rId3"/>
          <a:srcRect l="13242" r="20088" b="-1"/>
          <a:stretch>
            <a:fillRect/>
          </a:stretch>
        </p:blipFill>
        <p:spPr>
          <a:xfrm>
            <a:off x="6437795" y="-1"/>
            <a:ext cx="4230206" cy="6858001"/>
          </a:xfrm>
          <a:prstGeom prst="rect">
            <a:avLst/>
          </a:prstGeom>
          <a:noFill/>
        </p:spPr>
      </p:pic>
    </p:spTree>
    <p:extLst>
      <p:ext uri="{BB962C8B-B14F-4D97-AF65-F5344CB8AC3E}">
        <p14:creationId xmlns:p14="http://schemas.microsoft.com/office/powerpoint/2010/main" val="24272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F66F-4FD5-5937-F83C-158349D22C85}"/>
              </a:ext>
            </a:extLst>
          </p:cNvPr>
          <p:cNvSpPr>
            <a:spLocks noGrp="1"/>
          </p:cNvSpPr>
          <p:nvPr>
            <p:ph type="title"/>
          </p:nvPr>
        </p:nvSpPr>
        <p:spPr>
          <a:xfrm>
            <a:off x="457200" y="2968607"/>
            <a:ext cx="8932653" cy="3450568"/>
          </a:xfrm>
        </p:spPr>
        <p:txBody>
          <a:bodyPr anchor="b">
            <a:normAutofit/>
          </a:bodyPr>
          <a:lstStyle/>
          <a:p>
            <a:r>
              <a:rPr lang="en-US"/>
              <a:t>Historical Development</a:t>
            </a:r>
          </a:p>
        </p:txBody>
      </p:sp>
    </p:spTree>
    <p:extLst>
      <p:ext uri="{BB962C8B-B14F-4D97-AF65-F5344CB8AC3E}">
        <p14:creationId xmlns:p14="http://schemas.microsoft.com/office/powerpoint/2010/main" val="950800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65E5-7148-A70F-A9A4-5D2897E55A5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357094E-647C-4C54-9C23-777C0FCE496D}"/>
              </a:ext>
            </a:extLst>
          </p:cNvPr>
          <p:cNvSpPr>
            <a:spLocks noGrp="1"/>
          </p:cNvSpPr>
          <p:nvPr>
            <p:ph type="title"/>
          </p:nvPr>
        </p:nvSpPr>
        <p:spPr>
          <a:xfrm>
            <a:off x="1389503" y="112083"/>
            <a:ext cx="9067800" cy="401779"/>
          </a:xfrm>
        </p:spPr>
        <p:txBody>
          <a:bodyPr anchor="b">
            <a:normAutofit fontScale="90000"/>
          </a:bodyPr>
          <a:lstStyle/>
          <a:p>
            <a:r>
              <a:rPr lang="en-US"/>
              <a:t>What’s in a Name?</a:t>
            </a:r>
            <a:endParaRPr lang="en-US" u="sng" dirty="0"/>
          </a:p>
        </p:txBody>
      </p:sp>
      <p:sp>
        <p:nvSpPr>
          <p:cNvPr id="3" name="Content Placeholder 2">
            <a:extLst>
              <a:ext uri="{FF2B5EF4-FFF2-40B4-BE49-F238E27FC236}">
                <a16:creationId xmlns:a16="http://schemas.microsoft.com/office/drawing/2014/main" id="{FDAE5624-76D7-C0C2-5D38-208E885A813E}"/>
              </a:ext>
            </a:extLst>
          </p:cNvPr>
          <p:cNvSpPr>
            <a:spLocks noGrp="1"/>
          </p:cNvSpPr>
          <p:nvPr>
            <p:ph sz="quarter" idx="13"/>
          </p:nvPr>
        </p:nvSpPr>
        <p:spPr>
          <a:xfrm>
            <a:off x="170733" y="541476"/>
            <a:ext cx="5087067" cy="6316524"/>
          </a:xfrm>
        </p:spPr>
        <p:txBody>
          <a:bodyPr>
            <a:normAutofit lnSpcReduction="10000"/>
          </a:bodyPr>
          <a:lstStyle/>
          <a:p>
            <a:pPr algn="l"/>
            <a:r>
              <a:rPr lang="en-US" sz="1200" b="1" dirty="0"/>
              <a:t>Who really gets the credit?</a:t>
            </a:r>
          </a:p>
          <a:p>
            <a:pPr marL="285750" indent="-285750" algn="l">
              <a:buFont typeface="Arial" panose="020B0604020202020204" pitchFamily="34" charset="0"/>
              <a:buChar char="•"/>
            </a:pPr>
            <a:r>
              <a:rPr lang="en-US" sz="1200" dirty="0"/>
              <a:t>Alberti: </a:t>
            </a:r>
          </a:p>
          <a:p>
            <a:pPr marL="514350" lvl="1" indent="-285750" algn="l">
              <a:buFont typeface="Arial" panose="020B0604020202020204" pitchFamily="34" charset="0"/>
              <a:buChar char="•"/>
            </a:pPr>
            <a:r>
              <a:rPr lang="en-US" sz="1000" dirty="0"/>
              <a:t>Turning cipher. Had the idea of changing the alphabet every few words so that we use a different shift. </a:t>
            </a:r>
          </a:p>
          <a:p>
            <a:pPr marL="514350" lvl="1" indent="-285750" algn="l">
              <a:buFont typeface="Arial" panose="020B0604020202020204" pitchFamily="34" charset="0"/>
              <a:buChar char="•"/>
            </a:pPr>
            <a:r>
              <a:rPr lang="en-US" sz="1000" dirty="0"/>
              <a:t>The first breakthrough to using polyalphabetic encipherment, circa 1466.</a:t>
            </a:r>
          </a:p>
          <a:p>
            <a:pPr marL="514350" lvl="1" indent="-285750" algn="l">
              <a:buFont typeface="Arial" panose="020B0604020202020204" pitchFamily="34" charset="0"/>
              <a:buChar char="•"/>
            </a:pPr>
            <a:r>
              <a:rPr lang="en-US" sz="1000" dirty="0"/>
              <a:t>Didn’t suggest keywords, or changing alphabets every letter.</a:t>
            </a:r>
          </a:p>
          <a:p>
            <a:pPr lvl="1" algn="l"/>
            <a:endParaRPr lang="en-US" sz="1000" dirty="0"/>
          </a:p>
          <a:p>
            <a:pPr marL="285750" indent="-285750" algn="l">
              <a:buFont typeface="Arial" panose="020B0604020202020204" pitchFamily="34" charset="0"/>
              <a:buChar char="•"/>
            </a:pPr>
            <a:r>
              <a:rPr lang="en-US" sz="1200" dirty="0" err="1"/>
              <a:t>Trithemius</a:t>
            </a:r>
            <a:endParaRPr lang="en-US" sz="1200" dirty="0"/>
          </a:p>
          <a:p>
            <a:pPr marL="514350" lvl="1" indent="-285750" algn="l">
              <a:buFont typeface="Arial" panose="020B0604020202020204" pitchFamily="34" charset="0"/>
              <a:buChar char="•"/>
            </a:pPr>
            <a:r>
              <a:rPr lang="en-US" sz="1000" dirty="0"/>
              <a:t>Wrote the first known book on cryptology: </a:t>
            </a:r>
            <a:r>
              <a:rPr lang="en-US" sz="1000" i="1" dirty="0" err="1"/>
              <a:t>Polygraphiae</a:t>
            </a:r>
            <a:r>
              <a:rPr lang="en-US" sz="1000" dirty="0"/>
              <a:t>, circa 1508. </a:t>
            </a:r>
          </a:p>
          <a:p>
            <a:pPr marL="742950" lvl="2" indent="-285750" algn="l">
              <a:buFont typeface="Arial" panose="020B0604020202020204" pitchFamily="34" charset="0"/>
              <a:buChar char="•"/>
            </a:pPr>
            <a:r>
              <a:rPr lang="en-US" sz="900" dirty="0"/>
              <a:t>His 2</a:t>
            </a:r>
            <a:r>
              <a:rPr lang="en-US" sz="900" baseline="30000" dirty="0"/>
              <a:t>nd</a:t>
            </a:r>
            <a:r>
              <a:rPr lang="en-US" sz="900" dirty="0"/>
              <a:t> book on cryptology – first one, </a:t>
            </a:r>
            <a:r>
              <a:rPr lang="en-US" sz="900" i="1" dirty="0" err="1"/>
              <a:t>Steganographia</a:t>
            </a:r>
            <a:r>
              <a:rPr lang="en-US" sz="900" dirty="0"/>
              <a:t> was banned by Roman Catholic Church</a:t>
            </a:r>
          </a:p>
          <a:p>
            <a:pPr marL="514350" lvl="1" indent="-285750" algn="l">
              <a:buFont typeface="Arial" panose="020B0604020202020204" pitchFamily="34" charset="0"/>
              <a:buChar char="•"/>
            </a:pPr>
            <a:r>
              <a:rPr lang="en-US" sz="1000" dirty="0"/>
              <a:t>Knew the real Dr. Faustus</a:t>
            </a:r>
          </a:p>
          <a:p>
            <a:pPr marL="514350" lvl="1" indent="-285750" algn="l">
              <a:buFont typeface="Arial" panose="020B0604020202020204" pitchFamily="34" charset="0"/>
              <a:buChar char="•"/>
            </a:pPr>
            <a:r>
              <a:rPr lang="en-US" sz="1000" dirty="0"/>
              <a:t>May have been a teacher of Paracelsus and Agrippa.</a:t>
            </a:r>
          </a:p>
          <a:p>
            <a:pPr marL="514350" lvl="1" indent="-285750" algn="l">
              <a:buFont typeface="Arial" panose="020B0604020202020204" pitchFamily="34" charset="0"/>
              <a:buChar char="•"/>
            </a:pPr>
            <a:r>
              <a:rPr lang="en-US" sz="1000" dirty="0"/>
              <a:t>In </a:t>
            </a:r>
            <a:r>
              <a:rPr lang="en-US" sz="1000" dirty="0" err="1"/>
              <a:t>Polygraphiae</a:t>
            </a:r>
            <a:r>
              <a:rPr lang="en-US" sz="1000" dirty="0"/>
              <a:t>, came up with the tabula recta discussed earlier.</a:t>
            </a:r>
          </a:p>
          <a:p>
            <a:pPr lvl="1" algn="l"/>
            <a:endParaRPr lang="en-US" sz="1000" dirty="0"/>
          </a:p>
          <a:p>
            <a:pPr marL="285750" indent="-285750" algn="l">
              <a:buFont typeface="Arial" panose="020B0604020202020204" pitchFamily="34" charset="0"/>
              <a:buChar char="•"/>
            </a:pPr>
            <a:r>
              <a:rPr lang="en-US" sz="1200" dirty="0" err="1"/>
              <a:t>Bellaso</a:t>
            </a:r>
            <a:r>
              <a:rPr lang="en-US" sz="1200" dirty="0"/>
              <a:t>: In </a:t>
            </a:r>
            <a:r>
              <a:rPr lang="en-US" sz="1200" i="1" dirty="0"/>
              <a:t>La Cifra Del Sig. </a:t>
            </a:r>
            <a:r>
              <a:rPr lang="en-US" sz="1200" dirty="0"/>
              <a:t>1553 came up with the idea of using a keyword</a:t>
            </a:r>
          </a:p>
          <a:p>
            <a:pPr marL="285750" indent="-285750" algn="l">
              <a:buFont typeface="Arial" panose="020B0604020202020204" pitchFamily="34" charset="0"/>
              <a:buChar char="•"/>
            </a:pPr>
            <a:endParaRPr lang="en-US" sz="1200" dirty="0"/>
          </a:p>
          <a:p>
            <a:pPr marL="285750" indent="-285750" algn="l">
              <a:buFont typeface="Arial" panose="020B0604020202020204" pitchFamily="34" charset="0"/>
              <a:buChar char="•"/>
            </a:pPr>
            <a:r>
              <a:rPr lang="en-US" sz="1200" dirty="0"/>
              <a:t>Porta: Put the ideas together in a work in 1563.</a:t>
            </a:r>
          </a:p>
          <a:p>
            <a:pPr algn="l"/>
            <a:endParaRPr lang="en-US" sz="1200" dirty="0"/>
          </a:p>
          <a:p>
            <a:pPr marL="285750" indent="-285750" algn="l">
              <a:buFont typeface="Arial" panose="020B0604020202020204" pitchFamily="34" charset="0"/>
              <a:buChar char="•"/>
            </a:pPr>
            <a:r>
              <a:rPr lang="en-US" sz="1200" dirty="0"/>
              <a:t>Vigenere: Reported and formalized all of this in </a:t>
            </a:r>
            <a:r>
              <a:rPr lang="en-US" sz="1200" i="1" dirty="0" err="1"/>
              <a:t>Tracite</a:t>
            </a:r>
            <a:r>
              <a:rPr lang="en-US" sz="1200" i="1" dirty="0"/>
              <a:t> des Chiffres </a:t>
            </a:r>
            <a:r>
              <a:rPr lang="en-US" sz="1200" dirty="0"/>
              <a:t>in 1586. He did give credit to all of the above, but as his work was what brought the cipher into common use, his name stuck. </a:t>
            </a:r>
          </a:p>
          <a:p>
            <a:pPr marL="514350" lvl="1" indent="-285750" algn="l">
              <a:buFont typeface="Arial" panose="020B0604020202020204" pitchFamily="34" charset="0"/>
              <a:buChar char="•"/>
            </a:pPr>
            <a:r>
              <a:rPr lang="en-US" sz="1000" dirty="0"/>
              <a:t>That work also contained a recipe for making gold!</a:t>
            </a:r>
          </a:p>
        </p:txBody>
      </p:sp>
      <p:pic>
        <p:nvPicPr>
          <p:cNvPr id="1026" name="Picture 2" descr="undefined">
            <a:extLst>
              <a:ext uri="{FF2B5EF4-FFF2-40B4-BE49-F238E27FC236}">
                <a16:creationId xmlns:a16="http://schemas.microsoft.com/office/drawing/2014/main" id="{5957813F-07C2-F2C8-5B56-FC4AFDB7D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506175"/>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id="{00AB14E8-3251-0D6F-A8ED-83BF88290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381" y="514616"/>
            <a:ext cx="1019060" cy="1170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279EB14-AB51-EEFC-49E1-6B509310714F}"/>
              </a:ext>
            </a:extLst>
          </p:cNvPr>
          <p:cNvPicPr>
            <a:picLocks noChangeAspect="1"/>
          </p:cNvPicPr>
          <p:nvPr/>
        </p:nvPicPr>
        <p:blipFill>
          <a:blip r:embed="rId4"/>
          <a:stretch>
            <a:fillRect/>
          </a:stretch>
        </p:blipFill>
        <p:spPr>
          <a:xfrm>
            <a:off x="7281353" y="2583593"/>
            <a:ext cx="2152071" cy="2411783"/>
          </a:xfrm>
          <a:prstGeom prst="rect">
            <a:avLst/>
          </a:prstGeom>
        </p:spPr>
      </p:pic>
      <p:pic>
        <p:nvPicPr>
          <p:cNvPr id="7" name="Picture 6">
            <a:extLst>
              <a:ext uri="{FF2B5EF4-FFF2-40B4-BE49-F238E27FC236}">
                <a16:creationId xmlns:a16="http://schemas.microsoft.com/office/drawing/2014/main" id="{7A3E4D9A-EF5F-F933-6E39-B89E10719A2C}"/>
              </a:ext>
            </a:extLst>
          </p:cNvPr>
          <p:cNvPicPr>
            <a:picLocks noChangeAspect="1"/>
          </p:cNvPicPr>
          <p:nvPr/>
        </p:nvPicPr>
        <p:blipFill>
          <a:blip r:embed="rId5"/>
          <a:stretch>
            <a:fillRect/>
          </a:stretch>
        </p:blipFill>
        <p:spPr>
          <a:xfrm>
            <a:off x="9648186" y="3004834"/>
            <a:ext cx="1507841" cy="1461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E408B04-F6BC-128D-6BE3-E6A777D6DC5B}"/>
              </a:ext>
            </a:extLst>
          </p:cNvPr>
          <p:cNvPicPr>
            <a:picLocks noChangeAspect="1"/>
          </p:cNvPicPr>
          <p:nvPr/>
        </p:nvPicPr>
        <p:blipFill>
          <a:blip r:embed="rId6"/>
          <a:stretch>
            <a:fillRect/>
          </a:stretch>
        </p:blipFill>
        <p:spPr>
          <a:xfrm>
            <a:off x="5472562" y="3557301"/>
            <a:ext cx="1410858" cy="1817136"/>
          </a:xfrm>
          <a:prstGeom prst="rect">
            <a:avLst/>
          </a:prstGeom>
        </p:spPr>
      </p:pic>
      <p:pic>
        <p:nvPicPr>
          <p:cNvPr id="11" name="Picture 10">
            <a:extLst>
              <a:ext uri="{FF2B5EF4-FFF2-40B4-BE49-F238E27FC236}">
                <a16:creationId xmlns:a16="http://schemas.microsoft.com/office/drawing/2014/main" id="{C0BC9BA6-24AB-C229-9D1A-95F08E176D48}"/>
              </a:ext>
            </a:extLst>
          </p:cNvPr>
          <p:cNvPicPr>
            <a:picLocks noChangeAspect="1"/>
          </p:cNvPicPr>
          <p:nvPr/>
        </p:nvPicPr>
        <p:blipFill>
          <a:blip r:embed="rId7"/>
          <a:stretch>
            <a:fillRect/>
          </a:stretch>
        </p:blipFill>
        <p:spPr>
          <a:xfrm>
            <a:off x="4343401" y="4723321"/>
            <a:ext cx="685800" cy="903132"/>
          </a:xfrm>
          <a:prstGeom prst="rect">
            <a:avLst/>
          </a:prstGeom>
        </p:spPr>
      </p:pic>
      <p:pic>
        <p:nvPicPr>
          <p:cNvPr id="1030" name="Picture 6">
            <a:extLst>
              <a:ext uri="{FF2B5EF4-FFF2-40B4-BE49-F238E27FC236}">
                <a16:creationId xmlns:a16="http://schemas.microsoft.com/office/drawing/2014/main" id="{1EFD29ED-29B9-49DB-EF07-AA2484B083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0427" y="4995376"/>
            <a:ext cx="1441660" cy="18626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IGENERE, Blaise de (1523-1596). Traicté des chiffres, ou Secretes manieres  d'escrire. Paris: Abel l'Angelier, 1586. | Christie's">
            <a:extLst>
              <a:ext uri="{FF2B5EF4-FFF2-40B4-BE49-F238E27FC236}">
                <a16:creationId xmlns:a16="http://schemas.microsoft.com/office/drawing/2014/main" id="{39E9BA52-441E-9BB1-A21E-1749AE944D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3133" y="5148883"/>
            <a:ext cx="1123267" cy="1564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8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B93E-98EC-445D-2BE7-4E223AAADF8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67B6A93-36D1-5C17-6708-D380610656DC}"/>
              </a:ext>
            </a:extLst>
          </p:cNvPr>
          <p:cNvSpPr>
            <a:spLocks noGrp="1"/>
          </p:cNvSpPr>
          <p:nvPr>
            <p:ph type="title"/>
          </p:nvPr>
        </p:nvSpPr>
        <p:spPr>
          <a:xfrm>
            <a:off x="300289" y="381000"/>
            <a:ext cx="4858897" cy="401779"/>
          </a:xfrm>
        </p:spPr>
        <p:txBody>
          <a:bodyPr anchor="b">
            <a:normAutofit fontScale="90000"/>
          </a:bodyPr>
          <a:lstStyle/>
          <a:p>
            <a:r>
              <a:rPr lang="en-US" dirty="0"/>
              <a:t>Casanova and Vigenère…</a:t>
            </a:r>
          </a:p>
        </p:txBody>
      </p:sp>
      <p:sp>
        <p:nvSpPr>
          <p:cNvPr id="3" name="Content Placeholder 2">
            <a:extLst>
              <a:ext uri="{FF2B5EF4-FFF2-40B4-BE49-F238E27FC236}">
                <a16:creationId xmlns:a16="http://schemas.microsoft.com/office/drawing/2014/main" id="{85E82F7E-3E34-67F3-18B6-EFEF7118757F}"/>
              </a:ext>
            </a:extLst>
          </p:cNvPr>
          <p:cNvSpPr>
            <a:spLocks noGrp="1"/>
          </p:cNvSpPr>
          <p:nvPr>
            <p:ph sz="quarter" idx="13"/>
          </p:nvPr>
        </p:nvSpPr>
        <p:spPr>
          <a:xfrm>
            <a:off x="1066800" y="1816282"/>
            <a:ext cx="5847203" cy="2031818"/>
          </a:xfrm>
        </p:spPr>
        <p:txBody>
          <a:bodyPr>
            <a:normAutofit lnSpcReduction="10000"/>
          </a:bodyPr>
          <a:lstStyle/>
          <a:p>
            <a:pPr algn="l"/>
            <a:r>
              <a:rPr lang="en-US" dirty="0"/>
              <a:t>In his posthumous autobiography: “</a:t>
            </a:r>
            <a:r>
              <a:rPr lang="en-US" i="1" dirty="0"/>
              <a:t>Histoire </a:t>
            </a:r>
            <a:r>
              <a:rPr lang="en-US" i="1"/>
              <a:t>de Ma </a:t>
            </a:r>
            <a:r>
              <a:rPr lang="en-US" i="1" dirty="0"/>
              <a:t>V</a:t>
            </a:r>
            <a:r>
              <a:rPr lang="en-US" i="1"/>
              <a:t>ie</a:t>
            </a:r>
            <a:r>
              <a:rPr lang="en-US" dirty="0"/>
              <a:t>” (The Story of My Life), discusses how in decrypting the Vigenere-enciphered code of a paramour, and claiming that it was told to him by a genie, he “</a:t>
            </a:r>
            <a:r>
              <a:rPr lang="en-US" i="1" dirty="0"/>
              <a:t>…fettered her to me… and I became the master of her soul</a:t>
            </a:r>
            <a:r>
              <a:rPr lang="en-US" dirty="0"/>
              <a:t>”.</a:t>
            </a:r>
          </a:p>
          <a:p>
            <a:pPr algn="l"/>
            <a:endParaRPr lang="en-US" dirty="0"/>
          </a:p>
          <a:p>
            <a:pPr algn="l"/>
            <a:r>
              <a:rPr lang="en-US" dirty="0"/>
              <a:t>For what it’s worth, he expressed considerable remorse for his behavior later in life. </a:t>
            </a:r>
          </a:p>
        </p:txBody>
      </p:sp>
      <p:pic>
        <p:nvPicPr>
          <p:cNvPr id="5" name="Picture 4">
            <a:extLst>
              <a:ext uri="{FF2B5EF4-FFF2-40B4-BE49-F238E27FC236}">
                <a16:creationId xmlns:a16="http://schemas.microsoft.com/office/drawing/2014/main" id="{06CDF1FA-D0FE-5CDE-A350-529711C59DB6}"/>
              </a:ext>
            </a:extLst>
          </p:cNvPr>
          <p:cNvPicPr>
            <a:picLocks noChangeAspect="1"/>
          </p:cNvPicPr>
          <p:nvPr/>
        </p:nvPicPr>
        <p:blipFill>
          <a:blip r:embed="rId2"/>
          <a:stretch>
            <a:fillRect/>
          </a:stretch>
        </p:blipFill>
        <p:spPr>
          <a:xfrm>
            <a:off x="8263265" y="0"/>
            <a:ext cx="3928735" cy="6858000"/>
          </a:xfrm>
          <a:prstGeom prst="rect">
            <a:avLst/>
          </a:prstGeom>
        </p:spPr>
      </p:pic>
      <p:pic>
        <p:nvPicPr>
          <p:cNvPr id="2052" name="Picture 4" descr="Genie (Disney) - Wikipedia">
            <a:extLst>
              <a:ext uri="{FF2B5EF4-FFF2-40B4-BE49-F238E27FC236}">
                <a16:creationId xmlns:a16="http://schemas.microsoft.com/office/drawing/2014/main" id="{50F1B3DE-3A5F-9BF8-3D6F-1372894B1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90723"/>
            <a:ext cx="1919287" cy="203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81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A3E62-674B-5190-FFF8-8CDD026DE369}"/>
              </a:ext>
            </a:extLst>
          </p:cNvPr>
          <p:cNvSpPr>
            <a:spLocks noGrp="1"/>
          </p:cNvSpPr>
          <p:nvPr>
            <p:ph type="title"/>
          </p:nvPr>
        </p:nvSpPr>
        <p:spPr>
          <a:xfrm>
            <a:off x="457200" y="2968607"/>
            <a:ext cx="8932653" cy="3450568"/>
          </a:xfrm>
        </p:spPr>
        <p:txBody>
          <a:bodyPr anchor="b">
            <a:normAutofit/>
          </a:bodyPr>
          <a:lstStyle/>
          <a:p>
            <a:r>
              <a:rPr lang="en-US"/>
              <a:t>Cryptanalysis Techniques</a:t>
            </a:r>
          </a:p>
        </p:txBody>
      </p:sp>
    </p:spTree>
    <p:extLst>
      <p:ext uri="{BB962C8B-B14F-4D97-AF65-F5344CB8AC3E}">
        <p14:creationId xmlns:p14="http://schemas.microsoft.com/office/powerpoint/2010/main" val="2417294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BC73D-051F-BBBD-F532-BAA10873FBF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3D3B7DE-4524-3E25-AC91-EC49FEA804A9}"/>
              </a:ext>
            </a:extLst>
          </p:cNvPr>
          <p:cNvSpPr>
            <a:spLocks noGrp="1"/>
          </p:cNvSpPr>
          <p:nvPr>
            <p:ph type="title"/>
          </p:nvPr>
        </p:nvSpPr>
        <p:spPr>
          <a:xfrm>
            <a:off x="1389503" y="112083"/>
            <a:ext cx="9067800" cy="401779"/>
          </a:xfrm>
        </p:spPr>
        <p:txBody>
          <a:bodyPr anchor="b">
            <a:normAutofit fontScale="90000"/>
          </a:bodyPr>
          <a:lstStyle/>
          <a:p>
            <a:r>
              <a:rPr lang="en-US" dirty="0"/>
              <a:t>Vigenère Cipher</a:t>
            </a:r>
            <a:r>
              <a:rPr lang="en-US"/>
              <a:t>: Cryptanalysis</a:t>
            </a:r>
            <a:endParaRPr lang="en-US" dirty="0"/>
          </a:p>
        </p:txBody>
      </p:sp>
      <p:sp>
        <p:nvSpPr>
          <p:cNvPr id="3" name="Content Placeholder 2">
            <a:extLst>
              <a:ext uri="{FF2B5EF4-FFF2-40B4-BE49-F238E27FC236}">
                <a16:creationId xmlns:a16="http://schemas.microsoft.com/office/drawing/2014/main" id="{20CEBE14-D1C2-93DD-DA11-C765E529A83C}"/>
              </a:ext>
            </a:extLst>
          </p:cNvPr>
          <p:cNvSpPr>
            <a:spLocks noGrp="1"/>
          </p:cNvSpPr>
          <p:nvPr>
            <p:ph sz="quarter" idx="13"/>
          </p:nvPr>
        </p:nvSpPr>
        <p:spPr>
          <a:xfrm>
            <a:off x="477397" y="914400"/>
            <a:ext cx="5618603" cy="5600700"/>
          </a:xfrm>
        </p:spPr>
        <p:txBody>
          <a:bodyPr/>
          <a:lstStyle/>
          <a:p>
            <a:pPr algn="l"/>
            <a:r>
              <a:rPr lang="en-US" dirty="0"/>
              <a:t>The best strategy is to </a:t>
            </a:r>
            <a:r>
              <a:rPr lang="en-US" u="sng" dirty="0"/>
              <a:t>figure out the ley length</a:t>
            </a:r>
            <a:r>
              <a:rPr lang="en-US" dirty="0"/>
              <a:t>. If we can do this, deciphering the code is usually easy. Two well-known </a:t>
            </a:r>
            <a:r>
              <a:rPr lang="en-US"/>
              <a:t>techniques for determining key length involve</a:t>
            </a:r>
            <a:r>
              <a:rPr lang="en-US" dirty="0"/>
              <a:t>:</a:t>
            </a:r>
          </a:p>
          <a:p>
            <a:pPr marL="285750" indent="-285750" algn="l">
              <a:buFont typeface="Arial" panose="020B0604020202020204" pitchFamily="34" charset="0"/>
              <a:buChar char="•"/>
            </a:pPr>
            <a:r>
              <a:rPr lang="en-US" dirty="0"/>
              <a:t>Looking for </a:t>
            </a:r>
            <a:r>
              <a:rPr lang="en-US" b="1" dirty="0"/>
              <a:t>repeated sequences</a:t>
            </a:r>
            <a:r>
              <a:rPr lang="en-US" dirty="0"/>
              <a:t>. This is the basis for the </a:t>
            </a:r>
            <a:r>
              <a:rPr lang="en-US" u="sng" dirty="0"/>
              <a:t>Kasiski test</a:t>
            </a:r>
            <a:r>
              <a:rPr lang="en-US" dirty="0"/>
              <a:t>.</a:t>
            </a:r>
          </a:p>
          <a:p>
            <a:pPr marL="285750" indent="-285750" algn="l">
              <a:buFont typeface="Arial" panose="020B0604020202020204" pitchFamily="34" charset="0"/>
              <a:buChar char="•"/>
            </a:pPr>
            <a:r>
              <a:rPr lang="en-US" dirty="0"/>
              <a:t>Calculate the </a:t>
            </a:r>
            <a:r>
              <a:rPr lang="en-US" b="1" dirty="0"/>
              <a:t>probability that two randomly selected letters in the ciphertext are the same</a:t>
            </a:r>
            <a:r>
              <a:rPr lang="en-US" dirty="0"/>
              <a:t>. This is known as the </a:t>
            </a:r>
            <a:r>
              <a:rPr lang="en-US" u="sng" dirty="0"/>
              <a:t>index of coincidence</a:t>
            </a:r>
            <a:r>
              <a:rPr lang="en-US" dirty="0"/>
              <a:t>, or “</a:t>
            </a:r>
            <a:r>
              <a:rPr lang="en-US" u="sng" dirty="0"/>
              <a:t>IC</a:t>
            </a:r>
            <a:r>
              <a:rPr lang="en-US" dirty="0"/>
              <a:t>”.</a:t>
            </a:r>
          </a:p>
          <a:p>
            <a:pPr algn="l"/>
            <a:endParaRPr lang="en-US" dirty="0"/>
          </a:p>
          <a:p>
            <a:pPr marL="285750" indent="-285750" algn="l">
              <a:buFont typeface="Arial" panose="020B0604020202020204" pitchFamily="34" charset="0"/>
              <a:buChar char="•"/>
            </a:pPr>
            <a:r>
              <a:rPr lang="en-US"/>
              <a:t>Note: </a:t>
            </a:r>
            <a:r>
              <a:rPr lang="en-US" dirty="0"/>
              <a:t>These techniques require knowing baseline statistics of letter frequencies for the language of the plaintext. Each language will have different values for the IC. The Kasiski text will also be different. </a:t>
            </a:r>
          </a:p>
          <a:p>
            <a:pPr marL="285750" indent="-285750" algn="l">
              <a:buFont typeface="Arial" panose="020B0604020202020204" pitchFamily="34" charset="0"/>
              <a:buChar char="•"/>
            </a:pPr>
            <a:endParaRPr lang="en-US" dirty="0"/>
          </a:p>
        </p:txBody>
      </p:sp>
    </p:spTree>
    <p:extLst>
      <p:ext uri="{BB962C8B-B14F-4D97-AF65-F5344CB8AC3E}">
        <p14:creationId xmlns:p14="http://schemas.microsoft.com/office/powerpoint/2010/main" val="181336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C57F6-8797-0B4D-B2FF-2F5BDDCF92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9E56AF-FB8C-C650-A324-921D130B974B}"/>
              </a:ext>
            </a:extLst>
          </p:cNvPr>
          <p:cNvPicPr>
            <a:picLocks noChangeAspect="1"/>
          </p:cNvPicPr>
          <p:nvPr/>
        </p:nvPicPr>
        <p:blipFill>
          <a:blip r:embed="rId2"/>
          <a:stretch>
            <a:fillRect/>
          </a:stretch>
        </p:blipFill>
        <p:spPr>
          <a:xfrm>
            <a:off x="4047839" y="5536617"/>
            <a:ext cx="2048161" cy="905001"/>
          </a:xfrm>
          <a:prstGeom prst="rect">
            <a:avLst/>
          </a:prstGeom>
        </p:spPr>
      </p:pic>
      <p:pic>
        <p:nvPicPr>
          <p:cNvPr id="7" name="Picture 6">
            <a:extLst>
              <a:ext uri="{FF2B5EF4-FFF2-40B4-BE49-F238E27FC236}">
                <a16:creationId xmlns:a16="http://schemas.microsoft.com/office/drawing/2014/main" id="{F8414E6B-DA7C-BA0F-F2C0-DC070D445BBB}"/>
              </a:ext>
            </a:extLst>
          </p:cNvPr>
          <p:cNvPicPr>
            <a:picLocks noChangeAspect="1"/>
          </p:cNvPicPr>
          <p:nvPr/>
        </p:nvPicPr>
        <p:blipFill>
          <a:blip r:embed="rId3"/>
          <a:stretch>
            <a:fillRect/>
          </a:stretch>
        </p:blipFill>
        <p:spPr>
          <a:xfrm>
            <a:off x="5892923" y="4682123"/>
            <a:ext cx="4734586" cy="571580"/>
          </a:xfrm>
          <a:prstGeom prst="rect">
            <a:avLst/>
          </a:prstGeom>
        </p:spPr>
      </p:pic>
      <p:sp>
        <p:nvSpPr>
          <p:cNvPr id="4" name="Title 1">
            <a:extLst>
              <a:ext uri="{FF2B5EF4-FFF2-40B4-BE49-F238E27FC236}">
                <a16:creationId xmlns:a16="http://schemas.microsoft.com/office/drawing/2014/main" id="{C45AE741-A477-2E59-26E3-A29F11CF89A2}"/>
              </a:ext>
            </a:extLst>
          </p:cNvPr>
          <p:cNvSpPr>
            <a:spLocks noGrp="1"/>
          </p:cNvSpPr>
          <p:nvPr>
            <p:ph type="title"/>
          </p:nvPr>
        </p:nvSpPr>
        <p:spPr>
          <a:xfrm>
            <a:off x="1389503" y="112083"/>
            <a:ext cx="9067800" cy="401779"/>
          </a:xfrm>
        </p:spPr>
        <p:txBody>
          <a:bodyPr anchor="b">
            <a:normAutofit fontScale="90000"/>
          </a:bodyPr>
          <a:lstStyle/>
          <a:p>
            <a:r>
              <a:rPr lang="en-US" dirty="0"/>
              <a:t>Index </a:t>
            </a:r>
            <a:r>
              <a:rPr lang="en-US"/>
              <a:t>of Coincidence (“IC”)</a:t>
            </a:r>
            <a:endParaRPr lang="en-US" dirty="0"/>
          </a:p>
        </p:txBody>
      </p:sp>
      <p:sp>
        <p:nvSpPr>
          <p:cNvPr id="3" name="Content Placeholder 2">
            <a:extLst>
              <a:ext uri="{FF2B5EF4-FFF2-40B4-BE49-F238E27FC236}">
                <a16:creationId xmlns:a16="http://schemas.microsoft.com/office/drawing/2014/main" id="{24D87449-AB89-69C7-E7D6-39E4E4C2AF14}"/>
              </a:ext>
            </a:extLst>
          </p:cNvPr>
          <p:cNvSpPr>
            <a:spLocks noGrp="1"/>
          </p:cNvSpPr>
          <p:nvPr>
            <p:ph sz="quarter" idx="13"/>
          </p:nvPr>
        </p:nvSpPr>
        <p:spPr>
          <a:xfrm>
            <a:off x="304800" y="544040"/>
            <a:ext cx="9982200" cy="5867400"/>
          </a:xfrm>
        </p:spPr>
        <p:txBody>
          <a:bodyPr>
            <a:normAutofit/>
          </a:bodyPr>
          <a:lstStyle/>
          <a:p>
            <a:pPr algn="l"/>
            <a:r>
              <a:rPr lang="en-US" b="1"/>
              <a:t>Index of Coincidence</a:t>
            </a:r>
            <a:r>
              <a:rPr lang="en-US"/>
              <a:t>: </a:t>
            </a:r>
            <a:r>
              <a:rPr lang="en-US" dirty="0"/>
              <a:t>The probability that two randomly chosen letters will be the same</a:t>
            </a:r>
            <a:r>
              <a:rPr lang="en-US"/>
              <a:t>.  (i.e. If you close your eyes and randomy point to two different letters in a book, what is the probability that those letters will be the same?)</a:t>
            </a:r>
            <a:endParaRPr lang="en-US" dirty="0"/>
          </a:p>
          <a:p>
            <a:pPr marL="285750" indent="-285750" algn="l">
              <a:buFont typeface="Arial" panose="020B0604020202020204" pitchFamily="34" charset="0"/>
              <a:buChar char="•"/>
            </a:pPr>
            <a:r>
              <a:rPr lang="en-US" b="1" dirty="0"/>
              <a:t>Why do we use it? </a:t>
            </a:r>
            <a:r>
              <a:rPr lang="en-US" dirty="0"/>
              <a:t>Answer: Can be used as an estimation of the </a:t>
            </a:r>
            <a:r>
              <a:rPr lang="en-US"/>
              <a:t>key length in a Vigenere cipher.</a:t>
            </a:r>
            <a:endParaRPr lang="en-US" dirty="0"/>
          </a:p>
          <a:p>
            <a:pPr marL="285750" indent="-285750" algn="l">
              <a:buFont typeface="Arial" panose="020B0604020202020204" pitchFamily="34" charset="0"/>
              <a:buChar char="•"/>
            </a:pPr>
            <a:r>
              <a:rPr lang="en-US" dirty="0"/>
              <a:t>For the English language, this value is approximately 0.0667 (or about 6.7%)</a:t>
            </a:r>
          </a:p>
          <a:p>
            <a:pPr marL="514350" lvl="1" indent="-285750" algn="l">
              <a:buFont typeface="Arial" panose="020B0604020202020204" pitchFamily="34" charset="0"/>
              <a:buChar char="•"/>
            </a:pPr>
            <a:r>
              <a:rPr lang="en-US" dirty="0"/>
              <a:t>Different </a:t>
            </a:r>
            <a:r>
              <a:rPr lang="en-US"/>
              <a:t>languages will have </a:t>
            </a:r>
            <a:r>
              <a:rPr lang="en-US" dirty="0"/>
              <a:t>different values.</a:t>
            </a:r>
          </a:p>
          <a:p>
            <a:pPr marL="514350" lvl="1" indent="-285750" algn="l">
              <a:buFont typeface="Arial" panose="020B0604020202020204" pitchFamily="34" charset="0"/>
              <a:buChar char="•"/>
            </a:pPr>
            <a:r>
              <a:rPr lang="en-US" dirty="0"/>
              <a:t>If the letters are from NO language, and were, in fact, </a:t>
            </a:r>
            <a:r>
              <a:rPr lang="en-US"/>
              <a:t>selected from a group of random characters, </a:t>
            </a:r>
            <a:r>
              <a:rPr lang="en-US" dirty="0"/>
              <a:t>this value would be about 0.039 (just under 4%).  </a:t>
            </a:r>
          </a:p>
          <a:p>
            <a:pPr marL="285750" indent="-285750" algn="l">
              <a:buFont typeface="Arial" panose="020B0604020202020204" pitchFamily="34" charset="0"/>
              <a:buChar char="•"/>
            </a:pPr>
            <a:r>
              <a:rPr lang="en-US" sz="1600" b="1" baseline="30000" dirty="0"/>
              <a:t>*</a:t>
            </a:r>
            <a:r>
              <a:rPr lang="en-US" b="1" dirty="0"/>
              <a:t> </a:t>
            </a:r>
            <a:r>
              <a:rPr lang="en-US" dirty="0"/>
              <a:t>Example: Let’s start with the letter “Q”. That is, if we pick two letters at random, what is the probability </a:t>
            </a:r>
            <a:r>
              <a:rPr lang="en-US"/>
              <a:t>that both of those letters are Q</a:t>
            </a:r>
            <a:r>
              <a:rPr lang="en-US" dirty="0"/>
              <a:t>?</a:t>
            </a:r>
          </a:p>
          <a:p>
            <a:pPr marL="514350" lvl="1" indent="-285750" algn="l">
              <a:buFont typeface="Arial" panose="020B0604020202020204" pitchFamily="34" charset="0"/>
              <a:buChar char="•"/>
            </a:pPr>
            <a:r>
              <a:rPr lang="en-US" dirty="0"/>
              <a:t>Note: You might be tempted to ask: Wait – isn’t Q a rare letter</a:t>
            </a:r>
            <a:r>
              <a:rPr lang="en-US"/>
              <a:t>? Will that change the probability? But </a:t>
            </a:r>
            <a:r>
              <a:rPr lang="en-US" dirty="0"/>
              <a:t>remember, we are looking at ciphertext, </a:t>
            </a:r>
            <a:r>
              <a:rPr lang="en-US"/>
              <a:t>so the particular letter is not </a:t>
            </a:r>
            <a:r>
              <a:rPr lang="en-US" dirty="0"/>
              <a:t>relevant. Plus, as we will see in a minute, we are going to do this for </a:t>
            </a:r>
            <a:r>
              <a:rPr lang="en-US"/>
              <a:t>all of the letters in our ciphertext.</a:t>
            </a:r>
            <a:endParaRPr lang="en-US" dirty="0"/>
          </a:p>
          <a:p>
            <a:pPr marL="514350" lvl="1" indent="-285750" algn="l">
              <a:buFont typeface="Arial" panose="020B0604020202020204" pitchFamily="34" charset="0"/>
              <a:buChar char="•"/>
            </a:pPr>
            <a:r>
              <a:rPr lang="en-US" dirty="0"/>
              <a:t>P(first letter is a Q) = Total Number of Qs in the text / Total number of letters in the text</a:t>
            </a:r>
          </a:p>
          <a:p>
            <a:pPr marL="514350" lvl="1" indent="-285750" algn="l">
              <a:buFont typeface="Arial" panose="020B0604020202020204" pitchFamily="34" charset="0"/>
              <a:buChar char="•"/>
            </a:pPr>
            <a:r>
              <a:rPr lang="en-US" dirty="0"/>
              <a:t>P(second letter is a Q) = (Total Number of Qs in the text-1) / (Total number of letters in the text – 1)</a:t>
            </a:r>
          </a:p>
          <a:p>
            <a:pPr marL="514350" lvl="1" indent="-285750" algn="l">
              <a:buFont typeface="Arial" panose="020B0604020202020204" pitchFamily="34" charset="0"/>
              <a:buChar char="•"/>
            </a:pPr>
            <a:r>
              <a:rPr lang="en-US" dirty="0"/>
              <a:t>We now repeat for all other letters. For example, for the letter “A” we would calculate: </a:t>
            </a:r>
          </a:p>
          <a:p>
            <a:pPr lvl="1" algn="l"/>
            <a:endParaRPr lang="en-US" dirty="0"/>
          </a:p>
          <a:p>
            <a:pPr lvl="1" algn="l"/>
            <a:endParaRPr lang="en-US" dirty="0"/>
          </a:p>
          <a:p>
            <a:pPr marL="514350" lvl="1" indent="-285750" algn="l">
              <a:buFont typeface="Arial" panose="020B0604020202020204" pitchFamily="34" charset="0"/>
              <a:buChar char="•"/>
            </a:pPr>
            <a:r>
              <a:rPr lang="en-US" dirty="0"/>
              <a:t>Now we repeat for all 26 letters. This gives us the formula:</a:t>
            </a:r>
          </a:p>
          <a:p>
            <a:pPr lvl="1" algn="l"/>
            <a:endParaRPr lang="en-US" dirty="0"/>
          </a:p>
        </p:txBody>
      </p:sp>
      <p:sp>
        <p:nvSpPr>
          <p:cNvPr id="8" name="TextBox 7">
            <a:extLst>
              <a:ext uri="{FF2B5EF4-FFF2-40B4-BE49-F238E27FC236}">
                <a16:creationId xmlns:a16="http://schemas.microsoft.com/office/drawing/2014/main" id="{5CC58005-7E54-5AF9-4FB6-AF54796AECE5}"/>
              </a:ext>
            </a:extLst>
          </p:cNvPr>
          <p:cNvSpPr txBox="1"/>
          <p:nvPr/>
        </p:nvSpPr>
        <p:spPr>
          <a:xfrm>
            <a:off x="7010400" y="5497741"/>
            <a:ext cx="4876800" cy="98488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r>
              <a:rPr lang="en-US" sz="1050" dirty="0"/>
              <a:t>Don’t get psyched out by this formula! The sigma character, </a:t>
            </a:r>
            <a:r>
              <a:rPr lang="en-US" sz="1600" b="1" dirty="0"/>
              <a:t>Σ</a:t>
            </a:r>
            <a:r>
              <a:rPr lang="en-US" sz="1050" dirty="0"/>
              <a:t>  simply means we add a bunch of things together. For example, we start by calculating the frequency of A (</a:t>
            </a:r>
            <a:r>
              <a:rPr lang="en-US" sz="1050" dirty="0" err="1"/>
              <a:t>i</a:t>
            </a:r>
            <a:r>
              <a:rPr lang="en-US" sz="1050" dirty="0"/>
              <a:t>=“A”). We then calculate the frequency of B (</a:t>
            </a:r>
            <a:r>
              <a:rPr lang="en-US" sz="1050" dirty="0" err="1"/>
              <a:t>i</a:t>
            </a:r>
            <a:r>
              <a:rPr lang="en-US" sz="1050" dirty="0"/>
              <a:t>=“B”) and add the two. We then calculate the frequency of C and add it. All the way through </a:t>
            </a:r>
            <a:r>
              <a:rPr lang="en-US" sz="1050" dirty="0" err="1"/>
              <a:t>i</a:t>
            </a:r>
            <a:r>
              <a:rPr lang="en-US" sz="1050" dirty="0"/>
              <a:t>=“Z”.  Once we have that sum, we divide by (N*(N-1)).   </a:t>
            </a:r>
          </a:p>
        </p:txBody>
      </p:sp>
      <p:sp>
        <p:nvSpPr>
          <p:cNvPr id="9" name="TextBox 8">
            <a:extLst>
              <a:ext uri="{FF2B5EF4-FFF2-40B4-BE49-F238E27FC236}">
                <a16:creationId xmlns:a16="http://schemas.microsoft.com/office/drawing/2014/main" id="{FC2CCA7A-D733-DF8D-CBF7-C06316AC1B82}"/>
              </a:ext>
            </a:extLst>
          </p:cNvPr>
          <p:cNvSpPr txBox="1"/>
          <p:nvPr/>
        </p:nvSpPr>
        <p:spPr>
          <a:xfrm>
            <a:off x="152400" y="6176918"/>
            <a:ext cx="3137780" cy="6001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100" i="1" dirty="0"/>
              <a:t>* </a:t>
            </a:r>
            <a:r>
              <a:rPr lang="en-US" sz="1100" b="1" i="1" dirty="0"/>
              <a:t>You will not be asked to do any of these calculations on exams. But you must have a good understanding why we use IC.</a:t>
            </a:r>
          </a:p>
        </p:txBody>
      </p:sp>
      <p:sp>
        <p:nvSpPr>
          <p:cNvPr id="2" name="Arrow: Right 1">
            <a:extLst>
              <a:ext uri="{FF2B5EF4-FFF2-40B4-BE49-F238E27FC236}">
                <a16:creationId xmlns:a16="http://schemas.microsoft.com/office/drawing/2014/main" id="{71E824AA-9B12-1FD3-807F-2BBBB9E68396}"/>
              </a:ext>
            </a:extLst>
          </p:cNvPr>
          <p:cNvSpPr/>
          <p:nvPr/>
        </p:nvSpPr>
        <p:spPr>
          <a:xfrm rot="17070452">
            <a:off x="-238821" y="3639419"/>
            <a:ext cx="4778029" cy="359308"/>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7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61FC7-5CFA-A6EB-48C1-59714026EB6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6F0E711-11C3-6321-A52E-5FA4EA92A606}"/>
              </a:ext>
            </a:extLst>
          </p:cNvPr>
          <p:cNvPicPr>
            <a:picLocks noChangeAspect="1"/>
          </p:cNvPicPr>
          <p:nvPr/>
        </p:nvPicPr>
        <p:blipFill>
          <a:blip r:embed="rId3"/>
          <a:stretch>
            <a:fillRect/>
          </a:stretch>
        </p:blipFill>
        <p:spPr>
          <a:xfrm>
            <a:off x="7290301" y="13579"/>
            <a:ext cx="3797916" cy="3203136"/>
          </a:xfrm>
          <a:prstGeom prst="rect">
            <a:avLst/>
          </a:prstGeom>
        </p:spPr>
      </p:pic>
      <p:sp>
        <p:nvSpPr>
          <p:cNvPr id="4" name="Title 1">
            <a:extLst>
              <a:ext uri="{FF2B5EF4-FFF2-40B4-BE49-F238E27FC236}">
                <a16:creationId xmlns:a16="http://schemas.microsoft.com/office/drawing/2014/main" id="{EB5ABC8F-D8DA-36CA-7C45-13C54D964009}"/>
              </a:ext>
            </a:extLst>
          </p:cNvPr>
          <p:cNvSpPr>
            <a:spLocks noGrp="1"/>
          </p:cNvSpPr>
          <p:nvPr>
            <p:ph type="title"/>
          </p:nvPr>
        </p:nvSpPr>
        <p:spPr>
          <a:xfrm>
            <a:off x="228600" y="142010"/>
            <a:ext cx="6019800" cy="401779"/>
          </a:xfrm>
        </p:spPr>
        <p:txBody>
          <a:bodyPr anchor="b">
            <a:normAutofit fontScale="90000"/>
          </a:bodyPr>
          <a:lstStyle/>
          <a:p>
            <a:r>
              <a:rPr lang="en-US" dirty="0"/>
              <a:t>Index </a:t>
            </a:r>
            <a:r>
              <a:rPr lang="en-US"/>
              <a:t>of coincidence: What does it </a:t>
            </a:r>
            <a:r>
              <a:rPr lang="en-US" u="sng"/>
              <a:t>tell us</a:t>
            </a:r>
            <a:r>
              <a:rPr lang="en-US"/>
              <a:t>?</a:t>
            </a:r>
            <a:endParaRPr lang="en-US" dirty="0"/>
          </a:p>
        </p:txBody>
      </p:sp>
      <p:sp>
        <p:nvSpPr>
          <p:cNvPr id="3" name="Content Placeholder 2">
            <a:extLst>
              <a:ext uri="{FF2B5EF4-FFF2-40B4-BE49-F238E27FC236}">
                <a16:creationId xmlns:a16="http://schemas.microsoft.com/office/drawing/2014/main" id="{D2A05029-B836-5743-DDAB-7532529FC577}"/>
              </a:ext>
            </a:extLst>
          </p:cNvPr>
          <p:cNvSpPr>
            <a:spLocks noGrp="1"/>
          </p:cNvSpPr>
          <p:nvPr>
            <p:ph sz="quarter" idx="13"/>
          </p:nvPr>
        </p:nvSpPr>
        <p:spPr>
          <a:xfrm>
            <a:off x="477397" y="685800"/>
            <a:ext cx="5694803" cy="5829300"/>
          </a:xfrm>
        </p:spPr>
        <p:txBody>
          <a:bodyPr>
            <a:normAutofit lnSpcReduction="10000"/>
          </a:bodyPr>
          <a:lstStyle/>
          <a:p>
            <a:pPr algn="l"/>
            <a:r>
              <a:rPr lang="en-US" b="1" dirty="0"/>
              <a:t>What does the IC tell us? </a:t>
            </a:r>
          </a:p>
          <a:p>
            <a:pPr algn="l"/>
            <a:r>
              <a:rPr lang="en-US" dirty="0"/>
              <a:t>Recall:</a:t>
            </a:r>
          </a:p>
          <a:p>
            <a:pPr marL="285750" indent="-285750" algn="l">
              <a:buFont typeface="Arial" panose="020B0604020202020204" pitchFamily="34" charset="0"/>
              <a:buChar char="•"/>
            </a:pPr>
            <a:r>
              <a:rPr lang="en-US" b="1"/>
              <a:t>Frequency Analysis: </a:t>
            </a:r>
            <a:r>
              <a:rPr lang="en-US"/>
              <a:t>In </a:t>
            </a:r>
            <a:r>
              <a:rPr lang="en-US" dirty="0"/>
              <a:t>nearly all spoken languages, letters appear with </a:t>
            </a:r>
            <a:r>
              <a:rPr lang="en-US"/>
              <a:t>characteristic frequences and patterns. </a:t>
            </a:r>
            <a:r>
              <a:rPr lang="en-US" dirty="0" err="1"/>
              <a:t>E.g</a:t>
            </a:r>
            <a:r>
              <a:rPr lang="en-US" dirty="0"/>
              <a:t> In English, E makes up about 13% of all letters in a text – on average. </a:t>
            </a:r>
          </a:p>
          <a:p>
            <a:pPr marL="285750" indent="-285750" algn="l">
              <a:buFont typeface="Arial" panose="020B0604020202020204" pitchFamily="34" charset="0"/>
              <a:buChar char="•"/>
            </a:pPr>
            <a:r>
              <a:rPr lang="en-US" dirty="0"/>
              <a:t>This means that we can calculate </a:t>
            </a:r>
            <a:r>
              <a:rPr lang="en-US"/>
              <a:t>various statistical probabilities. </a:t>
            </a:r>
            <a:r>
              <a:rPr lang="en-US" dirty="0"/>
              <a:t>One of which is the probability that </a:t>
            </a:r>
            <a:r>
              <a:rPr lang="en-US" u="sng" dirty="0"/>
              <a:t>two</a:t>
            </a:r>
            <a:r>
              <a:rPr lang="en-US" dirty="0"/>
              <a:t> randomly selected letters will be </a:t>
            </a:r>
            <a:r>
              <a:rPr lang="en-US" u="sng" dirty="0"/>
              <a:t>the same</a:t>
            </a:r>
            <a:r>
              <a:rPr lang="en-US" dirty="0"/>
              <a:t>.  In English, this is about 0.066 (or 6.6%).</a:t>
            </a:r>
          </a:p>
          <a:p>
            <a:pPr marL="285750" indent="-285750" algn="l">
              <a:buFont typeface="Arial" panose="020B0604020202020204" pitchFamily="34" charset="0"/>
              <a:buChar char="•"/>
            </a:pPr>
            <a:r>
              <a:rPr lang="en-US" dirty="0"/>
              <a:t>However, when we use multiple substitution alphabets, we </a:t>
            </a:r>
            <a:r>
              <a:rPr lang="en-US" u="sng" dirty="0"/>
              <a:t>flatten</a:t>
            </a:r>
            <a:r>
              <a:rPr lang="en-US" dirty="0"/>
              <a:t> the frequency of the letter distribution. That is, most of the “peaks” in the bar chart will level out and they will all get flatter and flatter (i.e. more and more identical) as the number of alphabets increases.</a:t>
            </a:r>
          </a:p>
          <a:p>
            <a:pPr marL="285750" indent="-285750" algn="l">
              <a:buFont typeface="Arial" panose="020B0604020202020204" pitchFamily="34" charset="0"/>
              <a:buChar char="•"/>
            </a:pPr>
            <a:r>
              <a:rPr lang="en-US" dirty="0"/>
              <a:t>In other words, the more alphabets we have (i.e. the longer the key word), the flatter the frequencies will become</a:t>
            </a:r>
            <a:r>
              <a:rPr lang="en-US"/>
              <a:t>. So, perhaps ironically, this very </a:t>
            </a:r>
            <a:r>
              <a:rPr lang="en-US" u="sng" dirty="0"/>
              <a:t>flatness</a:t>
            </a:r>
            <a:r>
              <a:rPr lang="en-US" dirty="0"/>
              <a:t> can be used as an estimate of </a:t>
            </a:r>
            <a:r>
              <a:rPr lang="en-US"/>
              <a:t>key length!</a:t>
            </a:r>
            <a:endParaRPr lang="en-US" dirty="0"/>
          </a:p>
          <a:p>
            <a:pPr marL="285750" indent="-285750" algn="l">
              <a:buFont typeface="Arial" panose="020B0604020202020204" pitchFamily="34" charset="0"/>
              <a:buChar char="•"/>
            </a:pPr>
            <a:r>
              <a:rPr lang="en-US" u="sng" dirty="0"/>
              <a:t>IC measures the flatness of the frequency distribution</a:t>
            </a:r>
            <a:r>
              <a:rPr lang="en-US" dirty="0"/>
              <a:t>. </a:t>
            </a:r>
          </a:p>
          <a:p>
            <a:pPr marL="514350" lvl="1" indent="-285750" algn="l">
              <a:buFont typeface="Arial" panose="020B0604020202020204" pitchFamily="34" charset="0"/>
              <a:buChar char="•"/>
            </a:pPr>
            <a:r>
              <a:rPr lang="en-US" dirty="0"/>
              <a:t>For example, if we have only 1 alphabet, then the regular English language frequency will be preserved. Therefore, IC would be the same as regular English, i.e. 0.066.</a:t>
            </a:r>
          </a:p>
          <a:p>
            <a:pPr marL="514350" lvl="1" indent="-285750" algn="l">
              <a:buFont typeface="Arial" panose="020B0604020202020204" pitchFamily="34" charset="0"/>
              <a:buChar char="•"/>
            </a:pPr>
            <a:r>
              <a:rPr lang="en-US" dirty="0"/>
              <a:t>If we have 2 alphabets, then we would get a little bit of flattening, so expected value for IC = 0.052. </a:t>
            </a:r>
          </a:p>
        </p:txBody>
      </p:sp>
      <p:sp>
        <p:nvSpPr>
          <p:cNvPr id="6" name="TextBox 5">
            <a:extLst>
              <a:ext uri="{FF2B5EF4-FFF2-40B4-BE49-F238E27FC236}">
                <a16:creationId xmlns:a16="http://schemas.microsoft.com/office/drawing/2014/main" id="{8252E1B6-F44A-AAA2-B7BC-147C672A94DF}"/>
              </a:ext>
            </a:extLst>
          </p:cNvPr>
          <p:cNvSpPr txBox="1"/>
          <p:nvPr/>
        </p:nvSpPr>
        <p:spPr>
          <a:xfrm>
            <a:off x="8305800" y="241981"/>
            <a:ext cx="231165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a:t>Letter Frequencies (English)</a:t>
            </a:r>
            <a:endParaRPr lang="en-US" sz="1100" b="1" dirty="0"/>
          </a:p>
        </p:txBody>
      </p:sp>
      <p:pic>
        <p:nvPicPr>
          <p:cNvPr id="8" name="Picture 7">
            <a:extLst>
              <a:ext uri="{FF2B5EF4-FFF2-40B4-BE49-F238E27FC236}">
                <a16:creationId xmlns:a16="http://schemas.microsoft.com/office/drawing/2014/main" id="{2B50C60C-7977-3D97-2A45-4DEB3BC6DCC8}"/>
              </a:ext>
            </a:extLst>
          </p:cNvPr>
          <p:cNvPicPr>
            <a:picLocks noChangeAspect="1"/>
          </p:cNvPicPr>
          <p:nvPr/>
        </p:nvPicPr>
        <p:blipFill>
          <a:blip r:embed="rId4"/>
          <a:stretch>
            <a:fillRect/>
          </a:stretch>
        </p:blipFill>
        <p:spPr>
          <a:xfrm>
            <a:off x="7689393" y="3704095"/>
            <a:ext cx="2966153" cy="2781119"/>
          </a:xfrm>
          <a:prstGeom prst="rect">
            <a:avLst/>
          </a:prstGeom>
        </p:spPr>
      </p:pic>
      <p:sp>
        <p:nvSpPr>
          <p:cNvPr id="9" name="TextBox 8">
            <a:extLst>
              <a:ext uri="{FF2B5EF4-FFF2-40B4-BE49-F238E27FC236}">
                <a16:creationId xmlns:a16="http://schemas.microsoft.com/office/drawing/2014/main" id="{C039BAA8-1ED2-5503-5E0A-9903542157B1}"/>
              </a:ext>
            </a:extLst>
          </p:cNvPr>
          <p:cNvSpPr txBox="1"/>
          <p:nvPr/>
        </p:nvSpPr>
        <p:spPr>
          <a:xfrm>
            <a:off x="7354417" y="3469645"/>
            <a:ext cx="3733800" cy="2616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00" b="1" dirty="0"/>
              <a:t>Expected IC Values for Different Keyword Lengths</a:t>
            </a:r>
          </a:p>
        </p:txBody>
      </p:sp>
    </p:spTree>
    <p:extLst>
      <p:ext uri="{BB962C8B-B14F-4D97-AF65-F5344CB8AC3E}">
        <p14:creationId xmlns:p14="http://schemas.microsoft.com/office/powerpoint/2010/main" val="63478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5B29F-D97C-D360-5F9A-22D8D2F1138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B71746-18B6-31AD-26EC-A79FC14E3C5F}"/>
              </a:ext>
            </a:extLst>
          </p:cNvPr>
          <p:cNvSpPr>
            <a:spLocks noGrp="1"/>
          </p:cNvSpPr>
          <p:nvPr>
            <p:ph type="title"/>
          </p:nvPr>
        </p:nvSpPr>
        <p:spPr>
          <a:xfrm>
            <a:off x="-162499" y="0"/>
            <a:ext cx="7239000" cy="584530"/>
          </a:xfrm>
        </p:spPr>
        <p:txBody>
          <a:bodyPr anchor="b">
            <a:normAutofit/>
          </a:bodyPr>
          <a:lstStyle/>
          <a:p>
            <a:r>
              <a:rPr lang="en-US" dirty="0"/>
              <a:t>Index </a:t>
            </a:r>
            <a:r>
              <a:rPr lang="en-US"/>
              <a:t>of Coincidence: </a:t>
            </a:r>
            <a:r>
              <a:rPr lang="en-US" b="1"/>
              <a:t>Interpretation</a:t>
            </a:r>
            <a:endParaRPr lang="en-US" b="1" dirty="0"/>
          </a:p>
        </p:txBody>
      </p:sp>
      <p:sp>
        <p:nvSpPr>
          <p:cNvPr id="3" name="Content Placeholder 2">
            <a:extLst>
              <a:ext uri="{FF2B5EF4-FFF2-40B4-BE49-F238E27FC236}">
                <a16:creationId xmlns:a16="http://schemas.microsoft.com/office/drawing/2014/main" id="{B2908DBF-7155-1345-6D87-2EF307579787}"/>
              </a:ext>
            </a:extLst>
          </p:cNvPr>
          <p:cNvSpPr>
            <a:spLocks noGrp="1"/>
          </p:cNvSpPr>
          <p:nvPr>
            <p:ph sz="quarter" idx="13"/>
          </p:nvPr>
        </p:nvSpPr>
        <p:spPr>
          <a:xfrm>
            <a:off x="228600" y="584530"/>
            <a:ext cx="6456803" cy="6172200"/>
          </a:xfrm>
        </p:spPr>
        <p:txBody>
          <a:bodyPr>
            <a:normAutofit/>
          </a:bodyPr>
          <a:lstStyle/>
          <a:p>
            <a:pPr algn="l"/>
            <a:r>
              <a:rPr lang="en-US" b="1" dirty="0"/>
              <a:t>Interpreting the IC:</a:t>
            </a:r>
          </a:p>
          <a:p>
            <a:pPr marL="285750" indent="-285750" algn="l">
              <a:buFont typeface="Arial" panose="020B0604020202020204" pitchFamily="34" charset="0"/>
              <a:buChar char="•"/>
            </a:pPr>
            <a:r>
              <a:rPr lang="en-US" dirty="0"/>
              <a:t>Note that the IC values drop </a:t>
            </a:r>
            <a:r>
              <a:rPr lang="en-US"/>
              <a:t>significantly between </a:t>
            </a:r>
            <a:r>
              <a:rPr lang="en-US" dirty="0"/>
              <a:t>from 1 to 2 alphabets, </a:t>
            </a:r>
            <a:r>
              <a:rPr lang="en-US"/>
              <a:t>then again 2-3 </a:t>
            </a:r>
            <a:r>
              <a:rPr lang="en-US" dirty="0"/>
              <a:t>and to on</a:t>
            </a:r>
            <a:r>
              <a:rPr lang="en-US"/>
              <a:t>. However, as </a:t>
            </a:r>
            <a:r>
              <a:rPr lang="en-US" dirty="0"/>
              <a:t>the key word length increases (more alphabets), the drops from one expected value to the next get smaller. </a:t>
            </a:r>
          </a:p>
          <a:p>
            <a:pPr marL="514350" lvl="1" indent="-285750" algn="l">
              <a:buFont typeface="Arial" panose="020B0604020202020204" pitchFamily="34" charset="0"/>
              <a:buChar char="•"/>
            </a:pPr>
            <a:r>
              <a:rPr lang="en-US" dirty="0"/>
              <a:t>Eventually as the number of characters (“N”) in the ciphertext gets lager, the value for IC approaches a limit of about 0.0388. </a:t>
            </a:r>
          </a:p>
          <a:p>
            <a:pPr marL="285750" indent="-285750" algn="l">
              <a:buFont typeface="Arial" panose="020B0604020202020204" pitchFamily="34" charset="0"/>
              <a:buChar char="•"/>
            </a:pPr>
            <a:r>
              <a:rPr lang="en-US" dirty="0"/>
              <a:t>Suppose you calculate an IC of 0.0423. This suggests a keyword length of either 6 or 7.  </a:t>
            </a:r>
          </a:p>
          <a:p>
            <a:pPr marL="514350" lvl="1" indent="-285750" algn="l">
              <a:buFont typeface="Arial" panose="020B0604020202020204" pitchFamily="34" charset="0"/>
              <a:buChar char="•"/>
            </a:pPr>
            <a:r>
              <a:rPr lang="en-US" dirty="0"/>
              <a:t>Best approach is </a:t>
            </a:r>
            <a:r>
              <a:rPr lang="en-US"/>
              <a:t>to test using lengths with both of those values</a:t>
            </a:r>
            <a:r>
              <a:rPr lang="en-US" dirty="0"/>
              <a:t>. If we start with 6, this means that the first group (alphabet) of encoded letters would start at ciphertext positions 1, 7, 13, 19, etc.  We calculate the IC for this group of letters. If the key length is indeed appropriate, we should get an IC close to 0.066. If the IC </a:t>
            </a:r>
            <a:r>
              <a:rPr lang="en-US"/>
              <a:t>is much </a:t>
            </a:r>
            <a:r>
              <a:rPr lang="en-US" dirty="0"/>
              <a:t>closer to 0.038 (</a:t>
            </a:r>
            <a:r>
              <a:rPr lang="en-US" dirty="0" err="1"/>
              <a:t>i.e</a:t>
            </a:r>
            <a:r>
              <a:rPr lang="en-US" dirty="0"/>
              <a:t> random), we lose confidence in a key length of 6.</a:t>
            </a:r>
          </a:p>
          <a:p>
            <a:pPr marL="514350" lvl="1" indent="-285750" algn="l">
              <a:buFont typeface="Arial" panose="020B0604020202020204" pitchFamily="34" charset="0"/>
              <a:buChar char="•"/>
            </a:pPr>
            <a:r>
              <a:rPr lang="en-US" dirty="0"/>
              <a:t>BUT--- this could just be a low value by fluke. So we should repeat with all 6 different groups. Testing all 6 and getting consistently low values, tells us that this is almost certainly not the correct key length.</a:t>
            </a:r>
          </a:p>
          <a:p>
            <a:pPr marL="514350" lvl="1" indent="-285750" algn="l">
              <a:buFont typeface="Arial" panose="020B0604020202020204" pitchFamily="34" charset="0"/>
              <a:buChar char="•"/>
            </a:pPr>
            <a:r>
              <a:rPr lang="en-US" dirty="0"/>
              <a:t>We then repeat the process assuming a key length of 7. </a:t>
            </a:r>
          </a:p>
          <a:p>
            <a:pPr marL="514350" lvl="1" indent="-285750" algn="l">
              <a:buFont typeface="Arial" panose="020B0604020202020204" pitchFamily="34" charset="0"/>
              <a:buChar char="•"/>
            </a:pPr>
            <a:r>
              <a:rPr lang="en-US" dirty="0"/>
              <a:t>Note that it is entirely possible that </a:t>
            </a:r>
            <a:r>
              <a:rPr lang="en-US" i="1" dirty="0"/>
              <a:t>neither</a:t>
            </a:r>
            <a:r>
              <a:rPr lang="en-US" dirty="0"/>
              <a:t> of them will be valid. </a:t>
            </a:r>
            <a:r>
              <a:rPr lang="en-US" u="sng" dirty="0"/>
              <a:t>IC is a great approach, but it is hardly perfect</a:t>
            </a:r>
            <a:r>
              <a:rPr lang="en-US" dirty="0"/>
              <a:t>. </a:t>
            </a:r>
          </a:p>
          <a:p>
            <a:pPr marL="285750" indent="-285750" algn="l">
              <a:buFont typeface="Arial" panose="020B0604020202020204" pitchFamily="34" charset="0"/>
              <a:buChar char="•"/>
            </a:pPr>
            <a:r>
              <a:rPr lang="en-US" dirty="0"/>
              <a:t>We can also employ another </a:t>
            </a:r>
            <a:r>
              <a:rPr lang="en-US"/>
              <a:t>technique to estimate key length called </a:t>
            </a:r>
            <a:r>
              <a:rPr lang="en-US" dirty="0"/>
              <a:t>the </a:t>
            </a:r>
            <a:r>
              <a:rPr lang="en-US" b="1"/>
              <a:t>Kasiski test</a:t>
            </a:r>
            <a:r>
              <a:rPr lang="en-US"/>
              <a:t>. </a:t>
            </a:r>
            <a:endParaRPr lang="en-US" dirty="0"/>
          </a:p>
          <a:p>
            <a:pPr marL="514350" lvl="1" indent="-285750" algn="l">
              <a:buFont typeface="Arial" panose="020B0604020202020204" pitchFamily="34" charset="0"/>
              <a:buChar char="•"/>
            </a:pPr>
            <a:r>
              <a:rPr lang="en-US" dirty="0"/>
              <a:t>Often we </a:t>
            </a:r>
            <a:r>
              <a:rPr lang="en-US"/>
              <a:t>use both of them. We will learn about the Kasiski test shortly.</a:t>
            </a:r>
            <a:endParaRPr lang="en-US" dirty="0"/>
          </a:p>
          <a:p>
            <a:pPr lvl="1" algn="l"/>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6C439E9E-A091-70FA-420F-221B2371E22B}"/>
              </a:ext>
            </a:extLst>
          </p:cNvPr>
          <p:cNvPicPr>
            <a:picLocks noChangeAspect="1"/>
          </p:cNvPicPr>
          <p:nvPr/>
        </p:nvPicPr>
        <p:blipFill>
          <a:blip r:embed="rId3"/>
          <a:stretch>
            <a:fillRect/>
          </a:stretch>
        </p:blipFill>
        <p:spPr>
          <a:xfrm>
            <a:off x="7467600" y="117113"/>
            <a:ext cx="4242300" cy="3977658"/>
          </a:xfrm>
          <a:prstGeom prst="rect">
            <a:avLst/>
          </a:prstGeom>
        </p:spPr>
      </p:pic>
      <p:sp>
        <p:nvSpPr>
          <p:cNvPr id="9" name="TextBox 8">
            <a:extLst>
              <a:ext uri="{FF2B5EF4-FFF2-40B4-BE49-F238E27FC236}">
                <a16:creationId xmlns:a16="http://schemas.microsoft.com/office/drawing/2014/main" id="{C269AF7F-91C5-931C-CA93-FD85A48685ED}"/>
              </a:ext>
            </a:extLst>
          </p:cNvPr>
          <p:cNvSpPr txBox="1"/>
          <p:nvPr/>
        </p:nvSpPr>
        <p:spPr>
          <a:xfrm>
            <a:off x="7470618" y="4094771"/>
            <a:ext cx="4242301" cy="430887"/>
          </a:xfrm>
          <a:prstGeom prst="rect">
            <a:avLst/>
          </a:prstGeom>
          <a:noFill/>
        </p:spPr>
        <p:txBody>
          <a:bodyPr wrap="square" rtlCol="0">
            <a:spAutoFit/>
          </a:bodyPr>
          <a:lstStyle/>
          <a:p>
            <a:pPr algn="ctr"/>
            <a:r>
              <a:rPr lang="en-US" sz="1100" dirty="0"/>
              <a:t>Expected Value for IC for Different Number of Alphabets</a:t>
            </a:r>
          </a:p>
          <a:p>
            <a:pPr algn="ctr"/>
            <a:r>
              <a:rPr lang="en-US" sz="1100" dirty="0"/>
              <a:t>(i.e. Keyword lengths)</a:t>
            </a:r>
          </a:p>
        </p:txBody>
      </p:sp>
      <p:sp>
        <p:nvSpPr>
          <p:cNvPr id="2" name="TextBox 1">
            <a:extLst>
              <a:ext uri="{FF2B5EF4-FFF2-40B4-BE49-F238E27FC236}">
                <a16:creationId xmlns:a16="http://schemas.microsoft.com/office/drawing/2014/main" id="{9770A5F0-DE21-FCC1-4540-90C28F2D9725}"/>
              </a:ext>
            </a:extLst>
          </p:cNvPr>
          <p:cNvSpPr txBox="1"/>
          <p:nvPr/>
        </p:nvSpPr>
        <p:spPr>
          <a:xfrm>
            <a:off x="7467600" y="4800600"/>
            <a:ext cx="4242300" cy="1446550"/>
          </a:xfrm>
          <a:prstGeom prst="rect">
            <a:avLst/>
          </a:prstGeom>
          <a:noFill/>
        </p:spPr>
        <p:txBody>
          <a:bodyPr wrap="square" rtlCol="0">
            <a:spAutoFit/>
          </a:bodyPr>
          <a:lstStyle/>
          <a:p>
            <a:r>
              <a:rPr lang="en-US" sz="1100" b="1" dirty="0"/>
              <a:t>What do we mean by “expected value”?</a:t>
            </a:r>
          </a:p>
          <a:p>
            <a:r>
              <a:rPr lang="en-US" sz="1100" dirty="0"/>
              <a:t>Statistical Term: The value you would expect to see in theory. In this context, the IC if you had a very large ciphertext such that the frequences of the letters matched almost perfectly with the English language as a whole. Obviously, with smaller-sized texts, the IC calculations could give very different results. This also means that small-sized ciphertexts may not give accurate results for IC</a:t>
            </a:r>
          </a:p>
        </p:txBody>
      </p:sp>
    </p:spTree>
    <p:extLst>
      <p:ext uri="{BB962C8B-B14F-4D97-AF65-F5344CB8AC3E}">
        <p14:creationId xmlns:p14="http://schemas.microsoft.com/office/powerpoint/2010/main" val="2821315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3D46-1437-17C5-9B9E-F07C03D4F6B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56656F2-2747-DFCE-1270-A7384BA253A8}"/>
              </a:ext>
            </a:extLst>
          </p:cNvPr>
          <p:cNvSpPr>
            <a:spLocks noGrp="1"/>
          </p:cNvSpPr>
          <p:nvPr>
            <p:ph type="title"/>
          </p:nvPr>
        </p:nvSpPr>
        <p:spPr>
          <a:xfrm>
            <a:off x="685800" y="112083"/>
            <a:ext cx="10972799" cy="401779"/>
          </a:xfrm>
        </p:spPr>
        <p:txBody>
          <a:bodyPr anchor="b">
            <a:normAutofit fontScale="90000"/>
          </a:bodyPr>
          <a:lstStyle/>
          <a:p>
            <a:r>
              <a:rPr lang="en-US" dirty="0"/>
              <a:t>IC Can sometimes be used to distinguish between languages</a:t>
            </a:r>
          </a:p>
        </p:txBody>
      </p:sp>
      <p:sp>
        <p:nvSpPr>
          <p:cNvPr id="3" name="Content Placeholder 2">
            <a:extLst>
              <a:ext uri="{FF2B5EF4-FFF2-40B4-BE49-F238E27FC236}">
                <a16:creationId xmlns:a16="http://schemas.microsoft.com/office/drawing/2014/main" id="{A352A227-4D72-1F98-345E-A44280CBE97C}"/>
              </a:ext>
            </a:extLst>
          </p:cNvPr>
          <p:cNvSpPr>
            <a:spLocks noGrp="1"/>
          </p:cNvSpPr>
          <p:nvPr>
            <p:ph sz="quarter" idx="13"/>
          </p:nvPr>
        </p:nvSpPr>
        <p:spPr>
          <a:xfrm>
            <a:off x="3210192" y="1145217"/>
            <a:ext cx="5181600" cy="5600700"/>
          </a:xfrm>
        </p:spPr>
        <p:txBody>
          <a:bodyPr/>
          <a:lstStyle/>
          <a:p>
            <a:pPr algn="l"/>
            <a:r>
              <a:rPr lang="en-US" dirty="0"/>
              <a:t>Of interest: The IC has been calculated for a number of widely-spoken languages.  This means that if one can determine the IC for a single alphabet, that value should suggest the language. </a:t>
            </a:r>
          </a:p>
          <a:p>
            <a:pPr algn="l"/>
            <a:r>
              <a:rPr lang="en-US" dirty="0"/>
              <a:t>For this course, we will stick with English.</a:t>
            </a:r>
          </a:p>
        </p:txBody>
      </p:sp>
      <p:pic>
        <p:nvPicPr>
          <p:cNvPr id="5" name="Picture 4">
            <a:extLst>
              <a:ext uri="{FF2B5EF4-FFF2-40B4-BE49-F238E27FC236}">
                <a16:creationId xmlns:a16="http://schemas.microsoft.com/office/drawing/2014/main" id="{E6B3D3EA-C5CA-5704-E3BC-BC4495AC21DB}"/>
              </a:ext>
            </a:extLst>
          </p:cNvPr>
          <p:cNvPicPr>
            <a:picLocks noChangeAspect="1"/>
          </p:cNvPicPr>
          <p:nvPr/>
        </p:nvPicPr>
        <p:blipFill>
          <a:blip r:embed="rId2"/>
          <a:stretch>
            <a:fillRect/>
          </a:stretch>
        </p:blipFill>
        <p:spPr>
          <a:xfrm>
            <a:off x="3810000" y="2819400"/>
            <a:ext cx="3829584" cy="1952898"/>
          </a:xfrm>
          <a:prstGeom prst="rect">
            <a:avLst/>
          </a:prstGeom>
        </p:spPr>
      </p:pic>
    </p:spTree>
    <p:extLst>
      <p:ext uri="{BB962C8B-B14F-4D97-AF65-F5344CB8AC3E}">
        <p14:creationId xmlns:p14="http://schemas.microsoft.com/office/powerpoint/2010/main" val="3035310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60FE2-7727-5025-94E4-9ADC637069F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44565F-139E-0B83-C9A3-B88E40E14C9C}"/>
              </a:ext>
            </a:extLst>
          </p:cNvPr>
          <p:cNvSpPr>
            <a:spLocks noGrp="1"/>
          </p:cNvSpPr>
          <p:nvPr>
            <p:ph type="title"/>
          </p:nvPr>
        </p:nvSpPr>
        <p:spPr>
          <a:xfrm>
            <a:off x="1389503" y="112083"/>
            <a:ext cx="9067800" cy="401779"/>
          </a:xfrm>
        </p:spPr>
        <p:txBody>
          <a:bodyPr anchor="b">
            <a:normAutofit fontScale="90000"/>
          </a:bodyPr>
          <a:lstStyle/>
          <a:p>
            <a:r>
              <a:rPr lang="en-US" dirty="0"/>
              <a:t>IC formula for estimating key word length</a:t>
            </a:r>
          </a:p>
        </p:txBody>
      </p:sp>
      <p:sp>
        <p:nvSpPr>
          <p:cNvPr id="3" name="Content Placeholder 2">
            <a:extLst>
              <a:ext uri="{FF2B5EF4-FFF2-40B4-BE49-F238E27FC236}">
                <a16:creationId xmlns:a16="http://schemas.microsoft.com/office/drawing/2014/main" id="{D32E04D6-F4D2-5F91-B062-FE29238A44DA}"/>
              </a:ext>
            </a:extLst>
          </p:cNvPr>
          <p:cNvSpPr>
            <a:spLocks noGrp="1"/>
          </p:cNvSpPr>
          <p:nvPr>
            <p:ph sz="quarter" idx="13"/>
          </p:nvPr>
        </p:nvSpPr>
        <p:spPr>
          <a:xfrm>
            <a:off x="304800" y="876300"/>
            <a:ext cx="5618603" cy="2247900"/>
          </a:xfrm>
        </p:spPr>
        <p:txBody>
          <a:bodyPr/>
          <a:lstStyle/>
          <a:p>
            <a:pPr algn="l"/>
            <a:r>
              <a:rPr lang="en-US" dirty="0"/>
              <a:t>Shown here is a rearrangement of the IC formula to solve for key word length “L”. </a:t>
            </a:r>
          </a:p>
          <a:p>
            <a:pPr marL="285750" indent="-285750" algn="l">
              <a:buFont typeface="Arial" panose="020B0604020202020204" pitchFamily="34" charset="0"/>
              <a:buChar char="•"/>
            </a:pPr>
            <a:r>
              <a:rPr lang="en-US" dirty="0"/>
              <a:t>L = length of the key word (i.e. # of alphabets)</a:t>
            </a:r>
          </a:p>
          <a:p>
            <a:pPr marL="285750" indent="-285750" algn="l">
              <a:buFont typeface="Arial" panose="020B0604020202020204" pitchFamily="34" charset="0"/>
              <a:buChar char="•"/>
            </a:pPr>
            <a:r>
              <a:rPr lang="en-US" dirty="0"/>
              <a:t>N = Number of characters in the ciphertext</a:t>
            </a:r>
          </a:p>
          <a:p>
            <a:pPr marL="285750" indent="-285750" algn="l">
              <a:buFont typeface="Arial" panose="020B0604020202020204" pitchFamily="34" charset="0"/>
              <a:buChar char="•"/>
            </a:pPr>
            <a:r>
              <a:rPr lang="en-US" dirty="0"/>
              <a:t>IC = Index of coincidence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50D0F280-720E-5ACF-700B-CC9E62D5679B}"/>
              </a:ext>
            </a:extLst>
          </p:cNvPr>
          <p:cNvPicPr>
            <a:picLocks noChangeAspect="1"/>
          </p:cNvPicPr>
          <p:nvPr/>
        </p:nvPicPr>
        <p:blipFill>
          <a:blip r:embed="rId2"/>
          <a:stretch>
            <a:fillRect/>
          </a:stretch>
        </p:blipFill>
        <p:spPr>
          <a:xfrm>
            <a:off x="7355301" y="1371600"/>
            <a:ext cx="3124636" cy="504895"/>
          </a:xfrm>
          <a:prstGeom prst="rect">
            <a:avLst/>
          </a:prstGeom>
        </p:spPr>
      </p:pic>
    </p:spTree>
    <p:extLst>
      <p:ext uri="{BB962C8B-B14F-4D97-AF65-F5344CB8AC3E}">
        <p14:creationId xmlns:p14="http://schemas.microsoft.com/office/powerpoint/2010/main" val="45053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FF38-2246-4BE6-75B2-47152CFC5B4B}"/>
              </a:ext>
            </a:extLst>
          </p:cNvPr>
          <p:cNvSpPr>
            <a:spLocks noGrp="1"/>
          </p:cNvSpPr>
          <p:nvPr>
            <p:ph type="title"/>
          </p:nvPr>
        </p:nvSpPr>
        <p:spPr>
          <a:xfrm>
            <a:off x="152400" y="161718"/>
            <a:ext cx="4724400" cy="533400"/>
          </a:xfrm>
          <a:custGeom>
            <a:avLst/>
            <a:gdLst>
              <a:gd name="connsiteX0" fmla="*/ 0 w 4724400"/>
              <a:gd name="connsiteY0" fmla="*/ 0 h 533400"/>
              <a:gd name="connsiteX1" fmla="*/ 722158 w 4724400"/>
              <a:gd name="connsiteY1" fmla="*/ 0 h 533400"/>
              <a:gd name="connsiteX2" fmla="*/ 1302585 w 4724400"/>
              <a:gd name="connsiteY2" fmla="*/ 0 h 533400"/>
              <a:gd name="connsiteX3" fmla="*/ 1930255 w 4724400"/>
              <a:gd name="connsiteY3" fmla="*/ 0 h 533400"/>
              <a:gd name="connsiteX4" fmla="*/ 2605169 w 4724400"/>
              <a:gd name="connsiteY4" fmla="*/ 0 h 533400"/>
              <a:gd name="connsiteX5" fmla="*/ 3327327 w 4724400"/>
              <a:gd name="connsiteY5" fmla="*/ 0 h 533400"/>
              <a:gd name="connsiteX6" fmla="*/ 3954998 w 4724400"/>
              <a:gd name="connsiteY6" fmla="*/ 0 h 533400"/>
              <a:gd name="connsiteX7" fmla="*/ 4724400 w 4724400"/>
              <a:gd name="connsiteY7" fmla="*/ 0 h 533400"/>
              <a:gd name="connsiteX8" fmla="*/ 4724400 w 4724400"/>
              <a:gd name="connsiteY8" fmla="*/ 533400 h 533400"/>
              <a:gd name="connsiteX9" fmla="*/ 4191218 w 4724400"/>
              <a:gd name="connsiteY9" fmla="*/ 533400 h 533400"/>
              <a:gd name="connsiteX10" fmla="*/ 3610791 w 4724400"/>
              <a:gd name="connsiteY10" fmla="*/ 533400 h 533400"/>
              <a:gd name="connsiteX11" fmla="*/ 2935877 w 4724400"/>
              <a:gd name="connsiteY11" fmla="*/ 533400 h 533400"/>
              <a:gd name="connsiteX12" fmla="*/ 2402695 w 4724400"/>
              <a:gd name="connsiteY12" fmla="*/ 533400 h 533400"/>
              <a:gd name="connsiteX13" fmla="*/ 1633293 w 4724400"/>
              <a:gd name="connsiteY13" fmla="*/ 533400 h 533400"/>
              <a:gd name="connsiteX14" fmla="*/ 863890 w 4724400"/>
              <a:gd name="connsiteY14" fmla="*/ 533400 h 533400"/>
              <a:gd name="connsiteX15" fmla="*/ 0 w 4724400"/>
              <a:gd name="connsiteY15" fmla="*/ 533400 h 533400"/>
              <a:gd name="connsiteX16" fmla="*/ 0 w 4724400"/>
              <a:gd name="connsiteY16"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24400" h="533400" fill="none" extrusionOk="0">
                <a:moveTo>
                  <a:pt x="0" y="0"/>
                </a:moveTo>
                <a:cubicBezTo>
                  <a:pt x="323481" y="-19929"/>
                  <a:pt x="521058" y="-21341"/>
                  <a:pt x="722158" y="0"/>
                </a:cubicBezTo>
                <a:cubicBezTo>
                  <a:pt x="923258" y="21341"/>
                  <a:pt x="1132404" y="-24017"/>
                  <a:pt x="1302585" y="0"/>
                </a:cubicBezTo>
                <a:cubicBezTo>
                  <a:pt x="1472766" y="24017"/>
                  <a:pt x="1711582" y="-2324"/>
                  <a:pt x="1930255" y="0"/>
                </a:cubicBezTo>
                <a:cubicBezTo>
                  <a:pt x="2148928" y="2324"/>
                  <a:pt x="2269453" y="6176"/>
                  <a:pt x="2605169" y="0"/>
                </a:cubicBezTo>
                <a:cubicBezTo>
                  <a:pt x="2940885" y="-6176"/>
                  <a:pt x="3162822" y="-7416"/>
                  <a:pt x="3327327" y="0"/>
                </a:cubicBezTo>
                <a:cubicBezTo>
                  <a:pt x="3491832" y="7416"/>
                  <a:pt x="3695441" y="-4835"/>
                  <a:pt x="3954998" y="0"/>
                </a:cubicBezTo>
                <a:cubicBezTo>
                  <a:pt x="4214555" y="4835"/>
                  <a:pt x="4344557" y="-32705"/>
                  <a:pt x="4724400" y="0"/>
                </a:cubicBezTo>
                <a:cubicBezTo>
                  <a:pt x="4714867" y="238805"/>
                  <a:pt x="4730425" y="399566"/>
                  <a:pt x="4724400" y="533400"/>
                </a:cubicBezTo>
                <a:cubicBezTo>
                  <a:pt x="4608142" y="520566"/>
                  <a:pt x="4408187" y="514707"/>
                  <a:pt x="4191218" y="533400"/>
                </a:cubicBezTo>
                <a:cubicBezTo>
                  <a:pt x="3974249" y="552093"/>
                  <a:pt x="3863575" y="512708"/>
                  <a:pt x="3610791" y="533400"/>
                </a:cubicBezTo>
                <a:cubicBezTo>
                  <a:pt x="3358007" y="554092"/>
                  <a:pt x="3097475" y="551109"/>
                  <a:pt x="2935877" y="533400"/>
                </a:cubicBezTo>
                <a:cubicBezTo>
                  <a:pt x="2774279" y="515691"/>
                  <a:pt x="2531638" y="532872"/>
                  <a:pt x="2402695" y="533400"/>
                </a:cubicBezTo>
                <a:cubicBezTo>
                  <a:pt x="2273752" y="533928"/>
                  <a:pt x="1814797" y="557583"/>
                  <a:pt x="1633293" y="533400"/>
                </a:cubicBezTo>
                <a:cubicBezTo>
                  <a:pt x="1451789" y="509217"/>
                  <a:pt x="1031445" y="521132"/>
                  <a:pt x="863890" y="533400"/>
                </a:cubicBezTo>
                <a:cubicBezTo>
                  <a:pt x="696335" y="545668"/>
                  <a:pt x="229628" y="529303"/>
                  <a:pt x="0" y="533400"/>
                </a:cubicBezTo>
                <a:cubicBezTo>
                  <a:pt x="9199" y="415324"/>
                  <a:pt x="-23863" y="205237"/>
                  <a:pt x="0" y="0"/>
                </a:cubicBezTo>
                <a:close/>
              </a:path>
              <a:path w="4724400" h="533400" stroke="0" extrusionOk="0">
                <a:moveTo>
                  <a:pt x="0" y="0"/>
                </a:moveTo>
                <a:cubicBezTo>
                  <a:pt x="249816" y="23495"/>
                  <a:pt x="607572" y="-37192"/>
                  <a:pt x="769402" y="0"/>
                </a:cubicBezTo>
                <a:cubicBezTo>
                  <a:pt x="931232" y="37192"/>
                  <a:pt x="1259024" y="7798"/>
                  <a:pt x="1444317" y="0"/>
                </a:cubicBezTo>
                <a:cubicBezTo>
                  <a:pt x="1629610" y="-7798"/>
                  <a:pt x="1748631" y="-3894"/>
                  <a:pt x="2024743" y="0"/>
                </a:cubicBezTo>
                <a:cubicBezTo>
                  <a:pt x="2300855" y="3894"/>
                  <a:pt x="2397249" y="787"/>
                  <a:pt x="2699657" y="0"/>
                </a:cubicBezTo>
                <a:cubicBezTo>
                  <a:pt x="3002065" y="-787"/>
                  <a:pt x="3206018" y="-36367"/>
                  <a:pt x="3469059" y="0"/>
                </a:cubicBezTo>
                <a:cubicBezTo>
                  <a:pt x="3732100" y="36367"/>
                  <a:pt x="3897167" y="-21668"/>
                  <a:pt x="4049486" y="0"/>
                </a:cubicBezTo>
                <a:cubicBezTo>
                  <a:pt x="4201805" y="21668"/>
                  <a:pt x="4518048" y="-20595"/>
                  <a:pt x="4724400" y="0"/>
                </a:cubicBezTo>
                <a:cubicBezTo>
                  <a:pt x="4704420" y="163228"/>
                  <a:pt x="4722974" y="285240"/>
                  <a:pt x="4724400" y="533400"/>
                </a:cubicBezTo>
                <a:cubicBezTo>
                  <a:pt x="4585722" y="561511"/>
                  <a:pt x="4315829" y="551963"/>
                  <a:pt x="4096730" y="533400"/>
                </a:cubicBezTo>
                <a:cubicBezTo>
                  <a:pt x="3877631" y="514838"/>
                  <a:pt x="3776183" y="548840"/>
                  <a:pt x="3469059" y="533400"/>
                </a:cubicBezTo>
                <a:cubicBezTo>
                  <a:pt x="3161935" y="517960"/>
                  <a:pt x="3138058" y="548213"/>
                  <a:pt x="2841389" y="533400"/>
                </a:cubicBezTo>
                <a:cubicBezTo>
                  <a:pt x="2544720" y="518588"/>
                  <a:pt x="2329970" y="532413"/>
                  <a:pt x="2119231" y="533400"/>
                </a:cubicBezTo>
                <a:cubicBezTo>
                  <a:pt x="1908492" y="534387"/>
                  <a:pt x="1710964" y="513410"/>
                  <a:pt x="1538805" y="533400"/>
                </a:cubicBezTo>
                <a:cubicBezTo>
                  <a:pt x="1366646" y="553390"/>
                  <a:pt x="1119872" y="520822"/>
                  <a:pt x="911134" y="533400"/>
                </a:cubicBezTo>
                <a:cubicBezTo>
                  <a:pt x="702396" y="545978"/>
                  <a:pt x="278900" y="513734"/>
                  <a:pt x="0" y="533400"/>
                </a:cubicBezTo>
                <a:cubicBezTo>
                  <a:pt x="5693" y="424002"/>
                  <a:pt x="-8059" y="264985"/>
                  <a:pt x="0" y="0"/>
                </a:cubicBezTo>
                <a:close/>
              </a:path>
            </a:pathLst>
          </a:custGeom>
          <a:ln w="38100">
            <a:extLst>
              <a:ext uri="{C807C97D-BFC1-408E-A445-0C87EB9F89A2}">
                <ask:lineSketchStyleProps xmlns:ask="http://schemas.microsoft.com/office/drawing/2018/sketchyshapes" sd="981765707">
                  <ask:type>
                    <ask:lineSketchFreehand/>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a:lstStyle/>
          <a:p>
            <a:r>
              <a:rPr lang="en-US" dirty="0"/>
              <a:t>Lecture objectives</a:t>
            </a:r>
          </a:p>
        </p:txBody>
      </p:sp>
      <p:pic>
        <p:nvPicPr>
          <p:cNvPr id="10" name="Content Placeholder 9" descr="A cartoon of a child sitting at a desk with a teacher&#10;&#10;AI-generated content may be incorrect.">
            <a:extLst>
              <a:ext uri="{FF2B5EF4-FFF2-40B4-BE49-F238E27FC236}">
                <a16:creationId xmlns:a16="http://schemas.microsoft.com/office/drawing/2014/main" id="{5CEBCBB1-DD75-C439-35B2-592ABEE7D4BB}"/>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335837" y="0"/>
            <a:ext cx="4856163" cy="3237442"/>
          </a:xfrm>
        </p:spPr>
      </p:pic>
      <p:sp>
        <p:nvSpPr>
          <p:cNvPr id="12" name="Content Placeholder 3">
            <a:extLst>
              <a:ext uri="{FF2B5EF4-FFF2-40B4-BE49-F238E27FC236}">
                <a16:creationId xmlns:a16="http://schemas.microsoft.com/office/drawing/2014/main" id="{784F7E76-AF64-BA9D-1FA2-9856AB3B60CC}"/>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8200" y="990600"/>
            <a:ext cx="5867400" cy="5486400"/>
          </a:xfrm>
          <a:prstGeom prst="rect">
            <a:avLst/>
          </a:prstGeom>
        </p:spPr>
        <p:txBody>
          <a:bodyPr>
            <a:normAutofit/>
          </a:bodyPr>
          <a:lst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000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286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572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31313"/>
              </a:solidFill>
              <a:effectLst/>
              <a:uLnTx/>
              <a:uFillTx/>
              <a:latin typeface="Neue Haas Grotesk Text Pro"/>
              <a:ea typeface="+mn-ea"/>
              <a:cs typeface="+mn-cs"/>
            </a:endParaRPr>
          </a:p>
        </p:txBody>
      </p:sp>
      <p:sp>
        <p:nvSpPr>
          <p:cNvPr id="4" name="Content Placeholder 3">
            <a:extLst>
              <a:ext uri="{FF2B5EF4-FFF2-40B4-BE49-F238E27FC236}">
                <a16:creationId xmlns:a16="http://schemas.microsoft.com/office/drawing/2014/main" id="{16C95331-9721-EA6F-7AD4-5396829C2154}"/>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5800" y="1143000"/>
            <a:ext cx="5558655" cy="4804528"/>
          </a:xfrm>
          <a:prstGeom prst="rect">
            <a:avLst/>
          </a:prstGeom>
        </p:spPr>
        <p:txBody>
          <a:bodyPr>
            <a:normAutofit/>
          </a:bodyPr>
          <a:lst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000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286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572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US" b="1" dirty="0"/>
              <a:t>Understanding Vigenère Cipher</a:t>
            </a:r>
          </a:p>
          <a:p>
            <a:pPr marL="0" lvl="1" indent="0">
              <a:buFont typeface="Arial" panose="020B0604020202020204" pitchFamily="34" charset="0"/>
              <a:buNone/>
            </a:pPr>
            <a:r>
              <a:rPr lang="en-US" dirty="0"/>
              <a:t>Learn about the Vigenère cipher as a polyalphabetic substitution cipher and its functional principles.</a:t>
            </a:r>
          </a:p>
          <a:p>
            <a:pPr marL="0" indent="0">
              <a:spcBef>
                <a:spcPts val="2500"/>
              </a:spcBef>
              <a:buFont typeface="Arial" panose="020B0604020202020204" pitchFamily="34" charset="0"/>
              <a:buNone/>
            </a:pPr>
            <a:r>
              <a:rPr lang="en-US" b="1" dirty="0"/>
              <a:t>Historical Development</a:t>
            </a:r>
          </a:p>
          <a:p>
            <a:pPr marL="0" lvl="1" indent="0">
              <a:buFont typeface="Arial" panose="020B0604020202020204" pitchFamily="34" charset="0"/>
              <a:buNone/>
            </a:pPr>
            <a:r>
              <a:rPr lang="en-US" dirty="0"/>
              <a:t>Explore the historical background and key contributors to the development of the Vigenère cipher. (Not on exams).</a:t>
            </a:r>
          </a:p>
          <a:p>
            <a:pPr marL="0" indent="0">
              <a:spcBef>
                <a:spcPts val="2500"/>
              </a:spcBef>
              <a:buFont typeface="Arial" panose="020B0604020202020204" pitchFamily="34" charset="0"/>
              <a:buNone/>
            </a:pPr>
            <a:r>
              <a:rPr lang="en-US" b="1" dirty="0"/>
              <a:t>Cryptanalysis Techniques</a:t>
            </a:r>
          </a:p>
          <a:p>
            <a:pPr marL="0" lvl="1" indent="0">
              <a:buFont typeface="Arial" panose="020B0604020202020204" pitchFamily="34" charset="0"/>
              <a:buNone/>
            </a:pPr>
            <a:r>
              <a:rPr lang="en-US" dirty="0"/>
              <a:t>Understand cryptanalysis methods such as the Kasiski test and Index of Coincidence used to break the cipher.</a:t>
            </a:r>
          </a:p>
          <a:p>
            <a:pPr marL="0" indent="0">
              <a:spcBef>
                <a:spcPts val="2500"/>
              </a:spcBef>
              <a:buFont typeface="Arial" panose="020B0604020202020204" pitchFamily="34" charset="0"/>
              <a:buNone/>
            </a:pPr>
            <a:r>
              <a:rPr lang="en-US" b="1" dirty="0"/>
              <a:t>Practical Application</a:t>
            </a:r>
          </a:p>
          <a:p>
            <a:pPr marL="0" lvl="1" indent="0">
              <a:buFont typeface="Arial" panose="020B0604020202020204" pitchFamily="34" charset="0"/>
              <a:buNone/>
            </a:pPr>
            <a:r>
              <a:rPr lang="en-US" dirty="0"/>
              <a:t>Apply formulas and examples to encrypt and decrypt messages using the Vigenère cipher effectively.</a:t>
            </a:r>
          </a:p>
        </p:txBody>
      </p:sp>
    </p:spTree>
    <p:extLst>
      <p:ext uri="{BB962C8B-B14F-4D97-AF65-F5344CB8AC3E}">
        <p14:creationId xmlns:p14="http://schemas.microsoft.com/office/powerpoint/2010/main" val="30701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CF5F-85B0-3F07-037A-B2FD02E07F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F0110DE-1211-3894-8EAE-1ECF84D0DA2A}"/>
              </a:ext>
            </a:extLst>
          </p:cNvPr>
          <p:cNvSpPr>
            <a:spLocks noGrp="1"/>
          </p:cNvSpPr>
          <p:nvPr>
            <p:ph type="title"/>
          </p:nvPr>
        </p:nvSpPr>
        <p:spPr>
          <a:xfrm>
            <a:off x="1389503" y="112083"/>
            <a:ext cx="9067800" cy="401779"/>
          </a:xfrm>
        </p:spPr>
        <p:txBody>
          <a:bodyPr anchor="b">
            <a:normAutofit fontScale="90000"/>
          </a:bodyPr>
          <a:lstStyle/>
          <a:p>
            <a:r>
              <a:rPr lang="en-US" dirty="0"/>
              <a:t>Kasiski test for estimating key word length</a:t>
            </a:r>
          </a:p>
        </p:txBody>
      </p:sp>
      <p:sp>
        <p:nvSpPr>
          <p:cNvPr id="3" name="Content Placeholder 2">
            <a:extLst>
              <a:ext uri="{FF2B5EF4-FFF2-40B4-BE49-F238E27FC236}">
                <a16:creationId xmlns:a16="http://schemas.microsoft.com/office/drawing/2014/main" id="{991F1060-4D3C-2F6B-E481-DC92DAB7CBD6}"/>
              </a:ext>
            </a:extLst>
          </p:cNvPr>
          <p:cNvSpPr>
            <a:spLocks noGrp="1"/>
          </p:cNvSpPr>
          <p:nvPr>
            <p:ph sz="quarter" idx="13"/>
          </p:nvPr>
        </p:nvSpPr>
        <p:spPr>
          <a:xfrm>
            <a:off x="304800" y="876300"/>
            <a:ext cx="5618603" cy="2247900"/>
          </a:xfrm>
        </p:spPr>
        <p:txBody>
          <a:bodyPr/>
          <a:lstStyle/>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sp>
        <p:nvSpPr>
          <p:cNvPr id="2" name="Content Placeholder 2">
            <a:extLst>
              <a:ext uri="{FF2B5EF4-FFF2-40B4-BE49-F238E27FC236}">
                <a16:creationId xmlns:a16="http://schemas.microsoft.com/office/drawing/2014/main" id="{D084F7F6-00DD-59B8-3E1A-E0B830EED63A}"/>
              </a:ext>
            </a:extLst>
          </p:cNvPr>
          <p:cNvSpPr txBox="1">
            <a:spLocks/>
          </p:cNvSpPr>
          <p:nvPr/>
        </p:nvSpPr>
        <p:spPr>
          <a:xfrm>
            <a:off x="512078" y="590550"/>
            <a:ext cx="9715500" cy="6115050"/>
          </a:xfrm>
          <a:prstGeom prst="rect">
            <a:avLst/>
          </a:prstGeom>
        </p:spPr>
        <p:txBody>
          <a:bodyPr vert="horz" lIns="91440" tIns="45720" rIns="91440" bIns="45720" rtlCol="0">
            <a:normAutofit lnSpcReduction="10000"/>
          </a:bodyPr>
          <a:lstStyle>
            <a:lvl1pPr marL="0" indent="0" algn="ctr" defTabSz="914400" rtl="0" eaLnBrk="1" latinLnBrk="0" hangingPunct="1">
              <a:lnSpc>
                <a:spcPct val="120000"/>
              </a:lnSpc>
              <a:spcBef>
                <a:spcPts val="1000"/>
              </a:spcBef>
              <a:buFont typeface="Arial" panose="020B0604020202020204" pitchFamily="34" charset="0"/>
              <a:buNone/>
              <a:defRPr lang="en-US" sz="1400" kern="1200" dirty="0">
                <a:solidFill>
                  <a:schemeClr val="tx1"/>
                </a:solidFill>
                <a:latin typeface="+mn-lt"/>
                <a:ea typeface="+mn-ea"/>
                <a:cs typeface="+mn-cs"/>
              </a:defRPr>
            </a:lvl1pPr>
            <a:lvl2pPr marL="228600" indent="0" algn="ctr" defTabSz="914400" rtl="0" eaLnBrk="1" latinLnBrk="0" hangingPunct="1">
              <a:lnSpc>
                <a:spcPct val="120000"/>
              </a:lnSpc>
              <a:spcBef>
                <a:spcPts val="500"/>
              </a:spcBef>
              <a:buFont typeface="Arial" panose="020B0604020202020204" pitchFamily="34" charset="0"/>
              <a:buNone/>
              <a:defRPr lang="en-US" sz="1200" kern="1200" dirty="0">
                <a:solidFill>
                  <a:schemeClr val="tx1"/>
                </a:solidFill>
                <a:latin typeface="+mn-lt"/>
                <a:ea typeface="+mn-ea"/>
                <a:cs typeface="+mn-cs"/>
              </a:defRPr>
            </a:lvl2pPr>
            <a:lvl3pPr marL="4572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3pPr>
            <a:lvl4pPr marL="6858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4pPr>
            <a:lvl5pPr marL="9144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100" dirty="0"/>
              <a:t>The Kasiski test work on the assumption that there will be some repeated segments.  E.g. the word “THE”. </a:t>
            </a:r>
          </a:p>
          <a:p>
            <a:pPr algn="l"/>
            <a:r>
              <a:rPr lang="en-US" sz="1100" dirty="0"/>
              <a:t>As you know, a Vigenere key repeats its key. Say the key was “ORANGE”. We would end up with alphabets according to:</a:t>
            </a:r>
          </a:p>
          <a:p>
            <a:pPr algn="l"/>
            <a:r>
              <a:rPr lang="en-US" sz="1100" dirty="0"/>
              <a:t>ORANGE | ORANGE | ORANGE | …</a:t>
            </a:r>
          </a:p>
          <a:p>
            <a:pPr algn="l"/>
            <a:r>
              <a:rPr lang="en-US" sz="1100" dirty="0"/>
              <a:t>Now the word “THE” could appear under any of the keys word letters, i.e. under O or under R or under A, etc.  And if at any point, the sequence aligns with the same letter of the keyword, e.g. “G”, that 3 character sequence will have the same letters. </a:t>
            </a:r>
          </a:p>
          <a:p>
            <a:pPr algn="l"/>
            <a:r>
              <a:rPr lang="en-US" sz="1100" dirty="0"/>
              <a:t>So suppose that we encounter IQZ at </a:t>
            </a:r>
            <a:r>
              <a:rPr lang="en-US" sz="1100"/>
              <a:t>a several different points and therefore suspect it is the word “THE”. </a:t>
            </a:r>
            <a:r>
              <a:rPr lang="en-US" sz="1100" dirty="0"/>
              <a:t>Each time we encounter it, we measure the distance between the repeats. Suppose we see the first one at some position, and the next one 30 characters later</a:t>
            </a:r>
            <a:r>
              <a:rPr lang="en-US" sz="1100"/>
              <a:t>. Later in the ciphertext we find </a:t>
            </a:r>
            <a:r>
              <a:rPr lang="en-US" sz="1100" dirty="0"/>
              <a:t>another </a:t>
            </a:r>
            <a:r>
              <a:rPr lang="en-US" sz="1100"/>
              <a:t>pair o IQZs that are 60 </a:t>
            </a:r>
            <a:r>
              <a:rPr lang="en-US" sz="1100" dirty="0"/>
              <a:t>characters apart. </a:t>
            </a:r>
            <a:r>
              <a:rPr lang="en-US" sz="1100"/>
              <a:t>And a ways down the road, we find yet another third pair of IQZs, this time 15 </a:t>
            </a:r>
            <a:r>
              <a:rPr lang="en-US" sz="1100" dirty="0"/>
              <a:t>characters apart. So we find distances of: 30 characters, 60 characters, and 15 characters.</a:t>
            </a:r>
          </a:p>
          <a:p>
            <a:pPr algn="l"/>
            <a:r>
              <a:rPr lang="en-US" sz="1100" dirty="0"/>
              <a:t>There seems to be a pattern that factors to 15 characters apart. So we have a possible key </a:t>
            </a:r>
            <a:r>
              <a:rPr lang="en-US" sz="1100"/>
              <a:t>length that is some factor of </a:t>
            </a:r>
            <a:r>
              <a:rPr lang="en-US" sz="1100" dirty="0"/>
              <a:t>15 characters</a:t>
            </a:r>
            <a:r>
              <a:rPr lang="en-US" sz="1100"/>
              <a:t>. By factor we mean that it could be: 3, 5, or 15. </a:t>
            </a:r>
            <a:endParaRPr lang="en-US" sz="1100" dirty="0"/>
          </a:p>
          <a:p>
            <a:pPr algn="l"/>
            <a:r>
              <a:rPr lang="en-US" sz="1100" dirty="0"/>
              <a:t>To use another suspected repeated word example from Bauer: Suppose that we are eavesdropping on a conversation being sent out by Dell prior to a major computer release. As a result, we have reason to expect that the word “COMPUTER” will appear. </a:t>
            </a:r>
          </a:p>
          <a:p>
            <a:pPr algn="l"/>
            <a:r>
              <a:rPr lang="en-US" sz="1100" dirty="0"/>
              <a:t>The Kasiski method finds the key length L by looking for repeated blocks in the ciphertext. These blocks occur when the same plaintext segment reappears at positions that are multiples of L apart. In Bauer’s example, the keyword ORANGE has length 6. If the word COMPUTER appears twice in the plaintext at positions differing </a:t>
            </a:r>
            <a:r>
              <a:rPr lang="en-US" sz="1100"/>
              <a:t>by 6 or 12 or 18 or 24 (etc.) … </a:t>
            </a:r>
            <a:r>
              <a:rPr lang="en-US" sz="1100" dirty="0"/>
              <a:t>characters, then it lines up with the same letters of the key each time, producing identical ciphertext blocks. Measuring these spacings and taking their common factors leads us to the key length.</a:t>
            </a:r>
          </a:p>
          <a:p>
            <a:pPr algn="l"/>
            <a:endParaRPr lang="en-US" sz="1100" dirty="0"/>
          </a:p>
          <a:p>
            <a:pPr algn="l"/>
            <a:r>
              <a:rPr lang="en-US" sz="1100"/>
              <a:t>Even if the above points are slightly confusing, for </a:t>
            </a:r>
            <a:r>
              <a:rPr lang="en-US" sz="1100" dirty="0"/>
              <a:t>now</a:t>
            </a:r>
            <a:r>
              <a:rPr lang="en-US" sz="1100"/>
              <a:t>, simply be </a:t>
            </a:r>
            <a:r>
              <a:rPr lang="en-US" sz="1100" dirty="0"/>
              <a:t>sure to keep the </a:t>
            </a:r>
            <a:r>
              <a:rPr lang="en-US" sz="1100"/>
              <a:t>following points </a:t>
            </a:r>
            <a:r>
              <a:rPr lang="en-US" sz="1100" dirty="0"/>
              <a:t>in mind about the Kasiski test: </a:t>
            </a:r>
          </a:p>
          <a:p>
            <a:pPr marL="285750" indent="-285750" algn="l">
              <a:buFont typeface="Arial" panose="020B0604020202020204" pitchFamily="34" charset="0"/>
              <a:buChar char="•"/>
            </a:pPr>
            <a:r>
              <a:rPr lang="en-US" sz="1100" dirty="0"/>
              <a:t>Used to help us come up with reasonable guesses as to the length of the key word</a:t>
            </a:r>
          </a:p>
          <a:p>
            <a:pPr marL="285750" indent="-285750" algn="l">
              <a:buFont typeface="Arial" panose="020B0604020202020204" pitchFamily="34" charset="0"/>
              <a:buChar char="•"/>
            </a:pPr>
            <a:r>
              <a:rPr lang="en-US" sz="1100" dirty="0"/>
              <a:t>Relies on repeated sequences of characters – we usually start by looking for 3-letter sequences (a.k.a. “trigrams”)</a:t>
            </a:r>
          </a:p>
          <a:p>
            <a:pPr marL="514350" lvl="1" indent="-285750" algn="l">
              <a:buFont typeface="Arial" panose="020B0604020202020204" pitchFamily="34" charset="0"/>
              <a:buChar char="•"/>
            </a:pPr>
            <a:r>
              <a:rPr lang="en-US" sz="900" dirty="0"/>
              <a:t>1-letter repeats are useless, 2-letter repeats are too common, 3-letter repeats are relatively rare, and therefore meaningful. </a:t>
            </a:r>
          </a:p>
          <a:p>
            <a:pPr marL="514350" lvl="1" indent="-285750" algn="l">
              <a:buFont typeface="Arial" panose="020B0604020202020204" pitchFamily="34" charset="0"/>
              <a:buChar char="•"/>
            </a:pPr>
            <a:r>
              <a:rPr lang="en-US" sz="900" dirty="0"/>
              <a:t>A repeated 3-letter sequence in ciphertext </a:t>
            </a:r>
            <a:r>
              <a:rPr lang="en-US" sz="900"/>
              <a:t>is </a:t>
            </a:r>
            <a:r>
              <a:rPr lang="en-US" sz="900" u="sng"/>
              <a:t>only likely to occur if </a:t>
            </a:r>
            <a:r>
              <a:rPr lang="en-US" sz="900" u="sng" dirty="0"/>
              <a:t>it comes from </a:t>
            </a:r>
            <a:r>
              <a:rPr lang="en-US" sz="900" u="sng" dirty="0" err="1"/>
              <a:t>repeateding</a:t>
            </a:r>
            <a:r>
              <a:rPr lang="en-US" sz="900" u="sng" dirty="0"/>
              <a:t> </a:t>
            </a:r>
            <a:r>
              <a:rPr lang="en-US" sz="900" u="sng"/>
              <a:t>plaintext</a:t>
            </a:r>
            <a:r>
              <a:rPr lang="en-US" sz="900"/>
              <a:t>  </a:t>
            </a:r>
            <a:r>
              <a:rPr lang="en-US" sz="900" u="sng"/>
              <a:t>that </a:t>
            </a:r>
            <a:r>
              <a:rPr lang="en-US" sz="900" u="sng" dirty="0"/>
              <a:t>also lines up with the same Vigenere key letters</a:t>
            </a:r>
            <a:r>
              <a:rPr lang="en-US" sz="900" dirty="0"/>
              <a:t>. This means that the distance between them must be a multiple of the key length. </a:t>
            </a:r>
          </a:p>
          <a:p>
            <a:pPr marL="285750" indent="-285750" algn="l">
              <a:buFont typeface="Arial" panose="020B0604020202020204" pitchFamily="34" charset="0"/>
              <a:buChar char="•"/>
            </a:pPr>
            <a:endParaRPr lang="en-US" sz="1100" dirty="0"/>
          </a:p>
          <a:p>
            <a:pPr marL="285750" indent="-285750" algn="l">
              <a:buFont typeface="Arial" panose="020B0604020202020204" pitchFamily="34" charset="0"/>
              <a:buChar char="•"/>
            </a:pPr>
            <a:endParaRPr lang="en-US" sz="1100" dirty="0"/>
          </a:p>
        </p:txBody>
      </p:sp>
    </p:spTree>
    <p:extLst>
      <p:ext uri="{BB962C8B-B14F-4D97-AF65-F5344CB8AC3E}">
        <p14:creationId xmlns:p14="http://schemas.microsoft.com/office/powerpoint/2010/main" val="19518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1DC39-4D8A-3147-97DB-98FD862844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76E7DF4-FC69-52AA-3C62-5BA47FCA0FC1}"/>
              </a:ext>
            </a:extLst>
          </p:cNvPr>
          <p:cNvSpPr>
            <a:spLocks noGrp="1"/>
          </p:cNvSpPr>
          <p:nvPr>
            <p:ph type="title"/>
          </p:nvPr>
        </p:nvSpPr>
        <p:spPr>
          <a:xfrm>
            <a:off x="1389503" y="112083"/>
            <a:ext cx="9067800" cy="401779"/>
          </a:xfrm>
        </p:spPr>
        <p:txBody>
          <a:bodyPr anchor="b">
            <a:normAutofit fontScale="90000"/>
          </a:bodyPr>
          <a:lstStyle/>
          <a:p>
            <a:r>
              <a:rPr lang="en-US" dirty="0"/>
              <a:t>Example: Kasiski test</a:t>
            </a:r>
          </a:p>
        </p:txBody>
      </p:sp>
      <p:sp>
        <p:nvSpPr>
          <p:cNvPr id="3" name="Content Placeholder 2">
            <a:extLst>
              <a:ext uri="{FF2B5EF4-FFF2-40B4-BE49-F238E27FC236}">
                <a16:creationId xmlns:a16="http://schemas.microsoft.com/office/drawing/2014/main" id="{15B9DA09-ECB7-0F41-CC9E-A80E549C985A}"/>
              </a:ext>
            </a:extLst>
          </p:cNvPr>
          <p:cNvSpPr>
            <a:spLocks noGrp="1"/>
          </p:cNvSpPr>
          <p:nvPr>
            <p:ph sz="quarter" idx="13"/>
          </p:nvPr>
        </p:nvSpPr>
        <p:spPr>
          <a:xfrm>
            <a:off x="304800" y="876300"/>
            <a:ext cx="5618603" cy="2247900"/>
          </a:xfrm>
        </p:spPr>
        <p:txBody>
          <a:bodyPr/>
          <a:lstStyle/>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sp>
        <p:nvSpPr>
          <p:cNvPr id="2" name="Content Placeholder 2">
            <a:extLst>
              <a:ext uri="{FF2B5EF4-FFF2-40B4-BE49-F238E27FC236}">
                <a16:creationId xmlns:a16="http://schemas.microsoft.com/office/drawing/2014/main" id="{32C97ECE-4A19-E936-D0B3-8071F84FF053}"/>
              </a:ext>
            </a:extLst>
          </p:cNvPr>
          <p:cNvSpPr txBox="1">
            <a:spLocks/>
          </p:cNvSpPr>
          <p:nvPr/>
        </p:nvSpPr>
        <p:spPr>
          <a:xfrm>
            <a:off x="495300" y="590550"/>
            <a:ext cx="8572500" cy="611505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lang="en-US" sz="1400" kern="1200" dirty="0">
                <a:solidFill>
                  <a:schemeClr val="tx1"/>
                </a:solidFill>
                <a:latin typeface="+mn-lt"/>
                <a:ea typeface="+mn-ea"/>
                <a:cs typeface="+mn-cs"/>
              </a:defRPr>
            </a:lvl1pPr>
            <a:lvl2pPr marL="228600" indent="0" algn="ctr" defTabSz="914400" rtl="0" eaLnBrk="1" latinLnBrk="0" hangingPunct="1">
              <a:lnSpc>
                <a:spcPct val="120000"/>
              </a:lnSpc>
              <a:spcBef>
                <a:spcPts val="500"/>
              </a:spcBef>
              <a:buFont typeface="Arial" panose="020B0604020202020204" pitchFamily="34" charset="0"/>
              <a:buNone/>
              <a:defRPr lang="en-US" sz="1200" kern="1200" dirty="0">
                <a:solidFill>
                  <a:schemeClr val="tx1"/>
                </a:solidFill>
                <a:latin typeface="+mn-lt"/>
                <a:ea typeface="+mn-ea"/>
                <a:cs typeface="+mn-cs"/>
              </a:defRPr>
            </a:lvl2pPr>
            <a:lvl3pPr marL="4572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3pPr>
            <a:lvl4pPr marL="6858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4pPr>
            <a:lvl5pPr marL="914400" indent="0" algn="ctr" defTabSz="914400" rtl="0" eaLnBrk="1" latinLnBrk="0" hangingPunct="1">
              <a:lnSpc>
                <a:spcPct val="120000"/>
              </a:lnSpc>
              <a:spcBef>
                <a:spcPts val="500"/>
              </a:spcBef>
              <a:buFont typeface="Arial" panose="020B0604020202020204" pitchFamily="34" charset="0"/>
              <a:buNone/>
              <a:defRPr lang="en-US" sz="11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You are given the following ciphertext:</a:t>
            </a:r>
          </a:p>
          <a:p>
            <a:pPr algn="l"/>
            <a:r>
              <a:rPr lang="en-US" sz="1600" b="1" dirty="0">
                <a:latin typeface="Courier New" panose="02070309020205020404" pitchFamily="49" charset="0"/>
                <a:cs typeface="Courier New" panose="02070309020205020404" pitchFamily="49" charset="0"/>
              </a:rPr>
              <a:t>KLCQWBOZQWBOJFAMQWBOXTR</a:t>
            </a:r>
            <a:endParaRPr lang="en-US" b="1" dirty="0">
              <a:latin typeface="Courier New" panose="02070309020205020404" pitchFamily="49" charset="0"/>
              <a:cs typeface="Courier New" panose="02070309020205020404" pitchFamily="49" charset="0"/>
            </a:endParaRPr>
          </a:p>
          <a:p>
            <a:pPr marL="342900" indent="-342900" algn="l">
              <a:buFont typeface="+mj-lt"/>
              <a:buAutoNum type="arabicPeriod"/>
            </a:pPr>
            <a:r>
              <a:rPr lang="en-US"/>
              <a:t>Look for any 3-letter </a:t>
            </a:r>
            <a:r>
              <a:rPr lang="en-US" dirty="0"/>
              <a:t>blocks that appear more than once.</a:t>
            </a:r>
          </a:p>
          <a:p>
            <a:pPr marL="342900" indent="-342900" algn="l">
              <a:buFont typeface="+mj-lt"/>
              <a:buAutoNum type="arabicPeriod"/>
            </a:pPr>
            <a:r>
              <a:rPr lang="en-US" dirty="0"/>
              <a:t>Record the starting positions of each repeated block.</a:t>
            </a:r>
          </a:p>
          <a:p>
            <a:pPr marL="342900" indent="-342900" algn="l">
              <a:buFont typeface="+mj-lt"/>
              <a:buAutoNum type="arabicPeriod"/>
            </a:pPr>
            <a:r>
              <a:rPr lang="en-US" dirty="0"/>
              <a:t>Compute the distances (differences in positions). </a:t>
            </a:r>
          </a:p>
          <a:p>
            <a:pPr marL="342900" indent="-342900" algn="l">
              <a:buFont typeface="+mj-lt"/>
              <a:buAutoNum type="arabicPeriod"/>
            </a:pPr>
            <a:r>
              <a:rPr lang="en-US" dirty="0"/>
              <a:t>List all factors of each distance. </a:t>
            </a:r>
          </a:p>
          <a:p>
            <a:pPr marL="342900" indent="-342900" algn="l">
              <a:buFont typeface="+mj-lt"/>
              <a:buAutoNum type="arabicPeriod"/>
            </a:pPr>
            <a:r>
              <a:rPr lang="en-US" dirty="0"/>
              <a:t>Based on these factors, propose 1–2 plausible key lengths.</a:t>
            </a:r>
          </a:p>
          <a:p>
            <a:pPr algn="l"/>
            <a:r>
              <a:rPr lang="en-US" b="1" u="sng" dirty="0"/>
              <a:t>ANSWER:</a:t>
            </a:r>
          </a:p>
          <a:p>
            <a:pPr algn="l"/>
            <a:r>
              <a:rPr lang="en-US" b="1" dirty="0"/>
              <a:t>Repeated 3-letter blocks:</a:t>
            </a:r>
            <a:endParaRPr lang="en-US" dirty="0"/>
          </a:p>
          <a:p>
            <a:pPr lvl="0" algn="l"/>
            <a:r>
              <a:rPr lang="en-US" b="1" dirty="0"/>
              <a:t>QWB</a:t>
            </a:r>
            <a:r>
              <a:rPr lang="en-US" dirty="0"/>
              <a:t> appears at positions starting 4, 9, 17 </a:t>
            </a:r>
            <a:r>
              <a:rPr lang="en-US" dirty="0">
                <a:sym typeface="Wingdings" panose="05000000000000000000" pitchFamily="2" charset="2"/>
              </a:rPr>
              <a:t>Distances of 5, 8, and 13 (first QWB to the third)</a:t>
            </a:r>
            <a:endParaRPr lang="en-US" dirty="0"/>
          </a:p>
          <a:p>
            <a:pPr lvl="0" algn="l"/>
            <a:r>
              <a:rPr lang="en-US" b="1" dirty="0"/>
              <a:t>WBO</a:t>
            </a:r>
            <a:r>
              <a:rPr lang="en-US" dirty="0"/>
              <a:t> appears at positions starting 5, 10, 18 </a:t>
            </a:r>
            <a:r>
              <a:rPr lang="en-US" dirty="0">
                <a:sym typeface="Wingdings" panose="05000000000000000000" pitchFamily="2" charset="2"/>
              </a:rPr>
              <a:t> Distances of 5, 8, and 13 (first WBO to the third)</a:t>
            </a:r>
            <a:endParaRPr lang="en-US" dirty="0"/>
          </a:p>
          <a:p>
            <a:pPr algn="l"/>
            <a:r>
              <a:rPr lang="en-US" dirty="0"/>
              <a:t>So the repeated blocks are: </a:t>
            </a:r>
            <a:r>
              <a:rPr lang="en-US" b="1" dirty="0"/>
              <a:t>QWB</a:t>
            </a:r>
            <a:r>
              <a:rPr lang="en-US" dirty="0"/>
              <a:t> and </a:t>
            </a:r>
            <a:r>
              <a:rPr lang="en-US" b="1" dirty="0"/>
              <a:t>WBO</a:t>
            </a:r>
            <a:r>
              <a:rPr lang="en-US" dirty="0"/>
              <a:t>.</a:t>
            </a:r>
          </a:p>
          <a:p>
            <a:pPr algn="l"/>
            <a:r>
              <a:rPr lang="en-US" dirty="0"/>
              <a:t>Factors of each distance:  5: 1, and 5 // 8:  1, 2, 4, 8 // 13: 1, 13</a:t>
            </a:r>
          </a:p>
          <a:p>
            <a:pPr algn="l"/>
            <a:r>
              <a:rPr lang="en-US" dirty="0"/>
              <a:t>Reasonable guesses for key length: 5, 8 and 13</a:t>
            </a:r>
          </a:p>
          <a:p>
            <a:pPr algn="l"/>
            <a:r>
              <a:rPr lang="en-US" dirty="0"/>
              <a:t>For shorter ciphertext lengths such as this one, we’d probably favor shorter key lengths, so we’d probably start our exploration using key lengths of 5 and 8. </a:t>
            </a:r>
          </a:p>
          <a:p>
            <a:pPr algn="l"/>
            <a:endParaRPr lang="en-US" dirty="0"/>
          </a:p>
          <a:p>
            <a:pPr algn="l"/>
            <a:endParaRPr lang="en-US" sz="1100" dirty="0"/>
          </a:p>
        </p:txBody>
      </p:sp>
    </p:spTree>
    <p:extLst>
      <p:ext uri="{BB962C8B-B14F-4D97-AF65-F5344CB8AC3E}">
        <p14:creationId xmlns:p14="http://schemas.microsoft.com/office/powerpoint/2010/main" val="17552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B2911-CF3C-C6E5-9063-563F5A5E6FA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8BEE61B-4E3F-B060-E2AD-ABA31FD38FB2}"/>
              </a:ext>
            </a:extLst>
          </p:cNvPr>
          <p:cNvSpPr>
            <a:spLocks noGrp="1"/>
          </p:cNvSpPr>
          <p:nvPr>
            <p:ph type="title"/>
          </p:nvPr>
        </p:nvSpPr>
        <p:spPr>
          <a:xfrm>
            <a:off x="961451" y="228600"/>
            <a:ext cx="10269097" cy="401779"/>
          </a:xfrm>
        </p:spPr>
        <p:txBody>
          <a:bodyPr anchor="b">
            <a:normAutofit fontScale="90000"/>
          </a:bodyPr>
          <a:lstStyle/>
          <a:p>
            <a:r>
              <a:rPr lang="en-US" dirty="0"/>
              <a:t>Example</a:t>
            </a:r>
            <a:r>
              <a:rPr lang="en-US"/>
              <a:t>: Cryptanalysis </a:t>
            </a:r>
            <a:r>
              <a:rPr lang="en-US" dirty="0"/>
              <a:t>of </a:t>
            </a:r>
            <a:r>
              <a:rPr lang="en-US"/>
              <a:t>a Vigenere </a:t>
            </a:r>
            <a:r>
              <a:rPr lang="en-US" dirty="0"/>
              <a:t>ciphertext</a:t>
            </a:r>
          </a:p>
        </p:txBody>
      </p:sp>
      <p:sp>
        <p:nvSpPr>
          <p:cNvPr id="3" name="Content Placeholder 2">
            <a:extLst>
              <a:ext uri="{FF2B5EF4-FFF2-40B4-BE49-F238E27FC236}">
                <a16:creationId xmlns:a16="http://schemas.microsoft.com/office/drawing/2014/main" id="{AC74B248-BA91-5B27-DB1A-B77168EB87C1}"/>
              </a:ext>
            </a:extLst>
          </p:cNvPr>
          <p:cNvSpPr>
            <a:spLocks noGrp="1"/>
          </p:cNvSpPr>
          <p:nvPr>
            <p:ph sz="quarter" idx="13"/>
          </p:nvPr>
        </p:nvSpPr>
        <p:spPr>
          <a:xfrm>
            <a:off x="304800" y="876300"/>
            <a:ext cx="10269096" cy="2171700"/>
          </a:xfrm>
        </p:spPr>
        <p:txBody>
          <a:bodyPr>
            <a:normAutofit/>
          </a:bodyPr>
          <a:lstStyle/>
          <a:p>
            <a:pPr algn="l"/>
            <a:r>
              <a:rPr lang="en-US" dirty="0"/>
              <a:t>In lecture we will go over the example as discussed on pages 70-73 of the Bauer text. We will determine the key word length – and the keyword itself – for the ciphertext shown below. </a:t>
            </a:r>
          </a:p>
          <a:p>
            <a:pPr algn="l"/>
            <a:r>
              <a:rPr lang="en-US" dirty="0"/>
              <a:t>Be sure that you understand how it is worked as you may be asked about it on homework and tests</a:t>
            </a:r>
            <a:r>
              <a:rPr lang="en-US"/>
              <a:t>. </a:t>
            </a:r>
          </a:p>
          <a:p>
            <a:pPr marL="285750" indent="-285750" algn="l">
              <a:buFontTx/>
              <a:buChar char="-"/>
            </a:pPr>
            <a:r>
              <a:rPr lang="en-US"/>
              <a:t>You do NOT need to worry about calculating IC, or working  out detailed Kasiski patterns. But you must know how to </a:t>
            </a:r>
            <a:r>
              <a:rPr lang="en-US" u="sng"/>
              <a:t>interpret</a:t>
            </a:r>
            <a:r>
              <a:rPr lang="en-US"/>
              <a:t> them. </a:t>
            </a:r>
          </a:p>
          <a:p>
            <a:pPr algn="l"/>
            <a:r>
              <a:rPr lang="en-US"/>
              <a:t>See the next slide for notes…</a:t>
            </a:r>
          </a:p>
          <a:p>
            <a:pPr algn="l"/>
            <a:endParaRPr lang="en-US"/>
          </a:p>
          <a:p>
            <a:pPr marL="285750" indent="-285750" algn="l">
              <a:buFontTx/>
              <a:buChar char="-"/>
            </a:pPr>
            <a:endParaRPr lang="en-US"/>
          </a:p>
          <a:p>
            <a:pPr marL="285750" indent="-285750" algn="l">
              <a:buFontTx/>
              <a:buChar char="-"/>
            </a:pPr>
            <a:endParaRPr lang="en-US" dirty="0"/>
          </a:p>
        </p:txBody>
      </p:sp>
      <p:pic>
        <p:nvPicPr>
          <p:cNvPr id="3074" name="Picture 2" descr="Genesis | Yale Bible Study">
            <a:extLst>
              <a:ext uri="{FF2B5EF4-FFF2-40B4-BE49-F238E27FC236}">
                <a16:creationId xmlns:a16="http://schemas.microsoft.com/office/drawing/2014/main" id="{71DECCBB-4EA3-AF81-DA4E-F83E8E898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865" y="5176323"/>
            <a:ext cx="2399348" cy="167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595CC5D-7AAC-779F-3CFF-4F58514D19CA}"/>
              </a:ext>
            </a:extLst>
          </p:cNvPr>
          <p:cNvSpPr txBox="1"/>
          <p:nvPr/>
        </p:nvSpPr>
        <p:spPr>
          <a:xfrm>
            <a:off x="914400" y="2895600"/>
            <a:ext cx="8763000"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latin typeface="Courier New" panose="02070309020205020404" pitchFamily="49" charset="0"/>
                <a:cs typeface="Courier New" panose="02070309020205020404" pitchFamily="49" charset="0"/>
              </a:rPr>
              <a:t>IZPHY XLZZP SCULA TLNQV FEDEP QYOEB SMMOA AVTSZ VQATL LTZSZ</a:t>
            </a:r>
          </a:p>
          <a:p>
            <a:r>
              <a:rPr lang="en-US" dirty="0">
                <a:latin typeface="Courier New" panose="02070309020205020404" pitchFamily="49" charset="0"/>
                <a:cs typeface="Courier New" panose="02070309020205020404" pitchFamily="49" charset="0"/>
              </a:rPr>
              <a:t>AKXHO OIZPS MBLLV PZCNE EDBTQ DLMFZ ZFTVZ LHLVP MBUMA VMMXG</a:t>
            </a:r>
          </a:p>
          <a:p>
            <a:r>
              <a:rPr lang="en-US" dirty="0">
                <a:latin typeface="Courier New" panose="02070309020205020404" pitchFamily="49" charset="0"/>
                <a:cs typeface="Courier New" panose="02070309020205020404" pitchFamily="49" charset="0"/>
              </a:rPr>
              <a:t>FHFEP QFFVX OQTUR SRGDP IFMBU EIGMR AFVOE CBTQF VYOCM FTSCH</a:t>
            </a:r>
          </a:p>
          <a:p>
            <a:r>
              <a:rPr lang="en-US" dirty="0">
                <a:latin typeface="Courier New" panose="02070309020205020404" pitchFamily="49" charset="0"/>
                <a:cs typeface="Courier New" panose="02070309020205020404" pitchFamily="49" charset="0"/>
              </a:rPr>
              <a:t>ROOAP GVGTS QYRCI MHQZA YHYXG LZPQB FYEOM ZFCKB LWBTQ UIHUY</a:t>
            </a:r>
          </a:p>
          <a:p>
            <a:r>
              <a:rPr lang="en-US" dirty="0">
                <a:latin typeface="Courier New" panose="02070309020205020404" pitchFamily="49" charset="0"/>
                <a:cs typeface="Courier New" panose="02070309020205020404" pitchFamily="49" charset="0"/>
              </a:rPr>
              <a:t>LRDCD PHPVO QVVPA DBMWS ELOSM PDCMX OFBFT SDTNL VPTSG EANMP</a:t>
            </a:r>
          </a:p>
          <a:p>
            <a:r>
              <a:rPr lang="en-US" dirty="0">
                <a:latin typeface="Courier New" panose="02070309020205020404" pitchFamily="49" charset="0"/>
                <a:cs typeface="Courier New" panose="02070309020205020404" pitchFamily="49" charset="0"/>
              </a:rPr>
              <a:t>MHKAE PIEFC WMHPO MDRVG OQMPQ BTAEC CNUAJ TNOIR XODBN RAIAF</a:t>
            </a:r>
          </a:p>
          <a:p>
            <a:r>
              <a:rPr lang="en-US" dirty="0">
                <a:latin typeface="Courier New" panose="02070309020205020404" pitchFamily="49" charset="0"/>
                <a:cs typeface="Courier New" panose="02070309020205020404" pitchFamily="49" charset="0"/>
              </a:rPr>
              <a:t>UPHTK TFIIG EOMHQ FPPAJ BAWSV ITSMI MMFYT SMFDS VHFWQ RQ</a:t>
            </a:r>
          </a:p>
        </p:txBody>
      </p:sp>
    </p:spTree>
    <p:extLst>
      <p:ext uri="{BB962C8B-B14F-4D97-AF65-F5344CB8AC3E}">
        <p14:creationId xmlns:p14="http://schemas.microsoft.com/office/powerpoint/2010/main" val="2755650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9E60A-E642-6EE9-B0BF-AD6B7E1003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ACF0644-D83D-0DBA-2B98-CDFBBD0E34BC}"/>
              </a:ext>
            </a:extLst>
          </p:cNvPr>
          <p:cNvSpPr>
            <a:spLocks noGrp="1"/>
          </p:cNvSpPr>
          <p:nvPr>
            <p:ph type="title"/>
          </p:nvPr>
        </p:nvSpPr>
        <p:spPr>
          <a:xfrm>
            <a:off x="152401" y="457200"/>
            <a:ext cx="6781799" cy="401779"/>
          </a:xfrm>
        </p:spPr>
        <p:txBody>
          <a:bodyPr anchor="b">
            <a:normAutofit fontScale="90000"/>
          </a:bodyPr>
          <a:lstStyle/>
          <a:p>
            <a:r>
              <a:rPr lang="en-US" dirty="0"/>
              <a:t>Example</a:t>
            </a:r>
            <a:r>
              <a:rPr lang="en-US"/>
              <a:t>: Cryptanalysis </a:t>
            </a:r>
            <a:r>
              <a:rPr lang="en-US" dirty="0"/>
              <a:t>of </a:t>
            </a:r>
            <a:r>
              <a:rPr lang="en-US"/>
              <a:t>a Vigenere Ciphertext </a:t>
            </a:r>
            <a:br>
              <a:rPr lang="en-US"/>
            </a:br>
            <a:r>
              <a:rPr lang="en-US"/>
              <a:t>(Bauer p. 70-73)</a:t>
            </a:r>
            <a:endParaRPr lang="en-US" dirty="0"/>
          </a:p>
        </p:txBody>
      </p:sp>
      <p:sp>
        <p:nvSpPr>
          <p:cNvPr id="3" name="Content Placeholder 2">
            <a:extLst>
              <a:ext uri="{FF2B5EF4-FFF2-40B4-BE49-F238E27FC236}">
                <a16:creationId xmlns:a16="http://schemas.microsoft.com/office/drawing/2014/main" id="{D660D01D-3C9C-5D5F-D3E9-97280FA2009A}"/>
              </a:ext>
            </a:extLst>
          </p:cNvPr>
          <p:cNvSpPr>
            <a:spLocks noGrp="1"/>
          </p:cNvSpPr>
          <p:nvPr>
            <p:ph sz="quarter" idx="13"/>
          </p:nvPr>
        </p:nvSpPr>
        <p:spPr>
          <a:xfrm>
            <a:off x="173372" y="858978"/>
            <a:ext cx="6913227" cy="5846621"/>
          </a:xfrm>
        </p:spPr>
        <p:txBody>
          <a:bodyPr>
            <a:normAutofit fontScale="85000" lnSpcReduction="10000"/>
          </a:bodyPr>
          <a:lstStyle/>
          <a:p>
            <a:pPr algn="l"/>
            <a:r>
              <a:rPr lang="en-US" sz="1100" b="1"/>
              <a:t>Important:  </a:t>
            </a:r>
            <a:r>
              <a:rPr lang="en-US" sz="1100"/>
              <a:t>Unofrtunately, Bauer (and in fact most texts) does NOT do a good job of explaining the method. In addition to going through the example in lecture, I am including a few clarifications here. </a:t>
            </a:r>
          </a:p>
          <a:p>
            <a:pPr algn="l"/>
            <a:r>
              <a:rPr lang="en-US" sz="1100"/>
              <a:t>Assuming a keyword of 8 letters, convert the ciphertext into 8 columns:  </a:t>
            </a:r>
            <a:r>
              <a:rPr lang="en-US" sz="1100">
                <a:sym typeface="Wingdings" panose="05000000000000000000" pitchFamily="2" charset="2"/>
              </a:rPr>
              <a:t>We create a table of 8 columns. We then write out the ciphertext along the first row, and move to the second row when we finish the 8 columns. So row 1: I Z P H Y X L Z,  Row 2: Z P S C U L A T. When done we end up with with the table seen on the </a:t>
            </a:r>
            <a:r>
              <a:rPr lang="en-US" sz="1100" u="sng">
                <a:sym typeface="Wingdings" panose="05000000000000000000" pitchFamily="2" charset="2"/>
              </a:rPr>
              <a:t>left </a:t>
            </a:r>
            <a:r>
              <a:rPr lang="en-US" sz="1100">
                <a:sym typeface="Wingdings" panose="05000000000000000000" pitchFamily="2" charset="2"/>
              </a:rPr>
              <a:t>in Table 2.2.  </a:t>
            </a:r>
          </a:p>
          <a:p>
            <a:pPr algn="l"/>
            <a:r>
              <a:rPr lang="en-US" sz="1100">
                <a:sym typeface="Wingdings" panose="05000000000000000000" pitchFamily="2" charset="2"/>
              </a:rPr>
              <a:t>Key Point: All letters in column 1 (I, Z, L, P, etc) are enciphered by the same alphabet. All letters in column 2 (Z, P, N, etc) are enciphered by the same alphabet. </a:t>
            </a:r>
            <a:endParaRPr lang="en-US" sz="1100"/>
          </a:p>
          <a:p>
            <a:pPr algn="l"/>
            <a:r>
              <a:rPr lang="en-US" sz="1100" b="1"/>
              <a:t>Most Frequent Letters:</a:t>
            </a:r>
          </a:p>
          <a:p>
            <a:pPr algn="l"/>
            <a:r>
              <a:rPr lang="en-US" sz="1100"/>
              <a:t>In the Table 2.2 (</a:t>
            </a:r>
            <a:r>
              <a:rPr lang="en-US" sz="1100" u="sng"/>
              <a:t>right</a:t>
            </a:r>
            <a:r>
              <a:rPr lang="en-US" sz="1100"/>
              <a:t> side), do NOT look for the three most frequent letters. Start with the most frequent letter and assume it is an E. (It won’t always be, but relatively often it will!)  For column 1, assume that “M”  is encoding the plaintext ‘e’. If that is the case, which letter is encoding the </a:t>
            </a:r>
            <a:r>
              <a:rPr lang="en-US" sz="1100" u="sng"/>
              <a:t>second</a:t>
            </a:r>
            <a:r>
              <a:rPr lang="en-US" sz="1100"/>
              <a:t> most common English letter (T)?  To do this, we need to calculate the </a:t>
            </a:r>
            <a:r>
              <a:rPr lang="en-US" sz="1100" u="sng"/>
              <a:t>shift</a:t>
            </a:r>
            <a:r>
              <a:rPr lang="en-US" sz="1100"/>
              <a:t>.  If M is ‘e’, then N is ‘f’, O is ‘g’, and so on. Continuing on, we see that the letter encoding ‘t’ is “B”. The expected third most common letter in English is “A”, we say: “Well, if M is encoding ‘e’, which letter encodes ‘a’? We look at the shift and see that this would be the letter “I”.  We add up the frequency of these three letters: 11 + 6 + 4 to get 21.</a:t>
            </a:r>
          </a:p>
          <a:p>
            <a:pPr algn="l"/>
            <a:r>
              <a:rPr lang="en-US" sz="1100" b="1"/>
              <a:t>Determining the Key Word</a:t>
            </a:r>
          </a:p>
          <a:p>
            <a:pPr algn="l"/>
            <a:r>
              <a:rPr lang="en-US" sz="1100"/>
              <a:t>Not difficult – but Bauer really doesn’t explain this very well at all! To get the keyword, for each column, determine what the plaintext letter for "A" is.  </a:t>
            </a:r>
          </a:p>
          <a:p>
            <a:pPr marL="171450" indent="-171450" algn="l">
              <a:buFontTx/>
              <a:buChar char="-"/>
            </a:pPr>
            <a:r>
              <a:rPr lang="en-US" sz="1100"/>
              <a:t>For column 1, the highest 3-letter sum happens when M represents E. In this case, then the letter representing ciphertext "</a:t>
            </a:r>
            <a:r>
              <a:rPr lang="en-US" sz="1100" u="sng"/>
              <a:t>A</a:t>
            </a:r>
            <a:r>
              <a:rPr lang="en-US" sz="1100"/>
              <a:t>" is I.</a:t>
            </a:r>
          </a:p>
          <a:p>
            <a:pPr marL="171450" indent="-171450" algn="l">
              <a:buFontTx/>
              <a:buChar char="-"/>
            </a:pPr>
            <a:r>
              <a:rPr lang="en-US" sz="1100"/>
              <a:t>For column 2: The highest 3-letter sum happens when Q represents E. In this case, the letter representing ciphertext </a:t>
            </a:r>
            <a:r>
              <a:rPr lang="en-US" sz="1100" u="sng"/>
              <a:t>A</a:t>
            </a:r>
            <a:r>
              <a:rPr lang="en-US" sz="1100"/>
              <a:t> is "M". </a:t>
            </a:r>
          </a:p>
          <a:p>
            <a:pPr marL="171450" indent="-171450" algn="l">
              <a:buFontTx/>
              <a:buChar char="-"/>
            </a:pPr>
            <a:r>
              <a:rPr lang="en-US" sz="1100"/>
              <a:t>For column 3, ciphertext </a:t>
            </a:r>
            <a:r>
              <a:rPr lang="en-US" sz="1100" u="sng"/>
              <a:t>A</a:t>
            </a:r>
            <a:r>
              <a:rPr lang="en-US" sz="1100"/>
              <a:t> is also M.</a:t>
            </a:r>
          </a:p>
          <a:p>
            <a:pPr marL="171450" indent="-171450" algn="l">
              <a:buFontTx/>
              <a:buChar char="-"/>
            </a:pPr>
            <a:r>
              <a:rPr lang="en-US" sz="1100"/>
              <a:t>Column 4: S represents E, so A is represented by O.</a:t>
            </a:r>
          </a:p>
          <a:p>
            <a:pPr marL="171450" indent="-171450" algn="l">
              <a:buFontTx/>
              <a:buChar char="-"/>
            </a:pPr>
            <a:r>
              <a:rPr lang="en-US" sz="1100"/>
              <a:t>5: A represented by R</a:t>
            </a:r>
          </a:p>
          <a:p>
            <a:pPr marL="171450" indent="-171450" algn="l">
              <a:buFontTx/>
              <a:buChar char="-"/>
            </a:pPr>
            <a:r>
              <a:rPr lang="en-US" sz="1100"/>
              <a:t>6: A represented by T</a:t>
            </a:r>
          </a:p>
          <a:p>
            <a:pPr marL="171450" indent="-171450" algn="l">
              <a:buFontTx/>
              <a:buChar char="-"/>
            </a:pPr>
            <a:r>
              <a:rPr lang="en-US" sz="1100"/>
              <a:t>etc: </a:t>
            </a:r>
          </a:p>
          <a:p>
            <a:pPr marL="171450" indent="-171450" algn="l">
              <a:buFontTx/>
              <a:buChar char="-"/>
            </a:pPr>
            <a:r>
              <a:rPr lang="en-US" sz="1600" b="1"/>
              <a:t>We have our keyword!!!!!   </a:t>
            </a:r>
            <a:r>
              <a:rPr lang="en-US" sz="1600" b="1">
                <a:sym typeface="Wingdings" panose="05000000000000000000" pitchFamily="2" charset="2"/>
              </a:rPr>
              <a:t>   </a:t>
            </a:r>
            <a:r>
              <a:rPr lang="en-US" sz="2400" b="1"/>
              <a:t>IMMORTAL</a:t>
            </a:r>
          </a:p>
        </p:txBody>
      </p:sp>
      <p:pic>
        <p:nvPicPr>
          <p:cNvPr id="5" name="Picture 4">
            <a:extLst>
              <a:ext uri="{FF2B5EF4-FFF2-40B4-BE49-F238E27FC236}">
                <a16:creationId xmlns:a16="http://schemas.microsoft.com/office/drawing/2014/main" id="{4AA7E530-27D7-0252-1872-0014BA69C455}"/>
              </a:ext>
            </a:extLst>
          </p:cNvPr>
          <p:cNvPicPr>
            <a:picLocks noChangeAspect="1"/>
          </p:cNvPicPr>
          <p:nvPr/>
        </p:nvPicPr>
        <p:blipFill>
          <a:blip r:embed="rId2"/>
          <a:stretch>
            <a:fillRect/>
          </a:stretch>
        </p:blipFill>
        <p:spPr>
          <a:xfrm>
            <a:off x="7239000" y="0"/>
            <a:ext cx="4953000" cy="6858000"/>
          </a:xfrm>
          <a:prstGeom prst="rect">
            <a:avLst/>
          </a:prstGeom>
        </p:spPr>
      </p:pic>
      <p:cxnSp>
        <p:nvCxnSpPr>
          <p:cNvPr id="8" name="Straight Connector 7">
            <a:extLst>
              <a:ext uri="{FF2B5EF4-FFF2-40B4-BE49-F238E27FC236}">
                <a16:creationId xmlns:a16="http://schemas.microsoft.com/office/drawing/2014/main" id="{B8D07153-11CF-E12B-4EBE-E48881F52224}"/>
              </a:ext>
            </a:extLst>
          </p:cNvPr>
          <p:cNvCxnSpPr>
            <a:cxnSpLocks/>
          </p:cNvCxnSpPr>
          <p:nvPr/>
        </p:nvCxnSpPr>
        <p:spPr>
          <a:xfrm>
            <a:off x="9220200" y="304800"/>
            <a:ext cx="0" cy="655320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0672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D476B-4ED4-F804-4354-B868A10568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E57636F-140F-1834-CDC3-70D7414EB598}"/>
              </a:ext>
            </a:extLst>
          </p:cNvPr>
          <p:cNvSpPr>
            <a:spLocks noGrp="1"/>
          </p:cNvSpPr>
          <p:nvPr>
            <p:ph type="title"/>
          </p:nvPr>
        </p:nvSpPr>
        <p:spPr>
          <a:xfrm>
            <a:off x="3962400" y="228600"/>
            <a:ext cx="7268148" cy="401779"/>
          </a:xfrm>
        </p:spPr>
        <p:txBody>
          <a:bodyPr anchor="b">
            <a:normAutofit fontScale="90000"/>
          </a:bodyPr>
          <a:lstStyle/>
          <a:p>
            <a:r>
              <a:rPr lang="en-US"/>
              <a:t>Deciphering:    Key =  </a:t>
            </a:r>
            <a:r>
              <a:rPr lang="en-US" b="1">
                <a:latin typeface="Courier New" panose="02070309020205020404" pitchFamily="49" charset="0"/>
                <a:cs typeface="Courier New" panose="02070309020205020404" pitchFamily="49" charset="0"/>
              </a:rPr>
              <a:t>IMMORTAL</a:t>
            </a:r>
            <a:endParaRPr lang="en-US" b="1" dirty="0">
              <a:latin typeface="Courier New" panose="02070309020205020404" pitchFamily="49" charset="0"/>
              <a:cs typeface="Courier New" panose="02070309020205020404" pitchFamily="49" charset="0"/>
            </a:endParaRPr>
          </a:p>
        </p:txBody>
      </p:sp>
      <p:sp>
        <p:nvSpPr>
          <p:cNvPr id="3" name="Content Placeholder 2">
            <a:extLst>
              <a:ext uri="{FF2B5EF4-FFF2-40B4-BE49-F238E27FC236}">
                <a16:creationId xmlns:a16="http://schemas.microsoft.com/office/drawing/2014/main" id="{E86CD9B6-4867-DF28-BADE-3E63E29733DB}"/>
              </a:ext>
            </a:extLst>
          </p:cNvPr>
          <p:cNvSpPr>
            <a:spLocks noGrp="1"/>
          </p:cNvSpPr>
          <p:nvPr>
            <p:ph sz="quarter" idx="13"/>
          </p:nvPr>
        </p:nvSpPr>
        <p:spPr>
          <a:xfrm>
            <a:off x="190501" y="228600"/>
            <a:ext cx="3657600" cy="5753100"/>
          </a:xfrm>
        </p:spPr>
        <p:txBody>
          <a:bodyPr>
            <a:normAutofit fontScale="92500" lnSpcReduction="20000"/>
          </a:bodyPr>
          <a:lstStyle/>
          <a:p>
            <a:pPr algn="l"/>
            <a:r>
              <a:rPr lang="en-US" sz="1200"/>
              <a:t>Now that we know the keyword, we can decipher!</a:t>
            </a:r>
          </a:p>
          <a:p>
            <a:pPr algn="l"/>
            <a:r>
              <a:rPr lang="en-US" sz="1200"/>
              <a:t>Let’s do the first few ciphertext characters together:</a:t>
            </a:r>
          </a:p>
          <a:p>
            <a:r>
              <a:rPr lang="en-US">
                <a:highlight>
                  <a:srgbClr val="FFFF00"/>
                </a:highlight>
                <a:latin typeface="Courier New" panose="02070309020205020404" pitchFamily="49" charset="0"/>
                <a:cs typeface="Courier New" panose="02070309020205020404" pitchFamily="49" charset="0"/>
              </a:rPr>
              <a:t>I</a:t>
            </a:r>
            <a:r>
              <a:rPr lang="en-US">
                <a:latin typeface="Courier New" panose="02070309020205020404" pitchFamily="49" charset="0"/>
                <a:cs typeface="Courier New" panose="02070309020205020404" pitchFamily="49" charset="0"/>
              </a:rPr>
              <a:t>ZPHY XLZZP SCULA</a:t>
            </a:r>
          </a:p>
          <a:p>
            <a:pPr marL="285750" indent="-285750" algn="l">
              <a:buFont typeface="Arial" panose="020B0604020202020204" pitchFamily="34" charset="0"/>
              <a:buChar char="•"/>
            </a:pPr>
            <a:r>
              <a:rPr lang="en-US"/>
              <a:t>Ciphertext </a:t>
            </a:r>
            <a:r>
              <a:rPr lang="en-US">
                <a:highlight>
                  <a:srgbClr val="FFFF00"/>
                </a:highlight>
                <a:latin typeface="Courier New" panose="02070309020205020404" pitchFamily="49" charset="0"/>
                <a:cs typeface="Courier New" panose="02070309020205020404" pitchFamily="49" charset="0"/>
              </a:rPr>
              <a:t>I</a:t>
            </a:r>
            <a:r>
              <a:rPr lang="en-US"/>
              <a:t> </a:t>
            </a:r>
            <a:r>
              <a:rPr lang="en-US">
                <a:sym typeface="Wingdings" panose="05000000000000000000" pitchFamily="2" charset="2"/>
              </a:rPr>
              <a:t> The first letter in our keyword “</a:t>
            </a:r>
            <a:r>
              <a:rPr lang="en-US">
                <a:solidFill>
                  <a:srgbClr val="C00000"/>
                </a:solidFill>
                <a:sym typeface="Wingdings" panose="05000000000000000000" pitchFamily="2" charset="2"/>
              </a:rPr>
              <a:t>I</a:t>
            </a:r>
            <a:r>
              <a:rPr lang="en-US">
                <a:sym typeface="Wingdings" panose="05000000000000000000" pitchFamily="2" charset="2"/>
              </a:rPr>
              <a:t>MMORTAL” happens to also be I. (This is just a coincidence). We go across the I-row until we find the ciphertext letter </a:t>
            </a:r>
            <a:r>
              <a:rPr lang="en-US">
                <a:highlight>
                  <a:srgbClr val="FFFF00"/>
                </a:highlight>
                <a:latin typeface="Courier New" panose="02070309020205020404" pitchFamily="49" charset="0"/>
                <a:cs typeface="Courier New" panose="02070309020205020404" pitchFamily="49" charset="0"/>
              </a:rPr>
              <a:t>I</a:t>
            </a:r>
            <a:r>
              <a:rPr lang="en-US">
                <a:sym typeface="Wingdings" panose="05000000000000000000" pitchFamily="2" charset="2"/>
              </a:rPr>
              <a:t>.  It turns out to be the very first character in the row. Look at the top row to find the plaintext letter. This is the letter “A”. </a:t>
            </a:r>
          </a:p>
          <a:p>
            <a:pPr marL="285750" indent="-285750" algn="l">
              <a:buFont typeface="Arial" panose="020B0604020202020204" pitchFamily="34" charset="0"/>
              <a:buChar char="•"/>
            </a:pPr>
            <a:r>
              <a:rPr lang="en-US">
                <a:sym typeface="Wingdings" panose="05000000000000000000" pitchFamily="2" charset="2"/>
              </a:rPr>
              <a:t>Ciphertext Z  We now use the 2</a:t>
            </a:r>
            <a:r>
              <a:rPr lang="en-US" baseline="30000">
                <a:sym typeface="Wingdings" panose="05000000000000000000" pitchFamily="2" charset="2"/>
              </a:rPr>
              <a:t>nd</a:t>
            </a:r>
            <a:r>
              <a:rPr lang="en-US">
                <a:sym typeface="Wingdings" panose="05000000000000000000" pitchFamily="2" charset="2"/>
              </a:rPr>
              <a:t> letter in our key. This is the (first) M in I</a:t>
            </a:r>
            <a:r>
              <a:rPr lang="en-US">
                <a:solidFill>
                  <a:srgbClr val="C00000"/>
                </a:solidFill>
                <a:sym typeface="Wingdings" panose="05000000000000000000" pitchFamily="2" charset="2"/>
              </a:rPr>
              <a:t>M</a:t>
            </a:r>
            <a:r>
              <a:rPr lang="en-US">
                <a:sym typeface="Wingdings" panose="05000000000000000000" pitchFamily="2" charset="2"/>
              </a:rPr>
              <a:t>MORTAL, we go across the M-row until we find the ciphertext Z. Then we read off the top row and see it corresponds to the plaintext letter “N”. </a:t>
            </a:r>
          </a:p>
          <a:p>
            <a:pPr marL="285750" indent="-285750" algn="l">
              <a:buFont typeface="Arial" panose="020B0604020202020204" pitchFamily="34" charset="0"/>
              <a:buChar char="•"/>
            </a:pPr>
            <a:r>
              <a:rPr lang="en-US">
                <a:sym typeface="Wingdings" panose="05000000000000000000" pitchFamily="2" charset="2"/>
              </a:rPr>
              <a:t>Ciphertext P  We now use the 3</a:t>
            </a:r>
            <a:r>
              <a:rPr lang="en-US" baseline="30000">
                <a:sym typeface="Wingdings" panose="05000000000000000000" pitchFamily="2" charset="2"/>
              </a:rPr>
              <a:t>rd</a:t>
            </a:r>
            <a:r>
              <a:rPr lang="en-US">
                <a:sym typeface="Wingdings" panose="05000000000000000000" pitchFamily="2" charset="2"/>
              </a:rPr>
              <a:t> letter in our key, whish is the (second) M in IM</a:t>
            </a:r>
            <a:r>
              <a:rPr lang="en-US">
                <a:solidFill>
                  <a:srgbClr val="C00000"/>
                </a:solidFill>
                <a:sym typeface="Wingdings" panose="05000000000000000000" pitchFamily="2" charset="2"/>
              </a:rPr>
              <a:t>M</a:t>
            </a:r>
            <a:r>
              <a:rPr lang="en-US">
                <a:sym typeface="Wingdings" panose="05000000000000000000" pitchFamily="2" charset="2"/>
              </a:rPr>
              <a:t>ORTAL, we go across the M-row until we find P. Then we read off the top row and see it corresponds to the plaintext letter “D”. </a:t>
            </a:r>
          </a:p>
          <a:p>
            <a:pPr marL="285750" indent="-285750" algn="l">
              <a:buFont typeface="Arial" panose="020B0604020202020204" pitchFamily="34" charset="0"/>
              <a:buChar char="•"/>
            </a:pPr>
            <a:r>
              <a:rPr lang="en-US" dirty="0">
                <a:sym typeface="Wingdings" panose="05000000000000000000" pitchFamily="2" charset="2"/>
              </a:rPr>
              <a:t>So far we have: “</a:t>
            </a:r>
            <a:r>
              <a:rPr lang="en-US" b="1">
                <a:latin typeface="Courier New" panose="02070309020205020404" pitchFamily="49" charset="0"/>
                <a:cs typeface="Courier New" panose="02070309020205020404" pitchFamily="49" charset="0"/>
                <a:sym typeface="Wingdings" panose="05000000000000000000" pitchFamily="2" charset="2"/>
              </a:rPr>
              <a:t>AND…</a:t>
            </a:r>
            <a:r>
              <a:rPr lang="en-US">
                <a:sym typeface="Wingdings" panose="05000000000000000000" pitchFamily="2" charset="2"/>
              </a:rPr>
              <a:t>”</a:t>
            </a:r>
            <a:endParaRPr lang="en-US" dirty="0">
              <a:sym typeface="Wingdings" panose="05000000000000000000" pitchFamily="2" charset="2"/>
            </a:endParaRPr>
          </a:p>
          <a:p>
            <a:pPr marL="285750" indent="-285750" algn="l">
              <a:buFont typeface="Arial" panose="020B0604020202020204" pitchFamily="34" charset="0"/>
              <a:buChar char="•"/>
            </a:pPr>
            <a:r>
              <a:rPr lang="en-US" dirty="0">
                <a:sym typeface="Wingdings" panose="05000000000000000000" pitchFamily="2" charset="2"/>
              </a:rPr>
              <a:t>Exercise: </a:t>
            </a:r>
          </a:p>
          <a:p>
            <a:pPr marL="514350" lvl="1" indent="-285750" algn="l">
              <a:buFont typeface="Arial" panose="020B0604020202020204" pitchFamily="34" charset="0"/>
              <a:buChar char="•"/>
            </a:pPr>
            <a:r>
              <a:rPr lang="en-US" dirty="0">
                <a:sym typeface="Wingdings" panose="05000000000000000000" pitchFamily="2" charset="2"/>
              </a:rPr>
              <a:t>Repeat for the next few characters HYX</a:t>
            </a:r>
          </a:p>
          <a:p>
            <a:pPr marL="285750" indent="-285750" algn="l">
              <a:buFont typeface="Arial" panose="020B0604020202020204" pitchFamily="34" charset="0"/>
              <a:buChar char="•"/>
            </a:pPr>
            <a:endParaRPr lang="en-US" dirty="0"/>
          </a:p>
          <a:p>
            <a:pPr algn="l"/>
            <a:endParaRPr lang="en-US" dirty="0"/>
          </a:p>
          <a:p>
            <a:pPr algn="l"/>
            <a:endParaRPr lang="en-US" dirty="0"/>
          </a:p>
          <a:p>
            <a:pPr marL="285750" indent="-285750" algn="l">
              <a:buFontTx/>
              <a:buChar char="-"/>
            </a:pPr>
            <a:endParaRPr lang="en-US" dirty="0"/>
          </a:p>
          <a:p>
            <a:pPr marL="285750" indent="-285750" algn="l">
              <a:buFontTx/>
              <a:buChar char="-"/>
            </a:pPr>
            <a:endParaRPr lang="en-US" dirty="0"/>
          </a:p>
        </p:txBody>
      </p:sp>
      <p:graphicFrame>
        <p:nvGraphicFramePr>
          <p:cNvPr id="2" name="Table 1">
            <a:extLst>
              <a:ext uri="{FF2B5EF4-FFF2-40B4-BE49-F238E27FC236}">
                <a16:creationId xmlns:a16="http://schemas.microsoft.com/office/drawing/2014/main" id="{C789080A-780D-26A9-4540-A5D36A312852}"/>
              </a:ext>
            </a:extLst>
          </p:cNvPr>
          <p:cNvGraphicFramePr>
            <a:graphicFrameLocks noGrp="1"/>
          </p:cNvGraphicFramePr>
          <p:nvPr>
            <p:extLst>
              <p:ext uri="{D42A27DB-BD31-4B8C-83A1-F6EECF244321}">
                <p14:modId xmlns:p14="http://schemas.microsoft.com/office/powerpoint/2010/main" val="2648838289"/>
              </p:ext>
            </p:extLst>
          </p:nvPr>
        </p:nvGraphicFramePr>
        <p:xfrm>
          <a:off x="4114800" y="876300"/>
          <a:ext cx="7948692" cy="3920886"/>
        </p:xfrm>
        <a:graphic>
          <a:graphicData uri="http://schemas.openxmlformats.org/drawingml/2006/table">
            <a:tbl>
              <a:tblPr>
                <a:tableStyleId>{5C22544A-7EE6-4342-B048-85BDC9FD1C3A}</a:tableStyleId>
              </a:tblPr>
              <a:tblGrid>
                <a:gridCol w="294396">
                  <a:extLst>
                    <a:ext uri="{9D8B030D-6E8A-4147-A177-3AD203B41FA5}">
                      <a16:colId xmlns:a16="http://schemas.microsoft.com/office/drawing/2014/main" val="4183381947"/>
                    </a:ext>
                  </a:extLst>
                </a:gridCol>
                <a:gridCol w="294396">
                  <a:extLst>
                    <a:ext uri="{9D8B030D-6E8A-4147-A177-3AD203B41FA5}">
                      <a16:colId xmlns:a16="http://schemas.microsoft.com/office/drawing/2014/main" val="1204049965"/>
                    </a:ext>
                  </a:extLst>
                </a:gridCol>
                <a:gridCol w="294396">
                  <a:extLst>
                    <a:ext uri="{9D8B030D-6E8A-4147-A177-3AD203B41FA5}">
                      <a16:colId xmlns:a16="http://schemas.microsoft.com/office/drawing/2014/main" val="2443081028"/>
                    </a:ext>
                  </a:extLst>
                </a:gridCol>
                <a:gridCol w="294396">
                  <a:extLst>
                    <a:ext uri="{9D8B030D-6E8A-4147-A177-3AD203B41FA5}">
                      <a16:colId xmlns:a16="http://schemas.microsoft.com/office/drawing/2014/main" val="2596521485"/>
                    </a:ext>
                  </a:extLst>
                </a:gridCol>
                <a:gridCol w="294396">
                  <a:extLst>
                    <a:ext uri="{9D8B030D-6E8A-4147-A177-3AD203B41FA5}">
                      <a16:colId xmlns:a16="http://schemas.microsoft.com/office/drawing/2014/main" val="3810095009"/>
                    </a:ext>
                  </a:extLst>
                </a:gridCol>
                <a:gridCol w="294396">
                  <a:extLst>
                    <a:ext uri="{9D8B030D-6E8A-4147-A177-3AD203B41FA5}">
                      <a16:colId xmlns:a16="http://schemas.microsoft.com/office/drawing/2014/main" val="3502721158"/>
                    </a:ext>
                  </a:extLst>
                </a:gridCol>
                <a:gridCol w="294396">
                  <a:extLst>
                    <a:ext uri="{9D8B030D-6E8A-4147-A177-3AD203B41FA5}">
                      <a16:colId xmlns:a16="http://schemas.microsoft.com/office/drawing/2014/main" val="670826199"/>
                    </a:ext>
                  </a:extLst>
                </a:gridCol>
                <a:gridCol w="294396">
                  <a:extLst>
                    <a:ext uri="{9D8B030D-6E8A-4147-A177-3AD203B41FA5}">
                      <a16:colId xmlns:a16="http://schemas.microsoft.com/office/drawing/2014/main" val="3225034177"/>
                    </a:ext>
                  </a:extLst>
                </a:gridCol>
                <a:gridCol w="294396">
                  <a:extLst>
                    <a:ext uri="{9D8B030D-6E8A-4147-A177-3AD203B41FA5}">
                      <a16:colId xmlns:a16="http://schemas.microsoft.com/office/drawing/2014/main" val="188928240"/>
                    </a:ext>
                  </a:extLst>
                </a:gridCol>
                <a:gridCol w="294396">
                  <a:extLst>
                    <a:ext uri="{9D8B030D-6E8A-4147-A177-3AD203B41FA5}">
                      <a16:colId xmlns:a16="http://schemas.microsoft.com/office/drawing/2014/main" val="2794298631"/>
                    </a:ext>
                  </a:extLst>
                </a:gridCol>
                <a:gridCol w="294396">
                  <a:extLst>
                    <a:ext uri="{9D8B030D-6E8A-4147-A177-3AD203B41FA5}">
                      <a16:colId xmlns:a16="http://schemas.microsoft.com/office/drawing/2014/main" val="1644606229"/>
                    </a:ext>
                  </a:extLst>
                </a:gridCol>
                <a:gridCol w="294396">
                  <a:extLst>
                    <a:ext uri="{9D8B030D-6E8A-4147-A177-3AD203B41FA5}">
                      <a16:colId xmlns:a16="http://schemas.microsoft.com/office/drawing/2014/main" val="2211789977"/>
                    </a:ext>
                  </a:extLst>
                </a:gridCol>
                <a:gridCol w="294396">
                  <a:extLst>
                    <a:ext uri="{9D8B030D-6E8A-4147-A177-3AD203B41FA5}">
                      <a16:colId xmlns:a16="http://schemas.microsoft.com/office/drawing/2014/main" val="2237753111"/>
                    </a:ext>
                  </a:extLst>
                </a:gridCol>
                <a:gridCol w="294396">
                  <a:extLst>
                    <a:ext uri="{9D8B030D-6E8A-4147-A177-3AD203B41FA5}">
                      <a16:colId xmlns:a16="http://schemas.microsoft.com/office/drawing/2014/main" val="3445081551"/>
                    </a:ext>
                  </a:extLst>
                </a:gridCol>
                <a:gridCol w="294396">
                  <a:extLst>
                    <a:ext uri="{9D8B030D-6E8A-4147-A177-3AD203B41FA5}">
                      <a16:colId xmlns:a16="http://schemas.microsoft.com/office/drawing/2014/main" val="1348393440"/>
                    </a:ext>
                  </a:extLst>
                </a:gridCol>
                <a:gridCol w="294396">
                  <a:extLst>
                    <a:ext uri="{9D8B030D-6E8A-4147-A177-3AD203B41FA5}">
                      <a16:colId xmlns:a16="http://schemas.microsoft.com/office/drawing/2014/main" val="2470911493"/>
                    </a:ext>
                  </a:extLst>
                </a:gridCol>
                <a:gridCol w="294396">
                  <a:extLst>
                    <a:ext uri="{9D8B030D-6E8A-4147-A177-3AD203B41FA5}">
                      <a16:colId xmlns:a16="http://schemas.microsoft.com/office/drawing/2014/main" val="1391353569"/>
                    </a:ext>
                  </a:extLst>
                </a:gridCol>
                <a:gridCol w="294396">
                  <a:extLst>
                    <a:ext uri="{9D8B030D-6E8A-4147-A177-3AD203B41FA5}">
                      <a16:colId xmlns:a16="http://schemas.microsoft.com/office/drawing/2014/main" val="1365484251"/>
                    </a:ext>
                  </a:extLst>
                </a:gridCol>
                <a:gridCol w="294396">
                  <a:extLst>
                    <a:ext uri="{9D8B030D-6E8A-4147-A177-3AD203B41FA5}">
                      <a16:colId xmlns:a16="http://schemas.microsoft.com/office/drawing/2014/main" val="391235411"/>
                    </a:ext>
                  </a:extLst>
                </a:gridCol>
                <a:gridCol w="294396">
                  <a:extLst>
                    <a:ext uri="{9D8B030D-6E8A-4147-A177-3AD203B41FA5}">
                      <a16:colId xmlns:a16="http://schemas.microsoft.com/office/drawing/2014/main" val="354147107"/>
                    </a:ext>
                  </a:extLst>
                </a:gridCol>
                <a:gridCol w="294396">
                  <a:extLst>
                    <a:ext uri="{9D8B030D-6E8A-4147-A177-3AD203B41FA5}">
                      <a16:colId xmlns:a16="http://schemas.microsoft.com/office/drawing/2014/main" val="1066600176"/>
                    </a:ext>
                  </a:extLst>
                </a:gridCol>
                <a:gridCol w="294396">
                  <a:extLst>
                    <a:ext uri="{9D8B030D-6E8A-4147-A177-3AD203B41FA5}">
                      <a16:colId xmlns:a16="http://schemas.microsoft.com/office/drawing/2014/main" val="1970655625"/>
                    </a:ext>
                  </a:extLst>
                </a:gridCol>
                <a:gridCol w="294396">
                  <a:extLst>
                    <a:ext uri="{9D8B030D-6E8A-4147-A177-3AD203B41FA5}">
                      <a16:colId xmlns:a16="http://schemas.microsoft.com/office/drawing/2014/main" val="3866179679"/>
                    </a:ext>
                  </a:extLst>
                </a:gridCol>
                <a:gridCol w="294396">
                  <a:extLst>
                    <a:ext uri="{9D8B030D-6E8A-4147-A177-3AD203B41FA5}">
                      <a16:colId xmlns:a16="http://schemas.microsoft.com/office/drawing/2014/main" val="3829607367"/>
                    </a:ext>
                  </a:extLst>
                </a:gridCol>
                <a:gridCol w="294396">
                  <a:extLst>
                    <a:ext uri="{9D8B030D-6E8A-4147-A177-3AD203B41FA5}">
                      <a16:colId xmlns:a16="http://schemas.microsoft.com/office/drawing/2014/main" val="3013879660"/>
                    </a:ext>
                  </a:extLst>
                </a:gridCol>
                <a:gridCol w="294396">
                  <a:extLst>
                    <a:ext uri="{9D8B030D-6E8A-4147-A177-3AD203B41FA5}">
                      <a16:colId xmlns:a16="http://schemas.microsoft.com/office/drawing/2014/main" val="2373552708"/>
                    </a:ext>
                  </a:extLst>
                </a:gridCol>
                <a:gridCol w="294396">
                  <a:extLst>
                    <a:ext uri="{9D8B030D-6E8A-4147-A177-3AD203B41FA5}">
                      <a16:colId xmlns:a16="http://schemas.microsoft.com/office/drawing/2014/main" val="1765204700"/>
                    </a:ext>
                  </a:extLst>
                </a:gridCol>
              </a:tblGrid>
              <a:tr h="138289">
                <a:tc>
                  <a:txBody>
                    <a:bodyPr/>
                    <a:lstStyle/>
                    <a:p>
                      <a:pPr algn="ctr" fontAlgn="b">
                        <a:buNone/>
                      </a:pPr>
                      <a:r>
                        <a:rPr lang="en-US" sz="900" u="none" strike="noStrike">
                          <a:effectLst/>
                        </a:rPr>
                        <a:t>KEY</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1"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904158404"/>
                  </a:ext>
                </a:extLst>
              </a:tr>
              <a:tr h="138289">
                <a:tc>
                  <a:txBody>
                    <a:bodyPr/>
                    <a:lstStyle/>
                    <a:p>
                      <a:pPr algn="ctr" fontAlgn="b">
                        <a:buNone/>
                      </a:pPr>
                      <a:r>
                        <a:rPr lang="en-US" sz="900" u="none" strike="noStrike">
                          <a:effectLst/>
                        </a:rPr>
                        <a:t>A</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342546009"/>
                  </a:ext>
                </a:extLst>
              </a:tr>
              <a:tr h="138289">
                <a:tc>
                  <a:txBody>
                    <a:bodyPr/>
                    <a:lstStyle/>
                    <a:p>
                      <a:pPr algn="ctr" fontAlgn="b">
                        <a:buNone/>
                      </a:pPr>
                      <a:r>
                        <a:rPr lang="en-US" sz="900" u="none" strike="noStrike">
                          <a:effectLst/>
                        </a:rPr>
                        <a:t>B</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4224918364"/>
                  </a:ext>
                </a:extLst>
              </a:tr>
              <a:tr h="138289">
                <a:tc>
                  <a:txBody>
                    <a:bodyPr/>
                    <a:lstStyle/>
                    <a:p>
                      <a:pPr algn="ctr" fontAlgn="b">
                        <a:buNone/>
                      </a:pPr>
                      <a:r>
                        <a:rPr lang="en-US" sz="900" u="none" strike="noStrike">
                          <a:effectLst/>
                        </a:rPr>
                        <a:t>C</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2138735703"/>
                  </a:ext>
                </a:extLst>
              </a:tr>
              <a:tr h="138289">
                <a:tc>
                  <a:txBody>
                    <a:bodyPr/>
                    <a:lstStyle/>
                    <a:p>
                      <a:pPr algn="ctr" fontAlgn="b">
                        <a:buNone/>
                      </a:pPr>
                      <a:r>
                        <a:rPr lang="en-US" sz="900" u="none" strike="noStrike">
                          <a:effectLst/>
                        </a:rPr>
                        <a:t>D</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972176497"/>
                  </a:ext>
                </a:extLst>
              </a:tr>
              <a:tr h="138289">
                <a:tc>
                  <a:txBody>
                    <a:bodyPr/>
                    <a:lstStyle/>
                    <a:p>
                      <a:pPr algn="ctr" fontAlgn="b">
                        <a:buNone/>
                      </a:pPr>
                      <a:r>
                        <a:rPr lang="en-US" sz="900" u="none" strike="noStrike">
                          <a:effectLst/>
                        </a:rPr>
                        <a:t>E</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941215248"/>
                  </a:ext>
                </a:extLst>
              </a:tr>
              <a:tr h="138289">
                <a:tc>
                  <a:txBody>
                    <a:bodyPr/>
                    <a:lstStyle/>
                    <a:p>
                      <a:pPr algn="ctr" fontAlgn="b">
                        <a:buNone/>
                      </a:pPr>
                      <a:r>
                        <a:rPr lang="en-US" sz="900" u="none" strike="noStrike">
                          <a:effectLst/>
                        </a:rPr>
                        <a:t>F</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754479881"/>
                  </a:ext>
                </a:extLst>
              </a:tr>
              <a:tr h="138289">
                <a:tc>
                  <a:txBody>
                    <a:bodyPr/>
                    <a:lstStyle/>
                    <a:p>
                      <a:pPr algn="ctr" fontAlgn="b">
                        <a:buNone/>
                      </a:pPr>
                      <a:r>
                        <a:rPr lang="en-US" sz="900" u="none" strike="noStrike">
                          <a:effectLst/>
                        </a:rPr>
                        <a:t>G</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897459278"/>
                  </a:ext>
                </a:extLst>
              </a:tr>
              <a:tr h="138289">
                <a:tc>
                  <a:txBody>
                    <a:bodyPr/>
                    <a:lstStyle/>
                    <a:p>
                      <a:pPr algn="ctr" fontAlgn="b">
                        <a:buNone/>
                      </a:pPr>
                      <a:r>
                        <a:rPr lang="en-US" sz="900" u="none" strike="noStrike">
                          <a:effectLst/>
                        </a:rPr>
                        <a:t>H</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261858034"/>
                  </a:ext>
                </a:extLst>
              </a:tr>
              <a:tr h="138289">
                <a:tc>
                  <a:txBody>
                    <a:bodyPr/>
                    <a:lstStyle/>
                    <a:p>
                      <a:pPr algn="ctr" fontAlgn="b">
                        <a:buNone/>
                      </a:pPr>
                      <a:r>
                        <a:rPr lang="en-US" sz="900" u="none" strike="noStrike">
                          <a:effectLst/>
                        </a:rPr>
                        <a:t>I</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874271420"/>
                  </a:ext>
                </a:extLst>
              </a:tr>
              <a:tr h="138289">
                <a:tc>
                  <a:txBody>
                    <a:bodyPr/>
                    <a:lstStyle/>
                    <a:p>
                      <a:pPr algn="ctr" fontAlgn="b">
                        <a:buNone/>
                      </a:pPr>
                      <a:r>
                        <a:rPr lang="en-US" sz="900" u="none" strike="noStrike">
                          <a:effectLst/>
                        </a:rPr>
                        <a:t>J</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3512532896"/>
                  </a:ext>
                </a:extLst>
              </a:tr>
              <a:tr h="138289">
                <a:tc>
                  <a:txBody>
                    <a:bodyPr/>
                    <a:lstStyle/>
                    <a:p>
                      <a:pPr algn="ctr" fontAlgn="b">
                        <a:buNone/>
                      </a:pPr>
                      <a:r>
                        <a:rPr lang="en-US" sz="900" u="none" strike="noStrike">
                          <a:effectLst/>
                        </a:rPr>
                        <a:t>K</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3930548763"/>
                  </a:ext>
                </a:extLst>
              </a:tr>
              <a:tr h="138289">
                <a:tc>
                  <a:txBody>
                    <a:bodyPr/>
                    <a:lstStyle/>
                    <a:p>
                      <a:pPr algn="ctr" fontAlgn="b">
                        <a:buNone/>
                      </a:pPr>
                      <a:r>
                        <a:rPr lang="en-US" sz="900" u="none" strike="noStrike">
                          <a:effectLst/>
                        </a:rPr>
                        <a:t>L</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809611403"/>
                  </a:ext>
                </a:extLst>
              </a:tr>
              <a:tr h="138289">
                <a:tc>
                  <a:txBody>
                    <a:bodyPr/>
                    <a:lstStyle/>
                    <a:p>
                      <a:pPr algn="ctr" fontAlgn="b">
                        <a:buNone/>
                      </a:pPr>
                      <a:r>
                        <a:rPr lang="en-US" sz="900" u="none" strike="noStrike">
                          <a:effectLst/>
                        </a:rPr>
                        <a:t>M</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674176700"/>
                  </a:ext>
                </a:extLst>
              </a:tr>
              <a:tr h="138289">
                <a:tc>
                  <a:txBody>
                    <a:bodyPr/>
                    <a:lstStyle/>
                    <a:p>
                      <a:pPr algn="ctr" fontAlgn="b">
                        <a:buNone/>
                      </a:pPr>
                      <a:r>
                        <a:rPr lang="en-US" sz="900" u="none" strike="noStrike">
                          <a:effectLst/>
                        </a:rPr>
                        <a:t>N</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4042604723"/>
                  </a:ext>
                </a:extLst>
              </a:tr>
              <a:tr h="138289">
                <a:tc>
                  <a:txBody>
                    <a:bodyPr/>
                    <a:lstStyle/>
                    <a:p>
                      <a:pPr algn="ctr" fontAlgn="b">
                        <a:buNone/>
                      </a:pPr>
                      <a:r>
                        <a:rPr lang="en-US" sz="900" u="none" strike="noStrike">
                          <a:effectLst/>
                        </a:rPr>
                        <a:t>O</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3832314699"/>
                  </a:ext>
                </a:extLst>
              </a:tr>
              <a:tr h="138289">
                <a:tc>
                  <a:txBody>
                    <a:bodyPr/>
                    <a:lstStyle/>
                    <a:p>
                      <a:pPr algn="ctr" fontAlgn="b">
                        <a:buNone/>
                      </a:pPr>
                      <a:r>
                        <a:rPr lang="en-US" sz="900" u="none" strike="noStrike">
                          <a:effectLst/>
                        </a:rPr>
                        <a:t>P</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2229610089"/>
                  </a:ext>
                </a:extLst>
              </a:tr>
              <a:tr h="138289">
                <a:tc>
                  <a:txBody>
                    <a:bodyPr/>
                    <a:lstStyle/>
                    <a:p>
                      <a:pPr algn="ctr" fontAlgn="b">
                        <a:buNone/>
                      </a:pPr>
                      <a:r>
                        <a:rPr lang="en-US" sz="900" u="none" strike="noStrike">
                          <a:effectLst/>
                        </a:rPr>
                        <a:t>Q</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505358287"/>
                  </a:ext>
                </a:extLst>
              </a:tr>
              <a:tr h="138289">
                <a:tc>
                  <a:txBody>
                    <a:bodyPr/>
                    <a:lstStyle/>
                    <a:p>
                      <a:pPr algn="ctr" fontAlgn="b">
                        <a:buNone/>
                      </a:pPr>
                      <a:r>
                        <a:rPr lang="en-US" sz="900" u="none" strike="noStrike">
                          <a:effectLst/>
                        </a:rPr>
                        <a:t>R</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747561268"/>
                  </a:ext>
                </a:extLst>
              </a:tr>
              <a:tr h="138289">
                <a:tc>
                  <a:txBody>
                    <a:bodyPr/>
                    <a:lstStyle/>
                    <a:p>
                      <a:pPr algn="ctr" fontAlgn="b">
                        <a:buNone/>
                      </a:pPr>
                      <a:r>
                        <a:rPr lang="en-US" sz="900" u="none" strike="noStrike">
                          <a:effectLst/>
                        </a:rPr>
                        <a:t>S</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535673319"/>
                  </a:ext>
                </a:extLst>
              </a:tr>
              <a:tr h="138289">
                <a:tc>
                  <a:txBody>
                    <a:bodyPr/>
                    <a:lstStyle/>
                    <a:p>
                      <a:pPr algn="ctr" fontAlgn="b">
                        <a:buNone/>
                      </a:pPr>
                      <a:r>
                        <a:rPr lang="en-US" sz="900" u="none" strike="noStrike">
                          <a:effectLst/>
                        </a:rPr>
                        <a:t>T</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3747715384"/>
                  </a:ext>
                </a:extLst>
              </a:tr>
              <a:tr h="138289">
                <a:tc>
                  <a:txBody>
                    <a:bodyPr/>
                    <a:lstStyle/>
                    <a:p>
                      <a:pPr algn="ctr" fontAlgn="b">
                        <a:buNone/>
                      </a:pPr>
                      <a:r>
                        <a:rPr lang="en-US" sz="900" u="none" strike="noStrike">
                          <a:effectLst/>
                        </a:rPr>
                        <a:t>U</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3375687613"/>
                  </a:ext>
                </a:extLst>
              </a:tr>
              <a:tr h="138289">
                <a:tc>
                  <a:txBody>
                    <a:bodyPr/>
                    <a:lstStyle/>
                    <a:p>
                      <a:pPr algn="ctr" fontAlgn="b">
                        <a:buNone/>
                      </a:pPr>
                      <a:r>
                        <a:rPr lang="en-US" sz="900" u="none" strike="noStrike">
                          <a:effectLst/>
                        </a:rPr>
                        <a:t>V</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942057172"/>
                  </a:ext>
                </a:extLst>
              </a:tr>
              <a:tr h="138289">
                <a:tc>
                  <a:txBody>
                    <a:bodyPr/>
                    <a:lstStyle/>
                    <a:p>
                      <a:pPr algn="ctr" fontAlgn="b">
                        <a:buNone/>
                      </a:pPr>
                      <a:r>
                        <a:rPr lang="en-US" sz="900" u="none" strike="noStrike">
                          <a:effectLst/>
                        </a:rPr>
                        <a:t>W</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453417800"/>
                  </a:ext>
                </a:extLst>
              </a:tr>
              <a:tr h="138289">
                <a:tc>
                  <a:txBody>
                    <a:bodyPr/>
                    <a:lstStyle/>
                    <a:p>
                      <a:pPr algn="ctr" fontAlgn="b">
                        <a:buNone/>
                      </a:pPr>
                      <a:r>
                        <a:rPr lang="en-US" sz="900" u="none" strike="noStrike">
                          <a:effectLst/>
                        </a:rPr>
                        <a:t>X</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552998883"/>
                  </a:ext>
                </a:extLst>
              </a:tr>
              <a:tr h="138289">
                <a:tc>
                  <a:txBody>
                    <a:bodyPr/>
                    <a:lstStyle/>
                    <a:p>
                      <a:pPr algn="ctr" fontAlgn="b">
                        <a:buNone/>
                      </a:pPr>
                      <a:r>
                        <a:rPr lang="en-US" sz="900" u="none" strike="noStrike">
                          <a:effectLst/>
                        </a:rPr>
                        <a:t>Y</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2998999331"/>
                  </a:ext>
                </a:extLst>
              </a:tr>
              <a:tr h="138289">
                <a:tc>
                  <a:txBody>
                    <a:bodyPr/>
                    <a:lstStyle/>
                    <a:p>
                      <a:pPr algn="ctr" fontAlgn="b">
                        <a:buNone/>
                      </a:pPr>
                      <a:r>
                        <a:rPr lang="en-US" sz="900" u="none" strike="noStrike">
                          <a:effectLst/>
                        </a:rPr>
                        <a:t>Z</a:t>
                      </a:r>
                      <a:endParaRPr lang="en-US" sz="900" b="1"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Z</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A</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B</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C</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D</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E</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F</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G</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H</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I</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J</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K</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L</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M</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N</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O</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P</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Q</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R</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S</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T</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U</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V</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W</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X</a:t>
                      </a:r>
                      <a:endParaRPr lang="en-US" sz="900" b="0" i="0" u="none" strike="noStrike">
                        <a:solidFill>
                          <a:srgbClr val="000000"/>
                        </a:solidFill>
                        <a:effectLst/>
                        <a:latin typeface="Aptos Narrow" panose="020B0004020202020204" pitchFamily="34" charset="0"/>
                      </a:endParaRPr>
                    </a:p>
                  </a:txBody>
                  <a:tcPr marL="8058" marR="8058" marT="8058" marB="0" anchor="b"/>
                </a:tc>
                <a:tc>
                  <a:txBody>
                    <a:bodyPr/>
                    <a:lstStyle/>
                    <a:p>
                      <a:pPr algn="ctr" fontAlgn="b">
                        <a:buNone/>
                      </a:pPr>
                      <a:r>
                        <a:rPr lang="en-US" sz="900" u="none" strike="noStrike">
                          <a:effectLst/>
                        </a:rPr>
                        <a:t>Y</a:t>
                      </a:r>
                      <a:endParaRPr lang="en-US" sz="900" b="0" i="0" u="none" strike="noStrike">
                        <a:solidFill>
                          <a:srgbClr val="000000"/>
                        </a:solidFill>
                        <a:effectLst/>
                        <a:latin typeface="Aptos Narrow" panose="020B0004020202020204" pitchFamily="34" charset="0"/>
                      </a:endParaRPr>
                    </a:p>
                  </a:txBody>
                  <a:tcPr marL="8058" marR="8058" marT="8058" marB="0" anchor="b"/>
                </a:tc>
                <a:extLst>
                  <a:ext uri="{0D108BD9-81ED-4DB2-BD59-A6C34878D82A}">
                    <a16:rowId xmlns:a16="http://schemas.microsoft.com/office/drawing/2014/main" val="159547891"/>
                  </a:ext>
                </a:extLst>
              </a:tr>
            </a:tbl>
          </a:graphicData>
        </a:graphic>
      </p:graphicFrame>
      <p:sp>
        <p:nvSpPr>
          <p:cNvPr id="5" name="Rectangle 4">
            <a:extLst>
              <a:ext uri="{FF2B5EF4-FFF2-40B4-BE49-F238E27FC236}">
                <a16:creationId xmlns:a16="http://schemas.microsoft.com/office/drawing/2014/main" id="{671E4B0D-221D-5A6A-C20C-42834A6F057B}"/>
              </a:ext>
            </a:extLst>
          </p:cNvPr>
          <p:cNvSpPr/>
          <p:nvPr/>
        </p:nvSpPr>
        <p:spPr>
          <a:xfrm>
            <a:off x="4419600" y="2133600"/>
            <a:ext cx="228600" cy="228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8E74E13-D5CB-16F3-32D1-6A16B72E6F31}"/>
              </a:ext>
            </a:extLst>
          </p:cNvPr>
          <p:cNvCxnSpPr/>
          <p:nvPr/>
        </p:nvCxnSpPr>
        <p:spPr>
          <a:xfrm flipV="1">
            <a:off x="4552121" y="1066800"/>
            <a:ext cx="0" cy="99060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0C17F30-FAB4-1D77-ACD7-5DAA1FC4C289}"/>
              </a:ext>
            </a:extLst>
          </p:cNvPr>
          <p:cNvSpPr/>
          <p:nvPr/>
        </p:nvSpPr>
        <p:spPr>
          <a:xfrm>
            <a:off x="8255727" y="2722443"/>
            <a:ext cx="228600" cy="228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6FB13996-2A68-1E68-60B9-D28328EDC339}"/>
              </a:ext>
            </a:extLst>
          </p:cNvPr>
          <p:cNvCxnSpPr>
            <a:cxnSpLocks/>
          </p:cNvCxnSpPr>
          <p:nvPr/>
        </p:nvCxnSpPr>
        <p:spPr>
          <a:xfrm flipV="1">
            <a:off x="8370027" y="990600"/>
            <a:ext cx="0" cy="173184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285084B3-2FBF-A9EB-1840-47CDC6B0C549}"/>
              </a:ext>
            </a:extLst>
          </p:cNvPr>
          <p:cNvSpPr/>
          <p:nvPr/>
        </p:nvSpPr>
        <p:spPr>
          <a:xfrm>
            <a:off x="5325291" y="2722443"/>
            <a:ext cx="228600" cy="228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D754CA3-465D-3F24-6704-265A189914D3}"/>
              </a:ext>
            </a:extLst>
          </p:cNvPr>
          <p:cNvCxnSpPr>
            <a:cxnSpLocks/>
          </p:cNvCxnSpPr>
          <p:nvPr/>
        </p:nvCxnSpPr>
        <p:spPr>
          <a:xfrm flipV="1">
            <a:off x="5439591" y="990600"/>
            <a:ext cx="0" cy="173184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8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BDCB5-A97E-BB76-E243-1EB35779201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0FF9B7D-47E9-7FC6-C332-69D841888D6D}"/>
              </a:ext>
            </a:extLst>
          </p:cNvPr>
          <p:cNvSpPr>
            <a:spLocks noGrp="1"/>
          </p:cNvSpPr>
          <p:nvPr>
            <p:ph type="title"/>
          </p:nvPr>
        </p:nvSpPr>
        <p:spPr>
          <a:xfrm>
            <a:off x="961451" y="228600"/>
            <a:ext cx="10269097" cy="401779"/>
          </a:xfrm>
        </p:spPr>
        <p:txBody>
          <a:bodyPr anchor="b">
            <a:normAutofit fontScale="90000"/>
          </a:bodyPr>
          <a:lstStyle/>
          <a:p>
            <a:r>
              <a:rPr lang="en-US" dirty="0"/>
              <a:t>Example</a:t>
            </a:r>
            <a:r>
              <a:rPr lang="en-US"/>
              <a:t>: Cryptanalysis </a:t>
            </a:r>
            <a:r>
              <a:rPr lang="en-US" dirty="0"/>
              <a:t>of </a:t>
            </a:r>
            <a:r>
              <a:rPr lang="en-US"/>
              <a:t>a Vigenere </a:t>
            </a:r>
            <a:r>
              <a:rPr lang="en-US" dirty="0"/>
              <a:t>ciphertext</a:t>
            </a:r>
          </a:p>
        </p:txBody>
      </p:sp>
      <p:pic>
        <p:nvPicPr>
          <p:cNvPr id="3074" name="Picture 2" descr="Genesis | Yale Bible Study">
            <a:extLst>
              <a:ext uri="{FF2B5EF4-FFF2-40B4-BE49-F238E27FC236}">
                <a16:creationId xmlns:a16="http://schemas.microsoft.com/office/drawing/2014/main" id="{B9EA6103-3E07-45FE-DDC8-8B5C5C138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865" y="5176323"/>
            <a:ext cx="2399348"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9740EAD-6D8D-0FE0-C8FF-0772B8D6AA62}"/>
              </a:ext>
            </a:extLst>
          </p:cNvPr>
          <p:cNvPicPr>
            <a:picLocks noChangeAspect="1"/>
          </p:cNvPicPr>
          <p:nvPr/>
        </p:nvPicPr>
        <p:blipFill>
          <a:blip r:embed="rId3"/>
          <a:stretch>
            <a:fillRect/>
          </a:stretch>
        </p:blipFill>
        <p:spPr>
          <a:xfrm>
            <a:off x="2402335" y="762000"/>
            <a:ext cx="7387328" cy="3441257"/>
          </a:xfrm>
          <a:prstGeom prst="rect">
            <a:avLst/>
          </a:prstGeom>
        </p:spPr>
      </p:pic>
      <p:sp>
        <p:nvSpPr>
          <p:cNvPr id="9" name="TextBox 8">
            <a:extLst>
              <a:ext uri="{FF2B5EF4-FFF2-40B4-BE49-F238E27FC236}">
                <a16:creationId xmlns:a16="http://schemas.microsoft.com/office/drawing/2014/main" id="{9960C2AC-3658-9684-8E94-AE57ABEC25BA}"/>
              </a:ext>
            </a:extLst>
          </p:cNvPr>
          <p:cNvSpPr txBox="1"/>
          <p:nvPr/>
        </p:nvSpPr>
        <p:spPr>
          <a:xfrm>
            <a:off x="2391849" y="4495800"/>
            <a:ext cx="7162800" cy="923330"/>
          </a:xfrm>
          <a:prstGeom prst="rect">
            <a:avLst/>
          </a:prstGeom>
          <a:noFill/>
        </p:spPr>
        <p:txBody>
          <a:bodyPr wrap="square" rtlCol="0">
            <a:spAutoFit/>
          </a:bodyPr>
          <a:lstStyle/>
          <a:p>
            <a:r>
              <a:rPr lang="en-US" b="1"/>
              <a:t>“</a:t>
            </a:r>
            <a:r>
              <a:rPr lang="en-US" b="1" i="1"/>
              <a:t>And the lord god said behold the man is beco</a:t>
            </a:r>
            <a:r>
              <a:rPr lang="en-US" b="1" i="1" u="sng"/>
              <a:t>m</a:t>
            </a:r>
            <a:r>
              <a:rPr lang="en-US" b="1" i="1"/>
              <a:t>e as one of us…..</a:t>
            </a:r>
            <a:r>
              <a:rPr lang="en-US" b="1"/>
              <a:t>”</a:t>
            </a:r>
          </a:p>
          <a:p>
            <a:endParaRPr lang="en-US" b="1"/>
          </a:p>
          <a:p>
            <a:r>
              <a:rPr lang="en-US" b="1"/>
              <a:t>A passage from the Bible pertaining to becoming immortal. </a:t>
            </a:r>
          </a:p>
        </p:txBody>
      </p:sp>
      <p:sp>
        <p:nvSpPr>
          <p:cNvPr id="2" name="TextBox 1">
            <a:extLst>
              <a:ext uri="{FF2B5EF4-FFF2-40B4-BE49-F238E27FC236}">
                <a16:creationId xmlns:a16="http://schemas.microsoft.com/office/drawing/2014/main" id="{780B6994-CFD2-A940-C95D-108C8ACE4294}"/>
              </a:ext>
            </a:extLst>
          </p:cNvPr>
          <p:cNvSpPr txBox="1"/>
          <p:nvPr/>
        </p:nvSpPr>
        <p:spPr>
          <a:xfrm>
            <a:off x="2590800" y="6096000"/>
            <a:ext cx="6477000" cy="584775"/>
          </a:xfrm>
          <a:prstGeom prst="rect">
            <a:avLst/>
          </a:prstGeom>
          <a:noFill/>
        </p:spPr>
        <p:txBody>
          <a:bodyPr wrap="square" rtlCol="0">
            <a:spAutoFit/>
          </a:bodyPr>
          <a:lstStyle/>
          <a:p>
            <a:r>
              <a:rPr lang="en-US" sz="1600"/>
              <a:t>There appears to be a typo in the book! In the 3</a:t>
            </a:r>
            <a:r>
              <a:rPr lang="en-US" sz="1600" baseline="30000"/>
              <a:t>rd</a:t>
            </a:r>
            <a:r>
              <a:rPr lang="en-US" sz="1600"/>
              <a:t> line of the text block above, the 40</a:t>
            </a:r>
            <a:r>
              <a:rPr lang="en-US" sz="1600" baseline="30000"/>
              <a:t>th</a:t>
            </a:r>
            <a:r>
              <a:rPr lang="en-US" sz="1600"/>
              <a:t> character (</a:t>
            </a:r>
            <a:r>
              <a:rPr lang="en-US" sz="1600">
                <a:highlight>
                  <a:srgbClr val="FFFF00"/>
                </a:highlight>
              </a:rPr>
              <a:t>N</a:t>
            </a:r>
            <a:r>
              <a:rPr lang="en-US" sz="1600"/>
              <a:t>EASO) should show an “M” not an “N”.</a:t>
            </a:r>
          </a:p>
        </p:txBody>
      </p:sp>
    </p:spTree>
    <p:extLst>
      <p:ext uri="{BB962C8B-B14F-4D97-AF65-F5344CB8AC3E}">
        <p14:creationId xmlns:p14="http://schemas.microsoft.com/office/powerpoint/2010/main" val="3174827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51857-D9A7-FAE8-3AEA-1CE2EFD37B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23BBEBC-1325-4BFE-3EF4-8CB9AC86AA02}"/>
              </a:ext>
            </a:extLst>
          </p:cNvPr>
          <p:cNvSpPr>
            <a:spLocks noGrp="1"/>
          </p:cNvSpPr>
          <p:nvPr>
            <p:ph type="title"/>
          </p:nvPr>
        </p:nvSpPr>
        <p:spPr>
          <a:xfrm>
            <a:off x="1389503" y="112083"/>
            <a:ext cx="9067800" cy="401779"/>
          </a:xfrm>
        </p:spPr>
        <p:txBody>
          <a:bodyPr anchor="b">
            <a:normAutofit fontScale="90000"/>
          </a:bodyPr>
          <a:lstStyle/>
          <a:p>
            <a:r>
              <a:rPr lang="en-US" dirty="0"/>
              <a:t>Real-world use of the Vigenère Cipher</a:t>
            </a:r>
          </a:p>
        </p:txBody>
      </p:sp>
      <p:sp>
        <p:nvSpPr>
          <p:cNvPr id="3" name="Content Placeholder 2">
            <a:extLst>
              <a:ext uri="{FF2B5EF4-FFF2-40B4-BE49-F238E27FC236}">
                <a16:creationId xmlns:a16="http://schemas.microsoft.com/office/drawing/2014/main" id="{C1B42017-3ABE-6A02-4BC0-FC747FCA50BD}"/>
              </a:ext>
            </a:extLst>
          </p:cNvPr>
          <p:cNvSpPr>
            <a:spLocks noGrp="1"/>
          </p:cNvSpPr>
          <p:nvPr>
            <p:ph sz="quarter" idx="13"/>
          </p:nvPr>
        </p:nvSpPr>
        <p:spPr>
          <a:xfrm>
            <a:off x="385409" y="1752600"/>
            <a:ext cx="5618603" cy="3581400"/>
          </a:xfrm>
        </p:spPr>
        <p:txBody>
          <a:bodyPr/>
          <a:lstStyle/>
          <a:p>
            <a:pPr algn="l"/>
            <a:r>
              <a:rPr lang="en-US" dirty="0"/>
              <a:t>This cipher has seen extensive use over the centuries. In this country, it was used by the Confederacy (armies and others) during the Civil War. However, it appears they only ever used </a:t>
            </a:r>
            <a:r>
              <a:rPr lang="en-US"/>
              <a:t>3 or </a:t>
            </a:r>
            <a:r>
              <a:rPr lang="en-US" dirty="0"/>
              <a:t>4) </a:t>
            </a:r>
            <a:r>
              <a:rPr lang="en-US"/>
              <a:t>different keys for their Vigenere ciphers throughout the entire war! </a:t>
            </a:r>
            <a:endParaRPr lang="en-US" dirty="0"/>
          </a:p>
          <a:p>
            <a:pPr marL="285750" indent="-285750" algn="l">
              <a:buFontTx/>
              <a:buChar char="-"/>
            </a:pPr>
            <a:r>
              <a:rPr lang="en-US"/>
              <a:t>MANCHESTER BLUFF</a:t>
            </a:r>
            <a:endParaRPr lang="en-US" dirty="0"/>
          </a:p>
          <a:p>
            <a:pPr marL="285750" indent="-285750" algn="l">
              <a:buFontTx/>
              <a:buChar char="-"/>
            </a:pPr>
            <a:r>
              <a:rPr lang="en-US" dirty="0"/>
              <a:t>COMPLETE VICTORY</a:t>
            </a:r>
          </a:p>
          <a:p>
            <a:pPr marL="285750" indent="-285750" algn="l">
              <a:buFontTx/>
              <a:buChar char="-"/>
            </a:pPr>
            <a:r>
              <a:rPr lang="en-US" dirty="0"/>
              <a:t>COME RETRIBUTION (after Lee’s surrender at Appomatox)</a:t>
            </a:r>
          </a:p>
          <a:p>
            <a:pPr algn="l"/>
            <a:r>
              <a:rPr lang="en-US" dirty="0"/>
              <a:t>No doubt </a:t>
            </a:r>
            <a:r>
              <a:rPr lang="en-US"/>
              <a:t>this limited number of keys made </a:t>
            </a:r>
            <a:r>
              <a:rPr lang="en-US" dirty="0"/>
              <a:t>the Union </a:t>
            </a:r>
            <a:r>
              <a:rPr lang="en-US"/>
              <a:t>codebreakers extremely happy</a:t>
            </a:r>
            <a:r>
              <a:rPr lang="en-US" dirty="0"/>
              <a:t>!</a:t>
            </a:r>
          </a:p>
        </p:txBody>
      </p:sp>
      <p:pic>
        <p:nvPicPr>
          <p:cNvPr id="4098" name="Picture 2" descr="undefined">
            <a:extLst>
              <a:ext uri="{FF2B5EF4-FFF2-40B4-BE49-F238E27FC236}">
                <a16:creationId xmlns:a16="http://schemas.microsoft.com/office/drawing/2014/main" id="{2EE63081-8237-5B9F-CC30-583BC415E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1" y="1524000"/>
            <a:ext cx="532959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44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966D-266B-E5D3-6F92-3E5E2719CA05}"/>
              </a:ext>
            </a:extLst>
          </p:cNvPr>
          <p:cNvSpPr>
            <a:spLocks noGrp="1"/>
          </p:cNvSpPr>
          <p:nvPr>
            <p:ph type="title"/>
          </p:nvPr>
        </p:nvSpPr>
        <p:spPr>
          <a:xfrm>
            <a:off x="7543800" y="458144"/>
            <a:ext cx="4419600" cy="1485873"/>
          </a:xfrm>
        </p:spPr>
        <p:txBody>
          <a:bodyPr anchor="b">
            <a:normAutofit/>
          </a:bodyPr>
          <a:lstStyle/>
          <a:p>
            <a:r>
              <a:rPr lang="en-US" dirty="0"/>
              <a:t>Review: Kasiski Test and Index of Coincidence</a:t>
            </a:r>
          </a:p>
        </p:txBody>
      </p:sp>
      <p:pic>
        <p:nvPicPr>
          <p:cNvPr id="8" name="Content Placeholder 7" descr="A frontal view on an artificial structure made out of white cubes with binary numbers written on them.&#10;&#10;">
            <a:extLst>
              <a:ext uri="{FF2B5EF4-FFF2-40B4-BE49-F238E27FC236}">
                <a16:creationId xmlns:a16="http://schemas.microsoft.com/office/drawing/2014/main" id="{633286E6-35EC-4930-9EAD-DB040038DC2C}"/>
              </a:ext>
            </a:extLst>
          </p:cNvPr>
          <p:cNvPicPr>
            <a:picLocks noGrp="1" noChangeAspect="1"/>
          </p:cNvPicPr>
          <p:nvPr>
            <p:ph type="pic" sz="quarter" idx="13"/>
          </p:nvPr>
        </p:nvPicPr>
        <p:blipFill>
          <a:blip r:embed="rId3"/>
          <a:srcRect l="13634" r="22447"/>
          <a:stretch>
            <a:fillRect/>
          </a:stretch>
        </p:blipFill>
        <p:spPr>
          <a:xfrm>
            <a:off x="20" y="10"/>
            <a:ext cx="7268376" cy="6396271"/>
          </a:xfrm>
          <a:prstGeom prst="rect">
            <a:avLst/>
          </a:prstGeom>
          <a:noFill/>
        </p:spPr>
      </p:pic>
      <p:sp>
        <p:nvSpPr>
          <p:cNvPr id="4" name="Content Placeholder 3">
            <a:extLst>
              <a:ext uri="{FF2B5EF4-FFF2-40B4-BE49-F238E27FC236}">
                <a16:creationId xmlns:a16="http://schemas.microsoft.com/office/drawing/2014/main" id="{C8D50623-E5AF-2B42-BE33-C2E4A31A60E4}"/>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39922" y="2463789"/>
            <a:ext cx="3909534" cy="3561091"/>
          </a:xfrm>
        </p:spPr>
        <p:txBody>
          <a:bodyPr>
            <a:normAutofit/>
          </a:bodyPr>
          <a:lstStyle/>
          <a:p>
            <a:pPr marL="0" indent="0">
              <a:lnSpc>
                <a:spcPct val="110000"/>
              </a:lnSpc>
              <a:spcBef>
                <a:spcPts val="2500"/>
              </a:spcBef>
              <a:buFont typeface="Arial" panose="020B0604020202020204" pitchFamily="34" charset="0"/>
              <a:buNone/>
            </a:pPr>
            <a:r>
              <a:rPr lang="en-US" sz="1300" b="1" dirty="0"/>
              <a:t>Kasiski Test</a:t>
            </a:r>
          </a:p>
          <a:p>
            <a:pPr marL="0" lvl="1" indent="0">
              <a:lnSpc>
                <a:spcPct val="110000"/>
              </a:lnSpc>
              <a:buFont typeface="Arial" panose="020B0604020202020204" pitchFamily="34" charset="0"/>
              <a:buNone/>
            </a:pPr>
            <a:r>
              <a:rPr lang="en-US" sz="1300" dirty="0"/>
              <a:t>Kasiski test detects repeated ciphertext segments to </a:t>
            </a:r>
            <a:r>
              <a:rPr lang="en-US" sz="1300" u="sng" dirty="0"/>
              <a:t>estimate the Vigenère cipher key length</a:t>
            </a:r>
            <a:r>
              <a:rPr lang="en-US" sz="1300" dirty="0"/>
              <a:t> by </a:t>
            </a:r>
            <a:r>
              <a:rPr lang="en-US" sz="1300" u="sng" dirty="0"/>
              <a:t>measuring distances between repeats</a:t>
            </a:r>
            <a:r>
              <a:rPr lang="en-US" sz="1300" dirty="0"/>
              <a:t>.</a:t>
            </a:r>
          </a:p>
          <a:p>
            <a:pPr marL="0" indent="0">
              <a:lnSpc>
                <a:spcPct val="110000"/>
              </a:lnSpc>
              <a:spcBef>
                <a:spcPts val="2500"/>
              </a:spcBef>
              <a:buFont typeface="Arial" panose="020B0604020202020204" pitchFamily="34" charset="0"/>
              <a:buNone/>
            </a:pPr>
            <a:r>
              <a:rPr lang="en-US" sz="1300" b="1" dirty="0"/>
              <a:t>Index of Coincidence</a:t>
            </a:r>
          </a:p>
          <a:p>
            <a:pPr marL="0" lvl="1" indent="0">
              <a:lnSpc>
                <a:spcPct val="110000"/>
              </a:lnSpc>
              <a:buFont typeface="Arial" panose="020B0604020202020204" pitchFamily="34" charset="0"/>
              <a:buNone/>
            </a:pPr>
            <a:r>
              <a:rPr lang="en-US" sz="1300" dirty="0"/>
              <a:t>The Index of Coincidence measures the </a:t>
            </a:r>
            <a:r>
              <a:rPr lang="en-US" sz="1300" u="sng" dirty="0"/>
              <a:t>probability that two randomly chosen letters from text are identical</a:t>
            </a:r>
            <a:r>
              <a:rPr lang="en-US" sz="1300" dirty="0"/>
              <a:t>, aiding </a:t>
            </a:r>
            <a:r>
              <a:rPr lang="en-US" sz="1300" u="sng" dirty="0"/>
              <a:t>key length confirmation</a:t>
            </a:r>
            <a:r>
              <a:rPr lang="en-US" sz="1300" dirty="0"/>
              <a:t>.</a:t>
            </a:r>
          </a:p>
          <a:p>
            <a:pPr marL="0" indent="0">
              <a:lnSpc>
                <a:spcPct val="110000"/>
              </a:lnSpc>
              <a:spcBef>
                <a:spcPts val="2500"/>
              </a:spcBef>
              <a:buFont typeface="Arial" panose="020B0604020202020204" pitchFamily="34" charset="0"/>
              <a:buNone/>
            </a:pPr>
            <a:r>
              <a:rPr lang="en-US" sz="1300" b="1" dirty="0"/>
              <a:t>Cryptanalysis of Vigenère Cipher</a:t>
            </a:r>
          </a:p>
          <a:p>
            <a:pPr marL="0" lvl="1" indent="0">
              <a:lnSpc>
                <a:spcPct val="110000"/>
              </a:lnSpc>
              <a:buFont typeface="Arial" panose="020B0604020202020204" pitchFamily="34" charset="0"/>
              <a:buNone/>
            </a:pPr>
            <a:r>
              <a:rPr lang="en-US" sz="1300" dirty="0"/>
              <a:t>These methods exploit repeating key patterns to reveal polyalphabetic cipher weaknesses and improve cryptanalysis accuracy.</a:t>
            </a:r>
          </a:p>
        </p:txBody>
      </p:sp>
    </p:spTree>
    <p:extLst>
      <p:ext uri="{BB962C8B-B14F-4D97-AF65-F5344CB8AC3E}">
        <p14:creationId xmlns:p14="http://schemas.microsoft.com/office/powerpoint/2010/main" val="2575407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PlaceHolder 1"/>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a:solidFill>
                  <a:srgbClr val="000000"/>
                </a:solidFill>
                <a:latin typeface="Arial"/>
              </a:rPr>
              <a:t>Full Vigenère</a:t>
            </a:r>
          </a:p>
        </p:txBody>
      </p:sp>
      <p:sp>
        <p:nvSpPr>
          <p:cNvPr id="158" name="PlaceHolder 2"/>
          <p:cNvSpPr>
            <a:spLocks noGrp="1"/>
          </p:cNvSpPr>
          <p:nvPr>
            <p:ph/>
          </p:nvPr>
        </p:nvSpPr>
        <p:spPr>
          <a:xfrm>
            <a:off x="533400" y="1604842"/>
            <a:ext cx="5463362" cy="3977484"/>
          </a:xfrm>
          <a:prstGeom prst="rect">
            <a:avLst/>
          </a:prstGeom>
          <a:noFill/>
          <a:ln w="0">
            <a:noFill/>
          </a:ln>
        </p:spPr>
        <p:txBody>
          <a:bodyPr vert="horz" lIns="0" tIns="0" rIns="0" bIns="0" rtlCol="0" anchor="t">
            <a:normAutofit/>
          </a:bodyPr>
          <a:lstStyle/>
          <a:p>
            <a:pPr marL="391910" algn="l">
              <a:spcBef>
                <a:spcPts val="1286"/>
              </a:spcBef>
            </a:pPr>
            <a:r>
              <a:rPr lang="en-US" sz="2903">
                <a:solidFill>
                  <a:srgbClr val="000000"/>
                </a:solidFill>
                <a:latin typeface="Arial"/>
              </a:rPr>
              <a:t>“</a:t>
            </a:r>
            <a:r>
              <a:rPr lang="en-US" sz="2903" i="1">
                <a:solidFill>
                  <a:srgbClr val="000000"/>
                </a:solidFill>
                <a:latin typeface="Arial"/>
              </a:rPr>
              <a:t>Do you remember me?  Everything you discussed so far was invented by my predecessors, like della Porta</a:t>
            </a:r>
            <a:r>
              <a:rPr lang="en-US" sz="2903">
                <a:solidFill>
                  <a:srgbClr val="000000"/>
                </a:solidFill>
                <a:latin typeface="Arial"/>
              </a:rPr>
              <a:t>”</a:t>
            </a:r>
          </a:p>
          <a:p>
            <a:pPr marL="391910" algn="l">
              <a:spcBef>
                <a:spcPts val="1286"/>
              </a:spcBef>
            </a:pPr>
            <a:r>
              <a:rPr lang="en-US" sz="2903">
                <a:solidFill>
                  <a:srgbClr val="000000"/>
                </a:solidFill>
                <a:latin typeface="Arial"/>
              </a:rPr>
              <a:t>“</a:t>
            </a:r>
            <a:r>
              <a:rPr lang="en-US" sz="2903" i="1">
                <a:solidFill>
                  <a:srgbClr val="000000"/>
                </a:solidFill>
                <a:latin typeface="Arial"/>
              </a:rPr>
              <a:t>My true </a:t>
            </a:r>
            <a:r>
              <a:rPr lang="en-US" sz="2903">
                <a:solidFill>
                  <a:srgbClr val="000000"/>
                </a:solidFill>
                <a:latin typeface="Arial"/>
              </a:rPr>
              <a:t>unique </a:t>
            </a:r>
            <a:r>
              <a:rPr lang="en-US" sz="2903" i="1">
                <a:solidFill>
                  <a:srgbClr val="000000"/>
                </a:solidFill>
                <a:latin typeface="Arial"/>
              </a:rPr>
              <a:t>contribution was the </a:t>
            </a:r>
            <a:r>
              <a:rPr lang="en-US" sz="2903" b="1" i="1" u="sng">
                <a:solidFill>
                  <a:srgbClr val="000000"/>
                </a:solidFill>
                <a:latin typeface="Arial"/>
              </a:rPr>
              <a:t>auto-key</a:t>
            </a:r>
            <a:r>
              <a:rPr lang="en-US" sz="2903">
                <a:solidFill>
                  <a:srgbClr val="000000"/>
                </a:solidFill>
                <a:latin typeface="Arial"/>
              </a:rPr>
              <a:t>”</a:t>
            </a:r>
          </a:p>
          <a:p>
            <a:pPr marL="391910" algn="l">
              <a:spcBef>
                <a:spcPts val="1286"/>
              </a:spcBef>
            </a:pPr>
            <a:endParaRPr lang="en-US" sz="2903">
              <a:solidFill>
                <a:srgbClr val="000000"/>
              </a:solidFill>
              <a:latin typeface="Arial"/>
            </a:endParaRPr>
          </a:p>
        </p:txBody>
      </p:sp>
      <p:pic>
        <p:nvPicPr>
          <p:cNvPr id="159" name="Picture 158"/>
          <p:cNvPicPr/>
          <p:nvPr/>
        </p:nvPicPr>
        <p:blipFill>
          <a:blip r:embed="rId2"/>
          <a:stretch/>
        </p:blipFill>
        <p:spPr>
          <a:xfrm>
            <a:off x="6665282" y="1604515"/>
            <a:ext cx="3081007" cy="3977484"/>
          </a:xfrm>
          <a:prstGeom prst="rect">
            <a:avLst/>
          </a:prstGeom>
          <a:noFill/>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738E-11EB-CADD-5B07-60171C0F33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39CC1B8-6E17-D9CB-B344-55D263CBA7AD}"/>
              </a:ext>
            </a:extLst>
          </p:cNvPr>
          <p:cNvSpPr>
            <a:spLocks noGrp="1"/>
          </p:cNvSpPr>
          <p:nvPr>
            <p:ph type="title"/>
          </p:nvPr>
        </p:nvSpPr>
        <p:spPr>
          <a:xfrm>
            <a:off x="518965" y="621792"/>
            <a:ext cx="4446871" cy="1867629"/>
          </a:xfrm>
        </p:spPr>
        <p:txBody>
          <a:bodyPr anchor="t">
            <a:normAutofit/>
          </a:bodyPr>
          <a:lstStyle/>
          <a:p>
            <a:r>
              <a:rPr lang="en-US" sz="3100"/>
              <a:t>Reminder: Encoding &amp; Decoding Vigenere Using Tabula Recta</a:t>
            </a:r>
          </a:p>
        </p:txBody>
      </p:sp>
      <p:sp>
        <p:nvSpPr>
          <p:cNvPr id="3" name="Content Placeholder 2">
            <a:extLst>
              <a:ext uri="{FF2B5EF4-FFF2-40B4-BE49-F238E27FC236}">
                <a16:creationId xmlns:a16="http://schemas.microsoft.com/office/drawing/2014/main" id="{6F524671-4F81-BD69-0C63-8AE1CA9FC869}"/>
              </a:ext>
            </a:extLst>
          </p:cNvPr>
          <p:cNvSpPr>
            <a:spLocks noGrp="1"/>
          </p:cNvSpPr>
          <p:nvPr>
            <p:ph sz="quarter" idx="14"/>
          </p:nvPr>
        </p:nvSpPr>
        <p:spPr>
          <a:xfrm>
            <a:off x="543940" y="2890729"/>
            <a:ext cx="4449227" cy="3138438"/>
          </a:xfrm>
        </p:spPr>
        <p:txBody>
          <a:bodyPr anchor="t">
            <a:normAutofit/>
          </a:bodyPr>
          <a:lstStyle/>
          <a:p>
            <a:pPr marL="285750" indent="-285750">
              <a:lnSpc>
                <a:spcPct val="110000"/>
              </a:lnSpc>
              <a:buFont typeface="Arial" panose="020B0604020202020204" pitchFamily="34" charset="0"/>
              <a:buChar char="•"/>
            </a:pPr>
            <a:r>
              <a:rPr lang="en-US" sz="1500"/>
              <a:t>Top row represents PLAINTEXT CHARACTERS</a:t>
            </a:r>
          </a:p>
          <a:p>
            <a:pPr marL="285750" indent="-285750">
              <a:lnSpc>
                <a:spcPct val="110000"/>
              </a:lnSpc>
              <a:buFont typeface="Arial" panose="020B0604020202020204" pitchFamily="34" charset="0"/>
              <a:buChar char="•"/>
            </a:pPr>
            <a:r>
              <a:rPr lang="en-US" sz="1500"/>
              <a:t>First column represents KEY WORD characters</a:t>
            </a:r>
          </a:p>
          <a:p>
            <a:pPr marL="285750" indent="-285750">
              <a:lnSpc>
                <a:spcPct val="110000"/>
              </a:lnSpc>
              <a:buFont typeface="Arial" panose="020B0604020202020204" pitchFamily="34" charset="0"/>
              <a:buChar char="•"/>
            </a:pPr>
            <a:r>
              <a:rPr lang="en-US" sz="1500"/>
              <a:t>Where the plaintext column and ciphertext row intersect is the CIPHERTEXT character.</a:t>
            </a:r>
          </a:p>
        </p:txBody>
      </p:sp>
      <p:pic>
        <p:nvPicPr>
          <p:cNvPr id="5" name="Picture 4">
            <a:extLst>
              <a:ext uri="{FF2B5EF4-FFF2-40B4-BE49-F238E27FC236}">
                <a16:creationId xmlns:a16="http://schemas.microsoft.com/office/drawing/2014/main" id="{1EB901BD-41FA-7A17-59BC-DA151245AFBC}"/>
              </a:ext>
            </a:extLst>
          </p:cNvPr>
          <p:cNvPicPr>
            <a:picLocks noChangeAspect="1"/>
          </p:cNvPicPr>
          <p:nvPr/>
        </p:nvPicPr>
        <p:blipFill>
          <a:blip r:embed="rId3"/>
          <a:stretch>
            <a:fillRect/>
          </a:stretch>
        </p:blipFill>
        <p:spPr>
          <a:xfrm>
            <a:off x="5363570" y="74534"/>
            <a:ext cx="6828430" cy="6708931"/>
          </a:xfrm>
          <a:prstGeom prst="rect">
            <a:avLst/>
          </a:prstGeom>
          <a:noFill/>
        </p:spPr>
      </p:pic>
    </p:spTree>
    <p:extLst>
      <p:ext uri="{BB962C8B-B14F-4D97-AF65-F5344CB8AC3E}">
        <p14:creationId xmlns:p14="http://schemas.microsoft.com/office/powerpoint/2010/main" val="623590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EA4D6-067D-7576-498F-8441DE2C3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F90E5-F80D-6CE8-EA01-F66452B47CDD}"/>
              </a:ext>
            </a:extLst>
          </p:cNvPr>
          <p:cNvSpPr>
            <a:spLocks noGrp="1"/>
          </p:cNvSpPr>
          <p:nvPr>
            <p:ph type="title"/>
          </p:nvPr>
        </p:nvSpPr>
        <p:spPr/>
        <p:txBody>
          <a:bodyPr anchor="b">
            <a:normAutofit/>
          </a:bodyPr>
          <a:lstStyle/>
          <a:p>
            <a:r>
              <a:rPr lang="en-US" dirty="0"/>
              <a:t>overview</a:t>
            </a:r>
          </a:p>
        </p:txBody>
      </p:sp>
    </p:spTree>
    <p:extLst>
      <p:ext uri="{BB962C8B-B14F-4D97-AF65-F5344CB8AC3E}">
        <p14:creationId xmlns:p14="http://schemas.microsoft.com/office/powerpoint/2010/main" val="3547976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54A04-6365-7F88-3BB5-C7F516DEC54F}"/>
            </a:ext>
          </a:extLst>
        </p:cNvPr>
        <p:cNvGrpSpPr/>
        <p:nvPr/>
      </p:nvGrpSpPr>
      <p:grpSpPr>
        <a:xfrm>
          <a:off x="0" y="0"/>
          <a:ext cx="0" cy="0"/>
          <a:chOff x="0" y="0"/>
          <a:chExt cx="0" cy="0"/>
        </a:xfrm>
      </p:grpSpPr>
      <p:sp>
        <p:nvSpPr>
          <p:cNvPr id="160" name="PlaceHolder 1">
            <a:extLst>
              <a:ext uri="{FF2B5EF4-FFF2-40B4-BE49-F238E27FC236}">
                <a16:creationId xmlns:a16="http://schemas.microsoft.com/office/drawing/2014/main" id="{12DF0C3B-D244-93FF-D3D1-452F040230BE}"/>
              </a:ext>
            </a:extLst>
          </p:cNvPr>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a:solidFill>
                  <a:srgbClr val="000000"/>
                </a:solidFill>
                <a:latin typeface="Arial"/>
              </a:rPr>
              <a:t>Full Vigenère: Autokey</a:t>
            </a:r>
          </a:p>
        </p:txBody>
      </p:sp>
      <p:sp>
        <p:nvSpPr>
          <p:cNvPr id="161" name="PlaceHolder 2">
            <a:extLst>
              <a:ext uri="{FF2B5EF4-FFF2-40B4-BE49-F238E27FC236}">
                <a16:creationId xmlns:a16="http://schemas.microsoft.com/office/drawing/2014/main" id="{E361E3F5-7EEA-6E9F-D095-667627EDB919}"/>
              </a:ext>
            </a:extLst>
          </p:cNvPr>
          <p:cNvSpPr>
            <a:spLocks noGrp="1"/>
          </p:cNvSpPr>
          <p:nvPr>
            <p:ph/>
          </p:nvPr>
        </p:nvSpPr>
        <p:spPr>
          <a:xfrm>
            <a:off x="457200" y="1447800"/>
            <a:ext cx="4419600" cy="5334000"/>
          </a:xfrm>
          <a:prstGeom prst="rect">
            <a:avLst/>
          </a:prstGeom>
          <a:noFill/>
          <a:ln w="0">
            <a:noFill/>
          </a:ln>
        </p:spPr>
        <p:txBody>
          <a:bodyPr vert="horz" lIns="0" tIns="0" rIns="0" bIns="0" rtlCol="0" anchor="t">
            <a:normAutofit fontScale="70000" lnSpcReduction="20000"/>
          </a:bodyPr>
          <a:lstStyle/>
          <a:p>
            <a:pPr marL="97977" algn="l">
              <a:lnSpc>
                <a:spcPct val="119999"/>
              </a:lnSpc>
              <a:spcBef>
                <a:spcPts val="1286"/>
              </a:spcBef>
              <a:buClr>
                <a:srgbClr val="000000"/>
              </a:buClr>
              <a:buSzPct val="45000"/>
            </a:pPr>
            <a:r>
              <a:rPr lang="en-US" sz="1800" spc="100" dirty="0">
                <a:solidFill>
                  <a:srgbClr val="000000"/>
                </a:solidFill>
                <a:latin typeface="Arial"/>
              </a:rPr>
              <a:t>His idea was to only use the key </a:t>
            </a:r>
            <a:r>
              <a:rPr lang="en-US" sz="1800" u="sng" spc="100" dirty="0">
                <a:solidFill>
                  <a:srgbClr val="000000"/>
                </a:solidFill>
                <a:latin typeface="Arial"/>
              </a:rPr>
              <a:t>once</a:t>
            </a:r>
            <a:r>
              <a:rPr lang="en-US" sz="1800" spc="100" dirty="0">
                <a:solidFill>
                  <a:srgbClr val="000000"/>
                </a:solidFill>
                <a:latin typeface="Arial"/>
              </a:rPr>
              <a:t>, e.g. “COMET” in the example. After the single use of the key word, </a:t>
            </a:r>
            <a:r>
              <a:rPr lang="en-US" sz="1800" spc="100">
                <a:solidFill>
                  <a:srgbClr val="000000"/>
                </a:solidFill>
                <a:latin typeface="Arial"/>
              </a:rPr>
              <a:t>the ciphertext that was generated by the keyword, starting from the first character of that ciphertext, is </a:t>
            </a:r>
            <a:r>
              <a:rPr lang="en-US" sz="1800" spc="100" dirty="0">
                <a:solidFill>
                  <a:srgbClr val="000000"/>
                </a:solidFill>
                <a:latin typeface="Arial"/>
              </a:rPr>
              <a:t>used as a continuing “running” key for the remainder of the message. </a:t>
            </a:r>
          </a:p>
          <a:p>
            <a:pPr marL="97977" algn="l">
              <a:lnSpc>
                <a:spcPct val="119999"/>
              </a:lnSpc>
              <a:spcBef>
                <a:spcPts val="1286"/>
              </a:spcBef>
              <a:buClr>
                <a:srgbClr val="000000"/>
              </a:buClr>
              <a:buSzPct val="45000"/>
            </a:pPr>
            <a:r>
              <a:rPr lang="en-US" sz="1800" spc="100" dirty="0">
                <a:solidFill>
                  <a:srgbClr val="000000"/>
                </a:solidFill>
                <a:latin typeface="Arial"/>
              </a:rPr>
              <a:t>Variations on this technique are still used in other contexts with matrix encryption and modern block ciphers. </a:t>
            </a:r>
          </a:p>
          <a:p>
            <a:pPr marL="97977" algn="l">
              <a:lnSpc>
                <a:spcPct val="119999"/>
              </a:lnSpc>
              <a:spcBef>
                <a:spcPts val="1286"/>
              </a:spcBef>
              <a:buClr>
                <a:srgbClr val="000000"/>
              </a:buClr>
              <a:buSzPct val="45000"/>
            </a:pPr>
            <a:r>
              <a:rPr lang="en-US" sz="1800" spc="100" dirty="0">
                <a:solidFill>
                  <a:srgbClr val="000000"/>
                </a:solidFill>
                <a:latin typeface="Arial"/>
              </a:rPr>
              <a:t>This turns out to be a surprisingly effective cipher! </a:t>
            </a:r>
          </a:p>
          <a:p>
            <a:pPr marL="97977" algn="l">
              <a:lnSpc>
                <a:spcPct val="119999"/>
              </a:lnSpc>
              <a:spcBef>
                <a:spcPts val="1286"/>
              </a:spcBef>
              <a:buClr>
                <a:srgbClr val="000000"/>
              </a:buClr>
              <a:buSzPct val="45000"/>
            </a:pPr>
            <a:endParaRPr lang="en-US" sz="1800" spc="100" dirty="0">
              <a:solidFill>
                <a:srgbClr val="000000"/>
              </a:solidFill>
              <a:latin typeface="Arial"/>
            </a:endParaRPr>
          </a:p>
          <a:p>
            <a:pPr marL="97977" algn="l">
              <a:lnSpc>
                <a:spcPct val="119999"/>
              </a:lnSpc>
              <a:spcBef>
                <a:spcPts val="1286"/>
              </a:spcBef>
              <a:buClr>
                <a:srgbClr val="000000"/>
              </a:buClr>
              <a:buSzPct val="45000"/>
            </a:pPr>
            <a:endParaRPr lang="en-US" sz="1800" spc="100" dirty="0">
              <a:solidFill>
                <a:srgbClr val="000000"/>
              </a:solidFill>
              <a:latin typeface="Arial"/>
            </a:endParaRPr>
          </a:p>
          <a:p>
            <a:pPr marL="97977" algn="l">
              <a:lnSpc>
                <a:spcPct val="119999"/>
              </a:lnSpc>
              <a:spcBef>
                <a:spcPts val="1286"/>
              </a:spcBef>
              <a:buClr>
                <a:srgbClr val="000000"/>
              </a:buClr>
              <a:buSzPct val="45000"/>
            </a:pPr>
            <a:r>
              <a:rPr lang="en-US" sz="1800" spc="100" dirty="0">
                <a:solidFill>
                  <a:srgbClr val="000000"/>
                </a:solidFill>
                <a:latin typeface="Arial"/>
              </a:rPr>
              <a:t>HOWEVER….. There are some flaws. One is that this is still susceptible to brute-force attack. Another is that a single error in a position will then propagate for the remainder of the message! Note what happens in the example shown here if the 3</a:t>
            </a:r>
            <a:r>
              <a:rPr lang="en-US" sz="1800" spc="100" baseline="30000" dirty="0">
                <a:solidFill>
                  <a:srgbClr val="000000"/>
                </a:solidFill>
                <a:latin typeface="Arial"/>
              </a:rPr>
              <a:t>rd</a:t>
            </a:r>
            <a:r>
              <a:rPr lang="en-US" sz="1800" spc="100" dirty="0">
                <a:solidFill>
                  <a:srgbClr val="000000"/>
                </a:solidFill>
                <a:latin typeface="Arial"/>
              </a:rPr>
              <a:t> character is mistakenly recorded as “N” instead of “Z”. As a result, every 5</a:t>
            </a:r>
            <a:r>
              <a:rPr lang="en-US" sz="1800" spc="100" baseline="30000" dirty="0">
                <a:solidFill>
                  <a:srgbClr val="000000"/>
                </a:solidFill>
                <a:latin typeface="Arial"/>
              </a:rPr>
              <a:t>th</a:t>
            </a:r>
            <a:r>
              <a:rPr lang="en-US" sz="1800" spc="100" dirty="0">
                <a:solidFill>
                  <a:srgbClr val="000000"/>
                </a:solidFill>
                <a:latin typeface="Arial"/>
              </a:rPr>
              <a:t> character would be incorrect for the </a:t>
            </a:r>
            <a:r>
              <a:rPr lang="en-US" sz="1800" u="sng" spc="100" dirty="0">
                <a:solidFill>
                  <a:srgbClr val="000000"/>
                </a:solidFill>
                <a:latin typeface="Arial"/>
              </a:rPr>
              <a:t>entirety</a:t>
            </a:r>
            <a:r>
              <a:rPr lang="en-US" sz="1800" spc="100" dirty="0">
                <a:solidFill>
                  <a:srgbClr val="000000"/>
                </a:solidFill>
                <a:latin typeface="Arial"/>
              </a:rPr>
              <a:t> of the message!</a:t>
            </a:r>
          </a:p>
        </p:txBody>
      </p:sp>
      <p:sp>
        <p:nvSpPr>
          <p:cNvPr id="2" name="TextBox 1">
            <a:extLst>
              <a:ext uri="{FF2B5EF4-FFF2-40B4-BE49-F238E27FC236}">
                <a16:creationId xmlns:a16="http://schemas.microsoft.com/office/drawing/2014/main" id="{DB851329-B05C-622D-33AA-6F17E5C5324E}"/>
              </a:ext>
            </a:extLst>
          </p:cNvPr>
          <p:cNvSpPr txBox="1"/>
          <p:nvPr/>
        </p:nvSpPr>
        <p:spPr>
          <a:xfrm>
            <a:off x="6096000" y="1600200"/>
            <a:ext cx="4419600" cy="923330"/>
          </a:xfrm>
          <a:prstGeom prst="rect">
            <a:avLst/>
          </a:prstGeom>
          <a:noFill/>
        </p:spPr>
        <p:txBody>
          <a:bodyPr wrap="square" rtlCol="0">
            <a:spAutoFit/>
          </a:bodyPr>
          <a:lstStyle/>
          <a:p>
            <a:r>
              <a:rPr lang="pt-BR" dirty="0"/>
              <a:t>S E N D S U P P L I E S … 	message</a:t>
            </a:r>
          </a:p>
          <a:p>
            <a:r>
              <a:rPr lang="pt-BR" dirty="0"/>
              <a:t>C O M E T S E N D S U P … 	key</a:t>
            </a:r>
          </a:p>
          <a:p>
            <a:r>
              <a:rPr lang="pt-BR" dirty="0"/>
              <a:t>U S Z H L M T C O A Y H … 	ciphertext</a:t>
            </a:r>
            <a:endParaRPr lang="en-US" dirty="0"/>
          </a:p>
        </p:txBody>
      </p:sp>
      <p:sp>
        <p:nvSpPr>
          <p:cNvPr id="3" name="TextBox 2">
            <a:extLst>
              <a:ext uri="{FF2B5EF4-FFF2-40B4-BE49-F238E27FC236}">
                <a16:creationId xmlns:a16="http://schemas.microsoft.com/office/drawing/2014/main" id="{964F3B5B-A653-1226-E255-A1173BF706EB}"/>
              </a:ext>
            </a:extLst>
          </p:cNvPr>
          <p:cNvSpPr txBox="1"/>
          <p:nvPr/>
        </p:nvSpPr>
        <p:spPr>
          <a:xfrm>
            <a:off x="6095553" y="2804870"/>
            <a:ext cx="4419600" cy="923330"/>
          </a:xfrm>
          <a:prstGeom prst="rect">
            <a:avLst/>
          </a:prstGeom>
          <a:noFill/>
        </p:spPr>
        <p:txBody>
          <a:bodyPr wrap="square" rtlCol="0">
            <a:spAutoFit/>
          </a:bodyPr>
          <a:lstStyle/>
          <a:p>
            <a:r>
              <a:rPr lang="pt-BR" dirty="0"/>
              <a:t>S E N D S U P P L I E S … 	message</a:t>
            </a:r>
          </a:p>
          <a:p>
            <a:r>
              <a:rPr lang="pt-BR" dirty="0"/>
              <a:t>C O M E T </a:t>
            </a:r>
            <a:r>
              <a:rPr lang="pt-BR" dirty="0">
                <a:highlight>
                  <a:srgbClr val="FFFF00"/>
                </a:highlight>
              </a:rPr>
              <a:t>U S Z H L O H </a:t>
            </a:r>
            <a:r>
              <a:rPr lang="pt-BR" dirty="0"/>
              <a:t>… 	key</a:t>
            </a:r>
          </a:p>
          <a:p>
            <a:r>
              <a:rPr lang="en-US" dirty="0">
                <a:highlight>
                  <a:srgbClr val="FFFF00"/>
                </a:highlight>
              </a:rPr>
              <a:t>U S Z H L O H </a:t>
            </a:r>
            <a:r>
              <a:rPr lang="en-US" dirty="0"/>
              <a:t>O S T S Z … 	ciphertext</a:t>
            </a:r>
          </a:p>
        </p:txBody>
      </p:sp>
      <p:sp>
        <p:nvSpPr>
          <p:cNvPr id="4" name="TextBox 3">
            <a:extLst>
              <a:ext uri="{FF2B5EF4-FFF2-40B4-BE49-F238E27FC236}">
                <a16:creationId xmlns:a16="http://schemas.microsoft.com/office/drawing/2014/main" id="{A2CC6C01-A7BE-AE96-1651-B3FC5A968B6E}"/>
              </a:ext>
            </a:extLst>
          </p:cNvPr>
          <p:cNvSpPr txBox="1"/>
          <p:nvPr/>
        </p:nvSpPr>
        <p:spPr>
          <a:xfrm>
            <a:off x="6019800" y="4953000"/>
            <a:ext cx="5182047" cy="1200329"/>
          </a:xfrm>
          <a:prstGeom prst="rect">
            <a:avLst/>
          </a:prstGeom>
          <a:noFill/>
        </p:spPr>
        <p:txBody>
          <a:bodyPr wrap="square" rtlCol="0">
            <a:spAutoFit/>
          </a:bodyPr>
          <a:lstStyle/>
          <a:p>
            <a:r>
              <a:rPr lang="pt-BR" dirty="0"/>
              <a:t>S E N D S U P P L I E S … 	message</a:t>
            </a:r>
          </a:p>
          <a:p>
            <a:r>
              <a:rPr lang="pt-BR" dirty="0"/>
              <a:t>C O M E T U S N H L O H … 	key</a:t>
            </a:r>
          </a:p>
          <a:p>
            <a:r>
              <a:rPr lang="pt-BR" dirty="0"/>
              <a:t>U S N H L O H C S T S Z … 	ciphertext obtained</a:t>
            </a:r>
          </a:p>
          <a:p>
            <a:r>
              <a:rPr lang="en-US" dirty="0"/>
              <a:t>U S Z H L O H O S T S Z … 	ciphertext desired</a:t>
            </a:r>
          </a:p>
        </p:txBody>
      </p:sp>
    </p:spTree>
    <p:extLst>
      <p:ext uri="{BB962C8B-B14F-4D97-AF65-F5344CB8AC3E}">
        <p14:creationId xmlns:p14="http://schemas.microsoft.com/office/powerpoint/2010/main" val="394438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3BB52-CCCD-49E1-AF6E-244FA48261E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BB4242-77A1-75EE-7851-59774F22E998}"/>
              </a:ext>
            </a:extLst>
          </p:cNvPr>
          <p:cNvSpPr>
            <a:spLocks noGrp="1"/>
          </p:cNvSpPr>
          <p:nvPr>
            <p:ph sz="quarter" idx="13"/>
          </p:nvPr>
        </p:nvSpPr>
        <p:spPr>
          <a:xfrm>
            <a:off x="3307926" y="2438400"/>
            <a:ext cx="5230953" cy="1600200"/>
          </a:xfrm>
        </p:spPr>
        <p:style>
          <a:lnRef idx="2">
            <a:schemeClr val="accent1">
              <a:shade val="15000"/>
            </a:schemeClr>
          </a:lnRef>
          <a:fillRef idx="1">
            <a:schemeClr val="accent1"/>
          </a:fillRef>
          <a:effectRef idx="0">
            <a:schemeClr val="accent1"/>
          </a:effectRef>
          <a:fontRef idx="minor">
            <a:schemeClr val="lt1"/>
          </a:fontRef>
        </p:style>
        <p:txBody>
          <a:bodyPr/>
          <a:lstStyle/>
          <a:p>
            <a:pPr algn="l"/>
            <a:r>
              <a:rPr lang="en-US" sz="1600" b="1" i="1" dirty="0"/>
              <a:t>“The Vigenere cipher had an extremely successful run. We may never again see a system that survives for hundreds of years before successful attacks are discovered.”</a:t>
            </a:r>
          </a:p>
          <a:p>
            <a:pPr algn="l"/>
            <a:r>
              <a:rPr lang="en-US" dirty="0"/>
              <a:t>				-Bauer</a:t>
            </a:r>
          </a:p>
        </p:txBody>
      </p:sp>
      <p:sp>
        <p:nvSpPr>
          <p:cNvPr id="4" name="Title 1">
            <a:extLst>
              <a:ext uri="{FF2B5EF4-FFF2-40B4-BE49-F238E27FC236}">
                <a16:creationId xmlns:a16="http://schemas.microsoft.com/office/drawing/2014/main" id="{9EEC31A7-4CE7-FE7B-1CB7-E5AA60185330}"/>
              </a:ext>
            </a:extLst>
          </p:cNvPr>
          <p:cNvSpPr>
            <a:spLocks noGrp="1"/>
          </p:cNvSpPr>
          <p:nvPr>
            <p:ph type="title"/>
          </p:nvPr>
        </p:nvSpPr>
        <p:spPr>
          <a:xfrm>
            <a:off x="1389503" y="112083"/>
            <a:ext cx="9067800" cy="401779"/>
          </a:xfrm>
        </p:spPr>
        <p:txBody>
          <a:bodyPr anchor="b">
            <a:normAutofit fontScale="90000"/>
          </a:bodyPr>
          <a:lstStyle/>
          <a:p>
            <a:r>
              <a:rPr lang="en-US" dirty="0"/>
              <a:t>It had a great run!</a:t>
            </a:r>
          </a:p>
        </p:txBody>
      </p:sp>
      <p:pic>
        <p:nvPicPr>
          <p:cNvPr id="2" name="Picture 4" descr="undefined">
            <a:extLst>
              <a:ext uri="{FF2B5EF4-FFF2-40B4-BE49-F238E27FC236}">
                <a16:creationId xmlns:a16="http://schemas.microsoft.com/office/drawing/2014/main" id="{0885F34F-F526-EC80-4B11-AA0D680FE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11558"/>
            <a:ext cx="1644219" cy="1888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2C4F27-007E-00F6-5BFC-38DDB91F6C30}"/>
              </a:ext>
            </a:extLst>
          </p:cNvPr>
          <p:cNvPicPr>
            <a:picLocks noChangeAspect="1"/>
          </p:cNvPicPr>
          <p:nvPr/>
        </p:nvPicPr>
        <p:blipFill>
          <a:blip r:embed="rId3"/>
          <a:stretch>
            <a:fillRect/>
          </a:stretch>
        </p:blipFill>
        <p:spPr>
          <a:xfrm>
            <a:off x="9642695" y="4386691"/>
            <a:ext cx="2240627" cy="217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CD23A59-6702-DBBF-EDBD-4B2507F78701}"/>
              </a:ext>
            </a:extLst>
          </p:cNvPr>
          <p:cNvPicPr>
            <a:picLocks noChangeAspect="1"/>
          </p:cNvPicPr>
          <p:nvPr/>
        </p:nvPicPr>
        <p:blipFill>
          <a:blip r:embed="rId4"/>
          <a:stretch>
            <a:fillRect/>
          </a:stretch>
        </p:blipFill>
        <p:spPr>
          <a:xfrm>
            <a:off x="581828" y="685800"/>
            <a:ext cx="1844589" cy="2429145"/>
          </a:xfrm>
          <a:prstGeom prst="rect">
            <a:avLst/>
          </a:prstGeom>
        </p:spPr>
      </p:pic>
      <p:pic>
        <p:nvPicPr>
          <p:cNvPr id="7" name="Picture 6">
            <a:extLst>
              <a:ext uri="{FF2B5EF4-FFF2-40B4-BE49-F238E27FC236}">
                <a16:creationId xmlns:a16="http://schemas.microsoft.com/office/drawing/2014/main" id="{B249565A-A713-3C8D-0BFC-E93A34330C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28" y="4173048"/>
            <a:ext cx="1844589" cy="238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0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Let’s Take Stock</a:t>
            </a:r>
          </a:p>
        </p:txBody>
      </p:sp>
      <p:sp>
        <p:nvSpPr>
          <p:cNvPr id="168" name="PlaceHolder 2"/>
          <p:cNvSpPr>
            <a:spLocks noGrp="1"/>
          </p:cNvSpPr>
          <p:nvPr>
            <p:ph/>
          </p:nvPr>
        </p:nvSpPr>
        <p:spPr>
          <a:xfrm>
            <a:off x="1980740" y="1416439"/>
            <a:ext cx="8229627" cy="4872158"/>
          </a:xfrm>
          <a:prstGeom prst="rect">
            <a:avLst/>
          </a:prstGeom>
          <a:noFill/>
          <a:ln w="0">
            <a:noFill/>
          </a:ln>
        </p:spPr>
        <p:txBody>
          <a:bodyPr vert="horz" lIns="0" tIns="0" rIns="0" bIns="0" rtlCol="0" anchor="t">
            <a:normAutofit lnSpcReduction="9999"/>
          </a:bodyPr>
          <a:lstStyle/>
          <a:p>
            <a:pPr marL="97977" algn="l">
              <a:spcBef>
                <a:spcPts val="1286"/>
              </a:spcBef>
              <a:buClr>
                <a:srgbClr val="000000"/>
              </a:buClr>
              <a:buSzPct val="45000"/>
            </a:pPr>
            <a:r>
              <a:rPr lang="en-US" sz="2400" dirty="0">
                <a:solidFill>
                  <a:srgbClr val="000000"/>
                </a:solidFill>
                <a:latin typeface="Arial"/>
              </a:rPr>
              <a:t>What have we tried?</a:t>
            </a:r>
          </a:p>
          <a:p>
            <a:pPr marL="391910" indent="-293933" algn="l">
              <a:spcBef>
                <a:spcPts val="1286"/>
              </a:spcBef>
              <a:buClr>
                <a:srgbClr val="000000"/>
              </a:buClr>
              <a:buSzPct val="45000"/>
              <a:buFont typeface="Wingdings" charset="2"/>
              <a:buChar char=""/>
            </a:pPr>
            <a:r>
              <a:rPr lang="en-US" sz="2000" dirty="0">
                <a:solidFill>
                  <a:srgbClr val="000000"/>
                </a:solidFill>
                <a:latin typeface="Arial"/>
              </a:rPr>
              <a:t>Encipher with repeating key</a:t>
            </a:r>
          </a:p>
          <a:p>
            <a:pPr marL="783821" lvl="1" indent="-293933" algn="l">
              <a:spcBef>
                <a:spcPts val="1029"/>
              </a:spcBef>
              <a:buClr>
                <a:srgbClr val="000000"/>
              </a:buClr>
              <a:buSzPct val="75000"/>
              <a:buFont typeface="Symbol" charset="2"/>
              <a:buChar char=""/>
            </a:pPr>
            <a:r>
              <a:rPr lang="en-US" dirty="0">
                <a:solidFill>
                  <a:srgbClr val="000000"/>
                </a:solidFill>
                <a:latin typeface="Arial"/>
              </a:rPr>
              <a:t>Easy to attack as discussed previously (Kasiski, IC, brute-force)</a:t>
            </a:r>
          </a:p>
          <a:p>
            <a:pPr marL="391910" indent="-293933" algn="l">
              <a:spcBef>
                <a:spcPts val="1286"/>
              </a:spcBef>
              <a:buClr>
                <a:srgbClr val="000000"/>
              </a:buClr>
              <a:buSzPct val="45000"/>
              <a:buFont typeface="Wingdings" charset="2"/>
              <a:buChar char=""/>
            </a:pPr>
            <a:r>
              <a:rPr lang="en-US" sz="2000" dirty="0">
                <a:solidFill>
                  <a:srgbClr val="000000"/>
                </a:solidFill>
                <a:latin typeface="Arial"/>
              </a:rPr>
              <a:t>Encipher with key + plain text</a:t>
            </a:r>
          </a:p>
          <a:p>
            <a:pPr marL="783821" lvl="1" indent="-293933" algn="l">
              <a:spcBef>
                <a:spcPts val="1029"/>
              </a:spcBef>
              <a:buClr>
                <a:srgbClr val="000000"/>
              </a:buClr>
              <a:buSzPct val="75000"/>
              <a:buFont typeface="Symbol" charset="2"/>
              <a:buChar char=""/>
            </a:pPr>
            <a:r>
              <a:rPr lang="en-US" dirty="0">
                <a:solidFill>
                  <a:srgbClr val="000000"/>
                </a:solidFill>
                <a:latin typeface="Arial"/>
              </a:rPr>
              <a:t>Still easy to brute-force attack</a:t>
            </a:r>
          </a:p>
          <a:p>
            <a:pPr marL="391910" indent="-293933" algn="l">
              <a:spcBef>
                <a:spcPts val="1286"/>
              </a:spcBef>
              <a:buClr>
                <a:srgbClr val="000000"/>
              </a:buClr>
              <a:buSzPct val="45000"/>
              <a:buFont typeface="Wingdings" charset="2"/>
              <a:buChar char=""/>
            </a:pPr>
            <a:r>
              <a:rPr lang="en-US" sz="2000" dirty="0">
                <a:solidFill>
                  <a:srgbClr val="000000"/>
                </a:solidFill>
                <a:latin typeface="Arial"/>
              </a:rPr>
              <a:t>Encipher with key + ciphertext</a:t>
            </a:r>
          </a:p>
          <a:p>
            <a:pPr marL="783821" lvl="1" indent="-293933" algn="l">
              <a:spcBef>
                <a:spcPts val="1029"/>
              </a:spcBef>
              <a:buClr>
                <a:srgbClr val="000000"/>
              </a:buClr>
              <a:buSzPct val="75000"/>
              <a:buFont typeface="Symbol" charset="2"/>
              <a:buChar char=""/>
            </a:pPr>
            <a:r>
              <a:rPr lang="en-US" dirty="0">
                <a:solidFill>
                  <a:srgbClr val="000000"/>
                </a:solidFill>
                <a:latin typeface="Arial"/>
              </a:rPr>
              <a:t>Possible, but DO NOT MAKE ANY MISTAKES!</a:t>
            </a:r>
          </a:p>
          <a:p>
            <a:pPr marL="97977" algn="l">
              <a:spcBef>
                <a:spcPts val="1286"/>
              </a:spcBef>
              <a:buClr>
                <a:srgbClr val="000000"/>
              </a:buClr>
              <a:buSzPct val="45000"/>
            </a:pPr>
            <a:endParaRPr lang="en-US" sz="2000" dirty="0">
              <a:solidFill>
                <a:srgbClr val="000000"/>
              </a:solidFill>
              <a:latin typeface="Arial"/>
            </a:endParaRPr>
          </a:p>
          <a:p>
            <a:pPr marL="97977" algn="l">
              <a:spcBef>
                <a:spcPts val="1286"/>
              </a:spcBef>
              <a:buClr>
                <a:srgbClr val="000000"/>
              </a:buClr>
              <a:buSzPct val="45000"/>
            </a:pPr>
            <a:r>
              <a:rPr lang="en-US" sz="2000" dirty="0">
                <a:solidFill>
                  <a:srgbClr val="000000"/>
                </a:solidFill>
                <a:latin typeface="Arial"/>
              </a:rPr>
              <a:t>Ultimately, a major weakness in all the above variations of the Vigenere cipher is the fact that there are still some repetitive components to the key that can sometimes be exploited. </a:t>
            </a:r>
          </a:p>
          <a:p>
            <a:pPr marL="97977" algn="l">
              <a:spcBef>
                <a:spcPts val="1286"/>
              </a:spcBef>
              <a:buClr>
                <a:srgbClr val="000000"/>
              </a:buClr>
              <a:buSzPct val="45000"/>
            </a:pPr>
            <a:endParaRPr lang="en-US" sz="2000" dirty="0">
              <a:solidFill>
                <a:srgbClr val="000000"/>
              </a:solidFill>
              <a:latin typeface="Arial"/>
            </a:endParaRPr>
          </a:p>
          <a:p>
            <a:pPr marL="97977" algn="l">
              <a:spcBef>
                <a:spcPts val="1286"/>
              </a:spcBef>
              <a:buClr>
                <a:srgbClr val="000000"/>
              </a:buClr>
              <a:buSzPct val="45000"/>
            </a:pPr>
            <a:r>
              <a:rPr lang="en-US" sz="2000" dirty="0">
                <a:solidFill>
                  <a:srgbClr val="000000"/>
                </a:solidFill>
                <a:latin typeface="Arial"/>
              </a:rPr>
              <a:t>Next idea up:</a:t>
            </a:r>
          </a:p>
          <a:p>
            <a:pPr marL="97977" algn="l">
              <a:spcBef>
                <a:spcPts val="1286"/>
              </a:spcBef>
              <a:buClr>
                <a:srgbClr val="000000"/>
              </a:buClr>
              <a:buSzPct val="45000"/>
            </a:pPr>
            <a:r>
              <a:rPr lang="en-US" sz="2000" dirty="0">
                <a:solidFill>
                  <a:srgbClr val="000000"/>
                </a:solidFill>
                <a:latin typeface="Arial"/>
              </a:rPr>
              <a:t>	</a:t>
            </a:r>
            <a:r>
              <a:rPr lang="en-US" sz="2000" b="1" dirty="0">
                <a:solidFill>
                  <a:srgbClr val="000000"/>
                </a:solidFill>
                <a:latin typeface="Arial"/>
              </a:rPr>
              <a:t>How about using a LLLLOOONNNGGG key?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Running Key Cipher</a:t>
            </a:r>
          </a:p>
        </p:txBody>
      </p:sp>
      <p:sp>
        <p:nvSpPr>
          <p:cNvPr id="170" name="PlaceHolder 2"/>
          <p:cNvSpPr>
            <a:spLocks noGrp="1"/>
          </p:cNvSpPr>
          <p:nvPr>
            <p:ph/>
          </p:nvPr>
        </p:nvSpPr>
        <p:spPr>
          <a:xfrm>
            <a:off x="2004985" y="1441503"/>
            <a:ext cx="9425015" cy="3977484"/>
          </a:xfrm>
          <a:prstGeom prst="rect">
            <a:avLst/>
          </a:prstGeom>
          <a:noFill/>
          <a:ln w="0">
            <a:noFill/>
          </a:ln>
        </p:spPr>
        <p:txBody>
          <a:bodyPr vert="horz" lIns="0" tIns="0" rIns="0" bIns="0" rtlCol="0" anchor="t">
            <a:normAutofit lnSpcReduction="9999"/>
          </a:bodyPr>
          <a:lstStyle/>
          <a:p>
            <a:pPr marL="97977" algn="l">
              <a:spcBef>
                <a:spcPts val="1286"/>
              </a:spcBef>
              <a:buClr>
                <a:srgbClr val="000000"/>
              </a:buClr>
              <a:buSzPct val="45000"/>
            </a:pPr>
            <a:r>
              <a:rPr lang="en-US" sz="2400">
                <a:solidFill>
                  <a:srgbClr val="000000"/>
                </a:solidFill>
                <a:latin typeface="Arial"/>
              </a:rPr>
              <a:t>Let’s </a:t>
            </a:r>
            <a:r>
              <a:rPr lang="en-US" sz="2400" dirty="0">
                <a:solidFill>
                  <a:srgbClr val="000000"/>
                </a:solidFill>
                <a:latin typeface="Arial"/>
              </a:rPr>
              <a:t>encipher with a long passage. E.g. From a book</a:t>
            </a:r>
          </a:p>
          <a:p>
            <a:pPr marL="97977" algn="l">
              <a:spcBef>
                <a:spcPts val="1286"/>
              </a:spcBef>
              <a:buClr>
                <a:srgbClr val="000000"/>
              </a:buClr>
              <a:buSzPct val="45000"/>
            </a:pPr>
            <a:endParaRPr lang="en-US" sz="2400" dirty="0">
              <a:solidFill>
                <a:srgbClr val="000000"/>
              </a:solidFill>
              <a:latin typeface="Arial"/>
            </a:endParaRPr>
          </a:p>
          <a:p>
            <a:pPr marL="97977" algn="l">
              <a:spcBef>
                <a:spcPts val="1286"/>
              </a:spcBef>
              <a:buClr>
                <a:srgbClr val="000000"/>
              </a:buClr>
              <a:buSzPct val="45000"/>
            </a:pPr>
            <a:r>
              <a:rPr lang="en-US" sz="2400" dirty="0">
                <a:solidFill>
                  <a:srgbClr val="000000"/>
                </a:solidFill>
                <a:latin typeface="Arial"/>
                <a:ea typeface="WenQuanYi Zen Hei Sharp"/>
              </a:rPr>
              <a:t>Conceptually the “simple” </a:t>
            </a:r>
            <a:r>
              <a:rPr lang="en-US" sz="2400" dirty="0">
                <a:solidFill>
                  <a:srgbClr val="000000"/>
                </a:solidFill>
                <a:latin typeface="Arial"/>
              </a:rPr>
              <a:t>Vigenère, but with LONG key</a:t>
            </a:r>
          </a:p>
          <a:p>
            <a:pPr marL="783821" lvl="1" indent="-293933" algn="l">
              <a:buClr>
                <a:srgbClr val="000000"/>
              </a:buClr>
              <a:buSzPct val="75000"/>
              <a:buFont typeface="Symbol" charset="2"/>
              <a:buChar char=""/>
            </a:pPr>
            <a:r>
              <a:rPr lang="en-US" sz="2000" b="1">
                <a:solidFill>
                  <a:srgbClr val="000000"/>
                </a:solidFill>
                <a:latin typeface="Courier New"/>
              </a:rPr>
              <a:t>Plaintext: 		THISISMYSECRETMESSAGEUCANTREAD</a:t>
            </a:r>
            <a:endParaRPr lang="en-US" sz="2000" dirty="0">
              <a:solidFill>
                <a:srgbClr val="000000"/>
              </a:solidFill>
              <a:latin typeface="Arial"/>
            </a:endParaRPr>
          </a:p>
          <a:p>
            <a:pPr marL="783821" lvl="1" indent="-293933" algn="l">
              <a:buClr>
                <a:srgbClr val="000000"/>
              </a:buClr>
              <a:buSzPct val="75000"/>
              <a:buFont typeface="Symbol" charset="2"/>
              <a:buChar char=""/>
            </a:pPr>
            <a:r>
              <a:rPr lang="en-US" sz="2000" b="1">
                <a:solidFill>
                  <a:srgbClr val="000000"/>
                </a:solidFill>
                <a:latin typeface="Courier New"/>
              </a:rPr>
              <a:t>Book Passage:  	VARIOUSRECORDSOFCULTURESBEFORE</a:t>
            </a:r>
            <a:r>
              <a:rPr lang="en-US" sz="2000" b="1" dirty="0">
                <a:solidFill>
                  <a:srgbClr val="000000"/>
                </a:solidFill>
                <a:latin typeface="Courier New"/>
              </a:rPr>
              <a:t>*</a:t>
            </a:r>
            <a:endParaRPr lang="en-US" sz="2000" dirty="0">
              <a:solidFill>
                <a:srgbClr val="000000"/>
              </a:solidFill>
              <a:latin typeface="Arial"/>
            </a:endParaRPr>
          </a:p>
          <a:p>
            <a:pPr marL="783821" lvl="1" indent="-293933" algn="l">
              <a:buClr>
                <a:srgbClr val="000000"/>
              </a:buClr>
              <a:buSzPct val="75000"/>
              <a:buFont typeface="Symbol" charset="2"/>
              <a:buChar char=""/>
            </a:pPr>
            <a:r>
              <a:rPr lang="en-US" sz="2000" b="1">
                <a:solidFill>
                  <a:srgbClr val="000000"/>
                </a:solidFill>
                <a:latin typeface="Courier New"/>
              </a:rPr>
              <a:t>Ciphertext: 		OHZAWMEPWGQIHLAJUMLZYLGSOXWSRH</a:t>
            </a:r>
            <a:endParaRPr lang="en-US" sz="2000" dirty="0">
              <a:solidFill>
                <a:srgbClr val="000000"/>
              </a:solidFill>
              <a:latin typeface="Arial"/>
            </a:endParaRPr>
          </a:p>
          <a:p>
            <a:pPr algn="l">
              <a:spcBef>
                <a:spcPts val="1286"/>
              </a:spcBef>
            </a:pPr>
            <a:endParaRPr lang="en-US" sz="2000" dirty="0">
              <a:solidFill>
                <a:srgbClr val="000000"/>
              </a:solidFill>
              <a:latin typeface="Arial"/>
              <a:ea typeface="Arial"/>
            </a:endParaRPr>
          </a:p>
          <a:p>
            <a:pPr algn="l">
              <a:spcBef>
                <a:spcPts val="1286"/>
              </a:spcBef>
            </a:pPr>
            <a:r>
              <a:rPr lang="en-US" sz="2000" dirty="0">
                <a:solidFill>
                  <a:srgbClr val="000000"/>
                </a:solidFill>
                <a:latin typeface="Arial"/>
                <a:ea typeface="Arial"/>
              </a:rPr>
              <a:t>* </a:t>
            </a:r>
            <a:r>
              <a:rPr lang="en-US" sz="1600" dirty="0">
                <a:solidFill>
                  <a:srgbClr val="000000"/>
                </a:solidFill>
                <a:latin typeface="Arial"/>
                <a:ea typeface="Arial"/>
              </a:rPr>
              <a:t>Opening text from Chapter 1 of “</a:t>
            </a:r>
            <a:r>
              <a:rPr lang="en-US" sz="1600" i="1" dirty="0">
                <a:solidFill>
                  <a:srgbClr val="000000"/>
                </a:solidFill>
                <a:latin typeface="Arial"/>
                <a:ea typeface="Arial"/>
              </a:rPr>
              <a:t>Secret History: The Story of Cryptology</a:t>
            </a:r>
            <a:r>
              <a:rPr lang="en-US" sz="1600" dirty="0">
                <a:solidFill>
                  <a:srgbClr val="000000"/>
                </a:solidFill>
                <a:latin typeface="Arial"/>
                <a:ea typeface="Arial"/>
              </a:rPr>
              <a:t>” (2</a:t>
            </a:r>
            <a:r>
              <a:rPr lang="en-US" sz="1600" baseline="30000" dirty="0">
                <a:solidFill>
                  <a:srgbClr val="000000"/>
                </a:solidFill>
                <a:latin typeface="Arial"/>
                <a:ea typeface="Arial"/>
              </a:rPr>
              <a:t>nd</a:t>
            </a:r>
            <a:r>
              <a:rPr lang="en-US" sz="1600" dirty="0">
                <a:solidFill>
                  <a:srgbClr val="000000"/>
                </a:solidFill>
                <a:latin typeface="Arial"/>
                <a:ea typeface="Arial"/>
              </a:rPr>
              <a:t> ed.)</a:t>
            </a:r>
            <a:endParaRPr lang="en-US" sz="1600" dirty="0">
              <a:solidFill>
                <a:srgbClr val="000000"/>
              </a:solidFill>
              <a:latin typeface="Arial"/>
            </a:endParaRPr>
          </a:p>
        </p:txBody>
      </p:sp>
      <p:pic>
        <p:nvPicPr>
          <p:cNvPr id="5" name="Picture 4">
            <a:extLst>
              <a:ext uri="{FF2B5EF4-FFF2-40B4-BE49-F238E27FC236}">
                <a16:creationId xmlns:a16="http://schemas.microsoft.com/office/drawing/2014/main" id="{8810C80E-3874-41E2-9B92-D2FC6F87D39B}"/>
              </a:ext>
            </a:extLst>
          </p:cNvPr>
          <p:cNvPicPr>
            <a:picLocks noChangeAspect="1"/>
          </p:cNvPicPr>
          <p:nvPr/>
        </p:nvPicPr>
        <p:blipFill>
          <a:blip r:embed="rId2"/>
          <a:stretch>
            <a:fillRect/>
          </a:stretch>
        </p:blipFill>
        <p:spPr>
          <a:xfrm>
            <a:off x="1957388" y="4724400"/>
            <a:ext cx="7973538" cy="12193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PlaceHolder 1"/>
          <p:cNvSpPr>
            <a:spLocks noGrp="1"/>
          </p:cNvSpPr>
          <p:nvPr>
            <p:ph type="title"/>
          </p:nvPr>
        </p:nvSpPr>
        <p:spPr>
          <a:xfrm>
            <a:off x="1980740" y="292949"/>
            <a:ext cx="8229627" cy="1105816"/>
          </a:xfrm>
          <a:prstGeom prst="rect">
            <a:avLst/>
          </a:prstGeom>
          <a:noFill/>
          <a:ln w="0">
            <a:noFill/>
          </a:ln>
        </p:spPr>
        <p:txBody>
          <a:bodyPr vert="horz" lIns="0" tIns="0" rIns="0" bIns="0" rtlCol="0" anchor="ctr">
            <a:spAutoFit/>
          </a:bodyPr>
          <a:lstStyle/>
          <a:p>
            <a:r>
              <a:rPr lang="en-US" sz="3992">
                <a:solidFill>
                  <a:srgbClr val="000000"/>
                </a:solidFill>
                <a:latin typeface="Arial"/>
              </a:rPr>
              <a:t>Running Key Cipher: </a:t>
            </a:r>
            <a:br>
              <a:rPr lang="en-US" sz="3992">
                <a:solidFill>
                  <a:srgbClr val="000000"/>
                </a:solidFill>
                <a:latin typeface="Arial"/>
              </a:rPr>
            </a:br>
            <a:r>
              <a:rPr lang="en-US" sz="3992">
                <a:solidFill>
                  <a:srgbClr val="000000"/>
                </a:solidFill>
                <a:latin typeface="Arial"/>
              </a:rPr>
              <a:t>Kinda secure, but not quite…</a:t>
            </a:r>
            <a:endParaRPr lang="en-US" sz="3992" dirty="0">
              <a:solidFill>
                <a:srgbClr val="000000"/>
              </a:solidFill>
              <a:latin typeface="Arial"/>
            </a:endParaRPr>
          </a:p>
        </p:txBody>
      </p:sp>
      <p:sp>
        <p:nvSpPr>
          <p:cNvPr id="175" name="PlaceHolder 2"/>
          <p:cNvSpPr>
            <a:spLocks noGrp="1"/>
          </p:cNvSpPr>
          <p:nvPr>
            <p:ph/>
          </p:nvPr>
        </p:nvSpPr>
        <p:spPr>
          <a:xfrm>
            <a:off x="528087" y="1609088"/>
            <a:ext cx="4977163" cy="3977484"/>
          </a:xfrm>
          <a:prstGeom prst="rect">
            <a:avLst/>
          </a:prstGeom>
          <a:noFill/>
          <a:ln w="0">
            <a:noFill/>
          </a:ln>
        </p:spPr>
        <p:txBody>
          <a:bodyPr vert="horz" lIns="0" tIns="0" rIns="0" bIns="0" rtlCol="0" anchor="t">
            <a:normAutofit lnSpcReduction="9999"/>
          </a:bodyPr>
          <a:lstStyle/>
          <a:p>
            <a:pPr marL="440877" indent="-342900" algn="l">
              <a:spcBef>
                <a:spcPts val="1286"/>
              </a:spcBef>
              <a:buClr>
                <a:srgbClr val="000000"/>
              </a:buClr>
              <a:buSzPct val="45000"/>
              <a:buFontTx/>
              <a:buChar char="-"/>
            </a:pPr>
            <a:r>
              <a:rPr lang="en-US" sz="1800" dirty="0">
                <a:solidFill>
                  <a:srgbClr val="000000"/>
                </a:solidFill>
                <a:latin typeface="Arial"/>
              </a:rPr>
              <a:t>Kasiski won’t work because the key never repeats</a:t>
            </a:r>
          </a:p>
          <a:p>
            <a:pPr marL="440877" indent="-342900" algn="l">
              <a:spcBef>
                <a:spcPts val="1286"/>
              </a:spcBef>
              <a:buClr>
                <a:srgbClr val="000000"/>
              </a:buClr>
              <a:buSzPct val="45000"/>
              <a:buFontTx/>
              <a:buChar char="-"/>
            </a:pPr>
            <a:r>
              <a:rPr lang="en-US" sz="1800" dirty="0">
                <a:solidFill>
                  <a:srgbClr val="000000"/>
                </a:solidFill>
                <a:latin typeface="Arial"/>
              </a:rPr>
              <a:t>IC will only indicate that a large number of cipher alphabets was used</a:t>
            </a:r>
          </a:p>
          <a:p>
            <a:pPr marL="97977" algn="l">
              <a:spcBef>
                <a:spcPts val="1286"/>
              </a:spcBef>
              <a:buClr>
                <a:srgbClr val="000000"/>
              </a:buClr>
              <a:buSzPct val="45000"/>
            </a:pPr>
            <a:endParaRPr lang="en-US" sz="1800" dirty="0">
              <a:solidFill>
                <a:srgbClr val="000000"/>
              </a:solidFill>
              <a:latin typeface="Arial"/>
            </a:endParaRPr>
          </a:p>
          <a:p>
            <a:pPr marL="97977" algn="l">
              <a:spcBef>
                <a:spcPts val="1286"/>
              </a:spcBef>
              <a:buClr>
                <a:srgbClr val="000000"/>
              </a:buClr>
              <a:buSzPct val="45000"/>
            </a:pPr>
            <a:r>
              <a:rPr lang="en-US" sz="1800" dirty="0">
                <a:solidFill>
                  <a:srgbClr val="000000"/>
                </a:solidFill>
                <a:latin typeface="Arial"/>
              </a:rPr>
              <a:t>Problem: remember letters in a language are not random!</a:t>
            </a:r>
          </a:p>
          <a:p>
            <a:pPr marL="97977" algn="l">
              <a:spcBef>
                <a:spcPts val="1286"/>
              </a:spcBef>
              <a:buClr>
                <a:srgbClr val="000000"/>
              </a:buClr>
              <a:buSzPct val="45000"/>
            </a:pPr>
            <a:r>
              <a:rPr lang="en-US" sz="1800" dirty="0">
                <a:solidFill>
                  <a:srgbClr val="000000"/>
                </a:solidFill>
                <a:latin typeface="Arial"/>
              </a:rPr>
              <a:t>For English</a:t>
            </a:r>
          </a:p>
          <a:p>
            <a:pPr marL="783821" lvl="1" indent="-293933" algn="l">
              <a:spcBef>
                <a:spcPts val="1029"/>
              </a:spcBef>
              <a:buClr>
                <a:srgbClr val="000000"/>
              </a:buClr>
              <a:buSzPct val="75000"/>
              <a:buFont typeface="Symbol" charset="2"/>
              <a:buChar char=""/>
            </a:pPr>
            <a:r>
              <a:rPr lang="en-US" sz="1600" dirty="0">
                <a:solidFill>
                  <a:srgbClr val="000000"/>
                </a:solidFill>
                <a:latin typeface="Arial"/>
              </a:rPr>
              <a:t>Plain E match with cipher E more common than plain Z match with cipher Z</a:t>
            </a:r>
          </a:p>
          <a:p>
            <a:pPr marL="391910" algn="l">
              <a:spcBef>
                <a:spcPts val="1286"/>
              </a:spcBef>
            </a:pPr>
            <a:endParaRPr lang="en-US" sz="1800" dirty="0">
              <a:solidFill>
                <a:srgbClr val="000000"/>
              </a:solidFill>
              <a:latin typeface="Arial"/>
            </a:endParaRPr>
          </a:p>
        </p:txBody>
      </p:sp>
      <p:pic>
        <p:nvPicPr>
          <p:cNvPr id="176" name="Picture 175"/>
          <p:cNvPicPr/>
          <p:nvPr/>
        </p:nvPicPr>
        <p:blipFill>
          <a:blip r:embed="rId2"/>
          <a:stretch/>
        </p:blipFill>
        <p:spPr>
          <a:xfrm>
            <a:off x="5422297" y="1907913"/>
            <a:ext cx="4977163" cy="3981730"/>
          </a:xfrm>
          <a:prstGeom prst="rect">
            <a:avLst/>
          </a:prstGeom>
          <a:noFill/>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C7476-BB32-BE62-F8BA-D8D8D0D75D2C}"/>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106322DE-C6EA-4B32-654F-36A79E031DA8}"/>
              </a:ext>
            </a:extLst>
          </p:cNvPr>
          <p:cNvSpPr>
            <a:spLocks noGrp="1"/>
          </p:cNvSpPr>
          <p:nvPr>
            <p:ph type="title"/>
          </p:nvPr>
        </p:nvSpPr>
        <p:spPr>
          <a:xfrm>
            <a:off x="2133600" y="0"/>
            <a:ext cx="8229627" cy="637097"/>
          </a:xfrm>
          <a:prstGeom prst="rect">
            <a:avLst/>
          </a:prstGeom>
          <a:noFill/>
          <a:ln w="0">
            <a:noFill/>
          </a:ln>
        </p:spPr>
        <p:txBody>
          <a:bodyPr vert="horz" lIns="0" tIns="0" rIns="0" bIns="0" rtlCol="0" anchor="ctr">
            <a:spAutoFit/>
          </a:bodyPr>
          <a:lstStyle/>
          <a:p>
            <a:r>
              <a:rPr lang="en-US" sz="2800" dirty="0">
                <a:solidFill>
                  <a:srgbClr val="000000"/>
                </a:solidFill>
                <a:latin typeface="Arial"/>
              </a:rPr>
              <a:t>Example: Breaking a Running Cipher</a:t>
            </a:r>
            <a:br>
              <a:rPr lang="en-US" sz="2800" dirty="0">
                <a:solidFill>
                  <a:srgbClr val="000000"/>
                </a:solidFill>
                <a:latin typeface="Arial"/>
              </a:rPr>
            </a:br>
            <a:r>
              <a:rPr lang="en-US" sz="1800" dirty="0">
                <a:solidFill>
                  <a:srgbClr val="000000"/>
                </a:solidFill>
                <a:latin typeface="Arial"/>
              </a:rPr>
              <a:t>Bauer 2.6 (p. 82)</a:t>
            </a:r>
          </a:p>
        </p:txBody>
      </p:sp>
      <p:sp>
        <p:nvSpPr>
          <p:cNvPr id="2" name="TextBox 1">
            <a:extLst>
              <a:ext uri="{FF2B5EF4-FFF2-40B4-BE49-F238E27FC236}">
                <a16:creationId xmlns:a16="http://schemas.microsoft.com/office/drawing/2014/main" id="{1BBA0B1A-6948-4D4D-B813-42C97032910B}"/>
              </a:ext>
            </a:extLst>
          </p:cNvPr>
          <p:cNvSpPr txBox="1"/>
          <p:nvPr/>
        </p:nvSpPr>
        <p:spPr>
          <a:xfrm>
            <a:off x="228600" y="637097"/>
            <a:ext cx="5702931" cy="5909310"/>
          </a:xfrm>
          <a:prstGeom prst="rect">
            <a:avLst/>
          </a:prstGeom>
          <a:noFill/>
        </p:spPr>
        <p:txBody>
          <a:bodyPr wrap="square" rtlCol="0">
            <a:spAutoFit/>
          </a:bodyPr>
          <a:lstStyle/>
          <a:p>
            <a:r>
              <a:rPr lang="en-US" sz="1400" dirty="0"/>
              <a:t>We will work through the example from the Bauer text together. </a:t>
            </a:r>
          </a:p>
          <a:p>
            <a:r>
              <a:rPr lang="en-US" sz="1400" dirty="0"/>
              <a:t>Some key points / clarifications:</a:t>
            </a:r>
          </a:p>
          <a:p>
            <a:pPr marL="285750" indent="-285750">
              <a:buFont typeface="Arial" panose="020B0604020202020204" pitchFamily="34" charset="0"/>
              <a:buChar char="•"/>
            </a:pPr>
            <a:r>
              <a:rPr lang="en-US" sz="1400" dirty="0"/>
              <a:t>Suppose we see a ciphertext “A” that comes from a running key. R</a:t>
            </a:r>
            <a:r>
              <a:rPr lang="en-US" sz="1400" dirty="0">
                <a:sym typeface="Wingdings" panose="05000000000000000000" pitchFamily="2" charset="2"/>
              </a:rPr>
              <a:t>ecall that this running key is assumed to be some kind of plaintext such as a book. </a:t>
            </a:r>
          </a:p>
          <a:p>
            <a:pPr marL="285750" indent="-285750">
              <a:buFont typeface="Arial" panose="020B0604020202020204" pitchFamily="34" charset="0"/>
              <a:buChar char="•"/>
            </a:pPr>
            <a:r>
              <a:rPr lang="en-US" sz="1400" dirty="0">
                <a:sym typeface="Wingdings" panose="05000000000000000000" pitchFamily="2" charset="2"/>
              </a:rPr>
              <a:t>Looking at the </a:t>
            </a:r>
            <a:r>
              <a:rPr lang="en-US" sz="1400" b="1" dirty="0">
                <a:sym typeface="Wingdings" panose="05000000000000000000" pitchFamily="2" charset="2"/>
              </a:rPr>
              <a:t>tabula recta</a:t>
            </a:r>
            <a:r>
              <a:rPr lang="en-US" sz="1400" dirty="0">
                <a:sym typeface="Wingdings" panose="05000000000000000000" pitchFamily="2" charset="2"/>
              </a:rPr>
              <a:t>, what are the ways in which we can obtain a ciphertext A?</a:t>
            </a:r>
          </a:p>
          <a:p>
            <a:pPr marL="742950" lvl="1" indent="-285750">
              <a:buFont typeface="Arial" panose="020B0604020202020204" pitchFamily="34" charset="0"/>
              <a:buChar char="•"/>
            </a:pPr>
            <a:r>
              <a:rPr lang="en-US" sz="1400" dirty="0">
                <a:sym typeface="Wingdings" panose="05000000000000000000" pitchFamily="2" charset="2"/>
              </a:rPr>
              <a:t>A plaintext “A” matched with a key letter “A”</a:t>
            </a:r>
          </a:p>
          <a:p>
            <a:pPr marL="742950" lvl="1" indent="-285750">
              <a:buFont typeface="Arial" panose="020B0604020202020204" pitchFamily="34" charset="0"/>
              <a:buChar char="•"/>
            </a:pPr>
            <a:r>
              <a:rPr lang="en-US" sz="1400" dirty="0">
                <a:sym typeface="Wingdings" panose="05000000000000000000" pitchFamily="2" charset="2"/>
              </a:rPr>
              <a:t>A key “A” matched with a ciphertext letter “A”</a:t>
            </a:r>
          </a:p>
          <a:p>
            <a:pPr marL="742950" lvl="1" indent="-285750">
              <a:buFont typeface="Arial" panose="020B0604020202020204" pitchFamily="34" charset="0"/>
              <a:buChar char="•"/>
            </a:pPr>
            <a:r>
              <a:rPr lang="en-US" sz="1400" dirty="0">
                <a:sym typeface="Wingdings" panose="05000000000000000000" pitchFamily="2" charset="2"/>
              </a:rPr>
              <a:t>A plaintext “B” matched with a key letter “Z”</a:t>
            </a:r>
          </a:p>
          <a:p>
            <a:pPr marL="742950" lvl="1" indent="-285750">
              <a:buFont typeface="Arial" panose="020B0604020202020204" pitchFamily="34" charset="0"/>
              <a:buChar char="•"/>
            </a:pPr>
            <a:r>
              <a:rPr lang="en-US" sz="1400" dirty="0">
                <a:sym typeface="Wingdings" panose="05000000000000000000" pitchFamily="2" charset="2"/>
              </a:rPr>
              <a:t>A key “B” matched with a ciphertext letter “Z”</a:t>
            </a:r>
          </a:p>
          <a:p>
            <a:pPr marL="742950" lvl="1" indent="-285750">
              <a:buFont typeface="Arial" panose="020B0604020202020204" pitchFamily="34" charset="0"/>
              <a:buChar char="•"/>
            </a:pPr>
            <a:r>
              <a:rPr lang="en-US" sz="1400" dirty="0">
                <a:sym typeface="Wingdings" panose="05000000000000000000" pitchFamily="2" charset="2"/>
              </a:rPr>
              <a:t>…</a:t>
            </a:r>
          </a:p>
          <a:p>
            <a:pPr marL="742950" lvl="1" indent="-285750">
              <a:buFont typeface="Arial" panose="020B0604020202020204" pitchFamily="34" charset="0"/>
              <a:buChar char="•"/>
            </a:pPr>
            <a:r>
              <a:rPr lang="en-US" sz="1400" dirty="0">
                <a:sym typeface="Wingdings" panose="05000000000000000000" pitchFamily="2" charset="2"/>
              </a:rPr>
              <a:t>A plaintext “K” matched with a key letter “Q”</a:t>
            </a:r>
          </a:p>
          <a:p>
            <a:pPr marL="742950" lvl="1" indent="-285750">
              <a:buFont typeface="Arial" panose="020B0604020202020204" pitchFamily="34" charset="0"/>
              <a:buChar char="•"/>
            </a:pPr>
            <a:r>
              <a:rPr lang="en-US" sz="1400" dirty="0">
                <a:sym typeface="Wingdings" panose="05000000000000000000" pitchFamily="2" charset="2"/>
              </a:rPr>
              <a:t>Etc.</a:t>
            </a:r>
          </a:p>
          <a:p>
            <a:pPr marL="742950" lvl="1" indent="-285750">
              <a:buFont typeface="Arial" panose="020B0604020202020204" pitchFamily="34" charset="0"/>
              <a:buChar char="•"/>
            </a:pPr>
            <a:endParaRPr lang="en-US" sz="1400" dirty="0">
              <a:sym typeface="Wingdings" panose="05000000000000000000" pitchFamily="2" charset="2"/>
            </a:endParaRPr>
          </a:p>
          <a:p>
            <a:pPr lvl="1"/>
            <a:r>
              <a:rPr lang="en-US" sz="1400" dirty="0">
                <a:sym typeface="Wingdings" panose="05000000000000000000" pitchFamily="2" charset="2"/>
              </a:rPr>
              <a:t>If you had to guess, which key letter is more likely: A, B, K, etc.  The answer is “A”. And sure enough, there are frequencies for all of these. The table at right shows the most likely pairings that would give a ciphertext A based on English language letter frequencies. That the top 3 most common are: HT, IS, and AA, EW, and NN.</a:t>
            </a:r>
          </a:p>
          <a:p>
            <a:pPr lvl="1"/>
            <a:endParaRPr lang="en-US" sz="1400" dirty="0">
              <a:sym typeface="Wingdings" panose="05000000000000000000" pitchFamily="2" charset="2"/>
            </a:endParaRPr>
          </a:p>
          <a:p>
            <a:pPr lvl="1"/>
            <a:r>
              <a:rPr lang="en-US" sz="1400" dirty="0">
                <a:sym typeface="Wingdings" panose="05000000000000000000" pitchFamily="2" charset="2"/>
              </a:rPr>
              <a:t>Someone has also gone in and calculated probabilities of the most likely pairings for </a:t>
            </a:r>
            <a:r>
              <a:rPr lang="en-US" sz="1400" u="sng" dirty="0">
                <a:sym typeface="Wingdings" panose="05000000000000000000" pitchFamily="2" charset="2"/>
              </a:rPr>
              <a:t>every</a:t>
            </a:r>
            <a:r>
              <a:rPr lang="en-US" sz="1400" dirty="0">
                <a:sym typeface="Wingdings" panose="05000000000000000000" pitchFamily="2" charset="2"/>
              </a:rPr>
              <a:t> letter (see the text</a:t>
            </a:r>
            <a:r>
              <a:rPr lang="en-US" sz="1400">
                <a:sym typeface="Wingdings" panose="05000000000000000000" pitchFamily="2" charset="2"/>
              </a:rPr>
              <a:t>).  The table at right shows us the most common ways to obtain the ciphertext letter “A”. </a:t>
            </a:r>
            <a:endParaRPr lang="en-US" sz="1400" dirty="0">
              <a:sym typeface="Wingdings" panose="05000000000000000000" pitchFamily="2" charset="2"/>
            </a:endParaRPr>
          </a:p>
          <a:p>
            <a:pPr lvl="1"/>
            <a:endParaRPr lang="en-US" sz="1400" dirty="0">
              <a:sym typeface="Wingdings" panose="05000000000000000000" pitchFamily="2" charset="2"/>
            </a:endParaRPr>
          </a:p>
          <a:p>
            <a:pPr lvl="1"/>
            <a:r>
              <a:rPr lang="en-US" sz="1400" b="1" dirty="0">
                <a:sym typeface="Wingdings" panose="05000000000000000000" pitchFamily="2" charset="2"/>
              </a:rPr>
              <a:t>Often, focusing on the </a:t>
            </a:r>
            <a:r>
              <a:rPr lang="en-US" sz="1400" b="1">
                <a:sym typeface="Wingdings" panose="05000000000000000000" pitchFamily="2" charset="2"/>
              </a:rPr>
              <a:t>5 pairings with </a:t>
            </a:r>
            <a:r>
              <a:rPr lang="en-US" sz="1400" b="1" dirty="0">
                <a:sym typeface="Wingdings" panose="05000000000000000000" pitchFamily="2" charset="2"/>
              </a:rPr>
              <a:t>the highest probability will contain the actual ciphertext/plaintext combination that was used.</a:t>
            </a:r>
          </a:p>
        </p:txBody>
      </p:sp>
      <p:pic>
        <p:nvPicPr>
          <p:cNvPr id="4" name="Picture 3">
            <a:extLst>
              <a:ext uri="{FF2B5EF4-FFF2-40B4-BE49-F238E27FC236}">
                <a16:creationId xmlns:a16="http://schemas.microsoft.com/office/drawing/2014/main" id="{E53D61B2-C9B3-A163-DDAE-8FA81BD88AA5}"/>
              </a:ext>
            </a:extLst>
          </p:cNvPr>
          <p:cNvPicPr>
            <a:picLocks noChangeAspect="1"/>
          </p:cNvPicPr>
          <p:nvPr/>
        </p:nvPicPr>
        <p:blipFill>
          <a:blip r:embed="rId2"/>
          <a:stretch>
            <a:fillRect/>
          </a:stretch>
        </p:blipFill>
        <p:spPr>
          <a:xfrm>
            <a:off x="6487633" y="1414747"/>
            <a:ext cx="4832004" cy="3300735"/>
          </a:xfrm>
          <a:prstGeom prst="rect">
            <a:avLst/>
          </a:prstGeom>
        </p:spPr>
      </p:pic>
      <p:sp>
        <p:nvSpPr>
          <p:cNvPr id="5" name="TextBox 4">
            <a:extLst>
              <a:ext uri="{FF2B5EF4-FFF2-40B4-BE49-F238E27FC236}">
                <a16:creationId xmlns:a16="http://schemas.microsoft.com/office/drawing/2014/main" id="{01D699FF-0BD7-2094-9BA8-0AA68D037D97}"/>
              </a:ext>
            </a:extLst>
          </p:cNvPr>
          <p:cNvSpPr txBox="1"/>
          <p:nvPr/>
        </p:nvSpPr>
        <p:spPr>
          <a:xfrm>
            <a:off x="6518806" y="829972"/>
            <a:ext cx="4876800" cy="584775"/>
          </a:xfrm>
          <a:prstGeom prst="rect">
            <a:avLst/>
          </a:prstGeom>
          <a:noFill/>
        </p:spPr>
        <p:txBody>
          <a:bodyPr wrap="square" rtlCol="0">
            <a:spAutoFit/>
          </a:bodyPr>
          <a:lstStyle/>
          <a:p>
            <a:r>
              <a:rPr lang="en-US" sz="1600" b="1" dirty="0"/>
              <a:t>Plaintext/Key Combinations that will give the letter “A”, along with their probabilities.</a:t>
            </a:r>
          </a:p>
        </p:txBody>
      </p:sp>
      <p:sp>
        <p:nvSpPr>
          <p:cNvPr id="3" name="TextBox 2">
            <a:extLst>
              <a:ext uri="{FF2B5EF4-FFF2-40B4-BE49-F238E27FC236}">
                <a16:creationId xmlns:a16="http://schemas.microsoft.com/office/drawing/2014/main" id="{677D2D7D-98CF-3ABF-17F3-C30F41A42486}"/>
              </a:ext>
            </a:extLst>
          </p:cNvPr>
          <p:cNvSpPr txBox="1"/>
          <p:nvPr/>
        </p:nvSpPr>
        <p:spPr>
          <a:xfrm>
            <a:off x="6487632" y="4947791"/>
            <a:ext cx="5170967" cy="1815882"/>
          </a:xfrm>
          <a:prstGeom prst="rect">
            <a:avLst/>
          </a:prstGeom>
          <a:noFill/>
        </p:spPr>
        <p:txBody>
          <a:bodyPr wrap="square" rtlCol="0">
            <a:spAutoFit/>
          </a:bodyPr>
          <a:lstStyle/>
          <a:p>
            <a:r>
              <a:rPr lang="en-US" sz="1400" b="1"/>
              <a:t>This table tells us that the 5 most common combination sof key letter and plaintext letter that will results in a ciphertext A are:</a:t>
            </a:r>
          </a:p>
          <a:p>
            <a:pPr marL="285750" indent="-285750">
              <a:buFontTx/>
              <a:buChar char="-"/>
            </a:pPr>
            <a:r>
              <a:rPr lang="en-US" sz="1400" b="1"/>
              <a:t>H and T</a:t>
            </a:r>
          </a:p>
          <a:p>
            <a:pPr marL="285750" indent="-285750">
              <a:buFontTx/>
              <a:buChar char="-"/>
            </a:pPr>
            <a:r>
              <a:rPr lang="en-US" sz="1400" b="1"/>
              <a:t>I and S</a:t>
            </a:r>
          </a:p>
          <a:p>
            <a:pPr marL="285750" indent="-285750">
              <a:buFontTx/>
              <a:buChar char="-"/>
            </a:pPr>
            <a:r>
              <a:rPr lang="en-US" sz="1400" b="1"/>
              <a:t>A and A</a:t>
            </a:r>
          </a:p>
          <a:p>
            <a:pPr marL="285750" indent="-285750">
              <a:buFontTx/>
              <a:buChar char="-"/>
            </a:pPr>
            <a:r>
              <a:rPr lang="en-US" sz="1400" b="1"/>
              <a:t>E and W</a:t>
            </a:r>
          </a:p>
          <a:p>
            <a:pPr marL="285750" indent="-285750">
              <a:buFontTx/>
              <a:buChar char="-"/>
            </a:pPr>
            <a:r>
              <a:rPr lang="en-US" sz="1400" b="1"/>
              <a:t>N and N</a:t>
            </a:r>
          </a:p>
          <a:p>
            <a:endParaRPr lang="en-US" sz="1400" b="1"/>
          </a:p>
        </p:txBody>
      </p:sp>
    </p:spTree>
    <p:extLst>
      <p:ext uri="{BB962C8B-B14F-4D97-AF65-F5344CB8AC3E}">
        <p14:creationId xmlns:p14="http://schemas.microsoft.com/office/powerpoint/2010/main" val="33551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A7D56-33EF-9958-197A-B27DAF805207}"/>
              </a:ext>
            </a:extLst>
          </p:cNvPr>
          <p:cNvSpPr>
            <a:spLocks noGrp="1"/>
          </p:cNvSpPr>
          <p:nvPr>
            <p:ph type="title"/>
          </p:nvPr>
        </p:nvSpPr>
        <p:spPr/>
        <p:txBody>
          <a:bodyPr/>
          <a:lstStyle/>
          <a:p>
            <a:r>
              <a:rPr lang="en-US" dirty="0"/>
              <a:t>Running Cipher Can Be Broken</a:t>
            </a:r>
          </a:p>
        </p:txBody>
      </p:sp>
      <p:sp>
        <p:nvSpPr>
          <p:cNvPr id="3" name="Content Placeholder 2">
            <a:extLst>
              <a:ext uri="{FF2B5EF4-FFF2-40B4-BE49-F238E27FC236}">
                <a16:creationId xmlns:a16="http://schemas.microsoft.com/office/drawing/2014/main" id="{9BF8F20A-C2EA-29E2-D460-0EB463668D96}"/>
              </a:ext>
            </a:extLst>
          </p:cNvPr>
          <p:cNvSpPr>
            <a:spLocks noGrp="1"/>
          </p:cNvSpPr>
          <p:nvPr>
            <p:ph idx="1"/>
          </p:nvPr>
        </p:nvSpPr>
        <p:spPr/>
        <p:txBody>
          <a:bodyPr/>
          <a:lstStyle/>
          <a:p>
            <a:pPr marL="0" indent="0">
              <a:buNone/>
            </a:pPr>
            <a:r>
              <a:rPr lang="en-US" dirty="0"/>
              <a:t>What was the problem?  </a:t>
            </a:r>
          </a:p>
          <a:p>
            <a:pPr marL="0" indent="0">
              <a:buNone/>
            </a:pPr>
            <a:r>
              <a:rPr lang="en-US" dirty="0"/>
              <a:t>Answer: As ever….. Letter frequencies can be exploited. </a:t>
            </a:r>
            <a:r>
              <a:rPr lang="en-US" u="sng" dirty="0"/>
              <a:t>Any time our </a:t>
            </a:r>
            <a:r>
              <a:rPr lang="en-US" u="sng"/>
              <a:t>key ihas </a:t>
            </a:r>
            <a:r>
              <a:rPr lang="en-US" u="sng" dirty="0"/>
              <a:t>any kind of pattern to it</a:t>
            </a:r>
            <a:r>
              <a:rPr lang="en-US" dirty="0"/>
              <a:t>, it exposes itself to attack.</a:t>
            </a:r>
          </a:p>
        </p:txBody>
      </p:sp>
    </p:spTree>
    <p:extLst>
      <p:ext uri="{BB962C8B-B14F-4D97-AF65-F5344CB8AC3E}">
        <p14:creationId xmlns:p14="http://schemas.microsoft.com/office/powerpoint/2010/main" val="276229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0D7E-3012-C6BD-8995-08EAABBFD0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68166-30A3-4C07-4D99-F9595BBE8421}"/>
              </a:ext>
            </a:extLst>
          </p:cNvPr>
          <p:cNvSpPr>
            <a:spLocks noGrp="1"/>
          </p:cNvSpPr>
          <p:nvPr>
            <p:ph type="title"/>
          </p:nvPr>
        </p:nvSpPr>
        <p:spPr>
          <a:xfrm>
            <a:off x="457200" y="2968607"/>
            <a:ext cx="8932653" cy="3450568"/>
          </a:xfrm>
        </p:spPr>
        <p:txBody>
          <a:bodyPr anchor="b">
            <a:normAutofit/>
          </a:bodyPr>
          <a:lstStyle/>
          <a:p>
            <a:r>
              <a:rPr lang="en-US" sz="6000" dirty="0"/>
              <a:t>The one-time pad </a:t>
            </a:r>
            <a:br>
              <a:rPr lang="en-US" sz="6000" dirty="0"/>
            </a:br>
            <a:r>
              <a:rPr lang="en-US" sz="6000" dirty="0"/>
              <a:t>(aka vernam cipher)</a:t>
            </a:r>
          </a:p>
        </p:txBody>
      </p:sp>
    </p:spTree>
    <p:extLst>
      <p:ext uri="{BB962C8B-B14F-4D97-AF65-F5344CB8AC3E}">
        <p14:creationId xmlns:p14="http://schemas.microsoft.com/office/powerpoint/2010/main" val="191146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B766-2A32-643E-A46B-66887E87A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C0F634-1573-450B-1FDE-AE145976788C}"/>
              </a:ext>
            </a:extLst>
          </p:cNvPr>
          <p:cNvSpPr>
            <a:spLocks noGrp="1"/>
          </p:cNvSpPr>
          <p:nvPr>
            <p:ph type="title"/>
          </p:nvPr>
        </p:nvSpPr>
        <p:spPr/>
        <p:txBody>
          <a:bodyPr/>
          <a:lstStyle/>
          <a:p>
            <a:r>
              <a:rPr lang="en-US" dirty="0"/>
              <a:t>Any New Ideas?</a:t>
            </a:r>
          </a:p>
        </p:txBody>
      </p:sp>
      <p:sp>
        <p:nvSpPr>
          <p:cNvPr id="3" name="Content Placeholder 2">
            <a:extLst>
              <a:ext uri="{FF2B5EF4-FFF2-40B4-BE49-F238E27FC236}">
                <a16:creationId xmlns:a16="http://schemas.microsoft.com/office/drawing/2014/main" id="{1417BD06-E8E4-1E9A-BDFA-180FFD41D1ED}"/>
              </a:ext>
            </a:extLst>
          </p:cNvPr>
          <p:cNvSpPr>
            <a:spLocks noGrp="1"/>
          </p:cNvSpPr>
          <p:nvPr>
            <p:ph idx="1"/>
          </p:nvPr>
        </p:nvSpPr>
        <p:spPr/>
        <p:txBody>
          <a:bodyPr/>
          <a:lstStyle/>
          <a:p>
            <a:pPr marL="0" indent="0">
              <a:buNone/>
            </a:pPr>
            <a:r>
              <a:rPr lang="en-US" dirty="0"/>
              <a:t>As discussed, the latest weakness in our encipherment journey is that we are using keys and messages made up of </a:t>
            </a:r>
            <a:r>
              <a:rPr lang="en-US" u="sng" dirty="0"/>
              <a:t>meaningful words</a:t>
            </a:r>
            <a:r>
              <a:rPr lang="en-US" dirty="0"/>
              <a:t>. </a:t>
            </a:r>
          </a:p>
          <a:p>
            <a:pPr marL="0" indent="0">
              <a:buNone/>
            </a:pPr>
            <a:r>
              <a:rPr lang="en-US" dirty="0"/>
              <a:t>Idea: How about staying with a nice long running key, but one in which the letters are completely random? </a:t>
            </a:r>
          </a:p>
          <a:p>
            <a:pPr marL="0" indent="0">
              <a:buNone/>
            </a:pPr>
            <a:r>
              <a:rPr lang="en-US" dirty="0"/>
              <a:t>Yes! And it turns out that this is a cipher that is theoretically unbreakable. </a:t>
            </a:r>
          </a:p>
        </p:txBody>
      </p:sp>
    </p:spTree>
    <p:extLst>
      <p:ext uri="{BB962C8B-B14F-4D97-AF65-F5344CB8AC3E}">
        <p14:creationId xmlns:p14="http://schemas.microsoft.com/office/powerpoint/2010/main" val="290701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06D02-7747-770D-9520-3D49D397EB71}"/>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1FF8DDC7-EF47-76E0-7705-50DBE4D409E0}"/>
              </a:ext>
            </a:extLst>
          </p:cNvPr>
          <p:cNvSpPr>
            <a:spLocks noGrp="1"/>
          </p:cNvSpPr>
          <p:nvPr>
            <p:ph type="title"/>
          </p:nvPr>
        </p:nvSpPr>
        <p:spPr>
          <a:xfrm>
            <a:off x="457200" y="275309"/>
            <a:ext cx="11277600" cy="914400"/>
          </a:xfrm>
        </p:spPr>
        <p:txBody>
          <a:bodyPr vert="horz" lIns="0" tIns="0" rIns="0" bIns="0" rtlCol="0" anchor="ctr">
            <a:normAutofit/>
          </a:bodyPr>
          <a:lstStyle/>
          <a:p>
            <a:r>
              <a:rPr lang="en-US"/>
              <a:t>The One-Time Pad: Intro</a:t>
            </a:r>
          </a:p>
        </p:txBody>
      </p:sp>
      <p:sp>
        <p:nvSpPr>
          <p:cNvPr id="175" name="PlaceHolder 2">
            <a:extLst>
              <a:ext uri="{FF2B5EF4-FFF2-40B4-BE49-F238E27FC236}">
                <a16:creationId xmlns:a16="http://schemas.microsoft.com/office/drawing/2014/main" id="{31DB4B0C-27E4-971C-73AB-AF542E3E498E}"/>
              </a:ext>
            </a:extLst>
          </p:cNvPr>
          <p:cNvSpPr>
            <a:spLocks noGrp="1"/>
          </p:cNvSpPr>
          <p:nvPr>
            <p:ph sz="quarter" idx="15"/>
          </p:nvPr>
        </p:nvSpPr>
        <p:spPr>
          <a:xfrm>
            <a:off x="455613" y="1677988"/>
            <a:ext cx="5181600" cy="4498975"/>
          </a:xfrm>
        </p:spPr>
        <p:txBody>
          <a:bodyPr vert="horz" lIns="0" tIns="0" rIns="0" bIns="0" rtlCol="0">
            <a:normAutofit/>
          </a:bodyPr>
          <a:lstStyle/>
          <a:p>
            <a:pPr marL="97977">
              <a:lnSpc>
                <a:spcPct val="110000"/>
              </a:lnSpc>
              <a:spcBef>
                <a:spcPts val="1286"/>
              </a:spcBef>
              <a:buClr>
                <a:srgbClr val="000000"/>
              </a:buClr>
              <a:buSzPct val="45000"/>
            </a:pPr>
            <a:r>
              <a:rPr lang="en-US" sz="1500"/>
              <a:t>The idea is that the key is:</a:t>
            </a:r>
          </a:p>
          <a:p>
            <a:pPr marL="383727" indent="-285750">
              <a:lnSpc>
                <a:spcPct val="110000"/>
              </a:lnSpc>
              <a:spcBef>
                <a:spcPts val="1286"/>
              </a:spcBef>
              <a:buClr>
                <a:srgbClr val="000000"/>
              </a:buClr>
              <a:buSzPct val="45000"/>
              <a:buFont typeface="Arial" panose="020B0604020202020204" pitchFamily="34" charset="0"/>
              <a:buChar char="•"/>
            </a:pPr>
            <a:r>
              <a:rPr lang="en-US" sz="1500"/>
              <a:t>Very long</a:t>
            </a:r>
          </a:p>
          <a:p>
            <a:pPr marL="383727" indent="-285750">
              <a:lnSpc>
                <a:spcPct val="110000"/>
              </a:lnSpc>
              <a:spcBef>
                <a:spcPts val="1286"/>
              </a:spcBef>
              <a:buClr>
                <a:srgbClr val="000000"/>
              </a:buClr>
              <a:buSzPct val="45000"/>
              <a:buFont typeface="Arial" panose="020B0604020202020204" pitchFamily="34" charset="0"/>
              <a:buChar char="•"/>
            </a:pPr>
            <a:r>
              <a:rPr lang="en-US" sz="1500"/>
              <a:t>Made up of random characters</a:t>
            </a:r>
          </a:p>
          <a:p>
            <a:pPr marL="383727" indent="-285750">
              <a:lnSpc>
                <a:spcPct val="110000"/>
              </a:lnSpc>
              <a:spcBef>
                <a:spcPts val="1286"/>
              </a:spcBef>
              <a:buClr>
                <a:srgbClr val="000000"/>
              </a:buClr>
              <a:buSzPct val="45000"/>
              <a:buFont typeface="Arial" panose="020B0604020202020204" pitchFamily="34" charset="0"/>
              <a:buChar char="•"/>
            </a:pPr>
            <a:r>
              <a:rPr lang="en-US" sz="1500"/>
              <a:t>Will only be used once</a:t>
            </a:r>
          </a:p>
          <a:p>
            <a:pPr marL="383727" indent="-285750">
              <a:lnSpc>
                <a:spcPct val="110000"/>
              </a:lnSpc>
              <a:spcBef>
                <a:spcPts val="1286"/>
              </a:spcBef>
              <a:buClr>
                <a:srgbClr val="000000"/>
              </a:buClr>
              <a:buSzPct val="45000"/>
              <a:buFont typeface="Arial" panose="020B0604020202020204" pitchFamily="34" charset="0"/>
              <a:buChar char="•"/>
            </a:pPr>
            <a:endParaRPr lang="en-US" sz="1500"/>
          </a:p>
          <a:p>
            <a:pPr marL="97977">
              <a:lnSpc>
                <a:spcPct val="110000"/>
              </a:lnSpc>
              <a:spcBef>
                <a:spcPts val="1286"/>
              </a:spcBef>
              <a:buClr>
                <a:srgbClr val="000000"/>
              </a:buClr>
              <a:buSzPct val="45000"/>
            </a:pPr>
            <a:r>
              <a:rPr lang="en-US" sz="1500"/>
              <a:t>The ONLY thing that can be deduced about the message is its upper-bound length. </a:t>
            </a:r>
          </a:p>
          <a:p>
            <a:pPr marL="97977">
              <a:lnSpc>
                <a:spcPct val="110000"/>
              </a:lnSpc>
              <a:spcBef>
                <a:spcPts val="1286"/>
              </a:spcBef>
              <a:buClr>
                <a:srgbClr val="000000"/>
              </a:buClr>
              <a:buSzPct val="45000"/>
            </a:pPr>
            <a:r>
              <a:rPr lang="en-US" sz="1500"/>
              <a:t>In fact, the message could be considerably shorter as people will sometimes pad the message to make it seem longer than it really is. </a:t>
            </a:r>
          </a:p>
          <a:p>
            <a:pPr marL="97977">
              <a:lnSpc>
                <a:spcPct val="110000"/>
              </a:lnSpc>
              <a:spcBef>
                <a:spcPts val="1286"/>
              </a:spcBef>
              <a:buClr>
                <a:srgbClr val="000000"/>
              </a:buClr>
              <a:buSzPct val="45000"/>
            </a:pPr>
            <a:r>
              <a:rPr lang="en-US" sz="1500"/>
              <a:t>Essentially a running key cipher, but one in which every key character is selected at random. </a:t>
            </a:r>
          </a:p>
        </p:txBody>
      </p:sp>
      <p:pic>
        <p:nvPicPr>
          <p:cNvPr id="3" name="Picture 2">
            <a:extLst>
              <a:ext uri="{FF2B5EF4-FFF2-40B4-BE49-F238E27FC236}">
                <a16:creationId xmlns:a16="http://schemas.microsoft.com/office/drawing/2014/main" id="{ACFCE860-CC61-D522-C682-31767F059CCC}"/>
              </a:ext>
            </a:extLst>
          </p:cNvPr>
          <p:cNvPicPr>
            <a:picLocks noChangeAspect="1"/>
          </p:cNvPicPr>
          <p:nvPr/>
        </p:nvPicPr>
        <p:blipFill>
          <a:blip r:embed="rId2"/>
          <a:stretch>
            <a:fillRect/>
          </a:stretch>
        </p:blipFill>
        <p:spPr>
          <a:xfrm>
            <a:off x="6554787" y="1719596"/>
            <a:ext cx="5180013" cy="3418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BCCA523-35BC-DA68-18FE-B97B712DD7EE}"/>
              </a:ext>
            </a:extLst>
          </p:cNvPr>
          <p:cNvSpPr txBox="1"/>
          <p:nvPr/>
        </p:nvSpPr>
        <p:spPr>
          <a:xfrm>
            <a:off x="6630193" y="5257800"/>
            <a:ext cx="5029200" cy="276999"/>
          </a:xfrm>
          <a:prstGeom prst="rect">
            <a:avLst/>
          </a:prstGeom>
          <a:noFill/>
        </p:spPr>
        <p:txBody>
          <a:bodyPr wrap="square" rtlCol="0">
            <a:spAutoFit/>
          </a:bodyPr>
          <a:lstStyle/>
          <a:p>
            <a:pPr algn="ctr"/>
            <a:r>
              <a:rPr lang="en-US" sz="1200" b="1" dirty="0"/>
              <a:t>Page from a one-time pad used by a Communist spy in Japan in 1961. </a:t>
            </a:r>
          </a:p>
        </p:txBody>
      </p:sp>
    </p:spTree>
    <p:extLst>
      <p:ext uri="{BB962C8B-B14F-4D97-AF65-F5344CB8AC3E}">
        <p14:creationId xmlns:p14="http://schemas.microsoft.com/office/powerpoint/2010/main" val="335109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09CCD-C882-6560-2E11-72A5A924A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CC5EF-65EB-F13B-39F5-B24EDD859852}"/>
              </a:ext>
            </a:extLst>
          </p:cNvPr>
          <p:cNvSpPr>
            <a:spLocks noGrp="1"/>
          </p:cNvSpPr>
          <p:nvPr>
            <p:ph type="title"/>
          </p:nvPr>
        </p:nvSpPr>
        <p:spPr>
          <a:xfrm>
            <a:off x="685800" y="360221"/>
            <a:ext cx="10515600" cy="1330468"/>
          </a:xfrm>
        </p:spPr>
        <p:txBody>
          <a:bodyPr anchor="b">
            <a:normAutofit/>
          </a:bodyPr>
          <a:lstStyle/>
          <a:p>
            <a:r>
              <a:rPr lang="en-US" dirty="0"/>
              <a:t>NTS: Introduction to Vigenère Cipher</a:t>
            </a:r>
          </a:p>
        </p:txBody>
      </p:sp>
      <p:graphicFrame>
        <p:nvGraphicFramePr>
          <p:cNvPr id="7" name="Content Placeholder 6">
            <a:extLst>
              <a:ext uri="{FF2B5EF4-FFF2-40B4-BE49-F238E27FC236}">
                <a16:creationId xmlns:a16="http://schemas.microsoft.com/office/drawing/2014/main" id="{E4E10D79-669E-832C-A17D-05A54E9D7061}"/>
              </a:ext>
            </a:extLst>
          </p:cNvPr>
          <p:cNvGraphicFramePr>
            <a:graphicFrameLocks noGrp="1"/>
          </p:cNvGraphicFramePr>
          <p:nvPr>
            <p:ph idx="1"/>
            <p:extLst>
              <p:ext uri="{D42A27DB-BD31-4B8C-83A1-F6EECF244321}">
                <p14:modId xmlns:p14="http://schemas.microsoft.com/office/powerpoint/2010/main" val="1191892663"/>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685800" y="2004291"/>
          <a:ext cx="10515600" cy="4172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54088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A232-E18F-48CE-D165-ADE4F1EC0A06}"/>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D358086F-C054-ADE9-FB31-60CEDD7851D5}"/>
              </a:ext>
            </a:extLst>
          </p:cNvPr>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One-Time Pad: Real-World Uses</a:t>
            </a:r>
          </a:p>
        </p:txBody>
      </p:sp>
      <p:sp>
        <p:nvSpPr>
          <p:cNvPr id="175" name="PlaceHolder 2">
            <a:extLst>
              <a:ext uri="{FF2B5EF4-FFF2-40B4-BE49-F238E27FC236}">
                <a16:creationId xmlns:a16="http://schemas.microsoft.com/office/drawing/2014/main" id="{58DBB241-FCF9-2351-9832-BDD732F0902E}"/>
              </a:ext>
            </a:extLst>
          </p:cNvPr>
          <p:cNvSpPr>
            <a:spLocks noGrp="1"/>
          </p:cNvSpPr>
          <p:nvPr>
            <p:ph/>
          </p:nvPr>
        </p:nvSpPr>
        <p:spPr>
          <a:xfrm>
            <a:off x="507305" y="1333500"/>
            <a:ext cx="5567913" cy="5105400"/>
          </a:xfrm>
          <a:prstGeom prst="rect">
            <a:avLst/>
          </a:prstGeom>
          <a:noFill/>
          <a:ln w="0">
            <a:noFill/>
          </a:ln>
        </p:spPr>
        <p:txBody>
          <a:bodyPr vert="horz" lIns="0" tIns="0" rIns="0" bIns="0" rtlCol="0" anchor="t">
            <a:normAutofit lnSpcReduction="9999"/>
          </a:bodyPr>
          <a:lstStyle/>
          <a:p>
            <a:pPr marL="97977" algn="l">
              <a:spcBef>
                <a:spcPts val="1286"/>
              </a:spcBef>
              <a:buClr>
                <a:srgbClr val="000000"/>
              </a:buClr>
              <a:buSzPct val="45000"/>
            </a:pPr>
            <a:r>
              <a:rPr lang="en-US" sz="1800" dirty="0">
                <a:solidFill>
                  <a:srgbClr val="000000"/>
                </a:solidFill>
                <a:latin typeface="Arial"/>
              </a:rPr>
              <a:t>Powerful tool. Uses include:</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Germany during WW1</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OSS during WW2</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CIA, Green Berets, Soviet Union, </a:t>
            </a:r>
            <a:r>
              <a:rPr lang="en-US" sz="1800" dirty="0" err="1">
                <a:solidFill>
                  <a:srgbClr val="000000"/>
                </a:solidFill>
                <a:latin typeface="Arial"/>
              </a:rPr>
              <a:t>etc</a:t>
            </a:r>
            <a:endParaRPr lang="en-US" sz="1800" dirty="0">
              <a:solidFill>
                <a:srgbClr val="000000"/>
              </a:solidFill>
              <a:latin typeface="Arial"/>
            </a:endParaRP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When Che </a:t>
            </a:r>
            <a:r>
              <a:rPr lang="en-US" sz="1800" dirty="0" err="1">
                <a:solidFill>
                  <a:srgbClr val="000000"/>
                </a:solidFill>
                <a:latin typeface="Arial"/>
              </a:rPr>
              <a:t>Guavera</a:t>
            </a:r>
            <a:r>
              <a:rPr lang="en-US" sz="1800" dirty="0">
                <a:solidFill>
                  <a:srgbClr val="000000"/>
                </a:solidFill>
                <a:latin typeface="Arial"/>
              </a:rPr>
              <a:t> was killed in 1967 he was carrying a one-time pad. </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Famous story of the capture of soviet spy Rudolf Abel. His downfall was being caught with a one-time pad in 1957. He was “traded” for American spy Francis Gary Powers. Depicted wonderfully in the 2015 movie “Bridge of Spies”. </a:t>
            </a:r>
          </a:p>
          <a:p>
            <a:pPr marL="97977" algn="l">
              <a:spcBef>
                <a:spcPts val="1286"/>
              </a:spcBef>
              <a:buClr>
                <a:srgbClr val="000000"/>
              </a:buClr>
              <a:buSzPct val="45000"/>
            </a:pPr>
            <a:endParaRPr lang="en-US" sz="1800" dirty="0">
              <a:solidFill>
                <a:srgbClr val="000000"/>
              </a:solidFill>
              <a:latin typeface="Arial"/>
            </a:endParaRPr>
          </a:p>
        </p:txBody>
      </p:sp>
      <p:pic>
        <p:nvPicPr>
          <p:cNvPr id="2050" name="Picture 2" descr="Crossing the Bridge of Spies – @stevenspielbergchronicles on Tumblr">
            <a:extLst>
              <a:ext uri="{FF2B5EF4-FFF2-40B4-BE49-F238E27FC236}">
                <a16:creationId xmlns:a16="http://schemas.microsoft.com/office/drawing/2014/main" id="{488A3E2D-D416-F400-CD48-F21F09C9B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723" y="1524001"/>
            <a:ext cx="460397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73F1EF-C6EF-DBEE-DBA4-845BA402B723}"/>
              </a:ext>
            </a:extLst>
          </p:cNvPr>
          <p:cNvPicPr>
            <a:picLocks noChangeAspect="1"/>
          </p:cNvPicPr>
          <p:nvPr/>
        </p:nvPicPr>
        <p:blipFill>
          <a:blip r:embed="rId3"/>
          <a:stretch>
            <a:fillRect/>
          </a:stretch>
        </p:blipFill>
        <p:spPr>
          <a:xfrm>
            <a:off x="7080723" y="3886200"/>
            <a:ext cx="4603972" cy="2057400"/>
          </a:xfrm>
          <a:prstGeom prst="rect">
            <a:avLst/>
          </a:prstGeom>
        </p:spPr>
      </p:pic>
      <p:pic>
        <p:nvPicPr>
          <p:cNvPr id="5" name="Picture 4">
            <a:extLst>
              <a:ext uri="{FF2B5EF4-FFF2-40B4-BE49-F238E27FC236}">
                <a16:creationId xmlns:a16="http://schemas.microsoft.com/office/drawing/2014/main" id="{340BAF5B-5440-E6A8-2D30-AF777A34C617}"/>
              </a:ext>
            </a:extLst>
          </p:cNvPr>
          <p:cNvPicPr>
            <a:picLocks noChangeAspect="1"/>
          </p:cNvPicPr>
          <p:nvPr/>
        </p:nvPicPr>
        <p:blipFill>
          <a:blip r:embed="rId4"/>
          <a:stretch>
            <a:fillRect/>
          </a:stretch>
        </p:blipFill>
        <p:spPr>
          <a:xfrm>
            <a:off x="1905000" y="4661849"/>
            <a:ext cx="3472850" cy="1988240"/>
          </a:xfrm>
          <a:prstGeom prst="rect">
            <a:avLst/>
          </a:prstGeom>
        </p:spPr>
      </p:pic>
      <p:sp>
        <p:nvSpPr>
          <p:cNvPr id="6" name="TextBox 5">
            <a:extLst>
              <a:ext uri="{FF2B5EF4-FFF2-40B4-BE49-F238E27FC236}">
                <a16:creationId xmlns:a16="http://schemas.microsoft.com/office/drawing/2014/main" id="{FAB1C46F-2043-C5AF-FF5D-68381CB5C9E3}"/>
              </a:ext>
            </a:extLst>
          </p:cNvPr>
          <p:cNvSpPr txBox="1"/>
          <p:nvPr/>
        </p:nvSpPr>
        <p:spPr>
          <a:xfrm>
            <a:off x="6934200" y="5911157"/>
            <a:ext cx="4654077" cy="307777"/>
          </a:xfrm>
          <a:prstGeom prst="rect">
            <a:avLst/>
          </a:prstGeom>
          <a:noFill/>
        </p:spPr>
        <p:txBody>
          <a:bodyPr wrap="square" rtlCol="0">
            <a:spAutoFit/>
          </a:bodyPr>
          <a:lstStyle/>
          <a:p>
            <a:pPr algn="ctr"/>
            <a:r>
              <a:rPr lang="en-US" sz="1400" b="1" dirty="0"/>
              <a:t>Glienick Bridge (connecting East and West Berlin)</a:t>
            </a:r>
          </a:p>
        </p:txBody>
      </p:sp>
    </p:spTree>
    <p:extLst>
      <p:ext uri="{BB962C8B-B14F-4D97-AF65-F5344CB8AC3E}">
        <p14:creationId xmlns:p14="http://schemas.microsoft.com/office/powerpoint/2010/main" val="25394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34E84-C54D-6590-677F-6B0EF892D1DF}"/>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B06847D5-7D89-09B7-77A5-B3CA25AB4906}"/>
              </a:ext>
            </a:extLst>
          </p:cNvPr>
          <p:cNvSpPr>
            <a:spLocks noGrp="1"/>
          </p:cNvSpPr>
          <p:nvPr>
            <p:ph type="title"/>
          </p:nvPr>
        </p:nvSpPr>
        <p:spPr>
          <a:xfrm>
            <a:off x="1980740" y="569403"/>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The One-Time Pad: Intro</a:t>
            </a:r>
          </a:p>
        </p:txBody>
      </p:sp>
      <p:sp>
        <p:nvSpPr>
          <p:cNvPr id="175" name="PlaceHolder 2">
            <a:extLst>
              <a:ext uri="{FF2B5EF4-FFF2-40B4-BE49-F238E27FC236}">
                <a16:creationId xmlns:a16="http://schemas.microsoft.com/office/drawing/2014/main" id="{5710722D-ECEE-FE37-DF2B-D430FA2EA3B7}"/>
              </a:ext>
            </a:extLst>
          </p:cNvPr>
          <p:cNvSpPr>
            <a:spLocks noGrp="1"/>
          </p:cNvSpPr>
          <p:nvPr>
            <p:ph/>
          </p:nvPr>
        </p:nvSpPr>
        <p:spPr>
          <a:xfrm>
            <a:off x="528087" y="1524000"/>
            <a:ext cx="6863313" cy="5105400"/>
          </a:xfrm>
          <a:prstGeom prst="rect">
            <a:avLst/>
          </a:prstGeom>
          <a:noFill/>
          <a:ln w="0">
            <a:noFill/>
          </a:ln>
        </p:spPr>
        <p:txBody>
          <a:bodyPr vert="horz" lIns="0" tIns="0" rIns="0" bIns="0" rtlCol="0" anchor="t">
            <a:normAutofit lnSpcReduction="9999"/>
          </a:bodyPr>
          <a:lstStyle/>
          <a:p>
            <a:pPr marL="97977" algn="l">
              <a:spcBef>
                <a:spcPts val="1286"/>
              </a:spcBef>
              <a:buClr>
                <a:srgbClr val="000000"/>
              </a:buClr>
              <a:buSzPct val="45000"/>
            </a:pPr>
            <a:r>
              <a:rPr lang="en-US" sz="1800" dirty="0">
                <a:solidFill>
                  <a:srgbClr val="000000"/>
                </a:solidFill>
                <a:latin typeface="Arial"/>
              </a:rPr>
              <a:t>The idea is that the key is:</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Very long</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Made up of random characters</a:t>
            </a:r>
          </a:p>
          <a:p>
            <a:pPr marL="383727" indent="-285750" algn="l">
              <a:spcBef>
                <a:spcPts val="1286"/>
              </a:spcBef>
              <a:buClr>
                <a:srgbClr val="000000"/>
              </a:buClr>
              <a:buSzPct val="45000"/>
              <a:buFont typeface="Arial" panose="020B0604020202020204" pitchFamily="34" charset="0"/>
              <a:buChar char="•"/>
            </a:pPr>
            <a:r>
              <a:rPr lang="en-US" sz="1800" dirty="0">
                <a:solidFill>
                  <a:srgbClr val="000000"/>
                </a:solidFill>
                <a:latin typeface="Arial"/>
              </a:rPr>
              <a:t>Will only be used once</a:t>
            </a:r>
          </a:p>
          <a:p>
            <a:pPr marL="383727" indent="-285750" algn="l">
              <a:spcBef>
                <a:spcPts val="1286"/>
              </a:spcBef>
              <a:buClr>
                <a:srgbClr val="000000"/>
              </a:buClr>
              <a:buSzPct val="45000"/>
              <a:buFont typeface="Arial" panose="020B0604020202020204" pitchFamily="34" charset="0"/>
              <a:buChar char="•"/>
            </a:pPr>
            <a:endParaRPr lang="en-US" sz="1800" dirty="0">
              <a:solidFill>
                <a:srgbClr val="000000"/>
              </a:solidFill>
              <a:latin typeface="Arial"/>
            </a:endParaRPr>
          </a:p>
          <a:p>
            <a:pPr marL="97977" algn="l">
              <a:spcBef>
                <a:spcPts val="1286"/>
              </a:spcBef>
              <a:buClr>
                <a:srgbClr val="000000"/>
              </a:buClr>
              <a:buSzPct val="45000"/>
            </a:pPr>
            <a:r>
              <a:rPr lang="en-US" sz="1800" dirty="0">
                <a:solidFill>
                  <a:srgbClr val="000000"/>
                </a:solidFill>
                <a:latin typeface="Arial"/>
              </a:rPr>
              <a:t>The ONLY thing that can be deduced about the message is its upper-bound length. </a:t>
            </a:r>
          </a:p>
          <a:p>
            <a:pPr marL="97977" algn="l">
              <a:spcBef>
                <a:spcPts val="1286"/>
              </a:spcBef>
              <a:buClr>
                <a:srgbClr val="000000"/>
              </a:buClr>
              <a:buSzPct val="45000"/>
            </a:pPr>
            <a:r>
              <a:rPr lang="en-US" sz="1800" dirty="0">
                <a:solidFill>
                  <a:srgbClr val="000000"/>
                </a:solidFill>
                <a:latin typeface="Arial"/>
              </a:rPr>
              <a:t>In fact, the message could be considerably shorter as people will sometimes pad the message to make it seem longer than it really is. </a:t>
            </a:r>
          </a:p>
        </p:txBody>
      </p:sp>
    </p:spTree>
    <p:extLst>
      <p:ext uri="{BB962C8B-B14F-4D97-AF65-F5344CB8AC3E}">
        <p14:creationId xmlns:p14="http://schemas.microsoft.com/office/powerpoint/2010/main" val="2820396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80777-AA18-2443-C70F-BAFFEF86EC59}"/>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5E38E839-8D78-ACDD-6729-C0B785BAD751}"/>
              </a:ext>
            </a:extLst>
          </p:cNvPr>
          <p:cNvSpPr>
            <a:spLocks noGrp="1"/>
          </p:cNvSpPr>
          <p:nvPr>
            <p:ph type="title"/>
          </p:nvPr>
        </p:nvSpPr>
        <p:spPr>
          <a:xfrm>
            <a:off x="1981186" y="63619"/>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The “Hot Line” </a:t>
            </a:r>
          </a:p>
        </p:txBody>
      </p:sp>
      <p:sp>
        <p:nvSpPr>
          <p:cNvPr id="175" name="PlaceHolder 2">
            <a:extLst>
              <a:ext uri="{FF2B5EF4-FFF2-40B4-BE49-F238E27FC236}">
                <a16:creationId xmlns:a16="http://schemas.microsoft.com/office/drawing/2014/main" id="{A483BFEF-08E9-9047-C782-36E2B4B44D3E}"/>
              </a:ext>
            </a:extLst>
          </p:cNvPr>
          <p:cNvSpPr>
            <a:spLocks noGrp="1"/>
          </p:cNvSpPr>
          <p:nvPr>
            <p:ph/>
          </p:nvPr>
        </p:nvSpPr>
        <p:spPr>
          <a:xfrm>
            <a:off x="381000" y="914400"/>
            <a:ext cx="6177513" cy="5638800"/>
          </a:xfrm>
          <a:prstGeom prst="rect">
            <a:avLst/>
          </a:prstGeom>
          <a:noFill/>
          <a:ln w="0">
            <a:noFill/>
          </a:ln>
        </p:spPr>
        <p:txBody>
          <a:bodyPr vert="horz" lIns="0" tIns="0" rIns="0" bIns="0" rtlCol="0" anchor="t">
            <a:normAutofit lnSpcReduction="9999"/>
          </a:bodyPr>
          <a:lstStyle/>
          <a:p>
            <a:pPr marL="97977" algn="l">
              <a:spcBef>
                <a:spcPts val="1286"/>
              </a:spcBef>
              <a:buClr>
                <a:srgbClr val="000000"/>
              </a:buClr>
              <a:buSzPct val="45000"/>
            </a:pPr>
            <a:r>
              <a:rPr lang="en-US" sz="1800" dirty="0">
                <a:solidFill>
                  <a:srgbClr val="000000"/>
                </a:solidFill>
                <a:latin typeface="Arial"/>
              </a:rPr>
              <a:t>The “hot line” depicted in countless movies and novels with which the American and Soviet leaders could communicate with each other employed one-time pad techniques. Set up after the 1963 shortly after the Cuban Missile Crisis (1962) during which misunderstandings and a lack of communication almost lead to the outbreak of war. </a:t>
            </a:r>
          </a:p>
          <a:p>
            <a:pPr marL="97977" algn="l">
              <a:spcBef>
                <a:spcPts val="1286"/>
              </a:spcBef>
              <a:buClr>
                <a:srgbClr val="000000"/>
              </a:buClr>
              <a:buSzPct val="45000"/>
            </a:pPr>
            <a:r>
              <a:rPr lang="en-US" sz="1800" dirty="0">
                <a:solidFill>
                  <a:srgbClr val="000000"/>
                </a:solidFill>
                <a:latin typeface="Arial"/>
              </a:rPr>
              <a:t>Both iconic and misunderstood. It was originally a text-based, secure teleprinter link established so that leaders could communicate quickly, reliably, and unambiguously during crises.</a:t>
            </a:r>
          </a:p>
          <a:p>
            <a:pPr marL="97977" algn="l">
              <a:spcBef>
                <a:spcPts val="1286"/>
              </a:spcBef>
              <a:buClr>
                <a:srgbClr val="000000"/>
              </a:buClr>
              <a:buSzPct val="45000"/>
            </a:pPr>
            <a:r>
              <a:rPr lang="en-US" sz="1800" dirty="0">
                <a:solidFill>
                  <a:srgbClr val="000000"/>
                </a:solidFill>
                <a:latin typeface="Arial"/>
              </a:rPr>
              <a:t>Was never a voice line! </a:t>
            </a:r>
          </a:p>
          <a:p>
            <a:pPr marL="97977" algn="l">
              <a:spcBef>
                <a:spcPts val="1286"/>
              </a:spcBef>
              <a:buClr>
                <a:srgbClr val="000000"/>
              </a:buClr>
              <a:buSzPct val="45000"/>
            </a:pPr>
            <a:r>
              <a:rPr lang="en-US" sz="1800" dirty="0">
                <a:solidFill>
                  <a:srgbClr val="000000"/>
                </a:solidFill>
                <a:latin typeface="Arial"/>
              </a:rPr>
              <a:t>The US and USSR delivered stacks of randomly generated OTP pages to each other via diplomatic pouches. Each page contained a long sequence of random characters or numbers. It was understood that they would be used only once. </a:t>
            </a:r>
          </a:p>
          <a:p>
            <a:pPr marL="97977" algn="l">
              <a:spcBef>
                <a:spcPts val="1286"/>
              </a:spcBef>
              <a:buClr>
                <a:srgbClr val="000000"/>
              </a:buClr>
              <a:buSzPct val="45000"/>
            </a:pPr>
            <a:r>
              <a:rPr lang="en-US" sz="1800" dirty="0">
                <a:solidFill>
                  <a:srgbClr val="000000"/>
                </a:solidFill>
                <a:latin typeface="Arial"/>
              </a:rPr>
              <a:t>Security for the world-changing communications was ensured through the use of a one-time tape. </a:t>
            </a:r>
          </a:p>
          <a:p>
            <a:pPr marL="97977" algn="l">
              <a:spcBef>
                <a:spcPts val="1286"/>
              </a:spcBef>
              <a:buClr>
                <a:srgbClr val="000000"/>
              </a:buClr>
              <a:buSzPct val="45000"/>
            </a:pPr>
            <a:endParaRPr lang="en-US" sz="1800" dirty="0">
              <a:solidFill>
                <a:srgbClr val="000000"/>
              </a:solidFill>
              <a:latin typeface="Arial"/>
            </a:endParaRPr>
          </a:p>
        </p:txBody>
      </p:sp>
      <p:pic>
        <p:nvPicPr>
          <p:cNvPr id="3" name="Picture 2">
            <a:extLst>
              <a:ext uri="{FF2B5EF4-FFF2-40B4-BE49-F238E27FC236}">
                <a16:creationId xmlns:a16="http://schemas.microsoft.com/office/drawing/2014/main" id="{395447C4-75DC-8ABB-2C4E-0D966B73706B}"/>
              </a:ext>
            </a:extLst>
          </p:cNvPr>
          <p:cNvPicPr>
            <a:picLocks noChangeAspect="1"/>
          </p:cNvPicPr>
          <p:nvPr/>
        </p:nvPicPr>
        <p:blipFill>
          <a:blip r:embed="rId2"/>
          <a:stretch>
            <a:fillRect/>
          </a:stretch>
        </p:blipFill>
        <p:spPr>
          <a:xfrm>
            <a:off x="7239000" y="830265"/>
            <a:ext cx="4711076" cy="51974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D00B7BEF-F172-F83A-8E3A-95147E15F690}"/>
              </a:ext>
            </a:extLst>
          </p:cNvPr>
          <p:cNvSpPr txBox="1"/>
          <p:nvPr/>
        </p:nvSpPr>
        <p:spPr>
          <a:xfrm>
            <a:off x="7239000" y="6326697"/>
            <a:ext cx="4800600" cy="307777"/>
          </a:xfrm>
          <a:prstGeom prst="rect">
            <a:avLst/>
          </a:prstGeom>
          <a:noFill/>
        </p:spPr>
        <p:txBody>
          <a:bodyPr wrap="square" rtlCol="0">
            <a:spAutoFit/>
          </a:bodyPr>
          <a:lstStyle/>
          <a:p>
            <a:pPr algn="ctr"/>
            <a:r>
              <a:rPr lang="en-US" sz="1400" b="1" dirty="0"/>
              <a:t>Note the tape on the left side of the machine. </a:t>
            </a:r>
          </a:p>
        </p:txBody>
      </p:sp>
    </p:spTree>
    <p:extLst>
      <p:ext uri="{BB962C8B-B14F-4D97-AF65-F5344CB8AC3E}">
        <p14:creationId xmlns:p14="http://schemas.microsoft.com/office/powerpoint/2010/main" val="2844236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19AEB-697E-1D0D-F2F9-E29ABEFA8FDF}"/>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F0D27CC4-080D-83F3-B048-03790CA2AA8D}"/>
              </a:ext>
            </a:extLst>
          </p:cNvPr>
          <p:cNvSpPr>
            <a:spLocks noGrp="1"/>
          </p:cNvSpPr>
          <p:nvPr>
            <p:ph type="title"/>
          </p:nvPr>
        </p:nvSpPr>
        <p:spPr>
          <a:xfrm>
            <a:off x="1981186" y="63619"/>
            <a:ext cx="8229627" cy="552908"/>
          </a:xfrm>
          <a:prstGeom prst="rect">
            <a:avLst/>
          </a:prstGeom>
          <a:noFill/>
          <a:ln w="0">
            <a:noFill/>
          </a:ln>
        </p:spPr>
        <p:txBody>
          <a:bodyPr vert="horz" lIns="0" tIns="0" rIns="0" bIns="0" rtlCol="0" anchor="ctr">
            <a:spAutoFit/>
          </a:bodyPr>
          <a:lstStyle/>
          <a:p>
            <a:r>
              <a:rPr lang="en-US" sz="3992" dirty="0">
                <a:solidFill>
                  <a:srgbClr val="000000"/>
                </a:solidFill>
                <a:latin typeface="Arial"/>
              </a:rPr>
              <a:t>“Hot Line” Process</a:t>
            </a:r>
          </a:p>
        </p:txBody>
      </p:sp>
      <p:sp>
        <p:nvSpPr>
          <p:cNvPr id="175" name="PlaceHolder 2">
            <a:extLst>
              <a:ext uri="{FF2B5EF4-FFF2-40B4-BE49-F238E27FC236}">
                <a16:creationId xmlns:a16="http://schemas.microsoft.com/office/drawing/2014/main" id="{318F31A2-7219-E5F2-896C-F500E2D73510}"/>
              </a:ext>
            </a:extLst>
          </p:cNvPr>
          <p:cNvSpPr>
            <a:spLocks noGrp="1"/>
          </p:cNvSpPr>
          <p:nvPr>
            <p:ph/>
          </p:nvPr>
        </p:nvSpPr>
        <p:spPr>
          <a:xfrm>
            <a:off x="381000" y="914400"/>
            <a:ext cx="6177513" cy="5638800"/>
          </a:xfrm>
          <a:prstGeom prst="rect">
            <a:avLst/>
          </a:prstGeom>
          <a:noFill/>
          <a:ln w="0">
            <a:noFill/>
          </a:ln>
        </p:spPr>
        <p:txBody>
          <a:bodyPr vert="horz" lIns="0" tIns="0" rIns="0" bIns="0" rtlCol="0" anchor="t">
            <a:noAutofit/>
          </a:bodyPr>
          <a:lstStyle/>
          <a:p>
            <a:pPr marL="97977" algn="l">
              <a:spcBef>
                <a:spcPts val="1286"/>
              </a:spcBef>
              <a:buClr>
                <a:srgbClr val="000000"/>
              </a:buClr>
              <a:buSzPct val="45000"/>
            </a:pPr>
            <a:r>
              <a:rPr lang="en-US" sz="1400" b="1" dirty="0">
                <a:solidFill>
                  <a:srgbClr val="000000"/>
                </a:solidFill>
                <a:latin typeface="Arial"/>
              </a:rPr>
              <a:t>Encryption at origin:</a:t>
            </a:r>
          </a:p>
          <a:p>
            <a:pPr marL="342900" lvl="0" indent="-342900" algn="l" eaLnBrk="0" fontAlgn="base" hangingPunct="0">
              <a:lnSpc>
                <a:spcPct val="100000"/>
              </a:lnSpc>
              <a:spcAft>
                <a:spcPct val="0"/>
              </a:spcAft>
              <a:buFont typeface="+mj-lt"/>
              <a:buAutoNum type="arabicPeriod"/>
            </a:pPr>
            <a:endParaRPr lang="en-US" altLang="en-US" sz="1400" dirty="0">
              <a:solidFill>
                <a:schemeClr val="tx1"/>
              </a:solidFill>
              <a:latin typeface="Arial" panose="020B0604020202020204" pitchFamily="34" charset="0"/>
            </a:endParaRPr>
          </a:p>
          <a:p>
            <a:pPr marL="342900" lvl="0" indent="-342900" algn="l" eaLnBrk="0" fontAlgn="base" hangingPunct="0">
              <a:lnSpc>
                <a:spcPct val="100000"/>
              </a:lnSpc>
              <a:spcAft>
                <a:spcPct val="0"/>
              </a:spcAft>
              <a:buFont typeface="+mj-lt"/>
              <a:buAutoNum type="arabicPeriod"/>
            </a:pPr>
            <a:r>
              <a:rPr lang="en-US" altLang="en-US" sz="1400" dirty="0">
                <a:solidFill>
                  <a:schemeClr val="tx1"/>
                </a:solidFill>
                <a:latin typeface="Arial" panose="020B0604020202020204" pitchFamily="34" charset="0"/>
              </a:rPr>
              <a:t>A message is typed on the teleprinter.</a:t>
            </a:r>
          </a:p>
          <a:p>
            <a:pPr marL="342900" lvl="0" indent="-342900" algn="l" eaLnBrk="0" fontAlgn="base" hangingPunct="0">
              <a:lnSpc>
                <a:spcPct val="100000"/>
              </a:lnSpc>
              <a:spcAft>
                <a:spcPct val="0"/>
              </a:spcAft>
              <a:buFont typeface="+mj-lt"/>
              <a:buAutoNum type="arabicPeriod"/>
            </a:pPr>
            <a:r>
              <a:rPr lang="en-US" altLang="en-US" sz="1400" dirty="0">
                <a:solidFill>
                  <a:schemeClr val="tx1"/>
                </a:solidFill>
                <a:latin typeface="Arial" panose="020B0604020202020204" pitchFamily="34" charset="0"/>
              </a:rPr>
              <a:t>Each character is matched with the next unused character from the OTP.</a:t>
            </a:r>
          </a:p>
          <a:p>
            <a:pPr marL="342900" lvl="0" indent="-342900" algn="l" eaLnBrk="0" fontAlgn="base" hangingPunct="0">
              <a:lnSpc>
                <a:spcPct val="100000"/>
              </a:lnSpc>
              <a:spcAft>
                <a:spcPct val="0"/>
              </a:spcAft>
              <a:buFont typeface="+mj-lt"/>
              <a:buAutoNum type="arabicPeriod"/>
            </a:pPr>
            <a:r>
              <a:rPr lang="en-US" altLang="en-US" sz="1400" dirty="0">
                <a:solidFill>
                  <a:schemeClr val="tx1"/>
                </a:solidFill>
                <a:latin typeface="Arial" panose="020B0604020202020204" pitchFamily="34" charset="0"/>
              </a:rPr>
              <a:t>Encryption is typically done by </a:t>
            </a:r>
            <a:r>
              <a:rPr lang="en-US" altLang="en-US" sz="1400" b="1" dirty="0">
                <a:solidFill>
                  <a:schemeClr val="tx1"/>
                </a:solidFill>
                <a:latin typeface="Arial" panose="020B0604020202020204" pitchFamily="34" charset="0"/>
              </a:rPr>
              <a:t>mod 26</a:t>
            </a:r>
            <a:r>
              <a:rPr lang="en-US" altLang="en-US" sz="1400" dirty="0">
                <a:solidFill>
                  <a:schemeClr val="tx1"/>
                </a:solidFill>
                <a:latin typeface="Arial" panose="020B0604020202020204" pitchFamily="34" charset="0"/>
              </a:rPr>
              <a:t> (letters) or </a:t>
            </a:r>
            <a:r>
              <a:rPr lang="en-US" altLang="en-US" sz="1400" b="1" dirty="0">
                <a:solidFill>
                  <a:schemeClr val="tx1"/>
                </a:solidFill>
                <a:latin typeface="Arial" panose="020B0604020202020204" pitchFamily="34" charset="0"/>
              </a:rPr>
              <a:t>mod 32 / mod 64</a:t>
            </a:r>
            <a:r>
              <a:rPr lang="en-US" altLang="en-US" sz="1400" dirty="0">
                <a:solidFill>
                  <a:schemeClr val="tx1"/>
                </a:solidFill>
                <a:latin typeface="Arial" panose="020B0604020202020204" pitchFamily="34" charset="0"/>
              </a:rPr>
              <a:t> (teleprinter codes).</a:t>
            </a:r>
          </a:p>
          <a:p>
            <a:pPr marL="342900" lvl="0" indent="-342900" algn="l" eaLnBrk="0" fontAlgn="base" hangingPunct="0">
              <a:lnSpc>
                <a:spcPct val="100000"/>
              </a:lnSpc>
              <a:spcAft>
                <a:spcPct val="0"/>
              </a:spcAft>
              <a:buFont typeface="+mj-lt"/>
              <a:buAutoNum type="arabicPeriod"/>
            </a:pPr>
            <a:r>
              <a:rPr lang="en-US" altLang="en-US" sz="1400" dirty="0">
                <a:solidFill>
                  <a:schemeClr val="tx1"/>
                </a:solidFill>
                <a:latin typeface="Arial" panose="020B0604020202020204" pitchFamily="34" charset="0"/>
              </a:rPr>
              <a:t>The resulting ciphertext is typed into the hotline link.</a:t>
            </a:r>
          </a:p>
          <a:p>
            <a:pPr marL="342900" lvl="0" indent="-342900" algn="l" eaLnBrk="0" fontAlgn="base" hangingPunct="0">
              <a:lnSpc>
                <a:spcPct val="100000"/>
              </a:lnSpc>
              <a:spcAft>
                <a:spcPct val="0"/>
              </a:spcAft>
              <a:buFont typeface="+mj-lt"/>
              <a:buAutoNum type="arabicPeriod"/>
            </a:pPr>
            <a:endParaRPr lang="en-US" sz="1400" dirty="0">
              <a:solidFill>
                <a:schemeClr val="tx1"/>
              </a:solidFill>
              <a:latin typeface="Arial" panose="020B0604020202020204" pitchFamily="34" charset="0"/>
            </a:endParaRPr>
          </a:p>
          <a:p>
            <a:pPr lvl="0" algn="l" eaLnBrk="0" fontAlgn="base" hangingPunct="0">
              <a:lnSpc>
                <a:spcPct val="100000"/>
              </a:lnSpc>
              <a:spcAft>
                <a:spcPct val="0"/>
              </a:spcAft>
            </a:pPr>
            <a:r>
              <a:rPr lang="en-US" sz="1400" b="1" dirty="0">
                <a:solidFill>
                  <a:schemeClr val="tx1"/>
                </a:solidFill>
                <a:latin typeface="Arial" panose="020B0604020202020204" pitchFamily="34" charset="0"/>
              </a:rPr>
              <a:t>Decryption at destination:</a:t>
            </a:r>
          </a:p>
          <a:p>
            <a:pPr marL="342900" lvl="0" indent="-342900" algn="l" eaLnBrk="0" fontAlgn="base" hangingPunct="0">
              <a:lnSpc>
                <a:spcPct val="100000"/>
              </a:lnSpc>
              <a:spcAft>
                <a:spcPct val="0"/>
              </a:spcAft>
              <a:buFont typeface="+mj-lt"/>
              <a:buAutoNum type="arabicPeriod"/>
            </a:pPr>
            <a:r>
              <a:rPr lang="en-US" sz="1400" dirty="0">
                <a:solidFill>
                  <a:srgbClr val="000000"/>
                </a:solidFill>
                <a:latin typeface="Arial"/>
              </a:rPr>
              <a:t>Recipient receives ciphertext.</a:t>
            </a:r>
          </a:p>
          <a:p>
            <a:pPr marL="342900" lvl="0" indent="-342900" algn="l" eaLnBrk="0" fontAlgn="base" hangingPunct="0">
              <a:lnSpc>
                <a:spcPct val="100000"/>
              </a:lnSpc>
              <a:spcAft>
                <a:spcPct val="0"/>
              </a:spcAft>
              <a:buFont typeface="+mj-lt"/>
              <a:buAutoNum type="arabicPeriod"/>
            </a:pPr>
            <a:r>
              <a:rPr lang="en-US" sz="1400" dirty="0">
                <a:solidFill>
                  <a:srgbClr val="000000"/>
                </a:solidFill>
                <a:latin typeface="Arial"/>
              </a:rPr>
              <a:t>Applies the same OTP characters in the same order.</a:t>
            </a:r>
          </a:p>
          <a:p>
            <a:pPr marL="342900" lvl="0" indent="-342900" algn="l" eaLnBrk="0" fontAlgn="base" hangingPunct="0">
              <a:lnSpc>
                <a:spcPct val="100000"/>
              </a:lnSpc>
              <a:spcAft>
                <a:spcPct val="0"/>
              </a:spcAft>
              <a:buFont typeface="+mj-lt"/>
              <a:buAutoNum type="arabicPeriod"/>
            </a:pPr>
            <a:r>
              <a:rPr lang="en-US" sz="1400" dirty="0">
                <a:solidFill>
                  <a:srgbClr val="000000"/>
                </a:solidFill>
                <a:latin typeface="Arial"/>
              </a:rPr>
              <a:t>Subtracts the key mod 26 (or appropriate code).</a:t>
            </a:r>
          </a:p>
          <a:p>
            <a:pPr marL="342900" lvl="0" indent="-342900" algn="l" eaLnBrk="0" fontAlgn="base" hangingPunct="0">
              <a:lnSpc>
                <a:spcPct val="100000"/>
              </a:lnSpc>
              <a:spcAft>
                <a:spcPct val="0"/>
              </a:spcAft>
              <a:buFont typeface="+mj-lt"/>
              <a:buAutoNum type="arabicPeriod"/>
            </a:pPr>
            <a:r>
              <a:rPr lang="en-US" sz="1400" dirty="0">
                <a:solidFill>
                  <a:srgbClr val="000000"/>
                </a:solidFill>
                <a:latin typeface="Arial"/>
              </a:rPr>
              <a:t>Plaintext is recovered instantly.</a:t>
            </a:r>
          </a:p>
          <a:p>
            <a:pPr marL="342900" lvl="0" indent="-342900" algn="l" eaLnBrk="0" fontAlgn="base" hangingPunct="0">
              <a:lnSpc>
                <a:spcPct val="100000"/>
              </a:lnSpc>
              <a:spcAft>
                <a:spcPct val="0"/>
              </a:spcAft>
              <a:buFont typeface="+mj-lt"/>
              <a:buAutoNum type="arabicPeriod"/>
            </a:pPr>
            <a:endParaRPr lang="en-US" sz="1400" dirty="0">
              <a:solidFill>
                <a:srgbClr val="000000"/>
              </a:solidFill>
              <a:latin typeface="Arial"/>
            </a:endParaRPr>
          </a:p>
          <a:p>
            <a:pPr lvl="0" algn="l" eaLnBrk="0" fontAlgn="base" hangingPunct="0">
              <a:lnSpc>
                <a:spcPct val="100000"/>
              </a:lnSpc>
              <a:spcAft>
                <a:spcPct val="0"/>
              </a:spcAft>
            </a:pPr>
            <a:r>
              <a:rPr lang="en-US" sz="1400" dirty="0">
                <a:solidFill>
                  <a:srgbClr val="000000"/>
                </a:solidFill>
                <a:latin typeface="Arial"/>
              </a:rPr>
              <a:t>Each side had to be careful to stay perfectly synchronized with key usage — if one side advanced the pad and the other didn’t, decryption would produce gibberish.</a:t>
            </a:r>
          </a:p>
          <a:p>
            <a:pPr lvl="0" algn="l" eaLnBrk="0" fontAlgn="base" hangingPunct="0">
              <a:lnSpc>
                <a:spcPct val="100000"/>
              </a:lnSpc>
              <a:spcAft>
                <a:spcPct val="0"/>
              </a:spcAft>
            </a:pPr>
            <a:br>
              <a:rPr lang="en-US" sz="1400" b="1" dirty="0">
                <a:solidFill>
                  <a:srgbClr val="000000"/>
                </a:solidFill>
                <a:latin typeface="Arial"/>
              </a:rPr>
            </a:br>
            <a:r>
              <a:rPr lang="en-US" sz="1400" b="1" dirty="0">
                <a:solidFill>
                  <a:srgbClr val="000000"/>
                </a:solidFill>
                <a:latin typeface="Arial"/>
              </a:rPr>
              <a:t>Key Lifecycle</a:t>
            </a:r>
          </a:p>
          <a:p>
            <a:pPr marL="285750" lvl="0" indent="-285750" algn="l" eaLnBrk="0" fontAlgn="base" hangingPunct="0">
              <a:lnSpc>
                <a:spcPct val="100000"/>
              </a:lnSpc>
              <a:spcAft>
                <a:spcPct val="0"/>
              </a:spcAft>
              <a:buFont typeface="Arial" panose="020B0604020202020204" pitchFamily="34" charset="0"/>
              <a:buChar char="•"/>
            </a:pPr>
            <a:r>
              <a:rPr lang="en-US" sz="1400" dirty="0">
                <a:solidFill>
                  <a:srgbClr val="000000"/>
                </a:solidFill>
                <a:latin typeface="Arial"/>
              </a:rPr>
              <a:t>After a page was used, it was burned or shredded.</a:t>
            </a:r>
          </a:p>
          <a:p>
            <a:pPr marL="285750" lvl="0" indent="-285750" algn="l" eaLnBrk="0" fontAlgn="base" hangingPunct="0">
              <a:lnSpc>
                <a:spcPct val="100000"/>
              </a:lnSpc>
              <a:spcAft>
                <a:spcPct val="0"/>
              </a:spcAft>
              <a:buFont typeface="Arial" panose="020B0604020202020204" pitchFamily="34" charset="0"/>
              <a:buChar char="•"/>
            </a:pPr>
            <a:r>
              <a:rPr lang="en-US" sz="1400" dirty="0">
                <a:solidFill>
                  <a:srgbClr val="000000"/>
                </a:solidFill>
                <a:latin typeface="Arial"/>
              </a:rPr>
              <a:t>New pages were periodically exchanged in sealed diplomatic pouches.</a:t>
            </a:r>
          </a:p>
          <a:p>
            <a:pPr marL="285750" lvl="0" indent="-285750" algn="l" eaLnBrk="0" fontAlgn="base" hangingPunct="0">
              <a:lnSpc>
                <a:spcPct val="100000"/>
              </a:lnSpc>
              <a:spcAft>
                <a:spcPct val="0"/>
              </a:spcAft>
              <a:buFont typeface="Arial" panose="020B0604020202020204" pitchFamily="34" charset="0"/>
              <a:buChar char="•"/>
            </a:pPr>
            <a:r>
              <a:rPr lang="en-US" sz="1400" dirty="0">
                <a:solidFill>
                  <a:srgbClr val="000000"/>
                </a:solidFill>
                <a:latin typeface="Arial"/>
              </a:rPr>
              <a:t>If a pouch were compromised, that entire batch of pad pages would be discarded.</a:t>
            </a:r>
          </a:p>
          <a:p>
            <a:pPr marL="285750" lvl="0" indent="-285750" algn="l" eaLnBrk="0" fontAlgn="base" hangingPunct="0">
              <a:lnSpc>
                <a:spcPct val="100000"/>
              </a:lnSpc>
              <a:spcAft>
                <a:spcPct val="0"/>
              </a:spcAft>
              <a:buFont typeface="Arial" panose="020B0604020202020204" pitchFamily="34" charset="0"/>
              <a:buChar char="•"/>
            </a:pPr>
            <a:r>
              <a:rPr lang="en-US" sz="1400" dirty="0">
                <a:solidFill>
                  <a:srgbClr val="000000"/>
                </a:solidFill>
                <a:latin typeface="Arial"/>
              </a:rPr>
              <a:t>The use of OTPs created absolute confidence that even if the physical hotline cable was intercepted, no intelligence value could be extracted.</a:t>
            </a:r>
          </a:p>
        </p:txBody>
      </p:sp>
      <p:pic>
        <p:nvPicPr>
          <p:cNvPr id="9" name="Picture 8">
            <a:extLst>
              <a:ext uri="{FF2B5EF4-FFF2-40B4-BE49-F238E27FC236}">
                <a16:creationId xmlns:a16="http://schemas.microsoft.com/office/drawing/2014/main" id="{198E2118-A080-EF61-82CB-52AA20EDEE8B}"/>
              </a:ext>
            </a:extLst>
          </p:cNvPr>
          <p:cNvPicPr>
            <a:picLocks noChangeAspect="1"/>
          </p:cNvPicPr>
          <p:nvPr/>
        </p:nvPicPr>
        <p:blipFill>
          <a:blip r:embed="rId2"/>
          <a:stretch>
            <a:fillRect/>
          </a:stretch>
        </p:blipFill>
        <p:spPr>
          <a:xfrm>
            <a:off x="7620000" y="1828800"/>
            <a:ext cx="3653401" cy="3429000"/>
          </a:xfrm>
          <a:prstGeom prst="rect">
            <a:avLst/>
          </a:prstGeom>
        </p:spPr>
      </p:pic>
      <p:sp>
        <p:nvSpPr>
          <p:cNvPr id="10" name="TextBox 9">
            <a:extLst>
              <a:ext uri="{FF2B5EF4-FFF2-40B4-BE49-F238E27FC236}">
                <a16:creationId xmlns:a16="http://schemas.microsoft.com/office/drawing/2014/main" id="{32AC145C-1C10-3940-0C2B-957687B3524A}"/>
              </a:ext>
            </a:extLst>
          </p:cNvPr>
          <p:cNvSpPr txBox="1"/>
          <p:nvPr/>
        </p:nvSpPr>
        <p:spPr>
          <a:xfrm>
            <a:off x="7651173" y="5334000"/>
            <a:ext cx="3653401" cy="523220"/>
          </a:xfrm>
          <a:prstGeom prst="rect">
            <a:avLst/>
          </a:prstGeom>
          <a:noFill/>
        </p:spPr>
        <p:txBody>
          <a:bodyPr wrap="square" rtlCol="0">
            <a:spAutoFit/>
          </a:bodyPr>
          <a:lstStyle/>
          <a:p>
            <a:r>
              <a:rPr lang="en-US" sz="1400" b="1" dirty="0"/>
              <a:t>The same model used by President LBJ to communicate with Moscow.</a:t>
            </a:r>
          </a:p>
        </p:txBody>
      </p:sp>
    </p:spTree>
    <p:extLst>
      <p:ext uri="{BB962C8B-B14F-4D97-AF65-F5344CB8AC3E}">
        <p14:creationId xmlns:p14="http://schemas.microsoft.com/office/powerpoint/2010/main" val="146163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5">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5">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5">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5">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851E2-9A42-BB5B-A5FA-196EF6216E74}"/>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CBAF29E2-EE78-71CA-F3CC-88AA827ECF88}"/>
              </a:ext>
            </a:extLst>
          </p:cNvPr>
          <p:cNvSpPr>
            <a:spLocks noGrp="1"/>
          </p:cNvSpPr>
          <p:nvPr>
            <p:ph type="title"/>
          </p:nvPr>
        </p:nvSpPr>
        <p:spPr>
          <a:xfrm>
            <a:off x="457200" y="678485"/>
            <a:ext cx="6369370" cy="464515"/>
          </a:xfrm>
        </p:spPr>
        <p:txBody>
          <a:bodyPr vert="horz" lIns="0" tIns="0" rIns="0" bIns="0" rtlCol="0" anchor="b">
            <a:normAutofit/>
          </a:bodyPr>
          <a:lstStyle/>
          <a:p>
            <a:r>
              <a:rPr lang="en-US" dirty="0"/>
              <a:t>“Hot Line” Example: Six-Day War</a:t>
            </a:r>
          </a:p>
        </p:txBody>
      </p:sp>
      <p:sp>
        <p:nvSpPr>
          <p:cNvPr id="175" name="PlaceHolder 2">
            <a:extLst>
              <a:ext uri="{FF2B5EF4-FFF2-40B4-BE49-F238E27FC236}">
                <a16:creationId xmlns:a16="http://schemas.microsoft.com/office/drawing/2014/main" id="{8E004A81-C85B-A3FC-0C43-88BEDDE4E37F}"/>
              </a:ext>
            </a:extLst>
          </p:cNvPr>
          <p:cNvSpPr>
            <a:spLocks noGrp="1"/>
          </p:cNvSpPr>
          <p:nvPr>
            <p:ph idx="1"/>
          </p:nvPr>
        </p:nvSpPr>
        <p:spPr>
          <a:xfrm>
            <a:off x="457200" y="1524000"/>
            <a:ext cx="6360897" cy="4292181"/>
          </a:xfrm>
        </p:spPr>
        <p:txBody>
          <a:bodyPr vert="horz" lIns="0" tIns="0" rIns="0" bIns="0" rtlCol="0">
            <a:normAutofit/>
          </a:bodyPr>
          <a:lstStyle/>
          <a:p>
            <a:pPr marL="0" indent="0">
              <a:lnSpc>
                <a:spcPct val="110000"/>
              </a:lnSpc>
              <a:spcBef>
                <a:spcPts val="1286"/>
              </a:spcBef>
              <a:buClr>
                <a:srgbClr val="000000"/>
              </a:buClr>
              <a:buSzPct val="45000"/>
              <a:buNone/>
            </a:pPr>
            <a:r>
              <a:rPr lang="en-US" sz="1500" b="1" dirty="0"/>
              <a:t>Americans to USSR:</a:t>
            </a:r>
          </a:p>
          <a:p>
            <a:pPr marL="457200" lvl="1" indent="0" eaLnBrk="0" fontAlgn="base" hangingPunct="0">
              <a:lnSpc>
                <a:spcPct val="110000"/>
              </a:lnSpc>
              <a:spcAft>
                <a:spcPct val="0"/>
              </a:spcAft>
              <a:buNone/>
            </a:pPr>
            <a:r>
              <a:rPr lang="en-US" altLang="en-US" sz="1300" i="1" dirty="0"/>
              <a:t>“We have received indications of significant military actions in the Middle East. U.S. forces are not participating in these operations. We urge restraint and seek clarification of your intentions in the region.”</a:t>
            </a:r>
          </a:p>
          <a:p>
            <a:pPr lvl="0" eaLnBrk="0" fontAlgn="base" hangingPunct="0">
              <a:lnSpc>
                <a:spcPct val="110000"/>
              </a:lnSpc>
              <a:spcAft>
                <a:spcPct val="0"/>
              </a:spcAft>
            </a:pPr>
            <a:endParaRPr lang="en-US" sz="1500" dirty="0"/>
          </a:p>
          <a:p>
            <a:pPr marL="0" lvl="0" indent="0" eaLnBrk="0" fontAlgn="base" hangingPunct="0">
              <a:lnSpc>
                <a:spcPct val="110000"/>
              </a:lnSpc>
              <a:spcAft>
                <a:spcPct val="0"/>
              </a:spcAft>
              <a:buNone/>
            </a:pPr>
            <a:r>
              <a:rPr lang="en-US" sz="1500" b="1" dirty="0"/>
              <a:t>Moscow replied with:</a:t>
            </a:r>
          </a:p>
          <a:p>
            <a:pPr lvl="0" eaLnBrk="0" fontAlgn="base" hangingPunct="0">
              <a:lnSpc>
                <a:spcPct val="110000"/>
              </a:lnSpc>
              <a:spcAft>
                <a:spcPct val="0"/>
              </a:spcAft>
            </a:pPr>
            <a:endParaRPr lang="en-US" sz="1500" b="1" dirty="0"/>
          </a:p>
          <a:p>
            <a:pPr marL="457200" lvl="1" indent="0" eaLnBrk="0" fontAlgn="base" hangingPunct="0">
              <a:lnSpc>
                <a:spcPct val="110000"/>
              </a:lnSpc>
              <a:spcAft>
                <a:spcPct val="0"/>
              </a:spcAft>
              <a:buNone/>
            </a:pPr>
            <a:r>
              <a:rPr lang="en-US" sz="1300" i="1" dirty="0"/>
              <a:t>“Soviet forces are not engaged. We share your concern that the conflict may broaden. We will avoid steps that could cause misinterpretation.”</a:t>
            </a:r>
          </a:p>
          <a:p>
            <a:pPr lvl="0" eaLnBrk="0" fontAlgn="base" hangingPunct="0">
              <a:lnSpc>
                <a:spcPct val="110000"/>
              </a:lnSpc>
              <a:spcAft>
                <a:spcPct val="0"/>
              </a:spcAft>
            </a:pPr>
            <a:endParaRPr lang="en-US" sz="1500" i="1" dirty="0"/>
          </a:p>
          <a:p>
            <a:pPr marL="0" lvl="0" indent="0" eaLnBrk="0" fontAlgn="base" hangingPunct="0">
              <a:lnSpc>
                <a:spcPct val="110000"/>
              </a:lnSpc>
              <a:spcAft>
                <a:spcPct val="0"/>
              </a:spcAft>
              <a:buNone/>
            </a:pPr>
            <a:r>
              <a:rPr lang="en-US" sz="1500" dirty="0"/>
              <a:t>Note how these exchanges were structured to prevent the two superpowers from assuming the other was intervening militarily.</a:t>
            </a:r>
          </a:p>
        </p:txBody>
      </p:sp>
      <p:pic>
        <p:nvPicPr>
          <p:cNvPr id="4" name="Picture 3">
            <a:extLst>
              <a:ext uri="{FF2B5EF4-FFF2-40B4-BE49-F238E27FC236}">
                <a16:creationId xmlns:a16="http://schemas.microsoft.com/office/drawing/2014/main" id="{6B06F458-9639-0925-8893-6991702CBEA8}"/>
              </a:ext>
            </a:extLst>
          </p:cNvPr>
          <p:cNvPicPr>
            <a:picLocks noChangeAspect="1"/>
          </p:cNvPicPr>
          <p:nvPr/>
        </p:nvPicPr>
        <p:blipFill>
          <a:blip r:embed="rId3"/>
          <a:srcRect l="11129" r="15702" b="1"/>
          <a:stretch>
            <a:fillRect/>
          </a:stretch>
        </p:blipFill>
        <p:spPr>
          <a:xfrm>
            <a:off x="8229600" y="1282909"/>
            <a:ext cx="2857924" cy="4292182"/>
          </a:xfrm>
          <a:prstGeom prst="rect">
            <a:avLst/>
          </a:prstGeom>
          <a:noFill/>
        </p:spPr>
      </p:pic>
    </p:spTree>
    <p:extLst>
      <p:ext uri="{BB962C8B-B14F-4D97-AF65-F5344CB8AC3E}">
        <p14:creationId xmlns:p14="http://schemas.microsoft.com/office/powerpoint/2010/main" val="224413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E545D-25D9-03C5-306A-B09142BBF6FA}"/>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5CFFB4C5-B356-28CD-4040-C593D2433BDD}"/>
              </a:ext>
            </a:extLst>
          </p:cNvPr>
          <p:cNvSpPr>
            <a:spLocks noGrp="1"/>
          </p:cNvSpPr>
          <p:nvPr>
            <p:ph type="title"/>
          </p:nvPr>
        </p:nvSpPr>
        <p:spPr>
          <a:xfrm>
            <a:off x="457200" y="680728"/>
            <a:ext cx="7281067" cy="1005840"/>
          </a:xfrm>
        </p:spPr>
        <p:txBody>
          <a:bodyPr vert="horz" lIns="0" tIns="0" rIns="0" bIns="0" rtlCol="0" anchor="b">
            <a:normAutofit/>
          </a:bodyPr>
          <a:lstStyle/>
          <a:p>
            <a:r>
              <a:rPr lang="en-US" dirty="0"/>
              <a:t>One-Time Pad: Downsides?</a:t>
            </a:r>
          </a:p>
        </p:txBody>
      </p:sp>
      <p:sp>
        <p:nvSpPr>
          <p:cNvPr id="175" name="PlaceHolder 2">
            <a:extLst>
              <a:ext uri="{FF2B5EF4-FFF2-40B4-BE49-F238E27FC236}">
                <a16:creationId xmlns:a16="http://schemas.microsoft.com/office/drawing/2014/main" id="{706BEAB5-0A83-7A84-CCE1-C95DE0EA699B}"/>
              </a:ext>
            </a:extLst>
          </p:cNvPr>
          <p:cNvSpPr>
            <a:spLocks noGrp="1"/>
          </p:cNvSpPr>
          <p:nvPr>
            <p:ph idx="1"/>
          </p:nvPr>
        </p:nvSpPr>
        <p:spPr>
          <a:xfrm>
            <a:off x="457200" y="1823728"/>
            <a:ext cx="7281061" cy="4423855"/>
          </a:xfrm>
        </p:spPr>
        <p:txBody>
          <a:bodyPr vert="horz" lIns="0" tIns="0" rIns="0" bIns="0" rtlCol="0">
            <a:normAutofit/>
          </a:bodyPr>
          <a:lstStyle/>
          <a:p>
            <a:pPr marL="0" indent="0">
              <a:spcBef>
                <a:spcPts val="1286"/>
              </a:spcBef>
              <a:buClr>
                <a:srgbClr val="000000"/>
              </a:buClr>
              <a:buSzPct val="45000"/>
              <a:buNone/>
            </a:pPr>
            <a:r>
              <a:rPr lang="en-US" b="1"/>
              <a:t>We apparently have an unbreakable cipher – why wasn’t it used everywhere? </a:t>
            </a:r>
            <a:endParaRPr lang="en-US"/>
          </a:p>
          <a:p>
            <a:pPr>
              <a:spcBef>
                <a:spcPts val="1286"/>
              </a:spcBef>
              <a:buClr>
                <a:srgbClr val="000000"/>
              </a:buClr>
              <a:buSzPct val="45000"/>
            </a:pPr>
            <a:r>
              <a:rPr lang="en-US"/>
              <a:t>#1 reason is key distribution: Imagine thousands or hundreds of thousands of messages. Generating an equal number of pages of keys and ensuring they are transported securely is a logistical nightmare – and certainly presents its own security risks.</a:t>
            </a:r>
          </a:p>
          <a:p>
            <a:pPr>
              <a:spcBef>
                <a:spcPts val="1286"/>
              </a:spcBef>
              <a:buClr>
                <a:srgbClr val="000000"/>
              </a:buClr>
              <a:buSzPct val="45000"/>
            </a:pPr>
            <a:r>
              <a:rPr lang="en-US"/>
              <a:t>Generating truly random numbers is far from trivial.</a:t>
            </a:r>
          </a:p>
          <a:p>
            <a:pPr>
              <a:spcBef>
                <a:spcPts val="1286"/>
              </a:spcBef>
              <a:buClr>
                <a:srgbClr val="000000"/>
              </a:buClr>
              <a:buSzPct val="45000"/>
            </a:pPr>
            <a:r>
              <a:rPr lang="en-US"/>
              <a:t>By “one time” – we mean one time! Using the same pad twice renders it susceptible to being broken.</a:t>
            </a:r>
          </a:p>
          <a:p>
            <a:pPr lvl="1">
              <a:spcBef>
                <a:spcPts val="1286"/>
              </a:spcBef>
              <a:buClr>
                <a:srgbClr val="000000"/>
              </a:buClr>
              <a:buSzPct val="45000"/>
            </a:pPr>
            <a:r>
              <a:rPr lang="en-US" sz="1800"/>
              <a:t>Using an OTP twice is no different than having a running key. (See Bauer for details)</a:t>
            </a:r>
          </a:p>
          <a:p>
            <a:pPr>
              <a:spcBef>
                <a:spcPts val="1286"/>
              </a:spcBef>
              <a:buClr>
                <a:srgbClr val="000000"/>
              </a:buClr>
              <a:buSzPct val="45000"/>
            </a:pPr>
            <a:endParaRPr lang="en-US"/>
          </a:p>
        </p:txBody>
      </p:sp>
      <p:pic>
        <p:nvPicPr>
          <p:cNvPr id="6" name="Picture 5">
            <a:extLst>
              <a:ext uri="{FF2B5EF4-FFF2-40B4-BE49-F238E27FC236}">
                <a16:creationId xmlns:a16="http://schemas.microsoft.com/office/drawing/2014/main" id="{D1C59CCD-8105-C52B-C2D0-426058483BE5}"/>
              </a:ext>
            </a:extLst>
          </p:cNvPr>
          <p:cNvPicPr>
            <a:picLocks noChangeAspect="1"/>
          </p:cNvPicPr>
          <p:nvPr/>
        </p:nvPicPr>
        <p:blipFill>
          <a:blip r:embed="rId3"/>
          <a:stretch>
            <a:fillRect/>
          </a:stretch>
        </p:blipFill>
        <p:spPr>
          <a:xfrm>
            <a:off x="8195489" y="1200101"/>
            <a:ext cx="3996512" cy="3985125"/>
          </a:xfrm>
          <a:prstGeom prst="rect">
            <a:avLst/>
          </a:prstGeom>
          <a:noFill/>
        </p:spPr>
      </p:pic>
    </p:spTree>
    <p:extLst>
      <p:ext uri="{BB962C8B-B14F-4D97-AF65-F5344CB8AC3E}">
        <p14:creationId xmlns:p14="http://schemas.microsoft.com/office/powerpoint/2010/main" val="4525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4ABD5-1B24-ACDA-874B-C0B533A59755}"/>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0F89CF06-7241-351B-C9CF-58A0B6C4991E}"/>
              </a:ext>
            </a:extLst>
          </p:cNvPr>
          <p:cNvSpPr>
            <a:spLocks noGrp="1"/>
          </p:cNvSpPr>
          <p:nvPr>
            <p:ph type="title"/>
          </p:nvPr>
        </p:nvSpPr>
        <p:spPr>
          <a:xfrm>
            <a:off x="228600" y="152400"/>
            <a:ext cx="7281067" cy="548640"/>
          </a:xfrm>
        </p:spPr>
        <p:txBody>
          <a:bodyPr vert="horz" lIns="0" tIns="0" rIns="0" bIns="0" rtlCol="0" anchor="b">
            <a:normAutofit/>
          </a:bodyPr>
          <a:lstStyle/>
          <a:p>
            <a:r>
              <a:rPr lang="en-US" dirty="0"/>
              <a:t>One-Time Pad: Need to carry the key!</a:t>
            </a:r>
          </a:p>
        </p:txBody>
      </p:sp>
      <p:sp>
        <p:nvSpPr>
          <p:cNvPr id="175" name="PlaceHolder 2">
            <a:extLst>
              <a:ext uri="{FF2B5EF4-FFF2-40B4-BE49-F238E27FC236}">
                <a16:creationId xmlns:a16="http://schemas.microsoft.com/office/drawing/2014/main" id="{D7E99F24-2911-0225-8747-54CAB6226EE3}"/>
              </a:ext>
            </a:extLst>
          </p:cNvPr>
          <p:cNvSpPr>
            <a:spLocks noGrp="1"/>
          </p:cNvSpPr>
          <p:nvPr>
            <p:ph idx="1"/>
          </p:nvPr>
        </p:nvSpPr>
        <p:spPr>
          <a:xfrm>
            <a:off x="228606" y="990600"/>
            <a:ext cx="7281061" cy="5715000"/>
          </a:xfrm>
        </p:spPr>
        <p:txBody>
          <a:bodyPr vert="horz" lIns="0" tIns="0" rIns="0" bIns="0" rtlCol="0">
            <a:normAutofit fontScale="92500" lnSpcReduction="20000"/>
          </a:bodyPr>
          <a:lstStyle/>
          <a:p>
            <a:pPr marL="0" indent="0">
              <a:spcBef>
                <a:spcPts val="1286"/>
              </a:spcBef>
              <a:buClr>
                <a:srgbClr val="000000"/>
              </a:buClr>
              <a:buSzPct val="45000"/>
              <a:buNone/>
            </a:pPr>
            <a:r>
              <a:rPr lang="en-US" sz="2100" dirty="0"/>
              <a:t>An obvious downside to using the OTP system.</a:t>
            </a:r>
          </a:p>
          <a:p>
            <a:pPr marL="0" indent="0">
              <a:spcBef>
                <a:spcPts val="1286"/>
              </a:spcBef>
              <a:buClr>
                <a:srgbClr val="000000"/>
              </a:buClr>
              <a:buSzPct val="45000"/>
              <a:buNone/>
            </a:pPr>
            <a:r>
              <a:rPr lang="en-US" b="1" dirty="0"/>
              <a:t>Techniques:</a:t>
            </a:r>
          </a:p>
          <a:p>
            <a:pPr>
              <a:spcBef>
                <a:spcPts val="1286"/>
              </a:spcBef>
              <a:buClr>
                <a:srgbClr val="000000"/>
              </a:buClr>
              <a:buSzPct val="45000"/>
            </a:pPr>
            <a:r>
              <a:rPr lang="en-US" b="1" dirty="0"/>
              <a:t>Issued on silk to undercover British agents in Nazi-occupied Europe</a:t>
            </a:r>
          </a:p>
          <a:p>
            <a:pPr lvl="1">
              <a:spcBef>
                <a:spcPts val="1286"/>
              </a:spcBef>
              <a:buClr>
                <a:srgbClr val="000000"/>
              </a:buClr>
              <a:buSzPct val="45000"/>
            </a:pPr>
            <a:r>
              <a:rPr lang="en-US" b="1" dirty="0"/>
              <a:t>No crinkling sound (critical in searches)</a:t>
            </a:r>
          </a:p>
          <a:p>
            <a:pPr lvl="1">
              <a:spcBef>
                <a:spcPts val="1286"/>
              </a:spcBef>
              <a:buClr>
                <a:srgbClr val="000000"/>
              </a:buClr>
              <a:buSzPct val="45000"/>
            </a:pPr>
            <a:r>
              <a:rPr lang="en-US" b="1" dirty="0"/>
              <a:t>Can be sewn into linings of coats, collars, hems, belts, hats</a:t>
            </a:r>
          </a:p>
          <a:p>
            <a:pPr lvl="1">
              <a:spcBef>
                <a:spcPts val="1286"/>
              </a:spcBef>
              <a:buClr>
                <a:srgbClr val="000000"/>
              </a:buClr>
              <a:buSzPct val="45000"/>
            </a:pPr>
            <a:r>
              <a:rPr lang="en-US" b="1" dirty="0"/>
              <a:t>Very thin</a:t>
            </a:r>
          </a:p>
          <a:p>
            <a:pPr lvl="1">
              <a:spcBef>
                <a:spcPts val="1286"/>
              </a:spcBef>
              <a:buClr>
                <a:srgbClr val="000000"/>
              </a:buClr>
              <a:buSzPct val="45000"/>
            </a:pPr>
            <a:r>
              <a:rPr lang="en-US" b="1" dirty="0"/>
              <a:t>Easily burned</a:t>
            </a:r>
          </a:p>
          <a:p>
            <a:pPr lvl="1">
              <a:spcBef>
                <a:spcPts val="1286"/>
              </a:spcBef>
              <a:buClr>
                <a:srgbClr val="000000"/>
              </a:buClr>
              <a:buSzPct val="45000"/>
            </a:pPr>
            <a:r>
              <a:rPr lang="en-US" b="1" dirty="0"/>
              <a:t>Can survive moisture (paper does not!)</a:t>
            </a:r>
          </a:p>
          <a:p>
            <a:pPr>
              <a:spcBef>
                <a:spcPts val="1286"/>
              </a:spcBef>
              <a:buClr>
                <a:srgbClr val="000000"/>
              </a:buClr>
              <a:buSzPct val="45000"/>
            </a:pPr>
            <a:r>
              <a:rPr lang="en-US" b="1" dirty="0"/>
              <a:t>Microdots (Nazi Abwehr, Soviet services)</a:t>
            </a:r>
          </a:p>
          <a:p>
            <a:pPr lvl="1">
              <a:spcBef>
                <a:spcPts val="1286"/>
              </a:spcBef>
              <a:buClr>
                <a:srgbClr val="000000"/>
              </a:buClr>
              <a:buSzPct val="45000"/>
            </a:pPr>
            <a:r>
              <a:rPr lang="en-US" b="1" dirty="0"/>
              <a:t>Inside punctuation in letters</a:t>
            </a:r>
          </a:p>
          <a:p>
            <a:pPr lvl="1">
              <a:spcBef>
                <a:spcPts val="1286"/>
              </a:spcBef>
              <a:buClr>
                <a:srgbClr val="000000"/>
              </a:buClr>
              <a:buSzPct val="45000"/>
            </a:pPr>
            <a:r>
              <a:rPr lang="en-US" b="1" dirty="0"/>
              <a:t>Reverse side of postage stamps</a:t>
            </a:r>
          </a:p>
          <a:p>
            <a:pPr lvl="1">
              <a:spcBef>
                <a:spcPts val="1286"/>
              </a:spcBef>
              <a:buClr>
                <a:srgbClr val="000000"/>
              </a:buClr>
              <a:buSzPct val="45000"/>
            </a:pPr>
            <a:r>
              <a:rPr lang="en-US" b="1" dirty="0"/>
              <a:t>Hidden under watch faces</a:t>
            </a:r>
          </a:p>
          <a:p>
            <a:pPr>
              <a:spcBef>
                <a:spcPts val="1286"/>
              </a:spcBef>
              <a:buClr>
                <a:srgbClr val="000000"/>
              </a:buClr>
              <a:buSzPct val="45000"/>
            </a:pPr>
            <a:r>
              <a:rPr lang="en-US" b="1" dirty="0"/>
              <a:t>Hollow materials</a:t>
            </a:r>
          </a:p>
          <a:p>
            <a:pPr lvl="1">
              <a:spcBef>
                <a:spcPts val="1286"/>
              </a:spcBef>
              <a:buClr>
                <a:srgbClr val="000000"/>
              </a:buClr>
              <a:buSzPct val="45000"/>
            </a:pPr>
            <a:r>
              <a:rPr lang="en-US" b="1" dirty="0"/>
              <a:t>Coins, Shoe soles, hollowed-out books</a:t>
            </a:r>
            <a:endParaRPr lang="en-US" dirty="0"/>
          </a:p>
          <a:p>
            <a:pPr>
              <a:spcBef>
                <a:spcPts val="1286"/>
              </a:spcBef>
              <a:buClr>
                <a:srgbClr val="000000"/>
              </a:buClr>
              <a:buSzPct val="45000"/>
            </a:pPr>
            <a:endParaRPr lang="en-US" dirty="0"/>
          </a:p>
        </p:txBody>
      </p:sp>
      <p:pic>
        <p:nvPicPr>
          <p:cNvPr id="7170" name="Picture 2" descr="Silk Code Chart">
            <a:extLst>
              <a:ext uri="{FF2B5EF4-FFF2-40B4-BE49-F238E27FC236}">
                <a16:creationId xmlns:a16="http://schemas.microsoft.com/office/drawing/2014/main" id="{AF3C6BD4-07B2-C0F7-08DF-26707264D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788" y="169752"/>
            <a:ext cx="3204633" cy="18468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4274555-6C88-08E9-A553-6E5012B4D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2568678"/>
            <a:ext cx="1347128" cy="1853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B69D54-674C-A8F6-F778-9D28EF3C9B52}"/>
              </a:ext>
            </a:extLst>
          </p:cNvPr>
          <p:cNvSpPr txBox="1"/>
          <p:nvPr/>
        </p:nvSpPr>
        <p:spPr>
          <a:xfrm>
            <a:off x="8582685" y="2040604"/>
            <a:ext cx="3048000" cy="276999"/>
          </a:xfrm>
          <a:prstGeom prst="rect">
            <a:avLst/>
          </a:prstGeom>
          <a:noFill/>
        </p:spPr>
        <p:txBody>
          <a:bodyPr wrap="square" rtlCol="0">
            <a:spAutoFit/>
          </a:bodyPr>
          <a:lstStyle/>
          <a:p>
            <a:pPr algn="ctr"/>
            <a:r>
              <a:rPr lang="en-US" sz="1200" b="1" dirty="0"/>
              <a:t>Silk OTP</a:t>
            </a:r>
          </a:p>
        </p:txBody>
      </p:sp>
      <p:sp>
        <p:nvSpPr>
          <p:cNvPr id="3" name="TextBox 2">
            <a:extLst>
              <a:ext uri="{FF2B5EF4-FFF2-40B4-BE49-F238E27FC236}">
                <a16:creationId xmlns:a16="http://schemas.microsoft.com/office/drawing/2014/main" id="{6CC4A273-04E9-EF29-6EB3-E78A3238A06B}"/>
              </a:ext>
            </a:extLst>
          </p:cNvPr>
          <p:cNvSpPr txBox="1"/>
          <p:nvPr/>
        </p:nvSpPr>
        <p:spPr>
          <a:xfrm>
            <a:off x="8691787" y="4361624"/>
            <a:ext cx="3048000" cy="461665"/>
          </a:xfrm>
          <a:prstGeom prst="rect">
            <a:avLst/>
          </a:prstGeom>
          <a:noFill/>
        </p:spPr>
        <p:txBody>
          <a:bodyPr wrap="square" rtlCol="0">
            <a:spAutoFit/>
          </a:bodyPr>
          <a:lstStyle/>
          <a:p>
            <a:pPr algn="ctr"/>
            <a:r>
              <a:rPr lang="en-US" sz="1200" b="1" dirty="0"/>
              <a:t>Doll used by a German spy to smuggle</a:t>
            </a:r>
          </a:p>
          <a:p>
            <a:pPr algn="ctr"/>
            <a:r>
              <a:rPr lang="en-US" sz="1200" b="1" dirty="0"/>
              <a:t>microdots into Nazi Germany </a:t>
            </a:r>
          </a:p>
        </p:txBody>
      </p:sp>
      <p:pic>
        <p:nvPicPr>
          <p:cNvPr id="7174" name="Picture 6" descr="Amazon.com: Janders Inc.: Spy Bolts">
            <a:extLst>
              <a:ext uri="{FF2B5EF4-FFF2-40B4-BE49-F238E27FC236}">
                <a16:creationId xmlns:a16="http://schemas.microsoft.com/office/drawing/2014/main" id="{F48001F4-D6F9-128F-FF39-0D58F0F32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7385" y="5098761"/>
            <a:ext cx="1498600" cy="13856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323725-343C-14F6-0706-FAD3005F1F9B}"/>
              </a:ext>
            </a:extLst>
          </p:cNvPr>
          <p:cNvSpPr txBox="1"/>
          <p:nvPr/>
        </p:nvSpPr>
        <p:spPr>
          <a:xfrm>
            <a:off x="8636104" y="6428601"/>
            <a:ext cx="3048000" cy="276999"/>
          </a:xfrm>
          <a:prstGeom prst="rect">
            <a:avLst/>
          </a:prstGeom>
          <a:noFill/>
        </p:spPr>
        <p:txBody>
          <a:bodyPr wrap="square" rtlCol="0">
            <a:spAutoFit/>
          </a:bodyPr>
          <a:lstStyle/>
          <a:p>
            <a:pPr algn="ctr"/>
            <a:r>
              <a:rPr lang="en-US" sz="1200" b="1" dirty="0"/>
              <a:t>Hollow bolt</a:t>
            </a:r>
          </a:p>
        </p:txBody>
      </p:sp>
    </p:spTree>
    <p:extLst>
      <p:ext uri="{BB962C8B-B14F-4D97-AF65-F5344CB8AC3E}">
        <p14:creationId xmlns:p14="http://schemas.microsoft.com/office/powerpoint/2010/main" val="469216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610C-8B9B-95B7-958B-1A29FFAD04F2}"/>
            </a:ext>
          </a:extLst>
        </p:cNvPr>
        <p:cNvGrpSpPr/>
        <p:nvPr/>
      </p:nvGrpSpPr>
      <p:grpSpPr>
        <a:xfrm>
          <a:off x="0" y="0"/>
          <a:ext cx="0" cy="0"/>
          <a:chOff x="0" y="0"/>
          <a:chExt cx="0" cy="0"/>
        </a:xfrm>
      </p:grpSpPr>
      <p:sp>
        <p:nvSpPr>
          <p:cNvPr id="174" name="PlaceHolder 1">
            <a:extLst>
              <a:ext uri="{FF2B5EF4-FFF2-40B4-BE49-F238E27FC236}">
                <a16:creationId xmlns:a16="http://schemas.microsoft.com/office/drawing/2014/main" id="{73824F62-EB65-04C6-E7D8-F83DC73DC36C}"/>
              </a:ext>
            </a:extLst>
          </p:cNvPr>
          <p:cNvSpPr>
            <a:spLocks noGrp="1"/>
          </p:cNvSpPr>
          <p:nvPr>
            <p:ph type="title"/>
          </p:nvPr>
        </p:nvSpPr>
        <p:spPr>
          <a:xfrm>
            <a:off x="457200" y="680728"/>
            <a:ext cx="7281067" cy="1005840"/>
          </a:xfrm>
        </p:spPr>
        <p:txBody>
          <a:bodyPr vert="horz" lIns="0" tIns="0" rIns="0" bIns="0" rtlCol="0" anchor="b">
            <a:normAutofit/>
          </a:bodyPr>
          <a:lstStyle/>
          <a:p>
            <a:r>
              <a:rPr lang="en-US" dirty="0"/>
              <a:t>Why Am I Seeing Numbers?</a:t>
            </a:r>
          </a:p>
        </p:txBody>
      </p:sp>
      <p:sp>
        <p:nvSpPr>
          <p:cNvPr id="175" name="PlaceHolder 2">
            <a:extLst>
              <a:ext uri="{FF2B5EF4-FFF2-40B4-BE49-F238E27FC236}">
                <a16:creationId xmlns:a16="http://schemas.microsoft.com/office/drawing/2014/main" id="{2509E4D1-35BC-B1F2-C2DB-460BC5AA3A97}"/>
              </a:ext>
            </a:extLst>
          </p:cNvPr>
          <p:cNvSpPr>
            <a:spLocks noGrp="1"/>
          </p:cNvSpPr>
          <p:nvPr>
            <p:ph idx="1"/>
          </p:nvPr>
        </p:nvSpPr>
        <p:spPr>
          <a:xfrm>
            <a:off x="457200" y="1823728"/>
            <a:ext cx="7281061" cy="4423855"/>
          </a:xfrm>
        </p:spPr>
        <p:txBody>
          <a:bodyPr vert="horz" lIns="0" tIns="0" rIns="0" bIns="0" rtlCol="0">
            <a:normAutofit/>
          </a:bodyPr>
          <a:lstStyle/>
          <a:p>
            <a:pPr marL="0" indent="0">
              <a:spcBef>
                <a:spcPts val="1286"/>
              </a:spcBef>
              <a:buClr>
                <a:srgbClr val="000000"/>
              </a:buClr>
              <a:buSzPct val="45000"/>
              <a:buNone/>
            </a:pPr>
            <a:r>
              <a:rPr lang="en-US" b="1" dirty="0"/>
              <a:t>As you’ve likely noticed, many of the OTP keypads are made up of numbers. </a:t>
            </a:r>
            <a:endParaRPr lang="en-US" dirty="0"/>
          </a:p>
          <a:p>
            <a:pPr>
              <a:spcBef>
                <a:spcPts val="1286"/>
              </a:spcBef>
              <a:buClr>
                <a:srgbClr val="000000"/>
              </a:buClr>
              <a:buSzPct val="45000"/>
            </a:pPr>
            <a:r>
              <a:rPr lang="en-US" sz="1800" dirty="0"/>
              <a:t>Adds an extra layer of security</a:t>
            </a:r>
          </a:p>
          <a:p>
            <a:pPr>
              <a:spcBef>
                <a:spcPts val="1286"/>
              </a:spcBef>
              <a:buClr>
                <a:srgbClr val="000000"/>
              </a:buClr>
              <a:buSzPct val="45000"/>
            </a:pPr>
            <a:r>
              <a:rPr lang="en-US" dirty="0"/>
              <a:t>Requires conversion to numbers. E.g. Che Guevera used Polybius cipher to first convert the text to numbers. Soviets used codebooks with numbers assigned to words. </a:t>
            </a:r>
          </a:p>
          <a:p>
            <a:pPr>
              <a:spcBef>
                <a:spcPts val="1286"/>
              </a:spcBef>
              <a:buClr>
                <a:srgbClr val="000000"/>
              </a:buClr>
              <a:buSzPct val="45000"/>
            </a:pPr>
            <a:endParaRPr lang="en-US" sz="1800" dirty="0"/>
          </a:p>
          <a:p>
            <a:pPr marL="0" indent="0">
              <a:spcBef>
                <a:spcPts val="1286"/>
              </a:spcBef>
              <a:buClr>
                <a:srgbClr val="000000"/>
              </a:buClr>
              <a:buSzPct val="45000"/>
              <a:buNone/>
            </a:pPr>
            <a:r>
              <a:rPr lang="en-US" dirty="0"/>
              <a:t>OTPs for </a:t>
            </a:r>
            <a:r>
              <a:rPr lang="en-US" dirty="0" err="1"/>
              <a:t>spycraft</a:t>
            </a:r>
            <a:r>
              <a:rPr lang="en-US" dirty="0"/>
              <a:t> remained extremely popular well into the 20</a:t>
            </a:r>
            <a:r>
              <a:rPr lang="en-US" baseline="30000" dirty="0"/>
              <a:t>th</a:t>
            </a:r>
            <a:r>
              <a:rPr lang="en-US" dirty="0"/>
              <a:t> century in spite of advances of machine encryption. One of the main reasons was that they can be used with pencil &amp; paper – machines are difficult (and risky!) for spies to transport!</a:t>
            </a:r>
            <a:endParaRPr lang="en-US" sz="1800" dirty="0"/>
          </a:p>
          <a:p>
            <a:pPr>
              <a:spcBef>
                <a:spcPts val="1286"/>
              </a:spcBef>
              <a:buClr>
                <a:srgbClr val="000000"/>
              </a:buClr>
              <a:buSzPct val="45000"/>
            </a:pPr>
            <a:endParaRPr lang="en-US" dirty="0"/>
          </a:p>
        </p:txBody>
      </p:sp>
      <p:pic>
        <p:nvPicPr>
          <p:cNvPr id="6" name="Picture 5">
            <a:extLst>
              <a:ext uri="{FF2B5EF4-FFF2-40B4-BE49-F238E27FC236}">
                <a16:creationId xmlns:a16="http://schemas.microsoft.com/office/drawing/2014/main" id="{24006778-BB8B-47CD-AC0D-9112D83EA76D}"/>
              </a:ext>
            </a:extLst>
          </p:cNvPr>
          <p:cNvPicPr>
            <a:picLocks noChangeAspect="1"/>
          </p:cNvPicPr>
          <p:nvPr/>
        </p:nvPicPr>
        <p:blipFill>
          <a:blip r:embed="rId3"/>
          <a:stretch>
            <a:fillRect/>
          </a:stretch>
        </p:blipFill>
        <p:spPr>
          <a:xfrm>
            <a:off x="8077200" y="914400"/>
            <a:ext cx="2674621" cy="2667000"/>
          </a:xfrm>
          <a:prstGeom prst="rect">
            <a:avLst/>
          </a:prstGeom>
          <a:noFill/>
        </p:spPr>
      </p:pic>
      <p:pic>
        <p:nvPicPr>
          <p:cNvPr id="5122" name="Picture 2">
            <a:extLst>
              <a:ext uri="{FF2B5EF4-FFF2-40B4-BE49-F238E27FC236}">
                <a16:creationId xmlns:a16="http://schemas.microsoft.com/office/drawing/2014/main" id="{3ACE4D84-35BA-FFD5-49BE-116CBFF3EF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4075176"/>
            <a:ext cx="2152650" cy="249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995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D1334-D5FB-80A6-32C9-DCCC7B485D4E}"/>
              </a:ext>
            </a:extLst>
          </p:cNvPr>
          <p:cNvSpPr>
            <a:spLocks noGrp="1"/>
          </p:cNvSpPr>
          <p:nvPr>
            <p:ph type="title"/>
          </p:nvPr>
        </p:nvSpPr>
        <p:spPr>
          <a:xfrm>
            <a:off x="609600" y="24897"/>
            <a:ext cx="10972800" cy="411162"/>
          </a:xfrm>
        </p:spPr>
        <p:txBody>
          <a:bodyPr>
            <a:normAutofit fontScale="90000"/>
          </a:bodyPr>
          <a:lstStyle/>
          <a:p>
            <a:r>
              <a:rPr lang="en-US" sz="3600" dirty="0"/>
              <a:t>Randomness</a:t>
            </a:r>
          </a:p>
        </p:txBody>
      </p:sp>
      <p:sp>
        <p:nvSpPr>
          <p:cNvPr id="3" name="Content Placeholder 2">
            <a:extLst>
              <a:ext uri="{FF2B5EF4-FFF2-40B4-BE49-F238E27FC236}">
                <a16:creationId xmlns:a16="http://schemas.microsoft.com/office/drawing/2014/main" id="{A27BDA75-80C9-0748-E98F-C82BDDD3029B}"/>
              </a:ext>
            </a:extLst>
          </p:cNvPr>
          <p:cNvSpPr>
            <a:spLocks noGrp="1"/>
          </p:cNvSpPr>
          <p:nvPr>
            <p:ph idx="1"/>
          </p:nvPr>
        </p:nvSpPr>
        <p:spPr>
          <a:xfrm>
            <a:off x="228600" y="685800"/>
            <a:ext cx="7010400" cy="6019800"/>
          </a:xfrm>
        </p:spPr>
        <p:txBody>
          <a:bodyPr>
            <a:normAutofit fontScale="92500" lnSpcReduction="10000"/>
          </a:bodyPr>
          <a:lstStyle/>
          <a:p>
            <a:pPr marL="0" indent="0">
              <a:buNone/>
            </a:pPr>
            <a:r>
              <a:rPr lang="en-US" sz="1600" dirty="0"/>
              <a:t>Generating true randomness is hard to do!!</a:t>
            </a:r>
          </a:p>
          <a:p>
            <a:pPr marL="0" indent="0">
              <a:buNone/>
            </a:pPr>
            <a:endParaRPr lang="en-US" sz="1600" dirty="0"/>
          </a:p>
          <a:p>
            <a:pPr marL="0" indent="0">
              <a:buNone/>
            </a:pPr>
            <a:r>
              <a:rPr lang="en-US" sz="1600" dirty="0"/>
              <a:t>Yet it is essential in certain highly-specialized fields such as cryptography. As we’ve seen it’s necessary to make the OTP truly unbreakable. </a:t>
            </a:r>
          </a:p>
          <a:p>
            <a:pPr marL="0" indent="0">
              <a:buNone/>
            </a:pPr>
            <a:endParaRPr lang="en-US" sz="1600" dirty="0"/>
          </a:p>
          <a:p>
            <a:pPr marL="0" indent="0">
              <a:buNone/>
            </a:pPr>
            <a:r>
              <a:rPr lang="en-US" sz="1600" b="1" dirty="0"/>
              <a:t>Why?</a:t>
            </a:r>
          </a:p>
          <a:p>
            <a:pPr marL="0" indent="0">
              <a:buNone/>
            </a:pPr>
            <a:r>
              <a:rPr lang="en-US" sz="1600" dirty="0"/>
              <a:t>Most things are “deterministic” (Newton’s laws of motion, Logic gates in computing, Maxwell’s equations in electricity, </a:t>
            </a:r>
            <a:r>
              <a:rPr lang="en-US" sz="1600" dirty="0" err="1"/>
              <a:t>etc</a:t>
            </a:r>
            <a:r>
              <a:rPr lang="en-US" sz="1600" dirty="0"/>
              <a:t>). If one knows initial conditions (e.g. position, momentum, velocity), the outcome is entirely determined. </a:t>
            </a:r>
          </a:p>
          <a:p>
            <a:pPr>
              <a:buFont typeface="Arial" panose="020B0604020202020204" pitchFamily="34" charset="0"/>
              <a:buChar char="•"/>
            </a:pPr>
            <a:r>
              <a:rPr lang="en-US" sz="1600" dirty="0"/>
              <a:t>If one builds a machine to generate numbers, it will follow rules not randomness. </a:t>
            </a:r>
          </a:p>
          <a:p>
            <a:pPr marL="0" indent="0">
              <a:buNone/>
            </a:pPr>
            <a:endParaRPr lang="en-US" sz="1600" dirty="0"/>
          </a:p>
          <a:p>
            <a:pPr marL="0" indent="0">
              <a:buNone/>
            </a:pPr>
            <a:r>
              <a:rPr lang="en-US" sz="1600" b="1" dirty="0"/>
              <a:t>Can’t we use a computer?</a:t>
            </a:r>
          </a:p>
          <a:p>
            <a:pPr marL="0" indent="0">
              <a:buNone/>
            </a:pPr>
            <a:r>
              <a:rPr lang="en-US" sz="1600" dirty="0"/>
              <a:t>- Nope! Computers are deterministic</a:t>
            </a:r>
          </a:p>
          <a:p>
            <a:pPr lvl="1">
              <a:buFont typeface="Arial" panose="020B0604020202020204" pitchFamily="34" charset="0"/>
              <a:buChar char="•"/>
            </a:pPr>
            <a:r>
              <a:rPr lang="en-US" sz="1200" dirty="0"/>
              <a:t>Same input </a:t>
            </a:r>
            <a:r>
              <a:rPr lang="en-US" sz="1200" dirty="0">
                <a:sym typeface="Wingdings" panose="05000000000000000000" pitchFamily="2" charset="2"/>
              </a:rPr>
              <a:t> Same output</a:t>
            </a:r>
          </a:p>
          <a:p>
            <a:pPr lvl="1">
              <a:buFont typeface="Arial" panose="020B0604020202020204" pitchFamily="34" charset="0"/>
              <a:buChar char="•"/>
            </a:pPr>
            <a:r>
              <a:rPr lang="en-US" sz="1200" dirty="0">
                <a:sym typeface="Wingdings" panose="05000000000000000000" pitchFamily="2" charset="2"/>
              </a:rPr>
              <a:t>Same algorithm  Same sequence</a:t>
            </a:r>
          </a:p>
          <a:p>
            <a:pPr>
              <a:buFont typeface="Arial" panose="020B0604020202020204" pitchFamily="34" charset="0"/>
              <a:buChar char="•"/>
            </a:pPr>
            <a:r>
              <a:rPr lang="en-US" sz="1600" dirty="0">
                <a:sym typeface="Wingdings" panose="05000000000000000000" pitchFamily="2" charset="2"/>
              </a:rPr>
              <a:t>Consider:  </a:t>
            </a:r>
            <a:r>
              <a:rPr lang="en-US" sz="1600" dirty="0">
                <a:latin typeface="Courier New" panose="02070309020205020404" pitchFamily="49" charset="0"/>
                <a:cs typeface="Courier New" panose="02070309020205020404" pitchFamily="49" charset="0"/>
                <a:sym typeface="Wingdings" panose="05000000000000000000" pitchFamily="2" charset="2"/>
              </a:rPr>
              <a:t>random()</a:t>
            </a:r>
            <a:r>
              <a:rPr lang="en-US" sz="1600" dirty="0">
                <a:sym typeface="Wingdings" panose="05000000000000000000" pitchFamily="2" charset="2"/>
              </a:rPr>
              <a:t>  In fact, uses a </a:t>
            </a:r>
            <a:r>
              <a:rPr lang="en-US" sz="1600" u="sng" dirty="0">
                <a:sym typeface="Wingdings" panose="05000000000000000000" pitchFamily="2" charset="2"/>
              </a:rPr>
              <a:t>formula</a:t>
            </a:r>
            <a:r>
              <a:rPr lang="en-US" sz="1600" dirty="0">
                <a:sym typeface="Wingdings" panose="05000000000000000000" pitchFamily="2" charset="2"/>
              </a:rPr>
              <a:t> to come up with a seemingly random number. </a:t>
            </a:r>
          </a:p>
          <a:p>
            <a:pPr>
              <a:buFont typeface="Arial" panose="020B0604020202020204" pitchFamily="34" charset="0"/>
              <a:buChar char="•"/>
            </a:pPr>
            <a:r>
              <a:rPr lang="en-US" sz="1600" dirty="0">
                <a:sym typeface="Wingdings" panose="05000000000000000000" pitchFamily="2" charset="2"/>
              </a:rPr>
              <a:t>Known as a PRNG: </a:t>
            </a:r>
            <a:r>
              <a:rPr lang="en-US" sz="1600" u="sng" dirty="0">
                <a:sym typeface="Wingdings" panose="05000000000000000000" pitchFamily="2" charset="2"/>
              </a:rPr>
              <a:t>Psuedorandom</a:t>
            </a:r>
            <a:r>
              <a:rPr lang="en-US" sz="1600" dirty="0">
                <a:sym typeface="Wingdings" panose="05000000000000000000" pitchFamily="2" charset="2"/>
              </a:rPr>
              <a:t> number generator.</a:t>
            </a:r>
          </a:p>
          <a:p>
            <a:pPr>
              <a:buFont typeface="Arial" panose="020B0604020202020204" pitchFamily="34" charset="0"/>
              <a:buChar char="•"/>
            </a:pPr>
            <a:r>
              <a:rPr lang="en-US" sz="1600" dirty="0"/>
              <a:t>To an attacker:  Formulas = Patterns = Danger!</a:t>
            </a:r>
          </a:p>
          <a:p>
            <a:pPr marL="0" indent="0">
              <a:buNone/>
            </a:pPr>
            <a:endParaRPr lang="en-US" sz="1600" dirty="0"/>
          </a:p>
          <a:p>
            <a:pPr marL="0" indent="0">
              <a:buNone/>
            </a:pPr>
            <a:r>
              <a:rPr lang="en-US" sz="1600" b="1" dirty="0"/>
              <a:t>So how do we do it?</a:t>
            </a:r>
          </a:p>
          <a:p>
            <a:pPr>
              <a:buFont typeface="Arial" panose="020B0604020202020204" pitchFamily="34" charset="0"/>
              <a:buChar char="•"/>
            </a:pPr>
            <a:r>
              <a:rPr lang="en-US" sz="1600" dirty="0"/>
              <a:t>Physical processes – but can be very tricky to employ. Examples include cosmic (e.g. solar) radiation, radioactive decay, quantum events. Not trivial!</a:t>
            </a:r>
          </a:p>
          <a:p>
            <a:pPr>
              <a:buFont typeface="Arial" panose="020B0604020202020204" pitchFamily="34" charset="0"/>
              <a:buChar char="•"/>
            </a:pPr>
            <a:r>
              <a:rPr lang="en-US" sz="1600" dirty="0"/>
              <a:t>Known as “entropy sources”</a:t>
            </a:r>
          </a:p>
          <a:p>
            <a:pPr marL="0" indent="0">
              <a:buNone/>
            </a:pPr>
            <a:endParaRPr lang="en-US" sz="1600" dirty="0"/>
          </a:p>
          <a:p>
            <a:pPr marL="0" indent="0">
              <a:buNone/>
            </a:pPr>
            <a:endParaRPr lang="en-US" sz="1600" dirty="0"/>
          </a:p>
        </p:txBody>
      </p:sp>
      <p:sp>
        <p:nvSpPr>
          <p:cNvPr id="4" name="TextBox 3">
            <a:extLst>
              <a:ext uri="{FF2B5EF4-FFF2-40B4-BE49-F238E27FC236}">
                <a16:creationId xmlns:a16="http://schemas.microsoft.com/office/drawing/2014/main" id="{89673EFE-B37B-D394-3A27-2C22F4994340}"/>
              </a:ext>
            </a:extLst>
          </p:cNvPr>
          <p:cNvSpPr txBox="1"/>
          <p:nvPr/>
        </p:nvSpPr>
        <p:spPr>
          <a:xfrm>
            <a:off x="8077200" y="1905000"/>
            <a:ext cx="3581400" cy="2585323"/>
          </a:xfrm>
          <a:custGeom>
            <a:avLst/>
            <a:gdLst>
              <a:gd name="connsiteX0" fmla="*/ 0 w 3581400"/>
              <a:gd name="connsiteY0" fmla="*/ 0 h 2585323"/>
              <a:gd name="connsiteX1" fmla="*/ 668528 w 3581400"/>
              <a:gd name="connsiteY1" fmla="*/ 0 h 2585323"/>
              <a:gd name="connsiteX2" fmla="*/ 1229614 w 3581400"/>
              <a:gd name="connsiteY2" fmla="*/ 0 h 2585323"/>
              <a:gd name="connsiteX3" fmla="*/ 1790700 w 3581400"/>
              <a:gd name="connsiteY3" fmla="*/ 0 h 2585323"/>
              <a:gd name="connsiteX4" fmla="*/ 2423414 w 3581400"/>
              <a:gd name="connsiteY4" fmla="*/ 0 h 2585323"/>
              <a:gd name="connsiteX5" fmla="*/ 3056128 w 3581400"/>
              <a:gd name="connsiteY5" fmla="*/ 0 h 2585323"/>
              <a:gd name="connsiteX6" fmla="*/ 3581400 w 3581400"/>
              <a:gd name="connsiteY6" fmla="*/ 0 h 2585323"/>
              <a:gd name="connsiteX7" fmla="*/ 3581400 w 3581400"/>
              <a:gd name="connsiteY7" fmla="*/ 672184 h 2585323"/>
              <a:gd name="connsiteX8" fmla="*/ 3581400 w 3581400"/>
              <a:gd name="connsiteY8" fmla="*/ 1292662 h 2585323"/>
              <a:gd name="connsiteX9" fmla="*/ 3581400 w 3581400"/>
              <a:gd name="connsiteY9" fmla="*/ 1938992 h 2585323"/>
              <a:gd name="connsiteX10" fmla="*/ 3581400 w 3581400"/>
              <a:gd name="connsiteY10" fmla="*/ 2585323 h 2585323"/>
              <a:gd name="connsiteX11" fmla="*/ 2984500 w 3581400"/>
              <a:gd name="connsiteY11" fmla="*/ 2585323 h 2585323"/>
              <a:gd name="connsiteX12" fmla="*/ 2495042 w 3581400"/>
              <a:gd name="connsiteY12" fmla="*/ 2585323 h 2585323"/>
              <a:gd name="connsiteX13" fmla="*/ 1933956 w 3581400"/>
              <a:gd name="connsiteY13" fmla="*/ 2585323 h 2585323"/>
              <a:gd name="connsiteX14" fmla="*/ 1408684 w 3581400"/>
              <a:gd name="connsiteY14" fmla="*/ 2585323 h 2585323"/>
              <a:gd name="connsiteX15" fmla="*/ 740156 w 3581400"/>
              <a:gd name="connsiteY15" fmla="*/ 2585323 h 2585323"/>
              <a:gd name="connsiteX16" fmla="*/ 0 w 3581400"/>
              <a:gd name="connsiteY16" fmla="*/ 2585323 h 2585323"/>
              <a:gd name="connsiteX17" fmla="*/ 0 w 3581400"/>
              <a:gd name="connsiteY17" fmla="*/ 1913139 h 2585323"/>
              <a:gd name="connsiteX18" fmla="*/ 0 w 3581400"/>
              <a:gd name="connsiteY18" fmla="*/ 1318515 h 2585323"/>
              <a:gd name="connsiteX19" fmla="*/ 0 w 3581400"/>
              <a:gd name="connsiteY19" fmla="*/ 620478 h 2585323"/>
              <a:gd name="connsiteX20" fmla="*/ 0 w 3581400"/>
              <a:gd name="connsiteY20"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1400" h="2585323" fill="none" extrusionOk="0">
                <a:moveTo>
                  <a:pt x="0" y="0"/>
                </a:moveTo>
                <a:cubicBezTo>
                  <a:pt x="188798" y="29766"/>
                  <a:pt x="346247" y="24838"/>
                  <a:pt x="668528" y="0"/>
                </a:cubicBezTo>
                <a:cubicBezTo>
                  <a:pt x="990809" y="-24838"/>
                  <a:pt x="974113" y="20383"/>
                  <a:pt x="1229614" y="0"/>
                </a:cubicBezTo>
                <a:cubicBezTo>
                  <a:pt x="1485115" y="-20383"/>
                  <a:pt x="1664138" y="-24241"/>
                  <a:pt x="1790700" y="0"/>
                </a:cubicBezTo>
                <a:cubicBezTo>
                  <a:pt x="1917262" y="24241"/>
                  <a:pt x="2220656" y="25035"/>
                  <a:pt x="2423414" y="0"/>
                </a:cubicBezTo>
                <a:cubicBezTo>
                  <a:pt x="2626172" y="-25035"/>
                  <a:pt x="2862160" y="-22274"/>
                  <a:pt x="3056128" y="0"/>
                </a:cubicBezTo>
                <a:cubicBezTo>
                  <a:pt x="3250096" y="22274"/>
                  <a:pt x="3457623" y="-20901"/>
                  <a:pt x="3581400" y="0"/>
                </a:cubicBezTo>
                <a:cubicBezTo>
                  <a:pt x="3563035" y="228606"/>
                  <a:pt x="3573574" y="341212"/>
                  <a:pt x="3581400" y="672184"/>
                </a:cubicBezTo>
                <a:cubicBezTo>
                  <a:pt x="3589226" y="1003156"/>
                  <a:pt x="3588585" y="988679"/>
                  <a:pt x="3581400" y="1292662"/>
                </a:cubicBezTo>
                <a:cubicBezTo>
                  <a:pt x="3574215" y="1596645"/>
                  <a:pt x="3592506" y="1764375"/>
                  <a:pt x="3581400" y="1938992"/>
                </a:cubicBezTo>
                <a:cubicBezTo>
                  <a:pt x="3570295" y="2113609"/>
                  <a:pt x="3566834" y="2420132"/>
                  <a:pt x="3581400" y="2585323"/>
                </a:cubicBezTo>
                <a:cubicBezTo>
                  <a:pt x="3426887" y="2587132"/>
                  <a:pt x="3134248" y="2567816"/>
                  <a:pt x="2984500" y="2585323"/>
                </a:cubicBezTo>
                <a:cubicBezTo>
                  <a:pt x="2834752" y="2602830"/>
                  <a:pt x="2698447" y="2595480"/>
                  <a:pt x="2495042" y="2585323"/>
                </a:cubicBezTo>
                <a:cubicBezTo>
                  <a:pt x="2291637" y="2575166"/>
                  <a:pt x="2125550" y="2557683"/>
                  <a:pt x="1933956" y="2585323"/>
                </a:cubicBezTo>
                <a:cubicBezTo>
                  <a:pt x="1742362" y="2612963"/>
                  <a:pt x="1572506" y="2569685"/>
                  <a:pt x="1408684" y="2585323"/>
                </a:cubicBezTo>
                <a:cubicBezTo>
                  <a:pt x="1244862" y="2600961"/>
                  <a:pt x="955445" y="2559127"/>
                  <a:pt x="740156" y="2585323"/>
                </a:cubicBezTo>
                <a:cubicBezTo>
                  <a:pt x="524867" y="2611519"/>
                  <a:pt x="263046" y="2592432"/>
                  <a:pt x="0" y="2585323"/>
                </a:cubicBezTo>
                <a:cubicBezTo>
                  <a:pt x="8127" y="2317904"/>
                  <a:pt x="913" y="2165833"/>
                  <a:pt x="0" y="1913139"/>
                </a:cubicBezTo>
                <a:cubicBezTo>
                  <a:pt x="-913" y="1660445"/>
                  <a:pt x="-27271" y="1587695"/>
                  <a:pt x="0" y="1318515"/>
                </a:cubicBezTo>
                <a:cubicBezTo>
                  <a:pt x="27271" y="1049335"/>
                  <a:pt x="-19507" y="925144"/>
                  <a:pt x="0" y="620478"/>
                </a:cubicBezTo>
                <a:cubicBezTo>
                  <a:pt x="19507" y="315812"/>
                  <a:pt x="30655" y="131279"/>
                  <a:pt x="0" y="0"/>
                </a:cubicBezTo>
                <a:close/>
              </a:path>
              <a:path w="3581400" h="2585323" stroke="0" extrusionOk="0">
                <a:moveTo>
                  <a:pt x="0" y="0"/>
                </a:moveTo>
                <a:cubicBezTo>
                  <a:pt x="273130" y="28539"/>
                  <a:pt x="463943" y="-19606"/>
                  <a:pt x="596900" y="0"/>
                </a:cubicBezTo>
                <a:cubicBezTo>
                  <a:pt x="729857" y="19606"/>
                  <a:pt x="1092707" y="28299"/>
                  <a:pt x="1229614" y="0"/>
                </a:cubicBezTo>
                <a:cubicBezTo>
                  <a:pt x="1366521" y="-28299"/>
                  <a:pt x="1542700" y="-5427"/>
                  <a:pt x="1719072" y="0"/>
                </a:cubicBezTo>
                <a:cubicBezTo>
                  <a:pt x="1895444" y="5427"/>
                  <a:pt x="2088395" y="-26613"/>
                  <a:pt x="2315972" y="0"/>
                </a:cubicBezTo>
                <a:cubicBezTo>
                  <a:pt x="2543549" y="26613"/>
                  <a:pt x="2636102" y="29092"/>
                  <a:pt x="2948686" y="0"/>
                </a:cubicBezTo>
                <a:cubicBezTo>
                  <a:pt x="3261270" y="-29092"/>
                  <a:pt x="3351265" y="-7100"/>
                  <a:pt x="3581400" y="0"/>
                </a:cubicBezTo>
                <a:cubicBezTo>
                  <a:pt x="3554438" y="182847"/>
                  <a:pt x="3574659" y="367578"/>
                  <a:pt x="3581400" y="568771"/>
                </a:cubicBezTo>
                <a:cubicBezTo>
                  <a:pt x="3588141" y="769964"/>
                  <a:pt x="3598531" y="967678"/>
                  <a:pt x="3581400" y="1137542"/>
                </a:cubicBezTo>
                <a:cubicBezTo>
                  <a:pt x="3564269" y="1307406"/>
                  <a:pt x="3565074" y="1573738"/>
                  <a:pt x="3581400" y="1758020"/>
                </a:cubicBezTo>
                <a:cubicBezTo>
                  <a:pt x="3597726" y="1942302"/>
                  <a:pt x="3557341" y="2183899"/>
                  <a:pt x="3581400" y="2585323"/>
                </a:cubicBezTo>
                <a:cubicBezTo>
                  <a:pt x="3372128" y="2598911"/>
                  <a:pt x="3206260" y="2574454"/>
                  <a:pt x="3020314" y="2585323"/>
                </a:cubicBezTo>
                <a:cubicBezTo>
                  <a:pt x="2834368" y="2596192"/>
                  <a:pt x="2687647" y="2578518"/>
                  <a:pt x="2530856" y="2585323"/>
                </a:cubicBezTo>
                <a:cubicBezTo>
                  <a:pt x="2374065" y="2592128"/>
                  <a:pt x="2106389" y="2558942"/>
                  <a:pt x="1969770" y="2585323"/>
                </a:cubicBezTo>
                <a:cubicBezTo>
                  <a:pt x="1833151" y="2611704"/>
                  <a:pt x="1700798" y="2609986"/>
                  <a:pt x="1444498" y="2585323"/>
                </a:cubicBezTo>
                <a:cubicBezTo>
                  <a:pt x="1188198" y="2560660"/>
                  <a:pt x="1129935" y="2585465"/>
                  <a:pt x="919226" y="2585323"/>
                </a:cubicBezTo>
                <a:cubicBezTo>
                  <a:pt x="708517" y="2585181"/>
                  <a:pt x="309729" y="2612178"/>
                  <a:pt x="0" y="2585323"/>
                </a:cubicBezTo>
                <a:cubicBezTo>
                  <a:pt x="-11601" y="2325760"/>
                  <a:pt x="11776" y="2223751"/>
                  <a:pt x="0" y="1938992"/>
                </a:cubicBezTo>
                <a:cubicBezTo>
                  <a:pt x="-11776" y="1654233"/>
                  <a:pt x="11962" y="1517063"/>
                  <a:pt x="0" y="1370221"/>
                </a:cubicBezTo>
                <a:cubicBezTo>
                  <a:pt x="-11962" y="1223379"/>
                  <a:pt x="27510" y="922971"/>
                  <a:pt x="0" y="672184"/>
                </a:cubicBezTo>
                <a:cubicBezTo>
                  <a:pt x="-27510" y="421397"/>
                  <a:pt x="32231" y="281461"/>
                  <a:pt x="0" y="0"/>
                </a:cubicBezTo>
                <a:close/>
              </a:path>
            </a:pathLst>
          </a:custGeom>
          <a:ln>
            <a:extLst>
              <a:ext uri="{C807C97D-BFC1-408E-A445-0C87EB9F89A2}">
                <ask:lineSketchStyleProps xmlns:ask="http://schemas.microsoft.com/office/drawing/2018/sketchyshapes" sd="3950756230">
                  <a:prstGeom prst="rect">
                    <a:avLst/>
                  </a:prstGeom>
                  <ask:type>
                    <ask:lineSketchFreehand/>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en-US" b="1" dirty="0"/>
              <a:t>In summary: </a:t>
            </a:r>
            <a:r>
              <a:rPr lang="en-US" dirty="0"/>
              <a:t>“True randomness” is hard because the universe is mostly deterministic, computers are completely deterministic, and only a few physical processes generate truly unpredictable outcomes — and even those must be captured in huge quantities without introducing bias.</a:t>
            </a:r>
          </a:p>
        </p:txBody>
      </p:sp>
    </p:spTree>
    <p:extLst>
      <p:ext uri="{BB962C8B-B14F-4D97-AF65-F5344CB8AC3E}">
        <p14:creationId xmlns:p14="http://schemas.microsoft.com/office/powerpoint/2010/main" val="3610445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3B0D3-41B0-25FF-FAA0-60304986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FFD31-CCEE-7AE1-4460-33AC34165A86}"/>
              </a:ext>
            </a:extLst>
          </p:cNvPr>
          <p:cNvSpPr>
            <a:spLocks noGrp="1"/>
          </p:cNvSpPr>
          <p:nvPr>
            <p:ph type="title"/>
          </p:nvPr>
        </p:nvSpPr>
        <p:spPr>
          <a:xfrm>
            <a:off x="609600" y="24897"/>
            <a:ext cx="10972800" cy="411162"/>
          </a:xfrm>
        </p:spPr>
        <p:txBody>
          <a:bodyPr>
            <a:normAutofit fontScale="90000"/>
          </a:bodyPr>
          <a:lstStyle/>
          <a:p>
            <a:r>
              <a:rPr lang="en-US" sz="3600" dirty="0"/>
              <a:t>One Time Pads: What if you break the rules??</a:t>
            </a:r>
          </a:p>
        </p:txBody>
      </p:sp>
      <p:sp>
        <p:nvSpPr>
          <p:cNvPr id="3" name="Content Placeholder 2">
            <a:extLst>
              <a:ext uri="{FF2B5EF4-FFF2-40B4-BE49-F238E27FC236}">
                <a16:creationId xmlns:a16="http://schemas.microsoft.com/office/drawing/2014/main" id="{A5551F05-91D0-6064-65DD-EA7CB516C4D6}"/>
              </a:ext>
            </a:extLst>
          </p:cNvPr>
          <p:cNvSpPr>
            <a:spLocks noGrp="1"/>
          </p:cNvSpPr>
          <p:nvPr>
            <p:ph idx="1"/>
          </p:nvPr>
        </p:nvSpPr>
        <p:spPr>
          <a:xfrm>
            <a:off x="228600" y="533400"/>
            <a:ext cx="7620000" cy="6019800"/>
          </a:xfrm>
        </p:spPr>
        <p:txBody>
          <a:bodyPr>
            <a:normAutofit fontScale="92500"/>
          </a:bodyPr>
          <a:lstStyle/>
          <a:p>
            <a:pPr marL="0" indent="0">
              <a:buNone/>
            </a:pPr>
            <a:r>
              <a:rPr lang="en-US" sz="1600" dirty="0"/>
              <a:t>Let’s focus on two key components discussed previously, </a:t>
            </a:r>
            <a:r>
              <a:rPr lang="en-US" sz="1600" b="1" dirty="0"/>
              <a:t>Randomness</a:t>
            </a:r>
            <a:r>
              <a:rPr lang="en-US" sz="1600" dirty="0"/>
              <a:t>, and </a:t>
            </a:r>
            <a:r>
              <a:rPr lang="en-US" sz="1600" b="1" dirty="0"/>
              <a:t>One-Time Use</a:t>
            </a:r>
            <a:r>
              <a:rPr lang="en-US" sz="1600" dirty="0"/>
              <a:t>.</a:t>
            </a:r>
          </a:p>
          <a:p>
            <a:pPr marL="0" indent="0">
              <a:buNone/>
            </a:pPr>
            <a:endParaRPr lang="en-US" sz="1600" dirty="0"/>
          </a:p>
          <a:p>
            <a:pPr marL="0" indent="0">
              <a:buNone/>
            </a:pPr>
            <a:r>
              <a:rPr lang="en-US" sz="2200" b="1" dirty="0"/>
              <a:t>Randomness Requirement</a:t>
            </a:r>
          </a:p>
          <a:p>
            <a:pPr marL="0" indent="0">
              <a:buNone/>
            </a:pPr>
            <a:r>
              <a:rPr lang="en-US" sz="1600" dirty="0"/>
              <a:t>Germans in WW2:</a:t>
            </a:r>
          </a:p>
          <a:p>
            <a:pPr>
              <a:buFontTx/>
              <a:buChar char="-"/>
            </a:pPr>
            <a:r>
              <a:rPr lang="en-US" sz="1600" dirty="0"/>
              <a:t>German foreign office (not military) used a system known as the “Foreign Office One-Time Pad” which was supposed to contain truly random sequences. </a:t>
            </a:r>
          </a:p>
          <a:p>
            <a:pPr>
              <a:buFontTx/>
              <a:buChar char="-"/>
            </a:pPr>
            <a:r>
              <a:rPr lang="en-US" sz="1600" dirty="0"/>
              <a:t>Used for sensitive diplomatic communications. </a:t>
            </a:r>
          </a:p>
          <a:p>
            <a:pPr lvl="1">
              <a:buFontTx/>
              <a:buChar char="-"/>
            </a:pPr>
            <a:r>
              <a:rPr lang="en-US" sz="1200" dirty="0"/>
              <a:t>You’d think they’d have known better after the Zimmerman catastrophe in WW1!</a:t>
            </a:r>
          </a:p>
          <a:p>
            <a:pPr>
              <a:buFontTx/>
              <a:buChar char="-"/>
            </a:pPr>
            <a:r>
              <a:rPr lang="en-US" sz="1600" b="1" dirty="0"/>
              <a:t>The Flaw</a:t>
            </a:r>
            <a:r>
              <a:rPr lang="en-US" sz="1600" dirty="0"/>
              <a:t>:  They used a </a:t>
            </a:r>
            <a:r>
              <a:rPr lang="en-US" sz="1600" u="sng" dirty="0"/>
              <a:t>pseudorandom</a:t>
            </a:r>
            <a:r>
              <a:rPr lang="en-US" sz="1600" dirty="0"/>
              <a:t> number generator. There were extremely subtle – but exploitable – tendencies that included patterns, biases, unusual frequency distributions, etc. Specifically their machines tended to be somewhat deterministic based on their mechanical design.</a:t>
            </a:r>
          </a:p>
          <a:p>
            <a:pPr>
              <a:buFontTx/>
              <a:buChar char="-"/>
            </a:pPr>
            <a:r>
              <a:rPr lang="en-US" sz="1600" b="1" dirty="0"/>
              <a:t>Cracking the Code</a:t>
            </a:r>
            <a:r>
              <a:rPr lang="en-US" sz="1600" dirty="0"/>
              <a:t>: Cryptanalysts from the US army’s Signal Security Agency (SSA)  noted</a:t>
            </a:r>
          </a:p>
          <a:p>
            <a:pPr lvl="1">
              <a:buFontTx/>
              <a:buChar char="-"/>
            </a:pPr>
            <a:r>
              <a:rPr lang="en-US" sz="1200" dirty="0"/>
              <a:t>Some digits occurred more frequently than others</a:t>
            </a:r>
          </a:p>
          <a:p>
            <a:pPr lvl="1">
              <a:buFontTx/>
              <a:buChar char="-"/>
            </a:pPr>
            <a:r>
              <a:rPr lang="en-US" sz="1200" dirty="0"/>
              <a:t>Certain pairs of digits appears ore often</a:t>
            </a:r>
          </a:p>
          <a:p>
            <a:pPr lvl="1">
              <a:buFontTx/>
              <a:buChar char="-"/>
            </a:pPr>
            <a:r>
              <a:rPr lang="en-US" sz="1200" dirty="0"/>
              <a:t>Patterns of repetition</a:t>
            </a:r>
          </a:p>
          <a:p>
            <a:pPr>
              <a:buFontTx/>
              <a:buChar char="-"/>
            </a:pPr>
            <a:r>
              <a:rPr lang="en-US" sz="1600" dirty="0"/>
              <a:t>These tiny irregularities nevertheless allows the cryptanalysts to determine things such as:</a:t>
            </a:r>
          </a:p>
          <a:p>
            <a:pPr lvl="1">
              <a:buFontTx/>
              <a:buChar char="-"/>
            </a:pPr>
            <a:r>
              <a:rPr lang="en-US" sz="1200" dirty="0"/>
              <a:t>Identify when the same machine setting had been used twice</a:t>
            </a:r>
          </a:p>
          <a:p>
            <a:pPr lvl="1">
              <a:buFontTx/>
              <a:buChar char="-"/>
            </a:pPr>
            <a:r>
              <a:rPr lang="en-US" sz="1200" dirty="0"/>
              <a:t>Detect predictable patterns in the “random” digits</a:t>
            </a:r>
          </a:p>
          <a:p>
            <a:pPr lvl="1">
              <a:buFontTx/>
              <a:buChar char="-"/>
            </a:pPr>
            <a:r>
              <a:rPr lang="en-US" sz="1200" dirty="0"/>
              <a:t>Reconstruct parts of the key</a:t>
            </a:r>
          </a:p>
          <a:p>
            <a:pPr lvl="1">
              <a:buFontTx/>
              <a:buChar char="-"/>
            </a:pPr>
            <a:r>
              <a:rPr lang="en-US" sz="1200" dirty="0"/>
              <a:t>Exploit known-plaintext and guessed-plaintext (diplomatic messages often have predictable headers and phrases)</a:t>
            </a:r>
          </a:p>
          <a:p>
            <a:pPr marL="0" indent="0">
              <a:buNone/>
            </a:pPr>
            <a:endParaRPr lang="en-US" sz="1600" dirty="0"/>
          </a:p>
          <a:p>
            <a:pPr marL="0" indent="0">
              <a:buNone/>
            </a:pPr>
            <a:r>
              <a:rPr lang="en-US" sz="1600" b="1" dirty="0"/>
              <a:t>Note: The SSA did not break a true OT. -- they broke a flawed OTP in which the pad was created by a deterministic machine.</a:t>
            </a:r>
            <a:endParaRPr lang="en-US" sz="1600" dirty="0"/>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145406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1746-06D5-4E91-5825-706BB50B73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FD88ED-4F78-6034-E785-912F80F8DE17}"/>
              </a:ext>
            </a:extLst>
          </p:cNvPr>
          <p:cNvSpPr>
            <a:spLocks noGrp="1"/>
          </p:cNvSpPr>
          <p:nvPr>
            <p:ph type="title"/>
          </p:nvPr>
        </p:nvSpPr>
        <p:spPr>
          <a:xfrm>
            <a:off x="867348" y="228600"/>
            <a:ext cx="9771503" cy="401779"/>
          </a:xfrm>
        </p:spPr>
        <p:txBody>
          <a:bodyPr anchor="b">
            <a:normAutofit fontScale="90000"/>
          </a:bodyPr>
          <a:lstStyle/>
          <a:p>
            <a:r>
              <a:rPr lang="en-US" dirty="0"/>
              <a:t>Frequency distribution of English language letters</a:t>
            </a:r>
          </a:p>
        </p:txBody>
      </p:sp>
      <p:pic>
        <p:nvPicPr>
          <p:cNvPr id="2050" name="Picture 2">
            <a:extLst>
              <a:ext uri="{FF2B5EF4-FFF2-40B4-BE49-F238E27FC236}">
                <a16:creationId xmlns:a16="http://schemas.microsoft.com/office/drawing/2014/main" id="{54D2D7FE-8E80-5DB9-84D6-294FCE566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001" y="1295400"/>
            <a:ext cx="11028803" cy="5074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4D7B19-9989-72BB-8D90-AEE4FA08A963}"/>
              </a:ext>
            </a:extLst>
          </p:cNvPr>
          <p:cNvSpPr txBox="1"/>
          <p:nvPr/>
        </p:nvSpPr>
        <p:spPr>
          <a:xfrm>
            <a:off x="1752600" y="6481744"/>
            <a:ext cx="8001000" cy="276999"/>
          </a:xfrm>
          <a:prstGeom prst="rect">
            <a:avLst/>
          </a:prstGeom>
          <a:noFill/>
        </p:spPr>
        <p:txBody>
          <a:bodyPr wrap="square" rtlCol="0">
            <a:spAutoFit/>
          </a:bodyPr>
          <a:lstStyle/>
          <a:p>
            <a:pPr algn="ctr"/>
            <a:r>
              <a:rPr lang="en-US" sz="1200" dirty="0"/>
              <a:t>Graph link: https://pi.math.cornell.edu/~mec/2003-2004/cryptography/subs/frequencies.html</a:t>
            </a:r>
          </a:p>
        </p:txBody>
      </p:sp>
    </p:spTree>
    <p:extLst>
      <p:ext uri="{BB962C8B-B14F-4D97-AF65-F5344CB8AC3E}">
        <p14:creationId xmlns:p14="http://schemas.microsoft.com/office/powerpoint/2010/main" val="2291296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78EA-5924-76E7-BD93-86B99644E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96CE9-6387-4B98-A24B-A2AB3B7495D6}"/>
              </a:ext>
            </a:extLst>
          </p:cNvPr>
          <p:cNvSpPr>
            <a:spLocks noGrp="1"/>
          </p:cNvSpPr>
          <p:nvPr>
            <p:ph type="title"/>
          </p:nvPr>
        </p:nvSpPr>
        <p:spPr>
          <a:xfrm>
            <a:off x="0" y="22634"/>
            <a:ext cx="7978068" cy="411162"/>
          </a:xfrm>
        </p:spPr>
        <p:txBody>
          <a:bodyPr>
            <a:normAutofit fontScale="90000"/>
          </a:bodyPr>
          <a:lstStyle/>
          <a:p>
            <a:r>
              <a:rPr lang="en-US" sz="3600" dirty="0"/>
              <a:t>One Time Pads: What if you break the rules??</a:t>
            </a:r>
          </a:p>
        </p:txBody>
      </p:sp>
      <p:sp>
        <p:nvSpPr>
          <p:cNvPr id="3" name="Content Placeholder 2">
            <a:extLst>
              <a:ext uri="{FF2B5EF4-FFF2-40B4-BE49-F238E27FC236}">
                <a16:creationId xmlns:a16="http://schemas.microsoft.com/office/drawing/2014/main" id="{AE3F8203-41AB-B07A-AF0A-C0DCEE353DDC}"/>
              </a:ext>
            </a:extLst>
          </p:cNvPr>
          <p:cNvSpPr>
            <a:spLocks noGrp="1"/>
          </p:cNvSpPr>
          <p:nvPr>
            <p:ph idx="1"/>
          </p:nvPr>
        </p:nvSpPr>
        <p:spPr>
          <a:xfrm>
            <a:off x="228600" y="685800"/>
            <a:ext cx="6400800" cy="6019800"/>
          </a:xfrm>
        </p:spPr>
        <p:txBody>
          <a:bodyPr>
            <a:normAutofit/>
          </a:bodyPr>
          <a:lstStyle/>
          <a:p>
            <a:pPr marL="0" indent="0">
              <a:buNone/>
            </a:pPr>
            <a:r>
              <a:rPr lang="en-US" sz="2400" b="1" dirty="0"/>
              <a:t>One-Time Use Requirement</a:t>
            </a:r>
          </a:p>
          <a:p>
            <a:pPr marL="0" indent="0">
              <a:buNone/>
            </a:pPr>
            <a:r>
              <a:rPr lang="en-US" sz="1600" dirty="0"/>
              <a:t>VENONA Project</a:t>
            </a:r>
          </a:p>
          <a:p>
            <a:pPr>
              <a:buFont typeface="Arial" panose="020B0604020202020204" pitchFamily="34" charset="0"/>
              <a:buChar char="•"/>
            </a:pPr>
            <a:r>
              <a:rPr lang="en-US" sz="1600" dirty="0"/>
              <a:t>1943-1980s </a:t>
            </a:r>
            <a:r>
              <a:rPr lang="en-US" sz="1600" dirty="0">
                <a:sym typeface="Wingdings" panose="05000000000000000000" pitchFamily="2" charset="2"/>
              </a:rPr>
              <a:t> declassified in the 90s</a:t>
            </a:r>
          </a:p>
          <a:p>
            <a:pPr>
              <a:buFont typeface="Arial" panose="020B0604020202020204" pitchFamily="34" charset="0"/>
              <a:buChar char="•"/>
            </a:pPr>
            <a:r>
              <a:rPr lang="en-US" sz="1600" dirty="0">
                <a:sym typeface="Wingdings" panose="05000000000000000000" pitchFamily="2" charset="2"/>
              </a:rPr>
              <a:t>Created expressly to decrypt messages transmitted by Soviet intelligence agencies (NKVD, KGB, GRU)</a:t>
            </a:r>
          </a:p>
          <a:p>
            <a:pPr>
              <a:buFont typeface="Arial" panose="020B0604020202020204" pitchFamily="34" charset="0"/>
              <a:buChar char="•"/>
            </a:pPr>
            <a:r>
              <a:rPr lang="en-US" sz="1600" dirty="0"/>
              <a:t>Initiated by a mathematician, Gene Grabeel</a:t>
            </a:r>
          </a:p>
          <a:p>
            <a:pPr marL="0" indent="0">
              <a:buNone/>
            </a:pPr>
            <a:endParaRPr lang="en-US" sz="1600" dirty="0"/>
          </a:p>
          <a:p>
            <a:pPr marL="0" indent="0">
              <a:buNone/>
            </a:pPr>
            <a:r>
              <a:rPr lang="en-US" sz="1600" dirty="0"/>
              <a:t>During the cold war, the Soviets (accidentally) printed – and used – sections of some OTPs twice.</a:t>
            </a:r>
          </a:p>
          <a:p>
            <a:pPr marL="0" indent="0">
              <a:buNone/>
            </a:pPr>
            <a:r>
              <a:rPr lang="en-US" sz="1600" dirty="0"/>
              <a:t>Even though the pads were randomly distributed across embassies and even over several years, American cryptanalysts involved with the VENONA Project eventually detected patterns which clued them in to code reuse. </a:t>
            </a:r>
          </a:p>
          <a:p>
            <a:pPr marL="0" indent="0">
              <a:buNone/>
            </a:pPr>
            <a:endParaRPr lang="en-US" sz="1600" dirty="0"/>
          </a:p>
          <a:p>
            <a:pPr marL="0" indent="0">
              <a:buNone/>
            </a:pPr>
            <a:r>
              <a:rPr lang="en-US" sz="1600" dirty="0"/>
              <a:t>VENONA decrypts revealed:</a:t>
            </a:r>
          </a:p>
          <a:p>
            <a:r>
              <a:rPr lang="en-US" sz="1600" dirty="0"/>
              <a:t>Existence of extensive Soviet espionage in the US – far beyond anything the Americans had previously imagined.</a:t>
            </a:r>
          </a:p>
          <a:p>
            <a:r>
              <a:rPr lang="en-US" sz="1600" dirty="0"/>
              <a:t>Code names and activities of spies</a:t>
            </a:r>
          </a:p>
          <a:p>
            <a:pPr lvl="1"/>
            <a:r>
              <a:rPr lang="en-US" sz="1200" dirty="0"/>
              <a:t>E.g. Julius and Ethel Rosenberg</a:t>
            </a:r>
          </a:p>
          <a:p>
            <a:r>
              <a:rPr lang="en-US" sz="1600" dirty="0"/>
              <a:t>Soviet penetration of the Manhattan Project</a:t>
            </a:r>
          </a:p>
          <a:p>
            <a:r>
              <a:rPr lang="en-US" sz="1600" dirty="0"/>
              <a:t>Operations in Britan, Australia, and Canada</a:t>
            </a:r>
          </a:p>
          <a:p>
            <a:pPr lvl="1"/>
            <a:r>
              <a:rPr lang="en-US" sz="1200" dirty="0"/>
              <a:t>Discovery of the Cambridge Five (Kim Philby, Anthony Blunt et al)</a:t>
            </a:r>
          </a:p>
          <a:p>
            <a:pPr marL="0" indent="0">
              <a:buNone/>
            </a:pPr>
            <a:endParaRPr lang="en-US" sz="1600" dirty="0"/>
          </a:p>
          <a:p>
            <a:pPr marL="0" indent="0">
              <a:buNone/>
            </a:pPr>
            <a:endParaRPr lang="en-US" sz="1600" dirty="0"/>
          </a:p>
          <a:p>
            <a:pPr marL="0" indent="0">
              <a:buNone/>
            </a:pPr>
            <a:endParaRPr lang="en-US" sz="1600" dirty="0"/>
          </a:p>
        </p:txBody>
      </p:sp>
      <p:sp>
        <p:nvSpPr>
          <p:cNvPr id="4" name="TextBox 3">
            <a:extLst>
              <a:ext uri="{FF2B5EF4-FFF2-40B4-BE49-F238E27FC236}">
                <a16:creationId xmlns:a16="http://schemas.microsoft.com/office/drawing/2014/main" id="{684D09F4-E2EA-8789-F631-D259031F96F2}"/>
              </a:ext>
            </a:extLst>
          </p:cNvPr>
          <p:cNvSpPr txBox="1"/>
          <p:nvPr/>
        </p:nvSpPr>
        <p:spPr>
          <a:xfrm>
            <a:off x="6119844" y="5899635"/>
            <a:ext cx="5863628"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i="1" dirty="0"/>
              <a:t>The VENONA project is considered one of the most important cryptanalytic episodes in history.</a:t>
            </a:r>
          </a:p>
        </p:txBody>
      </p:sp>
      <p:pic>
        <p:nvPicPr>
          <p:cNvPr id="8196" name="Picture 4" descr="undefined">
            <a:extLst>
              <a:ext uri="{FF2B5EF4-FFF2-40B4-BE49-F238E27FC236}">
                <a16:creationId xmlns:a16="http://schemas.microsoft.com/office/drawing/2014/main" id="{68CBD0E5-3825-4DD2-CC90-9310E5945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228600"/>
            <a:ext cx="2712863" cy="1720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C96AAE-C2D1-5603-59A3-FF8BF348366B}"/>
              </a:ext>
            </a:extLst>
          </p:cNvPr>
          <p:cNvSpPr txBox="1"/>
          <p:nvPr/>
        </p:nvSpPr>
        <p:spPr>
          <a:xfrm>
            <a:off x="8915400" y="1949117"/>
            <a:ext cx="3048000" cy="461665"/>
          </a:xfrm>
          <a:prstGeom prst="rect">
            <a:avLst/>
          </a:prstGeom>
          <a:noFill/>
        </p:spPr>
        <p:txBody>
          <a:bodyPr wrap="square" rtlCol="0">
            <a:spAutoFit/>
          </a:bodyPr>
          <a:lstStyle/>
          <a:p>
            <a:r>
              <a:rPr lang="en-US" sz="1200" b="1" dirty="0"/>
              <a:t>Many of the VENONA codebreakers were young women – highly unusual at the time.</a:t>
            </a:r>
          </a:p>
        </p:txBody>
      </p:sp>
      <p:pic>
        <p:nvPicPr>
          <p:cNvPr id="8198" name="Picture 6">
            <a:extLst>
              <a:ext uri="{FF2B5EF4-FFF2-40B4-BE49-F238E27FC236}">
                <a16:creationId xmlns:a16="http://schemas.microsoft.com/office/drawing/2014/main" id="{C7FA4AA8-0BB2-7B28-2747-EF8DD09E76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771" y="2885838"/>
            <a:ext cx="2273707" cy="2073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4B2718-52DD-05AC-5D20-E17A0427B6ED}"/>
              </a:ext>
            </a:extLst>
          </p:cNvPr>
          <p:cNvSpPr txBox="1"/>
          <p:nvPr/>
        </p:nvSpPr>
        <p:spPr>
          <a:xfrm>
            <a:off x="7273625" y="4938268"/>
            <a:ext cx="3048000" cy="276999"/>
          </a:xfrm>
          <a:prstGeom prst="rect">
            <a:avLst/>
          </a:prstGeom>
          <a:noFill/>
        </p:spPr>
        <p:txBody>
          <a:bodyPr wrap="square" rtlCol="0">
            <a:spAutoFit/>
          </a:bodyPr>
          <a:lstStyle/>
          <a:p>
            <a:pPr algn="ctr"/>
            <a:r>
              <a:rPr lang="en-US" sz="1200" b="1" dirty="0"/>
              <a:t>Julius and Ethel Rosenberg</a:t>
            </a:r>
          </a:p>
        </p:txBody>
      </p:sp>
    </p:spTree>
    <p:extLst>
      <p:ext uri="{BB962C8B-B14F-4D97-AF65-F5344CB8AC3E}">
        <p14:creationId xmlns:p14="http://schemas.microsoft.com/office/powerpoint/2010/main" val="1248201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0CE3-6B16-6AD9-E120-BCFB67EDA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D30FD-DA1B-C6DD-F239-A223B0DA761D}"/>
              </a:ext>
            </a:extLst>
          </p:cNvPr>
          <p:cNvSpPr>
            <a:spLocks noGrp="1"/>
          </p:cNvSpPr>
          <p:nvPr>
            <p:ph type="title"/>
          </p:nvPr>
        </p:nvSpPr>
        <p:spPr>
          <a:xfrm>
            <a:off x="609600" y="152400"/>
            <a:ext cx="10972800" cy="411162"/>
          </a:xfrm>
        </p:spPr>
        <p:txBody>
          <a:bodyPr>
            <a:normAutofit fontScale="90000"/>
          </a:bodyPr>
          <a:lstStyle/>
          <a:p>
            <a:r>
              <a:rPr lang="en-US" sz="3600" dirty="0"/>
              <a:t>A Lesson to Cryptographers</a:t>
            </a:r>
          </a:p>
        </p:txBody>
      </p:sp>
      <p:sp>
        <p:nvSpPr>
          <p:cNvPr id="4" name="TextBox 3">
            <a:extLst>
              <a:ext uri="{FF2B5EF4-FFF2-40B4-BE49-F238E27FC236}">
                <a16:creationId xmlns:a16="http://schemas.microsoft.com/office/drawing/2014/main" id="{96F781DA-0092-EC93-62B4-E62040A25C79}"/>
              </a:ext>
            </a:extLst>
          </p:cNvPr>
          <p:cNvSpPr txBox="1"/>
          <p:nvPr/>
        </p:nvSpPr>
        <p:spPr>
          <a:xfrm>
            <a:off x="1790700" y="1447800"/>
            <a:ext cx="8610600"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400" dirty="0"/>
              <a:t>A false sense of security is deadly (often literally!) </a:t>
            </a:r>
            <a:r>
              <a:rPr lang="en-US" sz="2400"/>
              <a:t>in cryptography.</a:t>
            </a:r>
            <a:endParaRPr lang="en-US" sz="2400" dirty="0"/>
          </a:p>
        </p:txBody>
      </p:sp>
    </p:spTree>
    <p:extLst>
      <p:ext uri="{BB962C8B-B14F-4D97-AF65-F5344CB8AC3E}">
        <p14:creationId xmlns:p14="http://schemas.microsoft.com/office/powerpoint/2010/main" val="4034246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04802C-65E9-5C7E-16D4-989B6F7324EA}"/>
              </a:ext>
            </a:extLst>
          </p:cNvPr>
          <p:cNvSpPr>
            <a:spLocks noGrp="1"/>
          </p:cNvSpPr>
          <p:nvPr>
            <p:ph type="title"/>
          </p:nvPr>
        </p:nvSpPr>
        <p:spPr>
          <a:xfrm>
            <a:off x="1389503" y="112083"/>
            <a:ext cx="9067800" cy="401779"/>
          </a:xfrm>
        </p:spPr>
        <p:txBody>
          <a:bodyPr anchor="b">
            <a:normAutofit fontScale="90000"/>
          </a:bodyPr>
          <a:lstStyle/>
          <a:p>
            <a:r>
              <a:rPr lang="en-US" dirty="0"/>
              <a:t>Introduction to Vigenère Cipher</a:t>
            </a:r>
          </a:p>
        </p:txBody>
      </p:sp>
      <p:sp>
        <p:nvSpPr>
          <p:cNvPr id="3" name="Content Placeholder 2">
            <a:extLst>
              <a:ext uri="{FF2B5EF4-FFF2-40B4-BE49-F238E27FC236}">
                <a16:creationId xmlns:a16="http://schemas.microsoft.com/office/drawing/2014/main" id="{E5D1829F-2894-A68A-8D1B-2CB216954D7E}"/>
              </a:ext>
            </a:extLst>
          </p:cNvPr>
          <p:cNvSpPr>
            <a:spLocks noGrp="1"/>
          </p:cNvSpPr>
          <p:nvPr>
            <p:ph sz="quarter" idx="13"/>
          </p:nvPr>
        </p:nvSpPr>
        <p:spPr>
          <a:xfrm>
            <a:off x="304800" y="876300"/>
            <a:ext cx="5715000" cy="5676900"/>
          </a:xfrm>
        </p:spPr>
        <p:txBody>
          <a:bodyPr>
            <a:normAutofit lnSpcReduction="10000"/>
          </a:bodyPr>
          <a:lstStyle/>
          <a:p>
            <a:pPr algn="l"/>
            <a:r>
              <a:rPr lang="en-US" b="1" u="sng" dirty="0"/>
              <a:t>Polyalphabetic Substitution</a:t>
            </a:r>
          </a:p>
          <a:p>
            <a:pPr marL="285750" indent="-285750" algn="l">
              <a:buFont typeface="Arial" panose="020B0604020202020204" pitchFamily="34" charset="0"/>
              <a:buChar char="•"/>
            </a:pPr>
            <a:r>
              <a:rPr lang="en-US" dirty="0"/>
              <a:t>Two main weaknesses </a:t>
            </a:r>
            <a:r>
              <a:rPr lang="en-US"/>
              <a:t>to mono-alphabetic systems (MASCs:) </a:t>
            </a:r>
            <a:endParaRPr lang="en-US" dirty="0"/>
          </a:p>
          <a:p>
            <a:pPr marL="514350" lvl="1" indent="-285750" algn="l">
              <a:buFont typeface="Arial" panose="020B0604020202020204" pitchFamily="34" charset="0"/>
              <a:buChar char="•"/>
            </a:pPr>
            <a:r>
              <a:rPr lang="en-US" dirty="0"/>
              <a:t>Preservation of </a:t>
            </a:r>
            <a:r>
              <a:rPr lang="en-US" u="sng" dirty="0"/>
              <a:t>letter frequencies</a:t>
            </a:r>
            <a:r>
              <a:rPr lang="en-US" dirty="0"/>
              <a:t> (e.g. E &gt;&gt;&gt; X)</a:t>
            </a:r>
          </a:p>
          <a:p>
            <a:pPr marL="514350" lvl="1" indent="-285750" algn="l">
              <a:buFont typeface="Arial" panose="020B0604020202020204" pitchFamily="34" charset="0"/>
              <a:buChar char="•"/>
            </a:pPr>
            <a:r>
              <a:rPr lang="en-US" dirty="0"/>
              <a:t>Preservation of </a:t>
            </a:r>
            <a:r>
              <a:rPr lang="en-US" u="sng" dirty="0"/>
              <a:t>word </a:t>
            </a:r>
            <a:r>
              <a:rPr lang="en-US" u="sng"/>
              <a:t>patterns</a:t>
            </a:r>
            <a:r>
              <a:rPr lang="en-US"/>
              <a:t> (e.g. same </a:t>
            </a:r>
            <a:r>
              <a:rPr lang="en-US" dirty="0"/>
              <a:t>3 symbols represent “the”)</a:t>
            </a:r>
          </a:p>
          <a:p>
            <a:pPr marL="285750" indent="-285750" algn="l">
              <a:buFont typeface="Arial" panose="020B0604020202020204" pitchFamily="34" charset="0"/>
              <a:buChar char="•"/>
            </a:pPr>
            <a:r>
              <a:rPr lang="en-US" dirty="0"/>
              <a:t>Vigenere cipher uses a variety of substitutions for each letter</a:t>
            </a:r>
          </a:p>
          <a:p>
            <a:pPr marL="514350" lvl="1" indent="-285750" algn="l">
              <a:buFont typeface="Arial" panose="020B0604020202020204" pitchFamily="34" charset="0"/>
              <a:buChar char="•"/>
            </a:pPr>
            <a:r>
              <a:rPr lang="en-US" dirty="0"/>
              <a:t>“Flattens” the frequency distribution (e.g. different symbols for ‘e’ used at different times in the cipher)</a:t>
            </a:r>
          </a:p>
          <a:p>
            <a:pPr marL="514350" lvl="1" indent="-285750" algn="l">
              <a:buFont typeface="Arial" panose="020B0604020202020204" pitchFamily="34" charset="0"/>
              <a:buChar char="•"/>
            </a:pPr>
            <a:r>
              <a:rPr lang="en-US" dirty="0"/>
              <a:t>For the same reason, disguises frequency patterns</a:t>
            </a:r>
          </a:p>
          <a:p>
            <a:pPr marL="285750" indent="-285750" algn="l">
              <a:buFont typeface="Arial" panose="020B0604020202020204" pitchFamily="34" charset="0"/>
              <a:buChar char="•"/>
            </a:pPr>
            <a:r>
              <a:rPr lang="en-US" dirty="0"/>
              <a:t>Vigenere is an example of a “polyalphabetic” substitution cipher.</a:t>
            </a:r>
          </a:p>
          <a:p>
            <a:pPr algn="l"/>
            <a:endParaRPr lang="en-US" dirty="0"/>
          </a:p>
          <a:p>
            <a:pPr algn="l"/>
            <a:r>
              <a:rPr lang="en-US" dirty="0"/>
              <a:t>Example:  The “Vigenere square” or “Tabula recta”</a:t>
            </a:r>
          </a:p>
          <a:p>
            <a:pPr marL="285750" indent="-285750" algn="l">
              <a:buFont typeface="Arial" panose="020B0604020202020204" pitchFamily="34" charset="0"/>
              <a:buChar char="•"/>
            </a:pPr>
            <a:r>
              <a:rPr lang="en-US" dirty="0"/>
              <a:t>Essentially </a:t>
            </a:r>
            <a:r>
              <a:rPr lang="en-US"/>
              <a:t>a group of multiple Caesar </a:t>
            </a:r>
            <a:r>
              <a:rPr lang="en-US" dirty="0"/>
              <a:t>ciphers</a:t>
            </a:r>
            <a:r>
              <a:rPr lang="en-US"/>
              <a:t>, having </a:t>
            </a:r>
            <a:r>
              <a:rPr lang="en-US" u="sng"/>
              <a:t>all  </a:t>
            </a:r>
            <a:r>
              <a:rPr lang="en-US" u="sng" dirty="0"/>
              <a:t>possible shifts</a:t>
            </a:r>
            <a:r>
              <a:rPr lang="en-US" dirty="0"/>
              <a:t>. </a:t>
            </a:r>
            <a:r>
              <a:rPr lang="en-US"/>
              <a:t>We often call them </a:t>
            </a:r>
            <a:r>
              <a:rPr lang="en-US" dirty="0"/>
              <a:t>“alphabets”.</a:t>
            </a:r>
          </a:p>
          <a:p>
            <a:pPr marL="285750" indent="-285750" algn="l">
              <a:buFont typeface="Arial" panose="020B0604020202020204" pitchFamily="34" charset="0"/>
              <a:buChar char="•"/>
            </a:pPr>
            <a:r>
              <a:rPr lang="en-US" dirty="0"/>
              <a:t>At different points in a single encryption process, different shifts (i.e. different </a:t>
            </a:r>
            <a:r>
              <a:rPr lang="en-US" i="1" dirty="0"/>
              <a:t>alphabets</a:t>
            </a:r>
            <a:r>
              <a:rPr lang="en-US" dirty="0"/>
              <a:t>) are used. </a:t>
            </a:r>
          </a:p>
          <a:p>
            <a:pPr marL="285750" indent="-285750" algn="l">
              <a:buFont typeface="Arial" panose="020B0604020202020204" pitchFamily="34" charset="0"/>
              <a:buChar char="•"/>
            </a:pPr>
            <a:r>
              <a:rPr lang="en-US" dirty="0"/>
              <a:t>Even so, this would be relatively trivial to decode as patterns could still be discerned. </a:t>
            </a:r>
            <a:r>
              <a:rPr lang="en-US" u="sng" dirty="0"/>
              <a:t>One way to make this more challenging is through the use of a keyword.</a:t>
            </a:r>
          </a:p>
          <a:p>
            <a:pPr marL="285750" indent="-285750" algn="l">
              <a:buFont typeface="Arial" panose="020B0604020202020204" pitchFamily="34" charset="0"/>
              <a:buChar char="•"/>
            </a:pPr>
            <a:endParaRPr lang="en-US" dirty="0"/>
          </a:p>
        </p:txBody>
      </p:sp>
      <p:pic>
        <p:nvPicPr>
          <p:cNvPr id="1026" name="Picture 2" descr="undefined">
            <a:extLst>
              <a:ext uri="{FF2B5EF4-FFF2-40B4-BE49-F238E27FC236}">
                <a16:creationId xmlns:a16="http://schemas.microsoft.com/office/drawing/2014/main" id="{2AF4AE30-A8C7-794C-581B-E9059840F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914400"/>
            <a:ext cx="5676900"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5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5436D-C665-9586-6E34-AE684193F22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3D09FB-EC65-1E02-5801-BA587F9D6E54}"/>
              </a:ext>
            </a:extLst>
          </p:cNvPr>
          <p:cNvSpPr>
            <a:spLocks noGrp="1"/>
          </p:cNvSpPr>
          <p:nvPr>
            <p:ph type="title"/>
          </p:nvPr>
        </p:nvSpPr>
        <p:spPr>
          <a:xfrm>
            <a:off x="2514600" y="0"/>
            <a:ext cx="5257800" cy="401779"/>
          </a:xfrm>
        </p:spPr>
        <p:txBody>
          <a:bodyPr anchor="b">
            <a:noAutofit/>
          </a:bodyPr>
          <a:lstStyle/>
          <a:p>
            <a:r>
              <a:rPr lang="en-US" sz="1400" b="1"/>
              <a:t>Encoding &amp; Decoding Vigenere Using Tabula Recta</a:t>
            </a:r>
            <a:endParaRPr lang="en-US" sz="1400" b="1" dirty="0"/>
          </a:p>
        </p:txBody>
      </p:sp>
      <p:sp>
        <p:nvSpPr>
          <p:cNvPr id="3" name="Content Placeholder 2">
            <a:extLst>
              <a:ext uri="{FF2B5EF4-FFF2-40B4-BE49-F238E27FC236}">
                <a16:creationId xmlns:a16="http://schemas.microsoft.com/office/drawing/2014/main" id="{761BACA1-9274-0A2A-79DD-726FA777CAD1}"/>
              </a:ext>
            </a:extLst>
          </p:cNvPr>
          <p:cNvSpPr>
            <a:spLocks noGrp="1"/>
          </p:cNvSpPr>
          <p:nvPr>
            <p:ph sz="quarter" idx="13"/>
          </p:nvPr>
        </p:nvSpPr>
        <p:spPr>
          <a:xfrm>
            <a:off x="304800" y="941867"/>
            <a:ext cx="4419600" cy="5660066"/>
          </a:xfrm>
        </p:spPr>
        <p:txBody>
          <a:bodyPr>
            <a:normAutofit fontScale="92500" lnSpcReduction="10000"/>
          </a:bodyPr>
          <a:lstStyle/>
          <a:p>
            <a:pPr marL="285750" indent="-285750" algn="l">
              <a:buFont typeface="Arial" panose="020B0604020202020204" pitchFamily="34" charset="0"/>
              <a:buChar char="•"/>
            </a:pPr>
            <a:r>
              <a:rPr lang="en-US" u="sng"/>
              <a:t>Top </a:t>
            </a:r>
            <a:r>
              <a:rPr lang="en-US" b="1" u="sng"/>
              <a:t>row</a:t>
            </a:r>
            <a:r>
              <a:rPr lang="en-US"/>
              <a:t> represents PLAINTEXT CHARACTERS</a:t>
            </a:r>
          </a:p>
          <a:p>
            <a:pPr algn="l"/>
            <a:endParaRPr lang="en-US"/>
          </a:p>
          <a:p>
            <a:pPr marL="285750" indent="-285750" algn="l">
              <a:buFont typeface="Arial" panose="020B0604020202020204" pitchFamily="34" charset="0"/>
              <a:buChar char="•"/>
            </a:pPr>
            <a:r>
              <a:rPr lang="en-US" u="sng"/>
              <a:t>First </a:t>
            </a:r>
            <a:r>
              <a:rPr lang="en-US" b="1" u="sng"/>
              <a:t>column</a:t>
            </a:r>
            <a:r>
              <a:rPr lang="en-US"/>
              <a:t> represents KEY WORD characters</a:t>
            </a:r>
          </a:p>
          <a:p>
            <a:pPr marL="285750" indent="-285750" algn="l">
              <a:buFont typeface="Arial" panose="020B0604020202020204" pitchFamily="34" charset="0"/>
              <a:buChar char="•"/>
            </a:pPr>
            <a:r>
              <a:rPr lang="en-US"/>
              <a:t>Where the plaintext row and keyword column intersect is the CIPHERTEXT character.</a:t>
            </a:r>
          </a:p>
          <a:p>
            <a:pPr algn="l"/>
            <a:r>
              <a:rPr lang="en-US" b="1"/>
              <a:t>EXAMPLES:</a:t>
            </a:r>
          </a:p>
          <a:p>
            <a:pPr marL="285750" indent="-285750" algn="l">
              <a:buFont typeface="Arial" panose="020B0604020202020204" pitchFamily="34" charset="0"/>
              <a:buChar char="•"/>
            </a:pPr>
            <a:r>
              <a:rPr lang="en-US"/>
              <a:t>If you have a plaintext “S” and a key letter “C”, what is the ciphertext character?  </a:t>
            </a:r>
            <a:r>
              <a:rPr lang="en-US">
                <a:sym typeface="Wingdings" panose="05000000000000000000" pitchFamily="2" charset="2"/>
              </a:rPr>
              <a:t> U</a:t>
            </a:r>
          </a:p>
          <a:p>
            <a:pPr marL="285750" indent="-285750" algn="l">
              <a:buFont typeface="Arial" panose="020B0604020202020204" pitchFamily="34" charset="0"/>
              <a:buChar char="•"/>
            </a:pPr>
            <a:r>
              <a:rPr lang="en-US"/>
              <a:t>If you have a ciphertext “G” and a key letter “C”, what is the plaintext character?  </a:t>
            </a:r>
            <a:r>
              <a:rPr lang="en-US">
                <a:sym typeface="Wingdings" panose="05000000000000000000" pitchFamily="2" charset="2"/>
              </a:rPr>
              <a:t> E  </a:t>
            </a:r>
          </a:p>
          <a:p>
            <a:pPr marL="514350" lvl="1" indent="-285750" algn="l">
              <a:buFont typeface="Arial" panose="020B0604020202020204" pitchFamily="34" charset="0"/>
              <a:buChar char="•"/>
            </a:pPr>
            <a:r>
              <a:rPr lang="en-US">
                <a:sym typeface="Wingdings" panose="05000000000000000000" pitchFamily="2" charset="2"/>
              </a:rPr>
              <a:t>NOTE: It’s MUCH easier to start with the KEY letter and find the ciphertext G than to search the other way around.</a:t>
            </a:r>
          </a:p>
          <a:p>
            <a:pPr algn="l"/>
            <a:r>
              <a:rPr lang="en-US" b="1">
                <a:sym typeface="Wingdings" panose="05000000000000000000" pitchFamily="2" charset="2"/>
              </a:rPr>
              <a:t>EXERCISES</a:t>
            </a:r>
          </a:p>
          <a:p>
            <a:pPr marL="285750" indent="-285750" algn="l">
              <a:buFont typeface="Arial" panose="020B0604020202020204" pitchFamily="34" charset="0"/>
              <a:buChar char="•"/>
            </a:pPr>
            <a:r>
              <a:rPr lang="en-US"/>
              <a:t>If you have a plaintext “D” and a key letter “E”, what is the ciphertext character?  </a:t>
            </a:r>
          </a:p>
          <a:p>
            <a:pPr marL="514350" lvl="1" indent="-285750" algn="l">
              <a:buFont typeface="Arial" panose="020B0604020202020204" pitchFamily="34" charset="0"/>
              <a:buChar char="•"/>
            </a:pPr>
            <a:r>
              <a:rPr lang="en-US">
                <a:sym typeface="Wingdings" panose="05000000000000000000" pitchFamily="2" charset="2"/>
              </a:rPr>
              <a:t> H</a:t>
            </a:r>
          </a:p>
          <a:p>
            <a:pPr marL="285750" indent="-285750" algn="l">
              <a:buFont typeface="Arial" panose="020B0604020202020204" pitchFamily="34" charset="0"/>
              <a:buChar char="•"/>
            </a:pPr>
            <a:r>
              <a:rPr lang="en-US"/>
              <a:t>If you have a ciphertext “X” and a key letter “V”, what is the plaintext character?  </a:t>
            </a:r>
          </a:p>
          <a:p>
            <a:pPr marL="514350" lvl="1" indent="-285750" algn="l">
              <a:buFont typeface="Arial" panose="020B0604020202020204" pitchFamily="34" charset="0"/>
              <a:buChar char="•"/>
            </a:pPr>
            <a:r>
              <a:rPr lang="en-US">
                <a:sym typeface="Wingdings" panose="05000000000000000000" pitchFamily="2" charset="2"/>
              </a:rPr>
              <a:t> C</a:t>
            </a:r>
          </a:p>
          <a:p>
            <a:pPr algn="l"/>
            <a:endParaRPr lang="en-US"/>
          </a:p>
          <a:p>
            <a:pPr marL="285750" indent="-285750" algn="l">
              <a:buFont typeface="Arial" panose="020B0604020202020204" pitchFamily="34" charset="0"/>
              <a:buChar char="•"/>
            </a:pPr>
            <a:endParaRPr lang="en-US" dirty="0"/>
          </a:p>
        </p:txBody>
      </p:sp>
      <p:pic>
        <p:nvPicPr>
          <p:cNvPr id="2" name="Picture 2" descr="undefined">
            <a:extLst>
              <a:ext uri="{FF2B5EF4-FFF2-40B4-BE49-F238E27FC236}">
                <a16:creationId xmlns:a16="http://schemas.microsoft.com/office/drawing/2014/main" id="{3905E837-20C5-9D42-709A-E06F545F5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143000"/>
            <a:ext cx="5257800"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CB80387-5E71-FFD2-9A98-88EE395E09B0}"/>
              </a:ext>
            </a:extLst>
          </p:cNvPr>
          <p:cNvSpPr/>
          <p:nvPr/>
        </p:nvSpPr>
        <p:spPr>
          <a:xfrm>
            <a:off x="5143500" y="1121734"/>
            <a:ext cx="5143500" cy="228600"/>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0AA711-1363-1735-65FE-B6FAC0FCC340}"/>
              </a:ext>
            </a:extLst>
          </p:cNvPr>
          <p:cNvSpPr/>
          <p:nvPr/>
        </p:nvSpPr>
        <p:spPr>
          <a:xfrm>
            <a:off x="237460" y="948955"/>
            <a:ext cx="4191000" cy="34555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3172AE-C39C-6050-85F1-23B3AA36069F}"/>
              </a:ext>
            </a:extLst>
          </p:cNvPr>
          <p:cNvSpPr/>
          <p:nvPr/>
        </p:nvSpPr>
        <p:spPr>
          <a:xfrm>
            <a:off x="5029200" y="1339701"/>
            <a:ext cx="253855" cy="50610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5F3FC3-E686-C390-5C81-B424CD6BAA02}"/>
              </a:ext>
            </a:extLst>
          </p:cNvPr>
          <p:cNvSpPr/>
          <p:nvPr/>
        </p:nvSpPr>
        <p:spPr>
          <a:xfrm>
            <a:off x="228600" y="1524000"/>
            <a:ext cx="4191000" cy="457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2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B526-83F0-8066-D31F-8F8DDBAA47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1EC18C6-EFBB-25AF-7C39-4D8656479D23}"/>
              </a:ext>
            </a:extLst>
          </p:cNvPr>
          <p:cNvSpPr>
            <a:spLocks noGrp="1"/>
          </p:cNvSpPr>
          <p:nvPr>
            <p:ph type="title"/>
          </p:nvPr>
        </p:nvSpPr>
        <p:spPr>
          <a:xfrm>
            <a:off x="1389503" y="112083"/>
            <a:ext cx="9067800" cy="401779"/>
          </a:xfrm>
        </p:spPr>
        <p:txBody>
          <a:bodyPr anchor="b">
            <a:normAutofit fontScale="90000"/>
          </a:bodyPr>
          <a:lstStyle/>
          <a:p>
            <a:r>
              <a:rPr lang="en-US" dirty="0"/>
              <a:t>Using a keyword with the Tabula recta</a:t>
            </a:r>
          </a:p>
        </p:txBody>
      </p:sp>
      <p:sp>
        <p:nvSpPr>
          <p:cNvPr id="3" name="Content Placeholder 2">
            <a:extLst>
              <a:ext uri="{FF2B5EF4-FFF2-40B4-BE49-F238E27FC236}">
                <a16:creationId xmlns:a16="http://schemas.microsoft.com/office/drawing/2014/main" id="{3F9F8F56-DBC0-E822-66D7-94D6A3F3519C}"/>
              </a:ext>
            </a:extLst>
          </p:cNvPr>
          <p:cNvSpPr>
            <a:spLocks noGrp="1"/>
          </p:cNvSpPr>
          <p:nvPr>
            <p:ph sz="quarter" idx="13"/>
          </p:nvPr>
        </p:nvSpPr>
        <p:spPr>
          <a:xfrm>
            <a:off x="304800" y="609600"/>
            <a:ext cx="5791200" cy="6248400"/>
          </a:xfrm>
        </p:spPr>
        <p:txBody>
          <a:bodyPr>
            <a:normAutofit fontScale="92500" lnSpcReduction="20000"/>
          </a:bodyPr>
          <a:lstStyle/>
          <a:p>
            <a:pPr algn="l"/>
            <a:r>
              <a:rPr lang="en-US" b="1" u="sng" dirty="0"/>
              <a:t>Use of a Keyword</a:t>
            </a:r>
          </a:p>
          <a:p>
            <a:pPr marL="285750" indent="-285750" algn="l">
              <a:buFont typeface="Arial" panose="020B0604020202020204" pitchFamily="34" charset="0"/>
              <a:buChar char="•"/>
            </a:pPr>
            <a:r>
              <a:rPr lang="en-US" dirty="0"/>
              <a:t>Suppose the message we wish to encode </a:t>
            </a:r>
            <a:r>
              <a:rPr lang="en-US"/>
              <a:t>is “</a:t>
            </a:r>
            <a:r>
              <a:rPr lang="en-US" sz="1600" b="1">
                <a:latin typeface="Courier New" panose="02070309020205020404" pitchFamily="49" charset="0"/>
                <a:cs typeface="Courier New" panose="02070309020205020404" pitchFamily="49" charset="0"/>
              </a:rPr>
              <a:t>ATTACK ROME</a:t>
            </a:r>
            <a:r>
              <a:rPr lang="en-US"/>
              <a:t>”</a:t>
            </a:r>
            <a:endParaRPr lang="en-US" dirty="0"/>
          </a:p>
          <a:p>
            <a:pPr marL="285750" indent="-285750" algn="l">
              <a:buFont typeface="Arial" panose="020B0604020202020204" pitchFamily="34" charset="0"/>
              <a:buChar char="•"/>
            </a:pPr>
            <a:r>
              <a:rPr lang="en-US" dirty="0"/>
              <a:t>By using a keyword, the sender and recipient will know </a:t>
            </a:r>
            <a:r>
              <a:rPr lang="en-US"/>
              <a:t>which of the 25 possible alphabets to use  in use for each letter. </a:t>
            </a:r>
            <a:endParaRPr lang="en-US" dirty="0"/>
          </a:p>
          <a:p>
            <a:pPr marL="514350" lvl="1" indent="-285750" algn="l">
              <a:buFont typeface="Arial" panose="020B0604020202020204" pitchFamily="34" charset="0"/>
              <a:buChar char="•"/>
            </a:pPr>
            <a:r>
              <a:rPr lang="en-US" dirty="0"/>
              <a:t>Keyword: We might use a keyword such as “</a:t>
            </a:r>
            <a:r>
              <a:rPr lang="en-US" b="1" u="sng" dirty="0"/>
              <a:t>JULIUS</a:t>
            </a:r>
            <a:r>
              <a:rPr lang="en-US" dirty="0"/>
              <a:t>”.</a:t>
            </a:r>
          </a:p>
          <a:p>
            <a:pPr marL="285750" indent="-285750" algn="l">
              <a:buFont typeface="Arial" panose="020B0604020202020204" pitchFamily="34" charset="0"/>
              <a:buChar char="•"/>
            </a:pPr>
            <a:r>
              <a:rPr lang="en-US" dirty="0"/>
              <a:t>In this case, we start our encipherment by using the alphabet that begins with “J”</a:t>
            </a:r>
          </a:p>
          <a:p>
            <a:pPr marL="514350" lvl="1" indent="-285750" algn="l">
              <a:buFont typeface="Arial" panose="020B0604020202020204" pitchFamily="34" charset="0"/>
              <a:buChar char="•"/>
            </a:pPr>
            <a:r>
              <a:rPr lang="en-US"/>
              <a:t>Given plaintext “A” and key letter “J” we end up with ciphertext letter </a:t>
            </a:r>
            <a:r>
              <a:rPr lang="en-US">
                <a:sym typeface="Wingdings" panose="05000000000000000000" pitchFamily="2" charset="2"/>
              </a:rPr>
              <a:t> </a:t>
            </a:r>
            <a:r>
              <a:rPr lang="en-US" dirty="0">
                <a:sym typeface="Wingdings" panose="05000000000000000000" pitchFamily="2" charset="2"/>
              </a:rPr>
              <a:t>“J”</a:t>
            </a:r>
          </a:p>
          <a:p>
            <a:pPr marL="285750" indent="-285750" algn="l">
              <a:buFont typeface="Arial" panose="020B0604020202020204" pitchFamily="34" charset="0"/>
              <a:buChar char="•"/>
            </a:pPr>
            <a:r>
              <a:rPr lang="en-US" dirty="0">
                <a:sym typeface="Wingdings" panose="05000000000000000000" pitchFamily="2" charset="2"/>
              </a:rPr>
              <a:t>The next alphabet that we use will be the one beginning with the letter “U”</a:t>
            </a:r>
          </a:p>
          <a:p>
            <a:pPr marL="514350" lvl="1" indent="-285750" algn="l">
              <a:buFont typeface="Arial" panose="020B0604020202020204" pitchFamily="34" charset="0"/>
              <a:buChar char="•"/>
            </a:pPr>
            <a:r>
              <a:rPr lang="en-US"/>
              <a:t>For the second letter of our plaintext message, “T” and key letter “U” we end up with ciphertext letter </a:t>
            </a:r>
            <a:r>
              <a:rPr lang="en-US">
                <a:sym typeface="Wingdings" panose="05000000000000000000" pitchFamily="2" charset="2"/>
              </a:rPr>
              <a:t> “N”</a:t>
            </a:r>
          </a:p>
          <a:p>
            <a:pPr marL="285750" indent="-285750" algn="l">
              <a:buFont typeface="Arial" panose="020B0604020202020204" pitchFamily="34" charset="0"/>
              <a:buChar char="•"/>
            </a:pPr>
            <a:r>
              <a:rPr lang="en-US">
                <a:sym typeface="Wingdings" panose="05000000000000000000" pitchFamily="2" charset="2"/>
              </a:rPr>
              <a:t>For our 3</a:t>
            </a:r>
            <a:r>
              <a:rPr lang="en-US" baseline="30000">
                <a:sym typeface="Wingdings" panose="05000000000000000000" pitchFamily="2" charset="2"/>
              </a:rPr>
              <a:t>rd</a:t>
            </a:r>
            <a:r>
              <a:rPr lang="en-US">
                <a:sym typeface="Wingdings" panose="05000000000000000000" pitchFamily="2" charset="2"/>
              </a:rPr>
              <a:t> plaintext letter, we </a:t>
            </a:r>
            <a:r>
              <a:rPr lang="en-US" dirty="0">
                <a:sym typeface="Wingdings" panose="05000000000000000000" pitchFamily="2" charset="2"/>
              </a:rPr>
              <a:t>use </a:t>
            </a:r>
            <a:r>
              <a:rPr lang="en-US">
                <a:sym typeface="Wingdings" panose="05000000000000000000" pitchFamily="2" charset="2"/>
              </a:rPr>
              <a:t>the 3</a:t>
            </a:r>
            <a:r>
              <a:rPr lang="en-US" baseline="30000">
                <a:sym typeface="Wingdings" panose="05000000000000000000" pitchFamily="2" charset="2"/>
              </a:rPr>
              <a:t>rd</a:t>
            </a:r>
            <a:r>
              <a:rPr lang="en-US">
                <a:sym typeface="Wingdings" panose="05000000000000000000" pitchFamily="2" charset="2"/>
              </a:rPr>
              <a:t> character from our keyword, i.e. “L”.  We use this “L” alphabet to encode </a:t>
            </a:r>
            <a:r>
              <a:rPr lang="en-US" dirty="0">
                <a:sym typeface="Wingdings" panose="05000000000000000000" pitchFamily="2" charset="2"/>
              </a:rPr>
              <a:t>the second “T” in our plaintext.</a:t>
            </a:r>
          </a:p>
          <a:p>
            <a:pPr marL="514350" lvl="1" indent="-285750" algn="l">
              <a:buFont typeface="Arial" panose="020B0604020202020204" pitchFamily="34" charset="0"/>
              <a:buChar char="•"/>
            </a:pPr>
            <a:r>
              <a:rPr lang="en-US" dirty="0">
                <a:sym typeface="Wingdings" panose="05000000000000000000" pitchFamily="2" charset="2"/>
              </a:rPr>
              <a:t>In this case, T is encoded by “</a:t>
            </a:r>
            <a:r>
              <a:rPr lang="en-US">
                <a:sym typeface="Wingdings" panose="05000000000000000000" pitchFamily="2" charset="2"/>
              </a:rPr>
              <a:t>E”</a:t>
            </a:r>
          </a:p>
          <a:p>
            <a:pPr marL="514350" lvl="1" indent="-285750" algn="l">
              <a:buFont typeface="Arial" panose="020B0604020202020204" pitchFamily="34" charset="0"/>
              <a:buChar char="•"/>
            </a:pPr>
            <a:r>
              <a:rPr lang="en-US" b="1" i="1">
                <a:sym typeface="Wingdings" panose="05000000000000000000" pitchFamily="2" charset="2"/>
              </a:rPr>
              <a:t>Note how our successive “T”s in “ATTACK” are now encoded by </a:t>
            </a:r>
            <a:r>
              <a:rPr lang="en-US" b="1" i="1" u="sng">
                <a:sym typeface="Wingdings" panose="05000000000000000000" pitchFamily="2" charset="2"/>
              </a:rPr>
              <a:t>different</a:t>
            </a:r>
            <a:r>
              <a:rPr lang="en-US" b="1" i="1">
                <a:sym typeface="Wingdings" panose="05000000000000000000" pitchFamily="2" charset="2"/>
              </a:rPr>
              <a:t> letters. </a:t>
            </a:r>
          </a:p>
          <a:p>
            <a:pPr marL="514350" lvl="1" indent="-285750" algn="l">
              <a:buFont typeface="Arial" panose="020B0604020202020204" pitchFamily="34" charset="0"/>
              <a:buChar char="•"/>
            </a:pPr>
            <a:r>
              <a:rPr lang="en-US">
                <a:sym typeface="Wingdings" panose="05000000000000000000" pitchFamily="2" charset="2"/>
              </a:rPr>
              <a:t>Recall that “T” is the 2</a:t>
            </a:r>
            <a:r>
              <a:rPr lang="en-US" baseline="30000">
                <a:sym typeface="Wingdings" panose="05000000000000000000" pitchFamily="2" charset="2"/>
              </a:rPr>
              <a:t>nd</a:t>
            </a:r>
            <a:r>
              <a:rPr lang="en-US">
                <a:sym typeface="Wingdings" panose="05000000000000000000" pitchFamily="2" charset="2"/>
              </a:rPr>
              <a:t> most common letter in the English alphabet. Yet with a polyalphabetic cipher, this aspect will be mostly disguised since we have (already) </a:t>
            </a:r>
            <a:r>
              <a:rPr lang="en-US" u="sng">
                <a:sym typeface="Wingdings" panose="05000000000000000000" pitchFamily="2" charset="2"/>
              </a:rPr>
              <a:t>encoded this “T” it with </a:t>
            </a:r>
            <a:r>
              <a:rPr lang="en-US" i="1" u="sng">
                <a:sym typeface="Wingdings" panose="05000000000000000000" pitchFamily="2" charset="2"/>
              </a:rPr>
              <a:t>different </a:t>
            </a:r>
            <a:r>
              <a:rPr lang="en-US" u="sng">
                <a:sym typeface="Wingdings" panose="05000000000000000000" pitchFamily="2" charset="2"/>
              </a:rPr>
              <a:t>letters</a:t>
            </a:r>
            <a:r>
              <a:rPr lang="en-US">
                <a:sym typeface="Wingdings" panose="05000000000000000000" pitchFamily="2" charset="2"/>
              </a:rPr>
              <a:t>.  </a:t>
            </a:r>
          </a:p>
          <a:p>
            <a:pPr marL="514350" lvl="1" indent="-285750" algn="l">
              <a:buFont typeface="Arial" panose="020B0604020202020204" pitchFamily="34" charset="0"/>
              <a:buChar char="•"/>
            </a:pPr>
            <a:r>
              <a:rPr lang="en-US">
                <a:sym typeface="Wingdings" panose="05000000000000000000" pitchFamily="2" charset="2"/>
              </a:rPr>
              <a:t>This is what we mean when we talk about “flattening” the frequency distribution of letters.</a:t>
            </a:r>
          </a:p>
          <a:p>
            <a:pPr lvl="1" algn="l"/>
            <a:endParaRPr lang="en-US" dirty="0">
              <a:sym typeface="Wingdings" panose="05000000000000000000" pitchFamily="2" charset="2"/>
            </a:endParaRPr>
          </a:p>
          <a:p>
            <a:pPr marL="285750" indent="-285750" algn="l">
              <a:buFont typeface="Arial" panose="020B0604020202020204" pitchFamily="34" charset="0"/>
              <a:buChar char="•"/>
            </a:pPr>
            <a:r>
              <a:rPr lang="en-US">
                <a:sym typeface="Wingdings" panose="05000000000000000000" pitchFamily="2" charset="2"/>
              </a:rPr>
              <a:t>4</a:t>
            </a:r>
            <a:r>
              <a:rPr lang="en-US" baseline="30000">
                <a:sym typeface="Wingdings" panose="05000000000000000000" pitchFamily="2" charset="2"/>
              </a:rPr>
              <a:t>th</a:t>
            </a:r>
            <a:r>
              <a:rPr lang="en-US">
                <a:sym typeface="Wingdings" panose="05000000000000000000" pitchFamily="2" charset="2"/>
              </a:rPr>
              <a:t> plaintext letter is “A” which we encode to “I” (using the “I” alphabet)</a:t>
            </a:r>
            <a:endParaRPr lang="en-US" dirty="0">
              <a:sym typeface="Wingdings" panose="05000000000000000000" pitchFamily="2" charset="2"/>
            </a:endParaRPr>
          </a:p>
          <a:p>
            <a:pPr marL="285750" indent="-285750" algn="l">
              <a:buFont typeface="Arial" panose="020B0604020202020204" pitchFamily="34" charset="0"/>
              <a:buChar char="•"/>
            </a:pPr>
            <a:r>
              <a:rPr lang="en-US">
                <a:sym typeface="Wingdings" panose="05000000000000000000" pitchFamily="2" charset="2"/>
              </a:rPr>
              <a:t>5</a:t>
            </a:r>
            <a:r>
              <a:rPr lang="en-US" baseline="30000">
                <a:sym typeface="Wingdings" panose="05000000000000000000" pitchFamily="2" charset="2"/>
              </a:rPr>
              <a:t>th</a:t>
            </a:r>
            <a:r>
              <a:rPr lang="en-US">
                <a:sym typeface="Wingdings" panose="05000000000000000000" pitchFamily="2" charset="2"/>
              </a:rPr>
              <a:t> plaintext letter is “C” which we encode to “W” (using the “U” alphabet).</a:t>
            </a:r>
            <a:endParaRPr lang="en-US" i="1" dirty="0">
              <a:sym typeface="Wingdings" panose="05000000000000000000" pitchFamily="2" charset="2"/>
            </a:endParaRPr>
          </a:p>
          <a:p>
            <a:pPr marL="285750" indent="-285750" algn="l">
              <a:buFont typeface="Arial" panose="020B0604020202020204" pitchFamily="34" charset="0"/>
              <a:buChar char="•"/>
            </a:pPr>
            <a:r>
              <a:rPr lang="en-US"/>
              <a:t>Once </a:t>
            </a:r>
            <a:r>
              <a:rPr lang="en-US" dirty="0"/>
              <a:t>we get through all of all of the letters in our keyword, “JULIUS”, we continue our encipherment by starting again with the ”J” alphabet. </a:t>
            </a:r>
          </a:p>
          <a:p>
            <a:pPr marL="285750" indent="-285750" algn="l">
              <a:buFont typeface="Arial" panose="020B0604020202020204" pitchFamily="34" charset="0"/>
              <a:buChar char="•"/>
            </a:pPr>
            <a:endParaRPr lang="en-US" dirty="0"/>
          </a:p>
        </p:txBody>
      </p:sp>
      <p:pic>
        <p:nvPicPr>
          <p:cNvPr id="1026" name="Picture 2" descr="undefined">
            <a:extLst>
              <a:ext uri="{FF2B5EF4-FFF2-40B4-BE49-F238E27FC236}">
                <a16:creationId xmlns:a16="http://schemas.microsoft.com/office/drawing/2014/main" id="{A444993D-F740-9928-4AD2-8E4812710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28700"/>
            <a:ext cx="4800600"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ight first for A">
            <a:extLst>
              <a:ext uri="{FF2B5EF4-FFF2-40B4-BE49-F238E27FC236}">
                <a16:creationId xmlns:a16="http://schemas.microsoft.com/office/drawing/2014/main" id="{A09FC40A-B102-94C7-FD3F-7DDC44AAF54D}"/>
              </a:ext>
            </a:extLst>
          </p:cNvPr>
          <p:cNvCxnSpPr>
            <a:cxnSpLocks/>
          </p:cNvCxnSpPr>
          <p:nvPr/>
        </p:nvCxnSpPr>
        <p:spPr>
          <a:xfrm>
            <a:off x="6248400" y="2895600"/>
            <a:ext cx="381000" cy="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 name="Down 1 for J">
            <a:extLst>
              <a:ext uri="{FF2B5EF4-FFF2-40B4-BE49-F238E27FC236}">
                <a16:creationId xmlns:a16="http://schemas.microsoft.com/office/drawing/2014/main" id="{28929914-1053-CB25-4C1D-770E3261DB63}"/>
              </a:ext>
            </a:extLst>
          </p:cNvPr>
          <p:cNvCxnSpPr>
            <a:cxnSpLocks/>
          </p:cNvCxnSpPr>
          <p:nvPr/>
        </p:nvCxnSpPr>
        <p:spPr>
          <a:xfrm>
            <a:off x="6248400" y="1219200"/>
            <a:ext cx="0" cy="167640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Down 2 for U">
            <a:extLst>
              <a:ext uri="{FF2B5EF4-FFF2-40B4-BE49-F238E27FC236}">
                <a16:creationId xmlns:a16="http://schemas.microsoft.com/office/drawing/2014/main" id="{EA3353B7-020C-1CE3-E9AC-F70849B6C849}"/>
              </a:ext>
            </a:extLst>
          </p:cNvPr>
          <p:cNvCxnSpPr>
            <a:cxnSpLocks/>
          </p:cNvCxnSpPr>
          <p:nvPr/>
        </p:nvCxnSpPr>
        <p:spPr>
          <a:xfrm>
            <a:off x="6324600" y="1219200"/>
            <a:ext cx="0" cy="365760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Right 2 for T">
            <a:extLst>
              <a:ext uri="{FF2B5EF4-FFF2-40B4-BE49-F238E27FC236}">
                <a16:creationId xmlns:a16="http://schemas.microsoft.com/office/drawing/2014/main" id="{A367574A-B080-1ED0-58C1-8A2CDC1A90C5}"/>
              </a:ext>
            </a:extLst>
          </p:cNvPr>
          <p:cNvCxnSpPr>
            <a:cxnSpLocks/>
          </p:cNvCxnSpPr>
          <p:nvPr/>
        </p:nvCxnSpPr>
        <p:spPr>
          <a:xfrm>
            <a:off x="6629400" y="4842168"/>
            <a:ext cx="3429000" cy="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Down 3 for L">
            <a:extLst>
              <a:ext uri="{FF2B5EF4-FFF2-40B4-BE49-F238E27FC236}">
                <a16:creationId xmlns:a16="http://schemas.microsoft.com/office/drawing/2014/main" id="{A69048A1-310A-FC52-7672-A5809904790C}"/>
              </a:ext>
            </a:extLst>
          </p:cNvPr>
          <p:cNvCxnSpPr>
            <a:cxnSpLocks/>
          </p:cNvCxnSpPr>
          <p:nvPr/>
        </p:nvCxnSpPr>
        <p:spPr>
          <a:xfrm>
            <a:off x="6400800" y="1219200"/>
            <a:ext cx="0" cy="205740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Right 3 for T">
            <a:extLst>
              <a:ext uri="{FF2B5EF4-FFF2-40B4-BE49-F238E27FC236}">
                <a16:creationId xmlns:a16="http://schemas.microsoft.com/office/drawing/2014/main" id="{AE0070FA-5281-D8B5-3829-B17629AC519E}"/>
              </a:ext>
            </a:extLst>
          </p:cNvPr>
          <p:cNvCxnSpPr>
            <a:cxnSpLocks/>
          </p:cNvCxnSpPr>
          <p:nvPr/>
        </p:nvCxnSpPr>
        <p:spPr>
          <a:xfrm>
            <a:off x="6629400" y="3254669"/>
            <a:ext cx="3429000" cy="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Rectangle 4">
            <a:extLst>
              <a:ext uri="{FF2B5EF4-FFF2-40B4-BE49-F238E27FC236}">
                <a16:creationId xmlns:a16="http://schemas.microsoft.com/office/drawing/2014/main" id="{8DF65AA5-7BE4-0587-76E8-F02834EFB0E4}"/>
              </a:ext>
            </a:extLst>
          </p:cNvPr>
          <p:cNvSpPr/>
          <p:nvPr/>
        </p:nvSpPr>
        <p:spPr>
          <a:xfrm>
            <a:off x="6436312" y="2779412"/>
            <a:ext cx="4876789" cy="228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3D5871E8-4D8B-FAD8-7998-FC6BD4FF2C13}"/>
              </a:ext>
            </a:extLst>
          </p:cNvPr>
          <p:cNvSpPr/>
          <p:nvPr/>
        </p:nvSpPr>
        <p:spPr>
          <a:xfrm rot="1844141">
            <a:off x="6729958" y="2004262"/>
            <a:ext cx="381000" cy="6857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4519D31A-31F1-6A3A-43C0-944021751B35}"/>
              </a:ext>
            </a:extLst>
          </p:cNvPr>
          <p:cNvSpPr/>
          <p:nvPr/>
        </p:nvSpPr>
        <p:spPr>
          <a:xfrm rot="1844141">
            <a:off x="7123375" y="4141813"/>
            <a:ext cx="381000" cy="6857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07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27" presetID="6" presetClass="entr" presetSubtype="16" fill="hold"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43" presetID="1" presetClass="entr" presetSubtype="0" fill="hold" nodeType="withEffect">
                                  <p:stCondLst>
                                    <p:cond delay="1500"/>
                                  </p:stCondLst>
                                  <p:childTnLst>
                                    <p:set>
                                      <p:cBhvr>
                                        <p:cTn id="4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childTnLst>
                                </p:cTn>
                              </p:par>
                              <p:par>
                                <p:cTn id="73" presetID="2" presetClass="entr" presetSubtype="3"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2000" fill="hold"/>
                                        <p:tgtEl>
                                          <p:spTgt spid="7"/>
                                        </p:tgtEl>
                                        <p:attrNameLst>
                                          <p:attrName>ppt_x</p:attrName>
                                        </p:attrNameLst>
                                      </p:cBhvr>
                                      <p:tavLst>
                                        <p:tav tm="0">
                                          <p:val>
                                            <p:strVal val="1+#ppt_w/2"/>
                                          </p:val>
                                        </p:tav>
                                        <p:tav tm="100000">
                                          <p:val>
                                            <p:strVal val="#ppt_x"/>
                                          </p:val>
                                        </p:tav>
                                      </p:tavLst>
                                    </p:anim>
                                    <p:anim calcmode="lin" valueType="num">
                                      <p:cBhvr additive="base">
                                        <p:cTn id="76" dur="2000" fill="hold"/>
                                        <p:tgtEl>
                                          <p:spTgt spid="7"/>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childTnLst>
                                </p:cTn>
                              </p:par>
                              <p:par>
                                <p:cTn id="81" presetID="2" presetClass="entr" presetSubtype="3" fill="hold" grpId="0" nodeType="with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additive="base">
                                        <p:cTn id="83" dur="2000" fill="hold"/>
                                        <p:tgtEl>
                                          <p:spTgt spid="9"/>
                                        </p:tgtEl>
                                        <p:attrNameLst>
                                          <p:attrName>ppt_x</p:attrName>
                                        </p:attrNameLst>
                                      </p:cBhvr>
                                      <p:tavLst>
                                        <p:tav tm="0">
                                          <p:val>
                                            <p:strVal val="1+#ppt_w/2"/>
                                          </p:val>
                                        </p:tav>
                                        <p:tav tm="100000">
                                          <p:val>
                                            <p:strVal val="#ppt_x"/>
                                          </p:val>
                                        </p:tav>
                                      </p:tavLst>
                                    </p:anim>
                                    <p:anim calcmode="lin" valueType="num">
                                      <p:cBhvr additive="base">
                                        <p:cTn id="84" dur="2000" fill="hold"/>
                                        <p:tgtEl>
                                          <p:spTgt spid="9"/>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AB813-2417-3596-839C-14BCD932F63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A193A7-D8DF-9A80-E864-4B45A45CC822}"/>
              </a:ext>
            </a:extLst>
          </p:cNvPr>
          <p:cNvSpPr>
            <a:spLocks noGrp="1"/>
          </p:cNvSpPr>
          <p:nvPr>
            <p:ph type="title"/>
          </p:nvPr>
        </p:nvSpPr>
        <p:spPr>
          <a:xfrm>
            <a:off x="1389503" y="112083"/>
            <a:ext cx="9067800" cy="401779"/>
          </a:xfrm>
        </p:spPr>
        <p:txBody>
          <a:bodyPr anchor="b">
            <a:normAutofit fontScale="90000"/>
          </a:bodyPr>
          <a:lstStyle/>
          <a:p>
            <a:r>
              <a:rPr lang="en-US" dirty="0"/>
              <a:t>Exercise: Using tablula recta</a:t>
            </a:r>
          </a:p>
        </p:txBody>
      </p:sp>
      <p:sp>
        <p:nvSpPr>
          <p:cNvPr id="3" name="Content Placeholder 2">
            <a:extLst>
              <a:ext uri="{FF2B5EF4-FFF2-40B4-BE49-F238E27FC236}">
                <a16:creationId xmlns:a16="http://schemas.microsoft.com/office/drawing/2014/main" id="{ACEF7BCC-8A8F-9619-FC59-0DEFCC70C357}"/>
              </a:ext>
            </a:extLst>
          </p:cNvPr>
          <p:cNvSpPr>
            <a:spLocks noGrp="1"/>
          </p:cNvSpPr>
          <p:nvPr>
            <p:ph sz="quarter" idx="13"/>
          </p:nvPr>
        </p:nvSpPr>
        <p:spPr>
          <a:xfrm>
            <a:off x="304800" y="513862"/>
            <a:ext cx="5921719" cy="6019800"/>
          </a:xfrm>
        </p:spPr>
        <p:txBody>
          <a:bodyPr>
            <a:normAutofit lnSpcReduction="10000"/>
          </a:bodyPr>
          <a:lstStyle/>
          <a:p>
            <a:pPr algn="l"/>
            <a:r>
              <a:rPr lang="en-US" sz="1200" dirty="0"/>
              <a:t>Using the tabula recta, encipher “</a:t>
            </a:r>
            <a:r>
              <a:rPr lang="en-US" sz="1200" b="1" dirty="0">
                <a:solidFill>
                  <a:srgbClr val="C00000"/>
                </a:solidFill>
              </a:rPr>
              <a:t>Viva Las Vegas</a:t>
            </a:r>
            <a:r>
              <a:rPr lang="en-US" sz="1200" dirty="0"/>
              <a:t>” using the Keyword </a:t>
            </a:r>
            <a:r>
              <a:rPr lang="en-US" sz="1600" b="1" dirty="0">
                <a:highlight>
                  <a:srgbClr val="FFFF00"/>
                </a:highlight>
                <a:latin typeface="Courier New" panose="02070309020205020404" pitchFamily="49" charset="0"/>
                <a:cs typeface="Courier New" panose="02070309020205020404" pitchFamily="49" charset="0"/>
              </a:rPr>
              <a:t>ELVIS</a:t>
            </a:r>
            <a:r>
              <a:rPr lang="en-US" sz="1200" dirty="0"/>
              <a:t>.</a:t>
            </a:r>
          </a:p>
          <a:p>
            <a:pPr algn="l"/>
            <a:endParaRPr lang="en-US" sz="1200" dirty="0"/>
          </a:p>
          <a:p>
            <a:pPr algn="l"/>
            <a:r>
              <a:rPr lang="en-US" sz="1200" b="1" dirty="0"/>
              <a:t>Answer: </a:t>
            </a:r>
          </a:p>
          <a:p>
            <a:pPr marL="285750" indent="-285750" algn="l">
              <a:buFont typeface="Arial" panose="020B0604020202020204" pitchFamily="34" charset="0"/>
              <a:buChar char="•"/>
            </a:pPr>
            <a:r>
              <a:rPr lang="en-US" sz="1100" dirty="0">
                <a:solidFill>
                  <a:srgbClr val="C00000"/>
                </a:solidFill>
              </a:rPr>
              <a:t>V</a:t>
            </a:r>
            <a:r>
              <a:rPr lang="en-US" sz="1100" dirty="0"/>
              <a:t>:	Use row “</a:t>
            </a:r>
            <a:r>
              <a:rPr lang="en-US" sz="1100" dirty="0">
                <a:highlight>
                  <a:srgbClr val="FFFF00"/>
                </a:highlight>
              </a:rPr>
              <a:t>E</a:t>
            </a:r>
            <a:r>
              <a:rPr lang="en-US" sz="1100" dirty="0"/>
              <a:t>” to encode V 	</a:t>
            </a:r>
            <a:r>
              <a:rPr lang="en-US" sz="1100" dirty="0">
                <a:sym typeface="Wingdings" panose="05000000000000000000" pitchFamily="2" charset="2"/>
              </a:rPr>
              <a:t> Z</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I</a:t>
            </a:r>
            <a:r>
              <a:rPr lang="en-US" sz="1100" dirty="0">
                <a:sym typeface="Wingdings" panose="05000000000000000000" pitchFamily="2" charset="2"/>
              </a:rPr>
              <a:t>:	</a:t>
            </a:r>
            <a:r>
              <a:rPr lang="en-US" sz="1100" dirty="0"/>
              <a:t>Use row “</a:t>
            </a:r>
            <a:r>
              <a:rPr lang="en-US" sz="1100" dirty="0">
                <a:highlight>
                  <a:srgbClr val="FFFF00"/>
                </a:highlight>
              </a:rPr>
              <a:t>L</a:t>
            </a:r>
            <a:r>
              <a:rPr lang="en-US" sz="1100" dirty="0"/>
              <a:t>” to encode I 	</a:t>
            </a:r>
            <a:r>
              <a:rPr lang="en-US" sz="1100" dirty="0">
                <a:sym typeface="Wingdings" panose="05000000000000000000" pitchFamily="2" charset="2"/>
              </a:rPr>
              <a:t> T</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V</a:t>
            </a:r>
            <a:r>
              <a:rPr lang="en-US" sz="1100" dirty="0">
                <a:sym typeface="Wingdings" panose="05000000000000000000" pitchFamily="2" charset="2"/>
              </a:rPr>
              <a:t>:	</a:t>
            </a:r>
            <a:r>
              <a:rPr lang="en-US" sz="1100" dirty="0"/>
              <a:t>Use row “</a:t>
            </a:r>
            <a:r>
              <a:rPr lang="en-US" sz="1100" dirty="0">
                <a:highlight>
                  <a:srgbClr val="FFFF00"/>
                </a:highlight>
              </a:rPr>
              <a:t>V</a:t>
            </a:r>
            <a:r>
              <a:rPr lang="en-US" sz="1100" dirty="0"/>
              <a:t>” to encode V 	</a:t>
            </a:r>
            <a:r>
              <a:rPr lang="en-US" sz="1100" dirty="0">
                <a:sym typeface="Wingdings" panose="05000000000000000000" pitchFamily="2" charset="2"/>
              </a:rPr>
              <a:t> Q</a:t>
            </a:r>
          </a:p>
          <a:p>
            <a:pPr marL="514350" lvl="1" indent="-285750" algn="l">
              <a:buFont typeface="Arial" panose="020B0604020202020204" pitchFamily="34" charset="0"/>
              <a:buChar char="•"/>
            </a:pPr>
            <a:r>
              <a:rPr lang="en-US" sz="900" i="1" dirty="0">
                <a:sym typeface="Wingdings" panose="05000000000000000000" pitchFamily="2" charset="2"/>
              </a:rPr>
              <a:t>NOTE: How this second V of our plaintext </a:t>
            </a:r>
            <a:r>
              <a:rPr lang="en-US" sz="900" i="1">
                <a:sym typeface="Wingdings" panose="05000000000000000000" pitchFamily="2" charset="2"/>
              </a:rPr>
              <a:t>is enciphered by </a:t>
            </a:r>
            <a:r>
              <a:rPr lang="en-US" sz="900" i="1" dirty="0">
                <a:sym typeface="Wingdings" panose="05000000000000000000" pitchFamily="2" charset="2"/>
              </a:rPr>
              <a:t>a different letter than the first V. </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A</a:t>
            </a:r>
            <a:r>
              <a:rPr lang="en-US" sz="1100" dirty="0">
                <a:sym typeface="Wingdings" panose="05000000000000000000" pitchFamily="2" charset="2"/>
              </a:rPr>
              <a:t>:	</a:t>
            </a:r>
            <a:r>
              <a:rPr lang="en-US" sz="1100" dirty="0"/>
              <a:t>Use row “</a:t>
            </a:r>
            <a:r>
              <a:rPr lang="en-US" sz="1100" dirty="0">
                <a:highlight>
                  <a:srgbClr val="FFFF00"/>
                </a:highlight>
              </a:rPr>
              <a:t>I</a:t>
            </a:r>
            <a:r>
              <a:rPr lang="en-US" sz="1100" dirty="0"/>
              <a:t>” to encode A 	</a:t>
            </a:r>
            <a:r>
              <a:rPr lang="en-US" sz="1100" dirty="0">
                <a:sym typeface="Wingdings" panose="05000000000000000000" pitchFamily="2" charset="2"/>
              </a:rPr>
              <a:t> I</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L</a:t>
            </a:r>
            <a:r>
              <a:rPr lang="en-US" sz="1100" dirty="0">
                <a:sym typeface="Wingdings" panose="05000000000000000000" pitchFamily="2" charset="2"/>
              </a:rPr>
              <a:t>:	</a:t>
            </a:r>
            <a:r>
              <a:rPr lang="en-US" sz="1100" dirty="0"/>
              <a:t>Use row “</a:t>
            </a:r>
            <a:r>
              <a:rPr lang="en-US" sz="1100" dirty="0">
                <a:highlight>
                  <a:srgbClr val="FFFF00"/>
                </a:highlight>
              </a:rPr>
              <a:t>S</a:t>
            </a:r>
            <a:r>
              <a:rPr lang="en-US" sz="1100" dirty="0"/>
              <a:t>” to encode L. 	</a:t>
            </a:r>
            <a:r>
              <a:rPr lang="en-US" sz="1100" dirty="0">
                <a:sym typeface="Wingdings" panose="05000000000000000000" pitchFamily="2" charset="2"/>
              </a:rPr>
              <a:t> D</a:t>
            </a:r>
          </a:p>
          <a:p>
            <a:pPr algn="l"/>
            <a:endParaRPr lang="en-US" sz="1100" dirty="0">
              <a:sym typeface="Wingdings" panose="05000000000000000000" pitchFamily="2" charset="2"/>
            </a:endParaRPr>
          </a:p>
          <a:p>
            <a:pPr algn="l"/>
            <a:r>
              <a:rPr lang="en-US" sz="1100" dirty="0">
                <a:sym typeface="Wingdings" panose="05000000000000000000" pitchFamily="2" charset="2"/>
              </a:rPr>
              <a:t>We must now restart our keyword:</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A</a:t>
            </a:r>
            <a:r>
              <a:rPr lang="en-US" sz="1100" dirty="0">
                <a:sym typeface="Wingdings" panose="05000000000000000000" pitchFamily="2" charset="2"/>
              </a:rPr>
              <a:t>:	</a:t>
            </a:r>
            <a:r>
              <a:rPr lang="en-US" sz="1100" dirty="0"/>
              <a:t>Use row “</a:t>
            </a:r>
            <a:r>
              <a:rPr lang="en-US" sz="1100" dirty="0">
                <a:highlight>
                  <a:srgbClr val="FFFF00"/>
                </a:highlight>
              </a:rPr>
              <a:t>E</a:t>
            </a:r>
            <a:r>
              <a:rPr lang="en-US" sz="1100" dirty="0"/>
              <a:t>” to encode A 	</a:t>
            </a:r>
            <a:r>
              <a:rPr lang="en-US" sz="1100" dirty="0">
                <a:sym typeface="Wingdings" panose="05000000000000000000" pitchFamily="2" charset="2"/>
              </a:rPr>
              <a:t> E</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S</a:t>
            </a:r>
            <a:r>
              <a:rPr lang="en-US" sz="1100" dirty="0">
                <a:sym typeface="Wingdings" panose="05000000000000000000" pitchFamily="2" charset="2"/>
              </a:rPr>
              <a:t>:	</a:t>
            </a:r>
            <a:r>
              <a:rPr lang="en-US" sz="1100" dirty="0"/>
              <a:t>Use row “</a:t>
            </a:r>
            <a:r>
              <a:rPr lang="en-US" sz="1100" dirty="0">
                <a:highlight>
                  <a:srgbClr val="FFFF00"/>
                </a:highlight>
              </a:rPr>
              <a:t>L</a:t>
            </a:r>
            <a:r>
              <a:rPr lang="en-US" sz="1100" dirty="0"/>
              <a:t>” to encode S 	</a:t>
            </a:r>
            <a:r>
              <a:rPr lang="en-US" sz="1100" dirty="0">
                <a:sym typeface="Wingdings" panose="05000000000000000000" pitchFamily="2" charset="2"/>
              </a:rPr>
              <a:t> D</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V</a:t>
            </a:r>
            <a:r>
              <a:rPr lang="en-US" sz="1100" dirty="0">
                <a:sym typeface="Wingdings" panose="05000000000000000000" pitchFamily="2" charset="2"/>
              </a:rPr>
              <a:t>:	</a:t>
            </a:r>
            <a:r>
              <a:rPr lang="en-US" sz="1100" dirty="0"/>
              <a:t>Use row “</a:t>
            </a:r>
            <a:r>
              <a:rPr lang="en-US" sz="1100" dirty="0">
                <a:highlight>
                  <a:srgbClr val="FFFF00"/>
                </a:highlight>
              </a:rPr>
              <a:t>V</a:t>
            </a:r>
            <a:r>
              <a:rPr lang="en-US" sz="1100" dirty="0"/>
              <a:t>” to encode V 	</a:t>
            </a:r>
            <a:r>
              <a:rPr lang="en-US" sz="1100" dirty="0">
                <a:sym typeface="Wingdings" panose="05000000000000000000" pitchFamily="2" charset="2"/>
              </a:rPr>
              <a:t> Q</a:t>
            </a:r>
          </a:p>
          <a:p>
            <a:pPr marL="514350" lvl="1" indent="-285750" algn="l">
              <a:buFont typeface="Arial" panose="020B0604020202020204" pitchFamily="34" charset="0"/>
              <a:buChar char="•"/>
            </a:pPr>
            <a:r>
              <a:rPr lang="en-US" sz="900" dirty="0">
                <a:sym typeface="Wingdings" panose="05000000000000000000" pitchFamily="2" charset="2"/>
              </a:rPr>
              <a:t>True, we used the “V” alphabet to encode the same plaintext letter earlier, but that is just a coincidence. </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E</a:t>
            </a:r>
            <a:r>
              <a:rPr lang="en-US" sz="1100" dirty="0">
                <a:sym typeface="Wingdings" panose="05000000000000000000" pitchFamily="2" charset="2"/>
              </a:rPr>
              <a:t>:	</a:t>
            </a:r>
            <a:r>
              <a:rPr lang="en-US" sz="1100" dirty="0"/>
              <a:t>Use row “</a:t>
            </a:r>
            <a:r>
              <a:rPr lang="en-US" sz="1100" dirty="0">
                <a:highlight>
                  <a:srgbClr val="FFFF00"/>
                </a:highlight>
              </a:rPr>
              <a:t>I</a:t>
            </a:r>
            <a:r>
              <a:rPr lang="en-US" sz="1100" dirty="0"/>
              <a:t>” to encode E 	</a:t>
            </a:r>
            <a:r>
              <a:rPr lang="en-US" sz="1100" dirty="0">
                <a:sym typeface="Wingdings" panose="05000000000000000000" pitchFamily="2" charset="2"/>
              </a:rPr>
              <a:t> M</a:t>
            </a:r>
          </a:p>
          <a:p>
            <a:pPr marL="285750" indent="-285750" algn="l">
              <a:buFont typeface="Arial" panose="020B0604020202020204" pitchFamily="34" charset="0"/>
              <a:buChar char="•"/>
            </a:pPr>
            <a:r>
              <a:rPr lang="en-US" sz="1100" dirty="0">
                <a:solidFill>
                  <a:srgbClr val="C00000"/>
                </a:solidFill>
                <a:sym typeface="Wingdings" panose="05000000000000000000" pitchFamily="2" charset="2"/>
              </a:rPr>
              <a:t>G</a:t>
            </a:r>
            <a:r>
              <a:rPr lang="en-US" sz="1100" dirty="0">
                <a:sym typeface="Wingdings" panose="05000000000000000000" pitchFamily="2" charset="2"/>
              </a:rPr>
              <a:t>:	</a:t>
            </a:r>
            <a:r>
              <a:rPr lang="en-US" sz="1100" dirty="0"/>
              <a:t>Use row “</a:t>
            </a:r>
            <a:r>
              <a:rPr lang="en-US" sz="1100" dirty="0">
                <a:highlight>
                  <a:srgbClr val="FFFF00"/>
                </a:highlight>
              </a:rPr>
              <a:t>S</a:t>
            </a:r>
            <a:r>
              <a:rPr lang="en-US" sz="1100" dirty="0"/>
              <a:t>” to encode G 	</a:t>
            </a:r>
            <a:r>
              <a:rPr lang="en-US" sz="1100" dirty="0">
                <a:sym typeface="Wingdings" panose="05000000000000000000" pitchFamily="2" charset="2"/>
              </a:rPr>
              <a:t> Y</a:t>
            </a:r>
          </a:p>
          <a:p>
            <a:pPr marL="285750" indent="-285750" algn="l">
              <a:buFont typeface="Arial" panose="020B0604020202020204" pitchFamily="34" charset="0"/>
              <a:buChar char="•"/>
            </a:pPr>
            <a:r>
              <a:rPr lang="en-US" sz="1100" dirty="0">
                <a:sym typeface="Wingdings" panose="05000000000000000000" pitchFamily="2" charset="2"/>
              </a:rPr>
              <a:t> </a:t>
            </a:r>
            <a:r>
              <a:rPr lang="en-US" sz="1100" dirty="0">
                <a:solidFill>
                  <a:srgbClr val="C00000"/>
                </a:solidFill>
                <a:sym typeface="Wingdings" panose="05000000000000000000" pitchFamily="2" charset="2"/>
              </a:rPr>
              <a:t>A</a:t>
            </a:r>
            <a:r>
              <a:rPr lang="en-US" sz="1100" dirty="0">
                <a:sym typeface="Wingdings" panose="05000000000000000000" pitchFamily="2" charset="2"/>
              </a:rPr>
              <a:t>:	</a:t>
            </a:r>
            <a:r>
              <a:rPr lang="en-US" sz="1100" dirty="0"/>
              <a:t>Use row “</a:t>
            </a:r>
            <a:r>
              <a:rPr lang="en-US" sz="1100" dirty="0">
                <a:highlight>
                  <a:srgbClr val="FFFF00"/>
                </a:highlight>
              </a:rPr>
              <a:t>E</a:t>
            </a:r>
            <a:r>
              <a:rPr lang="en-US" sz="1100" dirty="0"/>
              <a:t>” to encode A 	</a:t>
            </a:r>
            <a:r>
              <a:rPr lang="en-US" sz="1100" dirty="0">
                <a:sym typeface="Wingdings" panose="05000000000000000000" pitchFamily="2" charset="2"/>
              </a:rPr>
              <a:t> E</a:t>
            </a:r>
          </a:p>
          <a:p>
            <a:pPr marL="285750" indent="-285750" algn="l">
              <a:buFont typeface="Arial" panose="020B0604020202020204" pitchFamily="34" charset="0"/>
              <a:buChar char="•"/>
            </a:pPr>
            <a:r>
              <a:rPr lang="en-US" sz="1100" dirty="0">
                <a:solidFill>
                  <a:srgbClr val="C00000"/>
                </a:solidFill>
              </a:rPr>
              <a:t>S</a:t>
            </a:r>
            <a:r>
              <a:rPr lang="en-US" sz="1100" dirty="0"/>
              <a:t>:	Use row “</a:t>
            </a:r>
            <a:r>
              <a:rPr lang="en-US" sz="1100" dirty="0">
                <a:highlight>
                  <a:srgbClr val="FFFF00"/>
                </a:highlight>
              </a:rPr>
              <a:t>L</a:t>
            </a:r>
            <a:r>
              <a:rPr lang="en-US" sz="1100" dirty="0"/>
              <a:t>” to encode S 	</a:t>
            </a:r>
            <a:r>
              <a:rPr lang="en-US" sz="1100" dirty="0">
                <a:sym typeface="Wingdings" panose="05000000000000000000" pitchFamily="2" charset="2"/>
              </a:rPr>
              <a:t> D</a:t>
            </a:r>
          </a:p>
          <a:p>
            <a:pPr marL="285750" indent="-285750" algn="l">
              <a:buFont typeface="Arial" panose="020B0604020202020204" pitchFamily="34" charset="0"/>
              <a:buChar char="•"/>
            </a:pPr>
            <a:endParaRPr lang="en-US" dirty="0"/>
          </a:p>
        </p:txBody>
      </p:sp>
      <p:pic>
        <p:nvPicPr>
          <p:cNvPr id="2" name="Picture 2" descr="undefined">
            <a:extLst>
              <a:ext uri="{FF2B5EF4-FFF2-40B4-BE49-F238E27FC236}">
                <a16:creationId xmlns:a16="http://schemas.microsoft.com/office/drawing/2014/main" id="{9AEAEDC3-6E27-4A82-29D4-6012C8356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028700"/>
            <a:ext cx="4800600"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FD1BA7F8-5F67-DB3E-1875-4F076FEC453A}"/>
              </a:ext>
            </a:extLst>
          </p:cNvPr>
          <p:cNvSpPr/>
          <p:nvPr/>
        </p:nvSpPr>
        <p:spPr>
          <a:xfrm rot="1844141">
            <a:off x="10517011" y="1295029"/>
            <a:ext cx="381000" cy="6857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7C200C9F-85F4-C920-CF5D-E537E74ED676}"/>
              </a:ext>
            </a:extLst>
          </p:cNvPr>
          <p:cNvSpPr/>
          <p:nvPr/>
        </p:nvSpPr>
        <p:spPr>
          <a:xfrm rot="1844141">
            <a:off x="8188701" y="2510528"/>
            <a:ext cx="381000" cy="6857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20C2DFA1-3726-BFC2-ACFA-1EFD50F31442}"/>
              </a:ext>
            </a:extLst>
          </p:cNvPr>
          <p:cNvSpPr/>
          <p:nvPr/>
        </p:nvSpPr>
        <p:spPr>
          <a:xfrm rot="1844141">
            <a:off x="10497631" y="4343040"/>
            <a:ext cx="381000" cy="685792"/>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812192-BCE2-6679-D6BF-214AEDC272C3}"/>
              </a:ext>
            </a:extLst>
          </p:cNvPr>
          <p:cNvSpPr txBox="1"/>
          <p:nvPr/>
        </p:nvSpPr>
        <p:spPr>
          <a:xfrm>
            <a:off x="4114800" y="6248400"/>
            <a:ext cx="3283880" cy="369332"/>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US" sz="1400" b="1"/>
              <a:t>Answer</a:t>
            </a:r>
            <a:r>
              <a:rPr lang="en-US" sz="1400"/>
              <a:t>: </a:t>
            </a:r>
            <a:r>
              <a:rPr lang="en-US" b="1">
                <a:latin typeface="Courier New" panose="02070309020205020404" pitchFamily="49" charset="0"/>
                <a:cs typeface="Courier New" panose="02070309020205020404" pitchFamily="49" charset="0"/>
              </a:rPr>
              <a:t>ZTQI DEDQ MYED</a:t>
            </a:r>
            <a:endParaRPr lang="en-US" sz="1400" b="1">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1797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2" presetClass="entr" presetSubtype="3"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2000" fill="hold"/>
                                        <p:tgtEl>
                                          <p:spTgt spid="5"/>
                                        </p:tgtEl>
                                        <p:attrNameLst>
                                          <p:attrName>ppt_x</p:attrName>
                                        </p:attrNameLst>
                                      </p:cBhvr>
                                      <p:tavLst>
                                        <p:tav tm="0">
                                          <p:val>
                                            <p:strVal val="1+#ppt_w/2"/>
                                          </p:val>
                                        </p:tav>
                                        <p:tav tm="100000">
                                          <p:val>
                                            <p:strVal val="#ppt_x"/>
                                          </p:val>
                                        </p:tav>
                                      </p:tavLst>
                                    </p:anim>
                                    <p:anim calcmode="lin" valueType="num">
                                      <p:cBhvr additive="base">
                                        <p:cTn id="10" dur="2000" fill="hold"/>
                                        <p:tgtEl>
                                          <p:spTgt spid="5"/>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2" presetClass="entr" presetSubtype="3"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1+#ppt_w/2"/>
                                          </p:val>
                                        </p:tav>
                                        <p:tav tm="100000">
                                          <p:val>
                                            <p:strVal val="#ppt_x"/>
                                          </p:val>
                                        </p:tav>
                                      </p:tavLst>
                                    </p:anim>
                                    <p:anim calcmode="lin" valueType="num">
                                      <p:cBhvr additive="base">
                                        <p:cTn id="18" dur="2000" fill="hold"/>
                                        <p:tgtEl>
                                          <p:spTgt spid="6"/>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2" presetClass="entr" presetSubtype="3"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2000" fill="hold"/>
                                        <p:tgtEl>
                                          <p:spTgt spid="7"/>
                                        </p:tgtEl>
                                        <p:attrNameLst>
                                          <p:attrName>ppt_x</p:attrName>
                                        </p:attrNameLst>
                                      </p:cBhvr>
                                      <p:tavLst>
                                        <p:tav tm="0">
                                          <p:val>
                                            <p:strVal val="1+#ppt_w/2"/>
                                          </p:val>
                                        </p:tav>
                                        <p:tav tm="100000">
                                          <p:val>
                                            <p:strVal val="#ppt_x"/>
                                          </p:val>
                                        </p:tav>
                                      </p:tavLst>
                                    </p:anim>
                                    <p:anim calcmode="lin" valueType="num">
                                      <p:cBhvr additive="base">
                                        <p:cTn id="26" dur="2000" fill="hold"/>
                                        <p:tgtEl>
                                          <p:spTgt spid="7"/>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Shoji">
  <a:themeElements>
    <a:clrScheme name="Shoji">
      <a:dk1>
        <a:srgbClr val="131313"/>
      </a:dk1>
      <a:lt1>
        <a:sysClr val="window" lastClr="FFFFFF"/>
      </a:lt1>
      <a:dk2>
        <a:srgbClr val="1D3433"/>
      </a:dk2>
      <a:lt2>
        <a:srgbClr val="F3F2ED"/>
      </a:lt2>
      <a:accent1>
        <a:srgbClr val="7C5C3E"/>
      </a:accent1>
      <a:accent2>
        <a:srgbClr val="B8A189"/>
      </a:accent2>
      <a:accent3>
        <a:srgbClr val="A1A696"/>
      </a:accent3>
      <a:accent4>
        <a:srgbClr val="566868"/>
      </a:accent4>
      <a:accent5>
        <a:srgbClr val="786F50"/>
      </a:accent5>
      <a:accent6>
        <a:srgbClr val="A9A375"/>
      </a:accent6>
      <a:hlink>
        <a:srgbClr val="B1785F"/>
      </a:hlink>
      <a:folHlink>
        <a:srgbClr val="6C7F7F"/>
      </a:folHlink>
    </a:clrScheme>
    <a:fontScheme name="Custom 35">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oji" id="{EBD40D9C-CA72-493B-87C2-C0EB162C667E}" vid="{D0940FF3-4015-4C8A-9B90-9961EFA3BC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DDCC98D-8A5B-4177-9C60-D4A9C8723F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D41049-A82A-4B5B-8ABC-9F045EF9F078}">
  <ds:schemaRefs>
    <ds:schemaRef ds:uri="http://schemas.microsoft.com/sharepoint/v3/contenttype/forms"/>
  </ds:schemaRefs>
</ds:datastoreItem>
</file>

<file path=customXml/itemProps3.xml><?xml version="1.0" encoding="utf-8"?>
<ds:datastoreItem xmlns:ds="http://schemas.openxmlformats.org/officeDocument/2006/customXml" ds:itemID="{0070BEB4-FB24-4E84-B3BB-971EAA4E97D2}">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List>
</file>

<file path=docProps/app.xml><?xml version="1.0" encoding="utf-8"?>
<Properties xmlns="http://schemas.openxmlformats.org/officeDocument/2006/extended-properties" xmlns:vt="http://schemas.openxmlformats.org/officeDocument/2006/docPropsVTypes">
  <Template/>
  <TotalTime>6085</TotalTime>
  <Words>8583</Words>
  <Application>Microsoft Office PowerPoint</Application>
  <PresentationFormat>Widescreen</PresentationFormat>
  <Paragraphs>1279</Paragraphs>
  <Slides>51</Slides>
  <Notes>18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51</vt:i4>
      </vt:variant>
    </vt:vector>
  </HeadingPairs>
  <TitlesOfParts>
    <vt:vector size="62" baseType="lpstr">
      <vt:lpstr>Aptos Light</vt:lpstr>
      <vt:lpstr>Aptos Narrow</vt:lpstr>
      <vt:lpstr>Arial</vt:lpstr>
      <vt:lpstr>Calibri</vt:lpstr>
      <vt:lpstr>Courier New</vt:lpstr>
      <vt:lpstr>Neue Haas Grotesk Text Pro</vt:lpstr>
      <vt:lpstr>Symbol</vt:lpstr>
      <vt:lpstr>Walbaum Display</vt:lpstr>
      <vt:lpstr>Wingdings</vt:lpstr>
      <vt:lpstr>Shoji</vt:lpstr>
      <vt:lpstr>Office Theme</vt:lpstr>
      <vt:lpstr>Introduction to Cryptology IT-233     Yosef Mendelsohn </vt:lpstr>
      <vt:lpstr>Lecture objectives</vt:lpstr>
      <vt:lpstr>overview</vt:lpstr>
      <vt:lpstr>NTS: Introduction to Vigenère Cipher</vt:lpstr>
      <vt:lpstr>Frequency distribution of English language letters</vt:lpstr>
      <vt:lpstr>Introduction to Vigenère Cipher</vt:lpstr>
      <vt:lpstr>Encoding &amp; Decoding Vigenere Using Tabula Recta</vt:lpstr>
      <vt:lpstr>Using a keyword with the Tabula recta</vt:lpstr>
      <vt:lpstr>Exercise: Using tablula recta</vt:lpstr>
      <vt:lpstr>Historical Development</vt:lpstr>
      <vt:lpstr>What’s in a Name?</vt:lpstr>
      <vt:lpstr>Casanova and Vigenère…</vt:lpstr>
      <vt:lpstr>Cryptanalysis Techniques</vt:lpstr>
      <vt:lpstr>Vigenère Cipher: Cryptanalysis</vt:lpstr>
      <vt:lpstr>Index of Coincidence (“IC”)</vt:lpstr>
      <vt:lpstr>Index of coincidence: What does it tell us?</vt:lpstr>
      <vt:lpstr>Index of Coincidence: Interpretation</vt:lpstr>
      <vt:lpstr>IC Can sometimes be used to distinguish between languages</vt:lpstr>
      <vt:lpstr>IC formula for estimating key word length</vt:lpstr>
      <vt:lpstr>Kasiski test for estimating key word length</vt:lpstr>
      <vt:lpstr>Example: Kasiski test</vt:lpstr>
      <vt:lpstr>Example: Cryptanalysis of a Vigenere ciphertext</vt:lpstr>
      <vt:lpstr>Example: Cryptanalysis of a Vigenere Ciphertext  (Bauer p. 70-73)</vt:lpstr>
      <vt:lpstr>Deciphering:    Key =  IMMORTAL</vt:lpstr>
      <vt:lpstr>Example: Cryptanalysis of a Vigenere ciphertext</vt:lpstr>
      <vt:lpstr>Real-world use of the Vigenère Cipher</vt:lpstr>
      <vt:lpstr>Review: Kasiski Test and Index of Coincidence</vt:lpstr>
      <vt:lpstr>Full Vigenère</vt:lpstr>
      <vt:lpstr>Reminder: Encoding &amp; Decoding Vigenere Using Tabula Recta</vt:lpstr>
      <vt:lpstr>Full Vigenère: Autokey</vt:lpstr>
      <vt:lpstr>It had a great run!</vt:lpstr>
      <vt:lpstr>Let’s Take Stock</vt:lpstr>
      <vt:lpstr>Running Key Cipher</vt:lpstr>
      <vt:lpstr>Running Key Cipher:  Kinda secure, but not quite…</vt:lpstr>
      <vt:lpstr>Example: Breaking a Running Cipher Bauer 2.6 (p. 82)</vt:lpstr>
      <vt:lpstr>Running Cipher Can Be Broken</vt:lpstr>
      <vt:lpstr>The one-time pad  (aka vernam cipher)</vt:lpstr>
      <vt:lpstr>Any New Ideas?</vt:lpstr>
      <vt:lpstr>The One-Time Pad: Intro</vt:lpstr>
      <vt:lpstr>One-Time Pad: Real-World Uses</vt:lpstr>
      <vt:lpstr>The One-Time Pad: Intro</vt:lpstr>
      <vt:lpstr>The “Hot Line” </vt:lpstr>
      <vt:lpstr>“Hot Line” Process</vt:lpstr>
      <vt:lpstr>“Hot Line” Example: Six-Day War</vt:lpstr>
      <vt:lpstr>One-Time Pad: Downsides?</vt:lpstr>
      <vt:lpstr>One-Time Pad: Need to carry the key!</vt:lpstr>
      <vt:lpstr>Why Am I Seeing Numbers?</vt:lpstr>
      <vt:lpstr>Randomness</vt:lpstr>
      <vt:lpstr>One Time Pads: What if you break the rules??</vt:lpstr>
      <vt:lpstr>One Time Pads: What if you break the rules??</vt:lpstr>
      <vt:lpstr>A Lesson to Cryptographers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Mendelsohn</dc:creator>
  <cp:lastModifiedBy>Yosef Mendelsohn</cp:lastModifiedBy>
  <cp:revision>595</cp:revision>
  <dcterms:created xsi:type="dcterms:W3CDTF">2025-08-04T19:19:33Z</dcterms:created>
  <dcterms:modified xsi:type="dcterms:W3CDTF">2025-12-20T02:00:31Z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