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58"/>
  </p:notesMasterIdLst>
  <p:sldIdLst>
    <p:sldId id="2608" r:id="rId6"/>
    <p:sldId id="2633" r:id="rId7"/>
    <p:sldId id="2646" r:id="rId8"/>
    <p:sldId id="2562" r:id="rId9"/>
    <p:sldId id="2609" r:id="rId10"/>
    <p:sldId id="2563" r:id="rId11"/>
    <p:sldId id="2564" r:id="rId12"/>
    <p:sldId id="2565" r:id="rId13"/>
    <p:sldId id="2566" r:id="rId14"/>
    <p:sldId id="2567" r:id="rId15"/>
    <p:sldId id="2611" r:id="rId16"/>
    <p:sldId id="2621" r:id="rId17"/>
    <p:sldId id="2612" r:id="rId18"/>
    <p:sldId id="2613" r:id="rId19"/>
    <p:sldId id="2624" r:id="rId20"/>
    <p:sldId id="2638" r:id="rId21"/>
    <p:sldId id="2627" r:id="rId22"/>
    <p:sldId id="2641" r:id="rId23"/>
    <p:sldId id="2642" r:id="rId24"/>
    <p:sldId id="2632" r:id="rId25"/>
    <p:sldId id="2640" r:id="rId26"/>
    <p:sldId id="2639" r:id="rId27"/>
    <p:sldId id="2574" r:id="rId28"/>
    <p:sldId id="2576" r:id="rId29"/>
    <p:sldId id="2577" r:id="rId30"/>
    <p:sldId id="2578" r:id="rId31"/>
    <p:sldId id="2579" r:id="rId32"/>
    <p:sldId id="2582" r:id="rId33"/>
    <p:sldId id="2581" r:id="rId34"/>
    <p:sldId id="2644" r:id="rId35"/>
    <p:sldId id="2645" r:id="rId36"/>
    <p:sldId id="2660" r:id="rId37"/>
    <p:sldId id="2656" r:id="rId38"/>
    <p:sldId id="256" r:id="rId39"/>
    <p:sldId id="258" r:id="rId40"/>
    <p:sldId id="2659" r:id="rId41"/>
    <p:sldId id="2647" r:id="rId42"/>
    <p:sldId id="264" r:id="rId43"/>
    <p:sldId id="2650" r:id="rId44"/>
    <p:sldId id="2658" r:id="rId45"/>
    <p:sldId id="259" r:id="rId46"/>
    <p:sldId id="2661" r:id="rId47"/>
    <p:sldId id="2649" r:id="rId48"/>
    <p:sldId id="2655" r:id="rId49"/>
    <p:sldId id="261" r:id="rId50"/>
    <p:sldId id="2657" r:id="rId51"/>
    <p:sldId id="262" r:id="rId52"/>
    <p:sldId id="268" r:id="rId53"/>
    <p:sldId id="2652" r:id="rId54"/>
    <p:sldId id="2653" r:id="rId55"/>
    <p:sldId id="2654" r:id="rId56"/>
    <p:sldId id="264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9EE2F8-683C-46A3-A33E-EFA8B569BAA1}">
          <p14:sldIdLst>
            <p14:sldId id="2608"/>
            <p14:sldId id="2633"/>
          </p14:sldIdLst>
        </p14:section>
        <p14:section name="Summary Section" id="{8647D8E2-C9A7-4C22-BDD1-47341B6EC69A}">
          <p14:sldIdLst>
            <p14:sldId id="2646"/>
          </p14:sldIdLst>
        </p14:section>
        <p14:section name="Introduction to Cryptology" id="{5A6EF0F8-9B5A-4C31-8F3D-4D367BBBDB5C}">
          <p14:sldIdLst>
            <p14:sldId id="2562"/>
            <p14:sldId id="2609"/>
            <p14:sldId id="2563"/>
            <p14:sldId id="2564"/>
            <p14:sldId id="2565"/>
            <p14:sldId id="2566"/>
            <p14:sldId id="2567"/>
          </p14:sldIdLst>
        </p14:section>
        <p14:section name="Symmetric Cryptography" id="{00F77056-57EB-4A7D-BA6E-77D4C31ACB6D}">
          <p14:sldIdLst>
            <p14:sldId id="2611"/>
            <p14:sldId id="2621"/>
            <p14:sldId id="2612"/>
            <p14:sldId id="2613"/>
            <p14:sldId id="2624"/>
          </p14:sldIdLst>
        </p14:section>
        <p14:section name="Our first cipher: Shift Cipher" id="{44060C08-6EF5-45C2-980C-A8BC6471E6CA}">
          <p14:sldIdLst>
            <p14:sldId id="2638"/>
            <p14:sldId id="2627"/>
            <p14:sldId id="2641"/>
            <p14:sldId id="2642"/>
            <p14:sldId id="2632"/>
            <p14:sldId id="2640"/>
            <p14:sldId id="2639"/>
          </p14:sldIdLst>
        </p14:section>
        <p14:section name="Cryptanalysis" id="{4B10F14C-1F46-4C31-8C31-9A629726F1E1}">
          <p14:sldIdLst>
            <p14:sldId id="2574"/>
            <p14:sldId id="2576"/>
            <p14:sldId id="2577"/>
            <p14:sldId id="2578"/>
            <p14:sldId id="2579"/>
            <p14:sldId id="2582"/>
            <p14:sldId id="2581"/>
          </p14:sldIdLst>
        </p14:section>
        <p14:section name="Computing Speed" id="{393E62A7-3D3C-45EA-93CF-AA1751F6EC42}">
          <p14:sldIdLst>
            <p14:sldId id="2644"/>
            <p14:sldId id="2645"/>
            <p14:sldId id="2660"/>
            <p14:sldId id="2656"/>
            <p14:sldId id="256"/>
            <p14:sldId id="258"/>
            <p14:sldId id="2659"/>
            <p14:sldId id="2647"/>
            <p14:sldId id="264"/>
            <p14:sldId id="2650"/>
            <p14:sldId id="2658"/>
            <p14:sldId id="259"/>
            <p14:sldId id="2661"/>
            <p14:sldId id="2649"/>
            <p14:sldId id="2655"/>
            <p14:sldId id="261"/>
            <p14:sldId id="2657"/>
            <p14:sldId id="262"/>
            <p14:sldId id="268"/>
            <p14:sldId id="2652"/>
            <p14:sldId id="2653"/>
            <p14:sldId id="2654"/>
            <p14:sldId id="264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78109" autoAdjust="0"/>
  </p:normalViewPr>
  <p:slideViewPr>
    <p:cSldViewPr>
      <p:cViewPr varScale="1">
        <p:scale>
          <a:sx n="106" d="100"/>
          <a:sy n="106" d="100"/>
        </p:scale>
        <p:origin x="114" y="4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6659E-95DA-4871-9B30-D26546915A07}" type="datetimeFigureOut">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39C18-A7FA-4AA7-A8E9-EF422E5E1988}" type="slidenum">
              <a:t>‹#›</a:t>
            </a:fld>
            <a:endParaRPr lang="en-US"/>
          </a:p>
        </p:txBody>
      </p:sp>
    </p:spTree>
    <p:extLst>
      <p:ext uri="{BB962C8B-B14F-4D97-AF65-F5344CB8AC3E}">
        <p14:creationId xmlns:p14="http://schemas.microsoft.com/office/powerpoint/2010/main" val="123190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439C18-A7FA-4AA7-A8E9-EF422E5E1988}" type="slidenum">
              <a:rPr lang="en-US" smtClean="0"/>
              <a:t>1</a:t>
            </a:fld>
            <a:endParaRPr lang="en-US"/>
          </a:p>
        </p:txBody>
      </p:sp>
    </p:spTree>
    <p:extLst>
      <p:ext uri="{BB962C8B-B14F-4D97-AF65-F5344CB8AC3E}">
        <p14:creationId xmlns:p14="http://schemas.microsoft.com/office/powerpoint/2010/main" val="126167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428921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39C18-A7FA-4AA7-A8E9-EF422E5E1988}" type="slidenum">
              <a:rPr lang="en-US" smtClean="0"/>
              <a:t>14</a:t>
            </a:fld>
            <a:endParaRPr lang="en-US"/>
          </a:p>
        </p:txBody>
      </p:sp>
    </p:spTree>
    <p:extLst>
      <p:ext uri="{BB962C8B-B14F-4D97-AF65-F5344CB8AC3E}">
        <p14:creationId xmlns:p14="http://schemas.microsoft.com/office/powerpoint/2010/main" val="16745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398801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23FA9-E001-FEB2-626C-2649661F9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54C8E-5CFA-1913-C83D-9851A63953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7D163A-73F7-0976-D33F-87669AB583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94B55A-BDBF-5397-7861-4F9F35AA08CD}"/>
              </a:ext>
            </a:extLst>
          </p:cNvPr>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248507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363072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3669-56AF-2E3E-6B3E-0055D094E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65AF2-E7DD-9AA5-CF15-E769DB2DA5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59755B-42B8-B840-76D0-82C53CD8E3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B93F2F-EF68-80AD-F9E1-9B2F6DDC6BE6}"/>
              </a:ext>
            </a:extLst>
          </p:cNvPr>
          <p:cNvSpPr>
            <a:spLocks noGrp="1"/>
          </p:cNvSpPr>
          <p:nvPr>
            <p:ph type="sldNum" sz="quarter" idx="5"/>
          </p:nvPr>
        </p:nvSpPr>
        <p:spPr/>
        <p:txBody>
          <a:bodyPr/>
          <a:lstStyle/>
          <a:p>
            <a:fld id="{38EFF46E-6B43-41F9-9272-B566D03A251C}" type="slidenum">
              <a:rPr lang="en-US" smtClean="0"/>
              <a:t>18</a:t>
            </a:fld>
            <a:endParaRPr lang="en-US"/>
          </a:p>
        </p:txBody>
      </p:sp>
    </p:spTree>
    <p:extLst>
      <p:ext uri="{BB962C8B-B14F-4D97-AF65-F5344CB8AC3E}">
        <p14:creationId xmlns:p14="http://schemas.microsoft.com/office/powerpoint/2010/main" val="260305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A1F05-5F7B-9733-1E3B-396CFC00F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592FD-ED6D-6C51-8A77-CFFB5F6A3C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EFC146-FBC6-D392-46B2-6BEB1F5DCB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031068-76F2-CC48-691F-E63BDFCC4D35}"/>
              </a:ext>
            </a:extLst>
          </p:cNvPr>
          <p:cNvSpPr>
            <a:spLocks noGrp="1"/>
          </p:cNvSpPr>
          <p:nvPr>
            <p:ph type="sldNum" sz="quarter" idx="5"/>
          </p:nvPr>
        </p:nvSpPr>
        <p:spPr/>
        <p:txBody>
          <a:bodyPr/>
          <a:lstStyle/>
          <a:p>
            <a:fld id="{38EFF46E-6B43-41F9-9272-B566D03A251C}" type="slidenum">
              <a:rPr lang="en-US" smtClean="0"/>
              <a:t>19</a:t>
            </a:fld>
            <a:endParaRPr lang="en-US"/>
          </a:p>
        </p:txBody>
      </p:sp>
    </p:spTree>
    <p:extLst>
      <p:ext uri="{BB962C8B-B14F-4D97-AF65-F5344CB8AC3E}">
        <p14:creationId xmlns:p14="http://schemas.microsoft.com/office/powerpoint/2010/main" val="132552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2B05-D275-B30A-0BA3-CC39BB5B3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D2194-9A3A-1FFC-CD19-5F738DE895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67046A-6E7A-0F9A-BB67-63656B7A38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BC220E-72D7-0A76-39BA-37B9A44424FE}"/>
              </a:ext>
            </a:extLst>
          </p:cNvPr>
          <p:cNvSpPr>
            <a:spLocks noGrp="1"/>
          </p:cNvSpPr>
          <p:nvPr>
            <p:ph type="sldNum" sz="quarter" idx="5"/>
          </p:nvPr>
        </p:nvSpPr>
        <p:spPr/>
        <p:txBody>
          <a:bodyPr/>
          <a:lstStyle/>
          <a:p>
            <a:fld id="{38EFF46E-6B43-41F9-9272-B566D03A251C}" type="slidenum">
              <a:rPr lang="en-US" smtClean="0"/>
              <a:t>20</a:t>
            </a:fld>
            <a:endParaRPr lang="en-US"/>
          </a:p>
        </p:txBody>
      </p:sp>
    </p:spTree>
    <p:extLst>
      <p:ext uri="{BB962C8B-B14F-4D97-AF65-F5344CB8AC3E}">
        <p14:creationId xmlns:p14="http://schemas.microsoft.com/office/powerpoint/2010/main" val="212877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74C6-BBBC-C398-74E4-B8607FE48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A196B-18C1-984E-2251-05E89A7CA9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94EC1FA-5F51-EBE3-9312-3609B26DAB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40FE7-9392-44C5-2785-B163E87D78CE}"/>
              </a:ext>
            </a:extLst>
          </p:cNvPr>
          <p:cNvSpPr>
            <a:spLocks noGrp="1"/>
          </p:cNvSpPr>
          <p:nvPr>
            <p:ph type="sldNum" sz="quarter" idx="5"/>
          </p:nvPr>
        </p:nvSpPr>
        <p:spPr/>
        <p:txBody>
          <a:bodyPr/>
          <a:lstStyle/>
          <a:p>
            <a:fld id="{38EFF46E-6B43-41F9-9272-B566D03A251C}" type="slidenum">
              <a:rPr lang="en-US" smtClean="0"/>
              <a:t>21</a:t>
            </a:fld>
            <a:endParaRPr lang="en-US"/>
          </a:p>
        </p:txBody>
      </p:sp>
    </p:spTree>
    <p:extLst>
      <p:ext uri="{BB962C8B-B14F-4D97-AF65-F5344CB8AC3E}">
        <p14:creationId xmlns:p14="http://schemas.microsoft.com/office/powerpoint/2010/main" val="87798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4464-2657-12F8-D6CD-C280920E1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05C5F-B34E-A175-213A-3C1BD71090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F7FEF2D-6408-7228-105A-85BAEAE244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A63A7C-C883-60C7-4505-49E59CF7D919}"/>
              </a:ext>
            </a:extLst>
          </p:cNvPr>
          <p:cNvSpPr>
            <a:spLocks noGrp="1"/>
          </p:cNvSpPr>
          <p:nvPr>
            <p:ph type="sldNum" sz="quarter" idx="5"/>
          </p:nvPr>
        </p:nvSpPr>
        <p:spPr/>
        <p:txBody>
          <a:bodyPr/>
          <a:lstStyle/>
          <a:p>
            <a:fld id="{38EFF46E-6B43-41F9-9272-B566D03A251C}" type="slidenum">
              <a:rPr lang="en-US" smtClean="0"/>
              <a:t>22</a:t>
            </a:fld>
            <a:endParaRPr lang="en-US"/>
          </a:p>
        </p:txBody>
      </p:sp>
    </p:spTree>
    <p:extLst>
      <p:ext uri="{BB962C8B-B14F-4D97-AF65-F5344CB8AC3E}">
        <p14:creationId xmlns:p14="http://schemas.microsoft.com/office/powerpoint/2010/main" val="13746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752D9-C640-481E-9818-63F8A8F57D2E}" type="slidenum">
              <a:t>4</a:t>
            </a:fld>
            <a:endParaRPr lang="en-US"/>
          </a:p>
        </p:txBody>
      </p:sp>
    </p:spTree>
    <p:extLst>
      <p:ext uri="{BB962C8B-B14F-4D97-AF65-F5344CB8AC3E}">
        <p14:creationId xmlns:p14="http://schemas.microsoft.com/office/powerpoint/2010/main" val="284771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23</a:t>
            </a:fld>
            <a:endParaRPr lang="en-US" dirty="0"/>
          </a:p>
        </p:txBody>
      </p:sp>
    </p:spTree>
    <p:extLst>
      <p:ext uri="{BB962C8B-B14F-4D97-AF65-F5344CB8AC3E}">
        <p14:creationId xmlns:p14="http://schemas.microsoft.com/office/powerpoint/2010/main" val="157131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24</a:t>
            </a:fld>
            <a:endParaRPr lang="en-US" dirty="0"/>
          </a:p>
        </p:txBody>
      </p:sp>
    </p:spTree>
    <p:extLst>
      <p:ext uri="{BB962C8B-B14F-4D97-AF65-F5344CB8AC3E}">
        <p14:creationId xmlns:p14="http://schemas.microsoft.com/office/powerpoint/2010/main" val="14643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25</a:t>
            </a:fld>
            <a:endParaRPr lang="en-US" dirty="0"/>
          </a:p>
        </p:txBody>
      </p:sp>
    </p:spTree>
    <p:extLst>
      <p:ext uri="{BB962C8B-B14F-4D97-AF65-F5344CB8AC3E}">
        <p14:creationId xmlns:p14="http://schemas.microsoft.com/office/powerpoint/2010/main" val="17980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26</a:t>
            </a:fld>
            <a:endParaRPr lang="en-US" dirty="0"/>
          </a:p>
        </p:txBody>
      </p:sp>
    </p:spTree>
    <p:extLst>
      <p:ext uri="{BB962C8B-B14F-4D97-AF65-F5344CB8AC3E}">
        <p14:creationId xmlns:p14="http://schemas.microsoft.com/office/powerpoint/2010/main" val="2098412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27</a:t>
            </a:fld>
            <a:endParaRPr lang="en-US" dirty="0"/>
          </a:p>
        </p:txBody>
      </p:sp>
    </p:spTree>
    <p:extLst>
      <p:ext uri="{BB962C8B-B14F-4D97-AF65-F5344CB8AC3E}">
        <p14:creationId xmlns:p14="http://schemas.microsoft.com/office/powerpoint/2010/main" val="2378658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DD6F49-EBB7-4CCF-97A8-E526BB28BB69}" type="slidenum">
              <a:rPr lang="en-US" smtClean="0"/>
              <a:t>28</a:t>
            </a:fld>
            <a:endParaRPr lang="en-US" dirty="0"/>
          </a:p>
        </p:txBody>
      </p:sp>
    </p:spTree>
    <p:extLst>
      <p:ext uri="{BB962C8B-B14F-4D97-AF65-F5344CB8AC3E}">
        <p14:creationId xmlns:p14="http://schemas.microsoft.com/office/powerpoint/2010/main" val="2465993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29</a:t>
            </a:fld>
            <a:endParaRPr lang="en-US" dirty="0"/>
          </a:p>
        </p:txBody>
      </p:sp>
    </p:spTree>
    <p:extLst>
      <p:ext uri="{BB962C8B-B14F-4D97-AF65-F5344CB8AC3E}">
        <p14:creationId xmlns:p14="http://schemas.microsoft.com/office/powerpoint/2010/main" val="631789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C8D6-D49E-8337-A4A8-C0954B18C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F0CBF-A7D2-6D66-C0E3-EC9FED930C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B2BA2E-62BB-FCF5-1898-192DF3DE7F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87B0E-C5E0-D9EB-8F69-B4B76796B1EC}"/>
              </a:ext>
            </a:extLst>
          </p:cNvPr>
          <p:cNvSpPr>
            <a:spLocks noGrp="1"/>
          </p:cNvSpPr>
          <p:nvPr>
            <p:ph type="sldNum" sz="quarter" idx="5"/>
          </p:nvPr>
        </p:nvSpPr>
        <p:spPr/>
        <p:txBody>
          <a:bodyPr/>
          <a:lstStyle/>
          <a:p>
            <a:fld id="{38EFF46E-6B43-41F9-9272-B566D03A251C}" type="slidenum">
              <a:rPr lang="en-US" smtClean="0"/>
              <a:t>30</a:t>
            </a:fld>
            <a:endParaRPr lang="en-US" dirty="0"/>
          </a:p>
        </p:txBody>
      </p:sp>
    </p:spTree>
    <p:extLst>
      <p:ext uri="{BB962C8B-B14F-4D97-AF65-F5344CB8AC3E}">
        <p14:creationId xmlns:p14="http://schemas.microsoft.com/office/powerpoint/2010/main" val="102561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4BDB9-D871-368C-1B36-C32006611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9C605-5D22-376C-D181-B7C2CD3AAA7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99044B-68D7-6761-B429-A8142B9690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54A2F7-CEBA-7C1D-CFC1-1A63F45ED8F2}"/>
              </a:ext>
            </a:extLst>
          </p:cNvPr>
          <p:cNvSpPr>
            <a:spLocks noGrp="1"/>
          </p:cNvSpPr>
          <p:nvPr>
            <p:ph type="sldNum" sz="quarter" idx="5"/>
          </p:nvPr>
        </p:nvSpPr>
        <p:spPr/>
        <p:txBody>
          <a:bodyPr/>
          <a:lstStyle/>
          <a:p>
            <a:fld id="{3F5752D9-C640-481E-9818-63F8A8F57D2E}" type="slidenum">
              <a:t>5</a:t>
            </a:fld>
            <a:endParaRPr lang="en-US"/>
          </a:p>
        </p:txBody>
      </p:sp>
    </p:spTree>
    <p:extLst>
      <p:ext uri="{BB962C8B-B14F-4D97-AF65-F5344CB8AC3E}">
        <p14:creationId xmlns:p14="http://schemas.microsoft.com/office/powerpoint/2010/main" val="19436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752D9-C640-481E-9818-63F8A8F57D2E}" type="slidenum">
              <a:t>6</a:t>
            </a:fld>
            <a:endParaRPr lang="en-US"/>
          </a:p>
        </p:txBody>
      </p:sp>
    </p:spTree>
    <p:extLst>
      <p:ext uri="{BB962C8B-B14F-4D97-AF65-F5344CB8AC3E}">
        <p14:creationId xmlns:p14="http://schemas.microsoft.com/office/powerpoint/2010/main" val="242255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5"/>
          </p:nvPr>
        </p:nvSpPr>
        <p:spPr/>
        <p:txBody>
          <a:bodyPr/>
          <a:lstStyle/>
          <a:p>
            <a:fld id="{3F5752D9-C640-481E-9818-63F8A8F57D2E}" type="slidenum">
              <a:t>7</a:t>
            </a:fld>
            <a:endParaRPr lang="en-US"/>
          </a:p>
        </p:txBody>
      </p:sp>
    </p:spTree>
    <p:extLst>
      <p:ext uri="{BB962C8B-B14F-4D97-AF65-F5344CB8AC3E}">
        <p14:creationId xmlns:p14="http://schemas.microsoft.com/office/powerpoint/2010/main" val="134476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752D9-C640-481E-9818-63F8A8F57D2E}" type="slidenum">
              <a:t>8</a:t>
            </a:fld>
            <a:endParaRPr lang="en-US"/>
          </a:p>
        </p:txBody>
      </p:sp>
    </p:spTree>
    <p:extLst>
      <p:ext uri="{BB962C8B-B14F-4D97-AF65-F5344CB8AC3E}">
        <p14:creationId xmlns:p14="http://schemas.microsoft.com/office/powerpoint/2010/main" val="362465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752D9-C640-481E-9818-63F8A8F57D2E}" type="slidenum">
              <a:t>9</a:t>
            </a:fld>
            <a:endParaRPr lang="en-US"/>
          </a:p>
        </p:txBody>
      </p:sp>
    </p:spTree>
    <p:extLst>
      <p:ext uri="{BB962C8B-B14F-4D97-AF65-F5344CB8AC3E}">
        <p14:creationId xmlns:p14="http://schemas.microsoft.com/office/powerpoint/2010/main" val="281874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5752D9-C640-481E-9818-63F8A8F57D2E}" type="slidenum">
              <a:t>10</a:t>
            </a:fld>
            <a:endParaRPr lang="en-US"/>
          </a:p>
        </p:txBody>
      </p:sp>
    </p:spTree>
    <p:extLst>
      <p:ext uri="{BB962C8B-B14F-4D97-AF65-F5344CB8AC3E}">
        <p14:creationId xmlns:p14="http://schemas.microsoft.com/office/powerpoint/2010/main" val="78206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5E1E-48A1-9C13-E4C6-81AB379D5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5C661-C0C0-786A-8A08-F784188A22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4C3B21-E30B-EB3F-2F92-1091F02BB8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D39143-012E-39D7-6298-5A04A2C14855}"/>
              </a:ext>
            </a:extLst>
          </p:cNvPr>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374010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002" y="105879"/>
            <a:ext cx="6933398" cy="3832346"/>
          </a:xfrm>
        </p:spPr>
        <p:txBody>
          <a:bodyPr vert="horz" lIns="91440" tIns="45720" rIns="91440" bIns="45720" rtlCol="0" anchor="t">
            <a:normAutofit/>
          </a:bodyPr>
          <a:lstStyle>
            <a:lvl1pPr>
              <a:lnSpc>
                <a:spcPct val="90000"/>
              </a:lnSpc>
              <a:defRPr lang="en-US" sz="6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37892"/>
            <a:ext cx="4184904" cy="91801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7693152" y="0"/>
            <a:ext cx="4498848" cy="6089904"/>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7681816" y="0"/>
            <a:ext cx="4510185" cy="6096000"/>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9971339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735581" y="2721090"/>
            <a:ext cx="8456418" cy="4136911"/>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8499" y="134751"/>
            <a:ext cx="11429601" cy="2213814"/>
          </a:xfrm>
        </p:spPr>
        <p:txBody>
          <a:bodyPr anchor="t">
            <a:normAutofit/>
          </a:bodyPr>
          <a:lstStyle>
            <a:lvl1pPr>
              <a:lnSpc>
                <a:spcPct val="80000"/>
              </a:lnSpc>
              <a:defRPr sz="9000">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267200" y="3124200"/>
            <a:ext cx="7200900" cy="2971800"/>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5292546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41316" y="154198"/>
            <a:ext cx="11326784" cy="1770855"/>
          </a:xfrm>
        </p:spPr>
        <p:txBody>
          <a:bodyPr anchor="t">
            <a:noAutofit/>
          </a:bodyPr>
          <a:lstStyle>
            <a:lvl1pPr>
              <a:lnSpc>
                <a:spcPct val="80000"/>
              </a:lnSpc>
              <a:defRPr sz="8800">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266752"/>
            <a:ext cx="6871018" cy="4591248"/>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7084170" y="2266752"/>
            <a:ext cx="5107831" cy="4591248"/>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597833" y="2762450"/>
            <a:ext cx="3870267" cy="3333549"/>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97833" y="6329172"/>
            <a:ext cx="2020539"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498169" y="6329172"/>
            <a:ext cx="1405916" cy="338328"/>
          </a:xfrm>
        </p:spPr>
        <p:txBody>
          <a:bodyPr/>
          <a:lstStyle>
            <a:lvl1pPr>
              <a:defRPr>
                <a:solidFill>
                  <a:schemeClr val="tx1"/>
                </a:solidFill>
                <a:effectLst/>
              </a:defRPr>
            </a:lvl1p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939181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208428" y="5434066"/>
            <a:ext cx="11259672" cy="1340631"/>
          </a:xfrm>
        </p:spPr>
        <p:txBody>
          <a:bodyPr anchor="ctr">
            <a:noAutofit/>
          </a:bodyPr>
          <a:lstStyle>
            <a:lvl1pPr>
              <a:lnSpc>
                <a:spcPct val="80000"/>
              </a:lnSpc>
              <a:defRPr sz="9200">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1"/>
            <a:ext cx="7075656" cy="5017475"/>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701094" y="791110"/>
            <a:ext cx="3767006" cy="4226366"/>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01094" y="190984"/>
            <a:ext cx="2713574"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829799" y="190984"/>
            <a:ext cx="1074285" cy="338328"/>
          </a:xfrm>
        </p:spPr>
        <p:txBody>
          <a:bodyPr/>
          <a:lstStyle>
            <a:lvl1pPr>
              <a:defRPr>
                <a:solidFill>
                  <a:schemeClr val="tx1"/>
                </a:solidFill>
                <a:effectLst/>
              </a:defRPr>
            </a:lvl1p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190984"/>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861272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4126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39160" y="1993392"/>
            <a:ext cx="3097924" cy="216035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39103" y="1993392"/>
            <a:ext cx="4856097" cy="35387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5560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42625" y="1508760"/>
            <a:ext cx="3390442" cy="2857500"/>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57596" y="1508760"/>
            <a:ext cx="5233669" cy="413187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7956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19200" y="1097280"/>
            <a:ext cx="3205908" cy="3428174"/>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46320" y="1098484"/>
            <a:ext cx="6126480" cy="507371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295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3367238" cy="203120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998" y="822960"/>
            <a:ext cx="7087401" cy="534924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0917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2829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4860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10706100" cy="68391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654" y="1506872"/>
            <a:ext cx="10693446" cy="4665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94539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78799" y="374904"/>
            <a:ext cx="8029143" cy="914400"/>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812577" cy="6096000"/>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478798" y="1444752"/>
            <a:ext cx="8029144"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478799"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1243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365760"/>
            <a:ext cx="7935953" cy="9144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444752"/>
            <a:ext cx="7935953"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9379423" y="0"/>
            <a:ext cx="2812577" cy="6096000"/>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239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1301" y="822960"/>
            <a:ext cx="5986799" cy="1092104"/>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0" y="0"/>
            <a:ext cx="4785141" cy="6096000"/>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481302" y="1996440"/>
            <a:ext cx="598679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87018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6" y="822960"/>
            <a:ext cx="6140334" cy="973212"/>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71725" y="1996440"/>
            <a:ext cx="6140335" cy="409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7619999" y="0"/>
            <a:ext cx="4572001" cy="6095689"/>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1/8/2026</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7755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1/8/2026</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2472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4" y="822961"/>
            <a:ext cx="4177554" cy="103124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1725" y="1993392"/>
            <a:ext cx="4177553" cy="410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5643722" y="0"/>
            <a:ext cx="6548279" cy="6105855"/>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66140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765214"/>
            <a:ext cx="6559827" cy="6092786"/>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07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3069" y="6329172"/>
            <a:ext cx="2816835"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01199" y="6329172"/>
            <a:ext cx="1387589" cy="338328"/>
          </a:xfrm>
        </p:spPr>
        <p:txBody>
          <a:bodyPr/>
          <a:lstStyle>
            <a:lvl1pPr>
              <a:defRPr>
                <a:solidFill>
                  <a:schemeClr val="tx1"/>
                </a:solidFill>
                <a:effectLst/>
              </a:defRPr>
            </a:lvl1p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5096" y="6329172"/>
            <a:ext cx="454437"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4626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324"/>
            <a:ext cx="2959272" cy="163084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8096" y="2590800"/>
            <a:ext cx="2959272" cy="3505200"/>
          </a:xfrm>
        </p:spPr>
        <p:txBody>
          <a:bodyPr vert="horz" lIns="91440" tIns="45720" rIns="91440" bIns="45720" rtlCol="0">
            <a:normAutofit/>
          </a:bodyPr>
          <a:lstStyle>
            <a:lvl1pPr marL="285750" indent="-285750">
              <a:buFont typeface="Arial" panose="020B0604020202020204" pitchFamily="34" charset="0"/>
              <a:buChar char="•"/>
              <a:defRPr lang="en-US" dirty="0"/>
            </a:lvl1pPr>
            <a:lvl2pPr marL="400050" indent="-171450">
              <a:buFont typeface="Arial" panose="020B0604020202020204" pitchFamily="34" charset="0"/>
              <a:buChar char="•"/>
              <a:defRPr lang="en-US" dirty="0"/>
            </a:lvl2pPr>
            <a:lvl3pPr marL="628650" indent="-171450">
              <a:buFont typeface="Arial" panose="020B0604020202020204" pitchFamily="34" charset="0"/>
              <a:buChar char="•"/>
              <a:defRPr lang="en-US" dirty="0"/>
            </a:lvl3pPr>
            <a:lvl4pPr marL="857250" indent="-171450">
              <a:buFont typeface="Arial" panose="020B0604020202020204" pitchFamily="34" charset="0"/>
              <a:buChar char="•"/>
              <a:defRPr lang="en-US" dirty="0"/>
            </a:lvl4pPr>
            <a:lvl5pPr marL="1085850"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7648"/>
            <a:ext cx="1833677"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601773" y="6318659"/>
            <a:ext cx="1092885" cy="338328"/>
          </a:xfrm>
        </p:spPr>
        <p:txBody>
          <a:bodyPr/>
          <a:lstStyle>
            <a:lvl1pPr>
              <a:defRPr>
                <a:solidFill>
                  <a:schemeClr val="tx1"/>
                </a:solidFill>
                <a:effectLst/>
              </a:defRPr>
            </a:lvl1p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694658" y="6318659"/>
            <a:ext cx="457200" cy="338328"/>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4383033" y="765213"/>
            <a:ext cx="7808967" cy="6092787"/>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55916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4842437"/>
            <a:ext cx="3636745" cy="1253564"/>
          </a:xfrm>
        </p:spPr>
        <p:txBody>
          <a:bodyPr anchor="t">
            <a:noAutofit/>
          </a:bodyPr>
          <a:lstStyle>
            <a:lvl1pPr>
              <a:defRPr sz="25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11468100" cy="4354140"/>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89635" y="4854632"/>
            <a:ext cx="6579807" cy="139376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5934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4095740"/>
            <a:ext cx="3242191" cy="1704459"/>
          </a:xfrm>
        </p:spPr>
        <p:txBody>
          <a:bodyPr anchor="t">
            <a:noAutofit/>
          </a:bodyPr>
          <a:lstStyle>
            <a:lvl1pPr>
              <a:defRPr sz="25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11468100" cy="3659602"/>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4095740"/>
            <a:ext cx="7092745" cy="200601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47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3860" y="1376413"/>
            <a:ext cx="3834793" cy="2697480"/>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3860" y="4073893"/>
            <a:ext cx="3599210" cy="1162250"/>
          </a:xfrm>
        </p:spPr>
        <p:txBody>
          <a:bodyPr vert="horz" lIns="91440" tIns="45720" rIns="91440" bIns="45720" rtlCol="0" anchor="ctr">
            <a:normAutofit/>
          </a:bodyPr>
          <a:lstStyle>
            <a:lvl1pPr marL="0" indent="0">
              <a:lnSpc>
                <a:spcPct val="100000"/>
              </a:lnSpc>
              <a:buNone/>
              <a:defRPr lang="en-US" sz="1600"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7274402" cy="609600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9865566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159974" cy="1612741"/>
          </a:xfrm>
        </p:spPr>
        <p:txBody>
          <a:bodyPr anchor="t">
            <a:noAutofit/>
          </a:bodyPr>
          <a:lstStyle>
            <a:lvl1pPr>
              <a:defRPr sz="2500"/>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772090" y="64008"/>
            <a:ext cx="2816835" cy="338328"/>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9291411" y="64008"/>
            <a:ext cx="1612674" cy="338328"/>
          </a:xfrm>
        </p:spPr>
        <p:txBody>
          <a:bodyPr/>
          <a:lstStyle/>
          <a:p>
            <a:fld id="{D7E3ECEC-7E7B-4FB9-BAE8-5C10F12795EA}" type="datetimeFigureOut">
              <a:rPr lang="en-US" smtClean="0"/>
              <a:t>1/8/2026</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11050742" y="64008"/>
            <a:ext cx="457200" cy="338328"/>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822959"/>
            <a:ext cx="7092745" cy="199867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268078"/>
            <a:ext cx="11468100" cy="3589922"/>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69146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3316097"/>
            <a:ext cx="3242191" cy="1704459"/>
          </a:xfrm>
        </p:spPr>
        <p:txBody>
          <a:bodyPr anchor="t">
            <a:noAutofit/>
          </a:bodyPr>
          <a:lstStyle>
            <a:lvl1pPr>
              <a:defRPr sz="25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1"/>
            <a:ext cx="11468100" cy="2879959"/>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3316096"/>
            <a:ext cx="7092745" cy="28529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94391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04428"/>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750092"/>
            <a:ext cx="6553940" cy="5107908"/>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199994" y="1679171"/>
            <a:ext cx="4268106" cy="44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99994" y="6389695"/>
            <a:ext cx="218382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3704" y="6389695"/>
            <a:ext cx="1625600" cy="338328"/>
          </a:xfrm>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5200" y="638969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08683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59"/>
            <a:ext cx="4811167" cy="916991"/>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1958288"/>
            <a:ext cx="5620853" cy="4899713"/>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314184" y="822960"/>
            <a:ext cx="5153915" cy="527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11795" y="6387559"/>
            <a:ext cx="286839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31917" y="6387559"/>
            <a:ext cx="1658678" cy="338328"/>
          </a:xfrm>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5" y="6387559"/>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3460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383280" cy="1269365"/>
          </a:xfrm>
        </p:spPr>
        <p:txBody>
          <a:bodyPr anchor="t">
            <a:normAutofit/>
          </a:bodyPr>
          <a:lstStyle>
            <a:lvl1pPr>
              <a:defRPr sz="2500"/>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387462"/>
            <a:ext cx="4145281" cy="4470539"/>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39479" y="781685"/>
            <a:ext cx="6628621" cy="5390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146266" y="6388215"/>
            <a:ext cx="2969008"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32999" y="6388215"/>
            <a:ext cx="2558901" cy="338328"/>
          </a:xfrm>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3" y="638821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74843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524" y="0"/>
            <a:ext cx="12192000" cy="6858000"/>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24765867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11208688" cy="5154130"/>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72089" y="5483352"/>
            <a:ext cx="10361130" cy="848177"/>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1015" y="684412"/>
            <a:ext cx="10592204" cy="4122998"/>
          </a:xfrm>
        </p:spPr>
        <p:txBody>
          <a:bodyPr vert="horz" lIns="91440" tIns="45720" rIns="91440" bIns="45720" rtlCol="0" anchor="b">
            <a:normAutofit/>
          </a:bodyPr>
          <a:lstStyle>
            <a:lvl1pPr marL="0" indent="0">
              <a:lnSpc>
                <a:spcPct val="90000"/>
              </a:lnSpc>
              <a:buNone/>
              <a:defRPr lang="en-US" sz="27800" spc="-200"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6860411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4757010"/>
            <a:ext cx="11208688" cy="2100988"/>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1"/>
            <a:ext cx="11208688" cy="4627659"/>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30760"/>
            <a:ext cx="9738852" cy="1017639"/>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9328" y="420624"/>
            <a:ext cx="10592204" cy="4112875"/>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5329596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4783948"/>
            <a:ext cx="11208688" cy="2074052"/>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49809"/>
            <a:ext cx="9768348" cy="1109078"/>
          </a:xfrm>
        </p:spPr>
        <p:txBody>
          <a:bodyPr vert="horz" lIns="91440" tIns="45720" rIns="91440" bIns="45720" rtlCol="0" anchor="ctr">
            <a:normAutofit/>
          </a:bodyPr>
          <a:lstStyle>
            <a:lvl1pPr>
              <a:lnSpc>
                <a:spcPct val="100000"/>
              </a:lnSpc>
              <a:defRPr lang="en-US" sz="240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341968"/>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1/8/2026</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5136855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772090" y="0"/>
            <a:ext cx="11419910" cy="6096000"/>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0575" y="863029"/>
            <a:ext cx="9383510" cy="4685017"/>
          </a:xfrm>
        </p:spPr>
        <p:txBody>
          <a:bodyPr anchor="b">
            <a:noAutofit/>
          </a:bodyPr>
          <a:lstStyle>
            <a:lvl1pPr marL="0" indent="0">
              <a:lnSpc>
                <a:spcPct val="90000"/>
              </a:lnSpc>
              <a:buNone/>
              <a:defRPr sz="6600" b="0"/>
            </a:lvl1pPr>
            <a:lvl2pPr marL="228600" indent="0">
              <a:lnSpc>
                <a:spcPct val="90000"/>
              </a:lnSpc>
              <a:buNone/>
              <a:defRPr sz="6000" b="0"/>
            </a:lvl2pPr>
            <a:lvl3pPr marL="457200" indent="0">
              <a:lnSpc>
                <a:spcPct val="90000"/>
              </a:lnSpc>
              <a:buNone/>
              <a:defRPr sz="5400" b="0"/>
            </a:lvl3pPr>
            <a:lvl4pPr marL="685800" indent="0">
              <a:lnSpc>
                <a:spcPct val="90000"/>
              </a:lnSpc>
              <a:buNone/>
              <a:defRPr sz="4800" b="0"/>
            </a:lvl4pPr>
            <a:lvl5pPr marL="914400" indent="0">
              <a:lnSpc>
                <a:spcPct val="90000"/>
              </a:lnSpc>
              <a:buNone/>
              <a:defRPr sz="44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311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093" y="190500"/>
            <a:ext cx="3923894" cy="2673696"/>
          </a:xfrm>
        </p:spPr>
        <p:txBody>
          <a:bodyPr vert="horz" lIns="91440" tIns="45720" rIns="91440" bIns="45720" rtlCol="0" anchor="t">
            <a:normAutofit/>
          </a:bodyPr>
          <a:lstStyle>
            <a:lvl1pPr>
              <a:lnSpc>
                <a:spcPct val="95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73751"/>
            <a:ext cx="3277380" cy="122894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4743585" y="0"/>
            <a:ext cx="7448415" cy="6093762"/>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2000" y="6329172"/>
            <a:ext cx="2816835" cy="338328"/>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5136934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4592" y="94592"/>
            <a:ext cx="11617947" cy="5752531"/>
          </a:xfrm>
        </p:spPr>
        <p:txBody>
          <a:bodyPr anchor="t">
            <a:noAutofit/>
          </a:bodyPr>
          <a:lstStyle>
            <a:lvl1pPr marL="0" indent="0">
              <a:lnSpc>
                <a:spcPct val="90000"/>
              </a:lnSpc>
              <a:buNone/>
              <a:defRPr sz="7200" b="0" cap="all" spc="-100" baseline="0">
                <a:solidFill>
                  <a:schemeClr val="accent1"/>
                </a:solidFill>
              </a:defRPr>
            </a:lvl1pPr>
            <a:lvl2pPr marL="228600" indent="0">
              <a:lnSpc>
                <a:spcPct val="90000"/>
              </a:lnSpc>
              <a:buNone/>
              <a:defRPr sz="7200" b="0" cap="all" spc="-100" baseline="0">
                <a:solidFill>
                  <a:schemeClr val="accent1"/>
                </a:solidFill>
              </a:defRPr>
            </a:lvl2pPr>
            <a:lvl3pPr marL="457200" indent="0">
              <a:lnSpc>
                <a:spcPct val="90000"/>
              </a:lnSpc>
              <a:buNone/>
              <a:defRPr sz="7200" b="0" cap="all" spc="-100" baseline="0">
                <a:solidFill>
                  <a:schemeClr val="accent1"/>
                </a:solidFill>
              </a:defRPr>
            </a:lvl3pPr>
            <a:lvl4pPr marL="685800" indent="0">
              <a:lnSpc>
                <a:spcPct val="90000"/>
              </a:lnSpc>
              <a:buNone/>
              <a:defRPr sz="7200" b="0" cap="all" spc="-100" baseline="0">
                <a:solidFill>
                  <a:schemeClr val="accent1"/>
                </a:solidFill>
              </a:defRPr>
            </a:lvl4pPr>
            <a:lvl5pPr marL="914400" indent="0">
              <a:lnSpc>
                <a:spcPct val="90000"/>
              </a:lnSpc>
              <a:buNone/>
              <a:defRPr sz="72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2711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11139327" cy="5821522"/>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90418" y="288194"/>
            <a:ext cx="9976207" cy="5025678"/>
          </a:xfrm>
        </p:spPr>
        <p:txBody>
          <a:bodyPr anchor="t">
            <a:noAutofit/>
          </a:bodyPr>
          <a:lstStyle>
            <a:lvl1pPr marL="0" indent="0">
              <a:lnSpc>
                <a:spcPct val="90000"/>
              </a:lnSpc>
              <a:buNone/>
              <a:defRPr sz="6600" b="0" cap="all" spc="-100" baseline="0">
                <a:solidFill>
                  <a:schemeClr val="accent1"/>
                </a:solidFill>
              </a:defRPr>
            </a:lvl1pPr>
            <a:lvl2pPr marL="228600" indent="0">
              <a:lnSpc>
                <a:spcPct val="90000"/>
              </a:lnSpc>
              <a:buNone/>
              <a:defRPr sz="6600" b="0" cap="all" spc="-100" baseline="0">
                <a:solidFill>
                  <a:schemeClr val="accent1"/>
                </a:solidFill>
              </a:defRPr>
            </a:lvl2pPr>
            <a:lvl3pPr marL="457200" indent="0">
              <a:lnSpc>
                <a:spcPct val="90000"/>
              </a:lnSpc>
              <a:buNone/>
              <a:defRPr sz="6600" b="0" cap="all" spc="-100" baseline="0">
                <a:solidFill>
                  <a:schemeClr val="accent1"/>
                </a:solidFill>
              </a:defRPr>
            </a:lvl3pPr>
            <a:lvl4pPr marL="685800" indent="0">
              <a:lnSpc>
                <a:spcPct val="90000"/>
              </a:lnSpc>
              <a:buNone/>
              <a:defRPr sz="6600" b="0" cap="all" spc="-100" baseline="0">
                <a:solidFill>
                  <a:schemeClr val="accent1"/>
                </a:solidFill>
              </a:defRPr>
            </a:lvl4pPr>
            <a:lvl5pPr marL="914400" indent="0">
              <a:lnSpc>
                <a:spcPct val="90000"/>
              </a:lnSpc>
              <a:buNone/>
              <a:defRPr sz="66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6668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10719069" cy="5585244"/>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1515" y="606176"/>
            <a:ext cx="9339210" cy="4530904"/>
          </a:xfrm>
        </p:spPr>
        <p:txBody>
          <a:bodyPr anchor="b">
            <a:normAutofit/>
          </a:bodyPr>
          <a:lstStyle>
            <a:lvl1pPr marL="0" indent="0">
              <a:lnSpc>
                <a:spcPct val="90000"/>
              </a:lnSpc>
              <a:buNone/>
              <a:defRPr sz="6600" b="0" cap="none" baseline="0">
                <a:solidFill>
                  <a:schemeClr val="accent1"/>
                </a:solidFill>
              </a:defRPr>
            </a:lvl1pPr>
            <a:lvl2pPr marL="228600" indent="0">
              <a:lnSpc>
                <a:spcPct val="90000"/>
              </a:lnSpc>
              <a:buNone/>
              <a:defRPr sz="6000" b="0" cap="none" baseline="0">
                <a:solidFill>
                  <a:schemeClr val="accent1"/>
                </a:solidFill>
              </a:defRPr>
            </a:lvl2pPr>
            <a:lvl3pPr marL="457200" indent="0">
              <a:lnSpc>
                <a:spcPct val="90000"/>
              </a:lnSpc>
              <a:buNone/>
              <a:defRPr sz="5400" b="0" cap="none" baseline="0">
                <a:solidFill>
                  <a:schemeClr val="accent1"/>
                </a:solidFill>
              </a:defRPr>
            </a:lvl3pPr>
            <a:lvl4pPr marL="685800" indent="0">
              <a:lnSpc>
                <a:spcPct val="90000"/>
              </a:lnSpc>
              <a:buNone/>
              <a:defRPr sz="4800" b="0" cap="none" baseline="0">
                <a:solidFill>
                  <a:schemeClr val="accent1"/>
                </a:solidFill>
              </a:defRPr>
            </a:lvl4pPr>
            <a:lvl5pPr marL="914400" indent="0">
              <a:lnSpc>
                <a:spcPct val="90000"/>
              </a:lnSpc>
              <a:buNone/>
              <a:defRPr sz="44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3666294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43032" y="1455226"/>
            <a:ext cx="10152770" cy="5065498"/>
          </a:xfrm>
        </p:spPr>
        <p:txBody>
          <a:bodyPr anchor="b">
            <a:normAutofit/>
          </a:bodyPr>
          <a:lstStyle>
            <a:lvl1pPr marL="0" indent="0">
              <a:lnSpc>
                <a:spcPct val="90000"/>
              </a:lnSpc>
              <a:buNone/>
              <a:defRPr sz="7200" b="0">
                <a:solidFill>
                  <a:schemeClr val="accent1"/>
                </a:solidFill>
              </a:defRPr>
            </a:lvl1pPr>
            <a:lvl2pPr marL="228600" indent="0">
              <a:lnSpc>
                <a:spcPct val="90000"/>
              </a:lnSpc>
              <a:buNone/>
              <a:defRPr sz="6600" b="0">
                <a:solidFill>
                  <a:schemeClr val="accent1"/>
                </a:solidFill>
              </a:defRPr>
            </a:lvl2pPr>
            <a:lvl3pPr marL="457200" indent="0">
              <a:lnSpc>
                <a:spcPct val="90000"/>
              </a:lnSpc>
              <a:buNone/>
              <a:defRPr sz="6000" b="0">
                <a:solidFill>
                  <a:schemeClr val="accent1"/>
                </a:solidFill>
              </a:defRPr>
            </a:lvl3pPr>
            <a:lvl4pPr marL="685800" indent="0">
              <a:lnSpc>
                <a:spcPct val="90000"/>
              </a:lnSpc>
              <a:buNone/>
              <a:defRPr sz="5400" b="0">
                <a:solidFill>
                  <a:schemeClr val="accent1"/>
                </a:solidFill>
              </a:defRPr>
            </a:lvl4pPr>
            <a:lvl5pPr marL="914400" indent="0">
              <a:lnSpc>
                <a:spcPct val="9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68096" y="64008"/>
            <a:ext cx="3569995" cy="338328"/>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91411" y="64008"/>
            <a:ext cx="1612674" cy="338328"/>
          </a:xfrm>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55096" y="64008"/>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160995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72090" y="5085707"/>
            <a:ext cx="8968722" cy="757309"/>
          </a:xfrm>
        </p:spPr>
        <p:txBody>
          <a:bodyPr anchor="t">
            <a:normAutofit/>
          </a:bodyPr>
          <a:lstStyle>
            <a:lvl1pP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821934"/>
            <a:ext cx="8968722" cy="3742116"/>
          </a:xfrm>
        </p:spPr>
        <p:txBody>
          <a:bodyPr anchor="t">
            <a:normAutofit/>
          </a:bodyPr>
          <a:lstStyle>
            <a:lvl1pPr marL="137160" indent="-137160">
              <a:lnSpc>
                <a:spcPct val="100000"/>
              </a:lnSpc>
              <a:spcBef>
                <a:spcPts val="0"/>
              </a:spcBef>
              <a:buNone/>
              <a:defRPr sz="60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37977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8096" y="4965192"/>
            <a:ext cx="9841113"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729465"/>
            <a:ext cx="9841114" cy="3814182"/>
          </a:xfrm>
        </p:spPr>
        <p:txBody>
          <a:bodyPr anchor="t">
            <a:normAutofit/>
          </a:bodyPr>
          <a:lstStyle>
            <a:lvl1pPr marL="137160" indent="-137160">
              <a:lnSpc>
                <a:spcPct val="90000"/>
              </a:lnSpc>
              <a:spcBef>
                <a:spcPts val="0"/>
              </a:spcBef>
              <a:buNone/>
              <a:defRPr sz="7200">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1/8/2026</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501234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155892"/>
            <a:ext cx="11468099" cy="1702107"/>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438381" y="5684948"/>
            <a:ext cx="9060691" cy="643997"/>
          </a:xfrm>
        </p:spPr>
        <p:txBody>
          <a:bodyPr anchor="ctr">
            <a:normAutofit/>
          </a:bodyPr>
          <a:lstStyle>
            <a:lvl1pPr algn="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38382" y="1027417"/>
            <a:ext cx="9060691" cy="3400746"/>
          </a:xfrm>
        </p:spPr>
        <p:txBody>
          <a:bodyPr anchor="ctr">
            <a:normAutofit/>
          </a:bodyPr>
          <a:lstStyle>
            <a:lvl1pPr marL="137160" indent="-137160">
              <a:lnSpc>
                <a:spcPct val="100000"/>
              </a:lnSpc>
              <a:spcBef>
                <a:spcPts val="0"/>
              </a:spcBef>
              <a:buNone/>
              <a:defRPr sz="48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772090" y="6382512"/>
            <a:ext cx="2816835" cy="338328"/>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9291411" y="6382512"/>
            <a:ext cx="1612674" cy="338328"/>
          </a:xfrm>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40864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0" y="0"/>
            <a:ext cx="10809939" cy="5148072"/>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7446" y="5518298"/>
            <a:ext cx="8964384" cy="818494"/>
          </a:xfrm>
        </p:spPr>
        <p:txBody>
          <a:bodyPr anchor="ctr">
            <a:normAutofit/>
          </a:bodyPr>
          <a:lstStyle>
            <a:lvl1pPr>
              <a:lnSpc>
                <a:spcPct val="120000"/>
              </a:lnSpc>
              <a:defRPr sz="16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7446" y="750013"/>
            <a:ext cx="8733760" cy="3800721"/>
          </a:xfrm>
        </p:spPr>
        <p:txBody>
          <a:bodyPr anchor="t">
            <a:normAutofit/>
          </a:bodyPr>
          <a:lstStyle>
            <a:lvl1pPr marL="137160" indent="-137160">
              <a:lnSpc>
                <a:spcPct val="90000"/>
              </a:lnSpc>
              <a:spcBef>
                <a:spcPts val="0"/>
              </a:spcBef>
              <a:buNone/>
              <a:defRPr sz="5400">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1/8/2026</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68216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1"/>
            <a:ext cx="10809939" cy="5617255"/>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876765" y="4318612"/>
            <a:ext cx="7364515" cy="996027"/>
          </a:xfrm>
        </p:spPr>
        <p:txBody>
          <a:bodyPr anchor="ctr">
            <a:normAutofit/>
          </a:bodyPr>
          <a:lstStyle>
            <a:lvl1pPr algn="r">
              <a:lnSpc>
                <a:spcPct val="120000"/>
              </a:lnSpc>
              <a:defRPr sz="1400" b="0" spc="10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8096" y="647700"/>
            <a:ext cx="9473184" cy="3670912"/>
          </a:xfrm>
        </p:spPr>
        <p:txBody>
          <a:bodyPr anchor="ctr">
            <a:normAutofit/>
          </a:bodyPr>
          <a:lstStyle>
            <a:lvl1pPr marL="137160" indent="-137160">
              <a:lnSpc>
                <a:spcPct val="100000"/>
              </a:lnSpc>
              <a:spcBef>
                <a:spcPts val="0"/>
              </a:spcBef>
              <a:buNone/>
              <a:defRPr sz="4800">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1/8/2026</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2433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921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02936"/>
            <a:ext cx="10858500" cy="850392"/>
          </a:xfrm>
        </p:spPr>
        <p:txBody>
          <a:bodyPr vert="horz" lIns="91440" tIns="45720" rIns="91440" bIns="45720" rtlCol="0" anchor="b">
            <a:normAutofit/>
          </a:bodyPr>
          <a:lstStyle>
            <a:lvl1pPr>
              <a:lnSpc>
                <a:spcPct val="90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80176"/>
            <a:ext cx="10858500" cy="41910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11468100" cy="5018448"/>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 y="6629400"/>
            <a:ext cx="2805405" cy="228600"/>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11240" y="6629400"/>
            <a:ext cx="2376928" cy="228600"/>
          </a:xfrm>
        </p:spPr>
        <p:txBody>
          <a:bodyPr/>
          <a:lstStyle>
            <a:lvl1pPr>
              <a:defRPr>
                <a:solidFill>
                  <a:schemeClr val="tx2"/>
                </a:solidFill>
                <a:effectLst/>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3193" y="6629400"/>
            <a:ext cx="429207" cy="228600"/>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236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70626" y="822960"/>
            <a:ext cx="10697475" cy="550367"/>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65379"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765825" y="2020888"/>
            <a:ext cx="5086349"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6381751" y="2020888"/>
            <a:ext cx="5086350"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43296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70626" y="822960"/>
            <a:ext cx="10698480" cy="828594"/>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6647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686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68096" y="822960"/>
            <a:ext cx="3195484" cy="1504164"/>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68096" y="2311121"/>
            <a:ext cx="3195484" cy="3784879"/>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99805" y="836762"/>
            <a:ext cx="6568296" cy="525923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05887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72091" y="822960"/>
            <a:ext cx="3041598" cy="1968931"/>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68096" y="3147059"/>
            <a:ext cx="3041597" cy="2762035"/>
          </a:xfrm>
        </p:spPr>
        <p:txBody>
          <a:bodyPr vert="horz" lIns="91440" tIns="45720" rIns="91440" bIns="45720" rtlCol="0" anchor="b">
            <a:normAutofit/>
          </a:bodyPr>
          <a:lstStyle>
            <a:lvl1pPr marL="0" indent="0">
              <a:buNone/>
              <a:defRPr lang="en-US" sz="1600"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4502844" y="0"/>
            <a:ext cx="7689157" cy="6096000"/>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580647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762000" y="2880691"/>
            <a:ext cx="11430000" cy="3977309"/>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800" y="190500"/>
            <a:ext cx="11843238" cy="2057400"/>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398813" y="3505199"/>
            <a:ext cx="10044665" cy="266700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98813" y="6329172"/>
            <a:ext cx="2816835" cy="338328"/>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364362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677737" y="2952545"/>
            <a:ext cx="9514262" cy="3905455"/>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73373" y="190500"/>
            <a:ext cx="10573396" cy="2475644"/>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493213" y="3810000"/>
            <a:ext cx="6976154" cy="1676400"/>
          </a:xfr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2354616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a:lstStyle/>
          <a:p>
            <a:r>
              <a:rPr lang="en-US" dirty="0"/>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dirty="0"/>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a:lstStyle/>
          <a:p>
            <a:r>
              <a:rPr lang="en-US" dirty="0"/>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a:lstStyle/>
          <a:p>
            <a:endParaRPr lang="en-US" dirty="0"/>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3686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87431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dirty="0"/>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211544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858749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anchor="t">
            <a:noAutofit/>
          </a:bodyPr>
          <a:lstStyle>
            <a:lvl1pPr>
              <a:defRPr sz="5600"/>
            </a:lvl1pPr>
          </a:lstStyle>
          <a:p>
            <a:r>
              <a:rPr lang="en-US" dirty="0"/>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a:lstStyle/>
          <a:p>
            <a:endParaRPr lang="en-US" dirty="0"/>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2413460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4" y="2427156"/>
            <a:ext cx="4186010" cy="3905381"/>
          </a:xfrm>
          <a:blipFill>
            <a:blip r:embed="rId2">
              <a:alphaModFix amt="70000"/>
            </a:blip>
            <a:stretch>
              <a:fillRect l="-718"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1" y="548638"/>
            <a:ext cx="5111021" cy="2492735"/>
          </a:xfrm>
        </p:spPr>
        <p:txBody>
          <a:bodyPr anchor="t" anchorCtr="0">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1/8/2026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24963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01537" y="320039"/>
            <a:ext cx="8502199" cy="1258389"/>
          </a:xfrm>
        </p:spPr>
        <p:txBody>
          <a:bodyPr anchor="b">
            <a:no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725386"/>
            <a:ext cx="6858000" cy="4638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1/8/2026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36478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09768" y="548640"/>
            <a:ext cx="6217920" cy="1425587"/>
          </a:xfrm>
        </p:spPr>
        <p:txBody>
          <a:bodyPr anchor="b">
            <a:normAutofit/>
          </a:bodyPr>
          <a:lstStyle>
            <a:lvl1pPr>
              <a:defRPr sz="4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73829" y="2103120"/>
            <a:ext cx="4572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6973829" y="6453002"/>
            <a:ext cx="914400" cy="365125"/>
          </a:xfrm>
        </p:spPr>
        <p:txBody>
          <a:bodyPr/>
          <a:lstStyle/>
          <a:p>
            <a:fld id="{D291CE83-67BA-4B15-B48A-7DC5C0636664}" type="datetime1">
              <a:rPr lang="en-US" smtClean="0"/>
              <a:t>1/8/2026</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087198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_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1/8/2026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71902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00361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97036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64071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15380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5898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560321" y="1904300"/>
            <a:ext cx="7084194" cy="2353755"/>
          </a:xfrm>
        </p:spPr>
        <p:txBody>
          <a:bodyPr anchor="ctr">
            <a:normAutofit/>
          </a:bodyPr>
          <a:lstStyle>
            <a:lvl1pPr algn="ctr">
              <a:lnSpc>
                <a:spcPct val="80000"/>
              </a:lnSpc>
              <a:defRPr sz="60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62965" y="4597167"/>
            <a:ext cx="5678905" cy="1082180"/>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474172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89243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88323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702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46280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6518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01277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2880" y="5176161"/>
            <a:ext cx="11640312" cy="845493"/>
          </a:xfrm>
        </p:spPr>
        <p:txBody>
          <a:bodyPr vert="horz" lIns="91440" tIns="45720" rIns="91440" bIns="45720" rtlCol="0" anchor="b">
            <a:normAutofit/>
          </a:bodyPr>
          <a:lstStyle>
            <a:lvl1pPr>
              <a:defRPr lang="en-US" sz="33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0313" y="5980176"/>
            <a:ext cx="11612880" cy="530352"/>
          </a:xfrm>
        </p:spPr>
        <p:txBody>
          <a:bodyPr vert="horz" lIns="91440" tIns="45720" rIns="91440" bIns="45720" rtlCol="0">
            <a:normAutofit/>
          </a:bodyPr>
          <a:lstStyle>
            <a:lvl1pPr marL="0" indent="0">
              <a:buNone/>
              <a:defRPr lang="en-US" sz="1200" dirty="0">
                <a:solidFill>
                  <a:schemeClr val="tx2"/>
                </a:solidFill>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150AF6FA-7D1D-1351-A76E-43C54D28FD68}"/>
              </a:ext>
            </a:extLst>
          </p:cNvPr>
          <p:cNvSpPr>
            <a:spLocks noGrp="1"/>
          </p:cNvSpPr>
          <p:nvPr>
            <p:ph type="pic" sz="quarter" idx="13" hasCustomPrompt="1"/>
          </p:nvPr>
        </p:nvSpPr>
        <p:spPr>
          <a:xfrm>
            <a:off x="274220" y="266700"/>
            <a:ext cx="11649456"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82880" y="6391657"/>
            <a:ext cx="2805405" cy="330466"/>
          </a:xfrm>
        </p:spPr>
        <p:txBody>
          <a:bodyPr/>
          <a:lstStyle>
            <a:lvl1pPr>
              <a:defRPr>
                <a:solidFill>
                  <a:schemeClr val="tx2"/>
                </a:solidFill>
                <a:effectLst/>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137848" y="6391657"/>
            <a:ext cx="3494315" cy="330466"/>
          </a:xfrm>
        </p:spPr>
        <p:txBody>
          <a:bodyPr/>
          <a:lstStyle>
            <a:lvl1pPr algn="r">
              <a:defRPr>
                <a:solidFill>
                  <a:schemeClr val="tx2"/>
                </a:solidFill>
                <a:effectLst/>
              </a:defRPr>
            </a:lvl1pPr>
          </a:lstStyle>
          <a:p>
            <a:fld id="{9961397C-706D-4EB8-B1E1-D1B680D284C3}" type="datetime1">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3" y="6391657"/>
            <a:ext cx="429207" cy="330466"/>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5310659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31670"/>
            <a:ext cx="12120283" cy="5093208"/>
          </a:xfrm>
        </p:spPr>
        <p:txBody>
          <a:bodyPr vert="horz" lIns="91440" tIns="45720" rIns="91440" bIns="45720" rtlCol="0" anchor="t">
            <a:normAutofit/>
          </a:bodyPr>
          <a:lstStyle>
            <a:lvl1pPr>
              <a:lnSpc>
                <a:spcPct val="85000"/>
              </a:lnSpc>
              <a:defRPr lang="en-US" sz="12500" spc="-5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5356548"/>
            <a:ext cx="6414887" cy="748417"/>
          </a:xfrm>
        </p:spPr>
        <p:txBody>
          <a:bodyPr vert="horz" lIns="91440" tIns="45720" rIns="91440" bIns="45720" rtlCol="0" anchor="ctr">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556648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1752600" y="2057400"/>
            <a:ext cx="8771340" cy="2514600"/>
          </a:xfrm>
        </p:spPr>
        <p:txBody>
          <a:bodyPr anchor="b">
            <a:normAutofit/>
          </a:bodyPr>
          <a:lstStyle>
            <a:lvl1pPr algn="ctr">
              <a:lnSpc>
                <a:spcPct val="90000"/>
              </a:lnSpc>
              <a:defRPr sz="6000" b="1">
                <a:solidFill>
                  <a:schemeClr val="bg1"/>
                </a:solidFill>
                <a:latin typeface="Courier New" panose="02070309020205020404" pitchFamily="49" charset="0"/>
                <a:cs typeface="Courier New" panose="02070309020205020404" pitchFamily="49" charset="0"/>
              </a:defRPr>
            </a:lvl1pPr>
          </a:lstStyle>
          <a:p>
            <a:r>
              <a:rPr lang="en-US"/>
              <a:t>Click to edit Master title style</a:t>
            </a:r>
            <a:endParaRPr lang="en-US" dirty="0"/>
          </a:p>
        </p:txBody>
      </p:sp>
    </p:spTree>
    <p:extLst>
      <p:ext uri="{BB962C8B-B14F-4D97-AF65-F5344CB8AC3E}">
        <p14:creationId xmlns:p14="http://schemas.microsoft.com/office/powerpoint/2010/main" val="11783116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2090" y="825747"/>
            <a:ext cx="10696010" cy="61880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654" y="1506872"/>
            <a:ext cx="10693446" cy="4589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72090" y="6329172"/>
            <a:ext cx="2816835" cy="338328"/>
          </a:xfrm>
          <a:prstGeom prst="rect">
            <a:avLst/>
          </a:prstGeom>
        </p:spPr>
        <p:txBody>
          <a:bodyPr vert="horz" lIns="91440" tIns="45720" rIns="91440" bIns="45720" rtlCol="0" anchor="ctr"/>
          <a:lstStyle>
            <a:lvl1pPr algn="l">
              <a:defRPr sz="75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291411" y="6329172"/>
            <a:ext cx="1612674" cy="338328"/>
          </a:xfrm>
          <a:prstGeom prst="rect">
            <a:avLst/>
          </a:prstGeom>
        </p:spPr>
        <p:txBody>
          <a:bodyPr vert="horz" lIns="91440" tIns="45720" rIns="91440" bIns="45720" rtlCol="0" anchor="ctr"/>
          <a:lstStyle>
            <a:lvl1pPr algn="r">
              <a:defRPr sz="750">
                <a:solidFill>
                  <a:schemeClr val="tx1"/>
                </a:solidFill>
              </a:defRPr>
            </a:lvl1pPr>
          </a:lstStyle>
          <a:p>
            <a:fld id="{D7E3ECEC-7E7B-4FB9-BAE8-5C10F12795EA}" type="datetimeFigureOut">
              <a:rPr lang="en-US" smtClean="0"/>
              <a:t>1/8/2026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50742" y="6329172"/>
            <a:ext cx="457200" cy="338328"/>
          </a:xfrm>
          <a:prstGeom prst="rect">
            <a:avLst/>
          </a:prstGeom>
        </p:spPr>
        <p:txBody>
          <a:bodyPr vert="horz" lIns="91440" tIns="45720" rIns="91440" bIns="45720" rtlCol="0" anchor="ctr"/>
          <a:lstStyle>
            <a:lvl1pPr algn="r">
              <a:defRPr sz="75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644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8" r:id="rId57"/>
    <p:sldLayoutId id="2147483719" r:id="rId58"/>
    <p:sldLayoutId id="2147483720" r:id="rId59"/>
    <p:sldLayoutId id="2147483722" r:id="rId60"/>
    <p:sldLayoutId id="2147483727" r:id="rId61"/>
    <p:sldLayoutId id="2147483728" r:id="rId62"/>
    <p:sldLayoutId id="2147483729" r:id="rId63"/>
    <p:sldLayoutId id="2147483743" r:id="rId64"/>
  </p:sldLayoutIdLst>
  <p:txStyles>
    <p:titleStyle>
      <a:lvl1pPr algn="l" defTabSz="914400" rtl="0" eaLnBrk="1" latinLnBrk="0" hangingPunct="1">
        <a:lnSpc>
          <a:spcPct val="95000"/>
        </a:lnSpc>
        <a:spcBef>
          <a:spcPct val="0"/>
        </a:spcBef>
        <a:buNone/>
        <a:defRPr sz="2500" b="0" kern="1200" cap="all"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1/8/2026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7051480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9.png"/><Relationship Id="rId7"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66.xml"/><Relationship Id="rId6" Type="http://schemas.openxmlformats.org/officeDocument/2006/relationships/image" Target="../media/image22.png"/><Relationship Id="rId11" Type="http://schemas.openxmlformats.org/officeDocument/2006/relationships/slide" Target="slide30.xml"/><Relationship Id="rId5" Type="http://schemas.openxmlformats.org/officeDocument/2006/relationships/image" Target="../media/image21.png"/><Relationship Id="rId10" Type="http://schemas.openxmlformats.org/officeDocument/2006/relationships/slide" Target="slide23.xml"/><Relationship Id="rId4" Type="http://schemas.openxmlformats.org/officeDocument/2006/relationships/image" Target="../media/image20.png"/><Relationship Id="rId9" Type="http://schemas.openxmlformats.org/officeDocument/2006/relationships/slide" Target="slide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1LR6NPpFxw4" TargetMode="External"/><Relationship Id="rId2" Type="http://schemas.openxmlformats.org/officeDocument/2006/relationships/hyperlink" Target="https://youtu.be/wHdHCoeUbU4?si=D3wLjLHSFHj25qyh&amp;t=120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6FAB-9B58-CCA2-A9B4-04405F766CE9}"/>
              </a:ext>
            </a:extLst>
          </p:cNvPr>
          <p:cNvSpPr>
            <a:spLocks noGrp="1"/>
          </p:cNvSpPr>
          <p:nvPr>
            <p:ph type="ctrTitle"/>
          </p:nvPr>
        </p:nvSpPr>
        <p:spPr>
          <a:xfrm>
            <a:off x="1212510" y="1279464"/>
            <a:ext cx="5314950" cy="634120"/>
          </a:xfrm>
        </p:spPr>
        <p:txBody>
          <a:bodyPr>
            <a:normAutofit fontScale="90000"/>
          </a:bodyPr>
          <a:lstStyle/>
          <a:p>
            <a:r>
              <a:rPr lang="en-US" dirty="0"/>
              <a:t>Introduction to Cryptology</a:t>
            </a:r>
            <a:br>
              <a:rPr lang="en-US"/>
            </a:br>
            <a:r>
              <a:rPr lang="en-US" sz="2025"/>
              <a:t>IT-233</a:t>
            </a:r>
            <a:br>
              <a:rPr lang="en-US" sz="2025" dirty="0"/>
            </a:br>
            <a:r>
              <a:rPr lang="en-US" sz="2025" dirty="0"/>
              <a:t>    Yosef Mendelsohn</a:t>
            </a:r>
            <a:r>
              <a:rPr lang="en-US" dirty="0"/>
              <a:t>	</a:t>
            </a:r>
          </a:p>
        </p:txBody>
      </p:sp>
      <p:sp>
        <p:nvSpPr>
          <p:cNvPr id="3" name="Subtitle 2">
            <a:extLst>
              <a:ext uri="{FF2B5EF4-FFF2-40B4-BE49-F238E27FC236}">
                <a16:creationId xmlns:a16="http://schemas.microsoft.com/office/drawing/2014/main" id="{B6726F2E-93ED-8EDE-4F8E-F80178BBCDC0}"/>
              </a:ext>
            </a:extLst>
          </p:cNvPr>
          <p:cNvSpPr>
            <a:spLocks noGrp="1"/>
          </p:cNvSpPr>
          <p:nvPr>
            <p:ph type="subTitle" idx="1"/>
          </p:nvPr>
        </p:nvSpPr>
        <p:spPr>
          <a:xfrm>
            <a:off x="1981313" y="2438400"/>
            <a:ext cx="3777343" cy="2765667"/>
          </a:xfrm>
        </p:spPr>
        <p:txBody>
          <a:bodyPr>
            <a:normAutofit/>
          </a:bodyPr>
          <a:lstStyle/>
          <a:p>
            <a:r>
              <a:rPr lang="en-US" sz="2000" dirty="0"/>
              <a:t>Lecture #1: </a:t>
            </a:r>
          </a:p>
          <a:p>
            <a:r>
              <a:rPr lang="en-US" sz="2000" dirty="0"/>
              <a:t>Introduction to Cryptology</a:t>
            </a:r>
          </a:p>
          <a:p>
            <a:r>
              <a:rPr lang="en-US" sz="2000" dirty="0"/>
              <a:t>   </a:t>
            </a:r>
          </a:p>
          <a:p>
            <a:pPr marL="214313" indent="-214313">
              <a:buFontTx/>
              <a:buChar char="-"/>
            </a:pPr>
            <a:r>
              <a:rPr lang="en-US" sz="1400"/>
              <a:t>Terms and concepts</a:t>
            </a:r>
            <a:endParaRPr lang="en-US" sz="1400" dirty="0"/>
          </a:p>
          <a:p>
            <a:pPr marL="214313" indent="-214313">
              <a:buFontTx/>
              <a:buChar char="-"/>
            </a:pPr>
            <a:r>
              <a:rPr lang="en-US" sz="1400"/>
              <a:t>Key lengths</a:t>
            </a:r>
          </a:p>
          <a:p>
            <a:pPr marL="214313" indent="-214313">
              <a:buFontTx/>
              <a:buChar char="-"/>
            </a:pPr>
            <a:r>
              <a:rPr lang="en-US" sz="1400"/>
              <a:t>Historical ciphers</a:t>
            </a:r>
            <a:endParaRPr lang="en-US" sz="1400" dirty="0"/>
          </a:p>
          <a:p>
            <a:pPr marL="214313" indent="-214313">
              <a:buFontTx/>
              <a:buChar char="-"/>
            </a:pPr>
            <a:r>
              <a:rPr lang="en-US" sz="1400"/>
              <a:t>Modeling Computing Speed</a:t>
            </a:r>
            <a:endParaRPr lang="en-US" sz="1400" dirty="0"/>
          </a:p>
          <a:p>
            <a:r>
              <a:rPr lang="en-US" sz="1600" dirty="0"/>
              <a:t> </a:t>
            </a:r>
          </a:p>
        </p:txBody>
      </p:sp>
      <p:pic>
        <p:nvPicPr>
          <p:cNvPr id="5" name="Content Placeholder 3" descr="Flag of the Federated States of Micronesia on a computer binary codes falling from the top and fading away.">
            <a:extLst>
              <a:ext uri="{FF2B5EF4-FFF2-40B4-BE49-F238E27FC236}">
                <a16:creationId xmlns:a16="http://schemas.microsoft.com/office/drawing/2014/main" id="{7A1413A9-C4EA-43E7-8B77-2856DA8DDA50}"/>
              </a:ext>
            </a:extLst>
          </p:cNvPr>
          <p:cNvPicPr>
            <a:picLocks noGrp="1" noChangeAspect="1"/>
          </p:cNvPicPr>
          <p:nvPr>
            <p:ph type="pic" sz="quarter" idx="13"/>
          </p:nvPr>
        </p:nvPicPr>
        <p:blipFill>
          <a:blip r:embed="rId3"/>
          <a:srcRect l="13242" r="20088" b="-1"/>
          <a:stretch>
            <a:fillRect/>
          </a:stretch>
        </p:blipFill>
        <p:spPr>
          <a:xfrm>
            <a:off x="6437795" y="-1"/>
            <a:ext cx="4230206" cy="6858001"/>
          </a:xfrm>
          <a:prstGeom prst="rect">
            <a:avLst/>
          </a:prstGeom>
          <a:noFill/>
        </p:spPr>
      </p:pic>
    </p:spTree>
    <p:extLst>
      <p:ext uri="{BB962C8B-B14F-4D97-AF65-F5344CB8AC3E}">
        <p14:creationId xmlns:p14="http://schemas.microsoft.com/office/powerpoint/2010/main" val="24272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F518-5A3C-C6E9-A26B-3E909BEB2FB8}"/>
              </a:ext>
            </a:extLst>
          </p:cNvPr>
          <p:cNvSpPr>
            <a:spLocks noGrp="1"/>
          </p:cNvSpPr>
          <p:nvPr>
            <p:ph type="title"/>
          </p:nvPr>
        </p:nvSpPr>
        <p:spPr>
          <a:xfrm>
            <a:off x="222069" y="609600"/>
            <a:ext cx="7735824" cy="609600"/>
          </a:xfrm>
        </p:spPr>
        <p:txBody>
          <a:bodyPr anchor="t">
            <a:normAutofit/>
          </a:bodyPr>
          <a:lstStyle/>
          <a:p>
            <a:r>
              <a:rPr lang="en-US" sz="2000"/>
              <a:t>Applications of cryptography in Modern Systems</a:t>
            </a:r>
          </a:p>
        </p:txBody>
      </p:sp>
      <p:sp>
        <p:nvSpPr>
          <p:cNvPr id="4" name="Content Placeholder 3">
            <a:extLst>
              <a:ext uri="{FF2B5EF4-FFF2-40B4-BE49-F238E27FC236}">
                <a16:creationId xmlns:a16="http://schemas.microsoft.com/office/drawing/2014/main" id="{DBF1F04A-F4E8-9CD7-0C50-DF40CCBCECC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1000" y="1676400"/>
            <a:ext cx="4859896" cy="4099560"/>
          </a:xfrm>
        </p:spPr>
        <p:txBody>
          <a:bodyPr>
            <a:normAutofit lnSpcReduction="10000"/>
          </a:bodyPr>
          <a:lstStyle/>
          <a:p>
            <a:pPr marL="0" indent="0">
              <a:lnSpc>
                <a:spcPct val="110000"/>
              </a:lnSpc>
              <a:spcBef>
                <a:spcPts val="2500"/>
              </a:spcBef>
              <a:buFont typeface="Arial" panose="020B0604020202020204" pitchFamily="34" charset="0"/>
              <a:buNone/>
            </a:pPr>
            <a:r>
              <a:rPr lang="en-US" b="1"/>
              <a:t>Secure Web Browsing</a:t>
            </a:r>
          </a:p>
          <a:p>
            <a:pPr marL="0" lvl="1" indent="0">
              <a:lnSpc>
                <a:spcPct val="110000"/>
              </a:lnSpc>
              <a:buFont typeface="Arial" panose="020B0604020202020204" pitchFamily="34" charset="0"/>
              <a:buNone/>
            </a:pPr>
            <a:r>
              <a:rPr lang="en-US"/>
              <a:t>Relies on protocols such as </a:t>
            </a:r>
            <a:r>
              <a:t>HTTPS </a:t>
            </a:r>
            <a:r>
              <a:rPr lang="en-US"/>
              <a:t>which uses</a:t>
            </a:r>
            <a:r>
              <a:t> SSL/TLS </a:t>
            </a:r>
            <a:r>
              <a:rPr lang="en-US"/>
              <a:t>to </a:t>
            </a:r>
            <a:r>
              <a:t>encrypt data between clients and servers for secure web communications.</a:t>
            </a:r>
            <a:r>
              <a:rPr lang="en-US"/>
              <a:t> </a:t>
            </a:r>
          </a:p>
          <a:p>
            <a:pPr marL="0" lvl="1" indent="0">
              <a:lnSpc>
                <a:spcPct val="110000"/>
              </a:lnSpc>
              <a:buFont typeface="Arial" panose="020B0604020202020204" pitchFamily="34" charset="0"/>
              <a:buNone/>
            </a:pPr>
            <a:endParaRPr lang="en-US" b="1"/>
          </a:p>
          <a:p>
            <a:pPr marL="0" lvl="1" indent="0">
              <a:lnSpc>
                <a:spcPct val="110000"/>
              </a:lnSpc>
              <a:buFont typeface="Arial" panose="020B0604020202020204" pitchFamily="34" charset="0"/>
              <a:buNone/>
            </a:pPr>
            <a:r>
              <a:rPr lang="en-US" b="1"/>
              <a:t>Financial Transaction Security</a:t>
            </a:r>
          </a:p>
          <a:p>
            <a:pPr marL="0" lvl="1" indent="0">
              <a:lnSpc>
                <a:spcPct val="110000"/>
              </a:lnSpc>
              <a:buFont typeface="Arial" panose="020B0604020202020204" pitchFamily="34" charset="0"/>
              <a:buNone/>
            </a:pPr>
            <a:r>
              <a:t>Cryptography protects online banking and e-commerce by securing transactions and user credentials.</a:t>
            </a:r>
            <a:endParaRPr lang="en-US"/>
          </a:p>
          <a:p>
            <a:pPr marL="0" indent="0">
              <a:lnSpc>
                <a:spcPct val="110000"/>
              </a:lnSpc>
              <a:spcBef>
                <a:spcPts val="2500"/>
              </a:spcBef>
              <a:buFont typeface="Arial" panose="020B0604020202020204" pitchFamily="34" charset="0"/>
              <a:buNone/>
            </a:pPr>
            <a:r>
              <a:rPr lang="en-US" b="1"/>
              <a:t>Email Encryption</a:t>
            </a:r>
          </a:p>
          <a:p>
            <a:pPr marL="0" lvl="1" indent="0">
              <a:lnSpc>
                <a:spcPct val="110000"/>
              </a:lnSpc>
              <a:buFont typeface="Arial" panose="020B0604020202020204" pitchFamily="34" charset="0"/>
              <a:buNone/>
            </a:pPr>
            <a:r>
              <a:t>Encryption standards like PGP ensure confidentiality and authenticity of email communications.</a:t>
            </a:r>
            <a:endParaRPr lang="en-US"/>
          </a:p>
          <a:p>
            <a:pPr marL="0" indent="0">
              <a:lnSpc>
                <a:spcPct val="110000"/>
              </a:lnSpc>
              <a:spcBef>
                <a:spcPts val="2500"/>
              </a:spcBef>
              <a:buFont typeface="Arial" panose="020B0604020202020204" pitchFamily="34" charset="0"/>
              <a:buNone/>
            </a:pPr>
            <a:r>
              <a:rPr lang="en-US" b="1"/>
              <a:t>Blockchain and VPN Security</a:t>
            </a:r>
          </a:p>
          <a:p>
            <a:pPr marL="0" lvl="1" indent="0">
              <a:lnSpc>
                <a:spcPct val="110000"/>
              </a:lnSpc>
              <a:buFont typeface="Arial" panose="020B0604020202020204" pitchFamily="34" charset="0"/>
              <a:buNone/>
            </a:pPr>
            <a:r>
              <a:t>Blockchain uses cryptographic hashing; VPNs safeguard data over public networks ensuring privacy.</a:t>
            </a:r>
            <a:endParaRPr lang="en-US"/>
          </a:p>
        </p:txBody>
      </p:sp>
      <p:pic>
        <p:nvPicPr>
          <p:cNvPr id="5" name="Content Placeholder 4" descr="Internet Cyber Security  with lock">
            <a:extLst>
              <a:ext uri="{FF2B5EF4-FFF2-40B4-BE49-F238E27FC236}">
                <a16:creationId xmlns:a16="http://schemas.microsoft.com/office/drawing/2014/main" id="{A1580DF5-F53D-4D7D-993C-A29F8BB50B55}"/>
              </a:ext>
            </a:extLst>
          </p:cNvPr>
          <p:cNvPicPr>
            <a:picLocks noGrp="1" noChangeAspect="1"/>
          </p:cNvPicPr>
          <p:nvPr>
            <p:ph type="pic" sz="quarter" idx="15"/>
          </p:nvPr>
        </p:nvPicPr>
        <p:blipFill>
          <a:blip r:embed="rId3"/>
          <a:srcRect l="27826" r="29224" b="1"/>
          <a:stretch>
            <a:fillRect/>
          </a:stretch>
        </p:blipFill>
        <p:spPr>
          <a:xfrm>
            <a:off x="8698986" y="758460"/>
            <a:ext cx="3493014" cy="6099541"/>
          </a:xfrm>
          <a:prstGeom prst="rect">
            <a:avLst/>
          </a:prstGeom>
          <a:noFill/>
        </p:spPr>
      </p:pic>
      <p:pic>
        <p:nvPicPr>
          <p:cNvPr id="6" name="Picture 5" descr="A screen shot of a computer&#10;&#10;AI-generated content may be incorrect.">
            <a:extLst>
              <a:ext uri="{FF2B5EF4-FFF2-40B4-BE49-F238E27FC236}">
                <a16:creationId xmlns:a16="http://schemas.microsoft.com/office/drawing/2014/main" id="{B2A3317C-22A6-F91F-0C82-F1F1C6161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582" y="1676400"/>
            <a:ext cx="2766217" cy="1206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5316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EEB7-552A-B4CE-D219-7B336C8F53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C5DEE6-536A-3C97-C831-87733BDC3483}"/>
              </a:ext>
            </a:extLst>
          </p:cNvPr>
          <p:cNvSpPr>
            <a:spLocks noGrp="1"/>
          </p:cNvSpPr>
          <p:nvPr>
            <p:ph type="title"/>
          </p:nvPr>
        </p:nvSpPr>
        <p:spPr/>
        <p:txBody>
          <a:bodyPr anchor="t">
            <a:normAutofit/>
          </a:bodyPr>
          <a:lstStyle/>
          <a:p>
            <a:r>
              <a:rPr lang="en-US" dirty="0"/>
              <a:t>Symmetric cryptography</a:t>
            </a:r>
          </a:p>
        </p:txBody>
      </p:sp>
    </p:spTree>
    <p:extLst>
      <p:ext uri="{BB962C8B-B14F-4D97-AF65-F5344CB8AC3E}">
        <p14:creationId xmlns:p14="http://schemas.microsoft.com/office/powerpoint/2010/main" val="34695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181F-656B-9720-217C-A56615E3EFE4}"/>
              </a:ext>
            </a:extLst>
          </p:cNvPr>
          <p:cNvSpPr>
            <a:spLocks noGrp="1"/>
          </p:cNvSpPr>
          <p:nvPr>
            <p:ph type="title"/>
          </p:nvPr>
        </p:nvSpPr>
        <p:spPr>
          <a:xfrm>
            <a:off x="612647" y="685800"/>
            <a:ext cx="6858000" cy="1111532"/>
          </a:xfrm>
        </p:spPr>
        <p:txBody>
          <a:bodyPr anchor="b">
            <a:normAutofit fontScale="90000"/>
          </a:bodyPr>
          <a:lstStyle/>
          <a:p>
            <a:r>
              <a:rPr lang="en-US" sz="3800"/>
              <a:t>Introduction to Symmetric Cryptography</a:t>
            </a:r>
          </a:p>
        </p:txBody>
      </p:sp>
      <p:sp>
        <p:nvSpPr>
          <p:cNvPr id="4" name="Content Placeholder 3">
            <a:extLst>
              <a:ext uri="{FF2B5EF4-FFF2-40B4-BE49-F238E27FC236}">
                <a16:creationId xmlns:a16="http://schemas.microsoft.com/office/drawing/2014/main" id="{94CB4FDE-3D6A-C43A-E691-C1542BDC3E8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fontScale="92500" lnSpcReduction="10000"/>
          </a:bodyPr>
          <a:lstStyle/>
          <a:p>
            <a:pPr marL="0" indent="0">
              <a:spcBef>
                <a:spcPts val="2500"/>
              </a:spcBef>
              <a:buFont typeface="Arial" panose="020B0604020202020204" pitchFamily="34" charset="0"/>
              <a:buNone/>
            </a:pPr>
            <a:r>
              <a:rPr lang="en-US" b="1"/>
              <a:t>Shared Secret Key</a:t>
            </a:r>
          </a:p>
          <a:p>
            <a:pPr marL="0" lvl="1" indent="0">
              <a:buFont typeface="Arial" panose="020B0604020202020204" pitchFamily="34" charset="0"/>
              <a:buNone/>
            </a:pPr>
            <a:r>
              <a:t>Symmetric cryptography uses a shared </a:t>
            </a:r>
            <a:r>
              <a:rPr u="sng"/>
              <a:t>secret key</a:t>
            </a:r>
            <a:r>
              <a:t> for both encryption and decryption between communicating parties.</a:t>
            </a:r>
            <a:r>
              <a:rPr lang="en-US"/>
              <a:t> We will see and make use of keys throughout this course.</a:t>
            </a:r>
          </a:p>
          <a:p>
            <a:pPr marL="0" indent="0">
              <a:spcBef>
                <a:spcPts val="2500"/>
              </a:spcBef>
              <a:buFont typeface="Arial" panose="020B0604020202020204" pitchFamily="34" charset="0"/>
              <a:buNone/>
            </a:pPr>
            <a:r>
              <a:rPr lang="en-US" b="1"/>
              <a:t>Confidentiality and Integrity</a:t>
            </a:r>
          </a:p>
          <a:p>
            <a:pPr marL="0" lvl="1" indent="0">
              <a:buFont typeface="Arial" panose="020B0604020202020204" pitchFamily="34" charset="0"/>
              <a:buNone/>
            </a:pPr>
            <a:r>
              <a:rPr lang="en-US"/>
              <a:t>Symmetric cryptography supports </a:t>
            </a:r>
            <a:r>
              <a:t>confidentiality and integrity of data over insecure channels against eavesdropping.</a:t>
            </a:r>
            <a:endParaRPr lang="en-US"/>
          </a:p>
          <a:p>
            <a:pPr marL="0" indent="0">
              <a:spcBef>
                <a:spcPts val="2500"/>
              </a:spcBef>
              <a:buFont typeface="Arial" panose="020B0604020202020204" pitchFamily="34" charset="0"/>
              <a:buNone/>
            </a:pPr>
            <a:r>
              <a:rPr lang="en-US" b="1"/>
              <a:t>Practical Applications</a:t>
            </a:r>
          </a:p>
          <a:p>
            <a:pPr marL="0" lvl="1" indent="0">
              <a:buFont typeface="Arial" panose="020B0604020202020204" pitchFamily="34" charset="0"/>
              <a:buNone/>
            </a:pPr>
            <a:r>
              <a:t>Symmetric cryptography is widely used in secure messaging, file encryption, and Wi-Fi security protocols like WPA.</a:t>
            </a:r>
            <a:endParaRPr lang="en-US"/>
          </a:p>
          <a:p>
            <a:pPr marL="0" indent="0">
              <a:spcBef>
                <a:spcPts val="2500"/>
              </a:spcBef>
              <a:buFont typeface="Arial" panose="020B0604020202020204" pitchFamily="34" charset="0"/>
              <a:buNone/>
            </a:pPr>
            <a:r>
              <a:rPr lang="en-US" b="1"/>
              <a:t>Challenges: Key Management</a:t>
            </a:r>
          </a:p>
          <a:p>
            <a:pPr marL="0" lvl="1" indent="0">
              <a:buFont typeface="Arial" panose="020B0604020202020204" pitchFamily="34" charset="0"/>
              <a:buNone/>
            </a:pPr>
            <a:r>
              <a:t>Managing and distributing secret keys securely remains a critical challenge in symmetric cryptography.</a:t>
            </a:r>
            <a:endParaRPr lang="en-US"/>
          </a:p>
        </p:txBody>
      </p:sp>
      <p:pic>
        <p:nvPicPr>
          <p:cNvPr id="5" name="Content Placeholder 4" descr="Digital security key concept background with circuit board">
            <a:extLst>
              <a:ext uri="{FF2B5EF4-FFF2-40B4-BE49-F238E27FC236}">
                <a16:creationId xmlns:a16="http://schemas.microsoft.com/office/drawing/2014/main" id="{97B88B77-F8C4-42A6-B819-D931C7EB1BE5}"/>
              </a:ext>
            </a:extLst>
          </p:cNvPr>
          <p:cNvPicPr>
            <a:picLocks noGrp="1" noChangeAspect="1"/>
          </p:cNvPicPr>
          <p:nvPr>
            <p:ph type="pic" sz="quarter" idx="13"/>
          </p:nvPr>
        </p:nvPicPr>
        <p:blipFill>
          <a:blip r:embed="rId3"/>
          <a:srcRect l="27446" r="27713"/>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285998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1DED-DFEA-261D-54F3-4B1FA7C1E686}"/>
              </a:ext>
            </a:extLst>
          </p:cNvPr>
          <p:cNvSpPr>
            <a:spLocks noGrp="1"/>
          </p:cNvSpPr>
          <p:nvPr>
            <p:ph type="title"/>
          </p:nvPr>
        </p:nvSpPr>
        <p:spPr>
          <a:xfrm>
            <a:off x="152400" y="228600"/>
            <a:ext cx="6477000" cy="683912"/>
          </a:xfrm>
        </p:spPr>
        <p:txBody>
          <a:bodyPr>
            <a:normAutofit fontScale="90000"/>
          </a:bodyPr>
          <a:lstStyle/>
          <a:p>
            <a:r>
              <a:rPr lang="en-US" dirty="0"/>
              <a:t>Symmetric cryptography: </a:t>
            </a:r>
            <a:br>
              <a:rPr lang="en-US" dirty="0"/>
            </a:br>
            <a:r>
              <a:rPr lang="en-US" dirty="0"/>
              <a:t>     </a:t>
            </a:r>
            <a:r>
              <a:rPr lang="en-US"/>
              <a:t>the basics</a:t>
            </a:r>
            <a:endParaRPr lang="en-US" dirty="0"/>
          </a:p>
        </p:txBody>
      </p:sp>
      <p:sp>
        <p:nvSpPr>
          <p:cNvPr id="3" name="Content Placeholder 2">
            <a:extLst>
              <a:ext uri="{FF2B5EF4-FFF2-40B4-BE49-F238E27FC236}">
                <a16:creationId xmlns:a16="http://schemas.microsoft.com/office/drawing/2014/main" id="{C2DF8EA9-2C3B-76F8-C9FC-F056AFEEE163}"/>
              </a:ext>
            </a:extLst>
          </p:cNvPr>
          <p:cNvSpPr>
            <a:spLocks noGrp="1"/>
          </p:cNvSpPr>
          <p:nvPr>
            <p:ph idx="1"/>
          </p:nvPr>
        </p:nvSpPr>
        <p:spPr>
          <a:xfrm>
            <a:off x="181708" y="1219200"/>
            <a:ext cx="5334000" cy="5257800"/>
          </a:xfrm>
        </p:spPr>
        <p:txBody>
          <a:bodyPr>
            <a:normAutofit fontScale="85000" lnSpcReduction="10000"/>
          </a:bodyPr>
          <a:lstStyle/>
          <a:p>
            <a:r>
              <a:rPr lang="en-US" dirty="0"/>
              <a:t>Sometimes referred to as a “single key” system.</a:t>
            </a:r>
          </a:p>
          <a:p>
            <a:r>
              <a:rPr lang="en-US" dirty="0"/>
              <a:t>Consider Alice and Bob who wish </a:t>
            </a:r>
            <a:r>
              <a:rPr lang="en-US"/>
              <a:t>to send/receive some message </a:t>
            </a:r>
            <a:r>
              <a:rPr lang="en-US" dirty="0"/>
              <a:t>“</a:t>
            </a:r>
            <a:r>
              <a:rPr lang="en-US" b="1" i="1" dirty="0"/>
              <a:t>x</a:t>
            </a:r>
            <a:r>
              <a:rPr lang="en-US" dirty="0"/>
              <a:t>” over some insecure channel</a:t>
            </a:r>
          </a:p>
          <a:p>
            <a:pPr lvl="1"/>
            <a:r>
              <a:rPr lang="en-US" dirty="0"/>
              <a:t>Insecure: a communication system where eavesdropping is possible. E.g. Internet, WiFi network, Over-the-air (phones), etc. </a:t>
            </a:r>
          </a:p>
          <a:p>
            <a:r>
              <a:rPr lang="en-US"/>
              <a:t>Oscar gains access to a </a:t>
            </a:r>
            <a:r>
              <a:rPr lang="en-US" dirty="0"/>
              <a:t>router and is able to see the message “x” entering and leaving. This is known as “eavesdropping”. </a:t>
            </a:r>
          </a:p>
          <a:p>
            <a:r>
              <a:rPr lang="en-US" dirty="0"/>
              <a:t>This is where symmetric cryptography can be a powerful solution:  Alice </a:t>
            </a:r>
            <a:r>
              <a:rPr lang="en-US" b="1" u="sng" dirty="0"/>
              <a:t>enciphers</a:t>
            </a:r>
            <a:r>
              <a:rPr lang="en-US" dirty="0"/>
              <a:t> (or “encrypts</a:t>
            </a:r>
            <a:r>
              <a:rPr lang="en-US"/>
              <a:t>”) the message </a:t>
            </a:r>
            <a:r>
              <a:rPr lang="en-US" dirty="0"/>
              <a:t>“x” through some encryption algorithm (“</a:t>
            </a:r>
            <a:r>
              <a:rPr lang="en-US" b="1" dirty="0"/>
              <a:t>e()</a:t>
            </a:r>
            <a:r>
              <a:rPr lang="en-US" dirty="0"/>
              <a:t>” in this diagram) into the </a:t>
            </a:r>
            <a:r>
              <a:rPr lang="en-US" b="1" u="sng" dirty="0"/>
              <a:t>ciphertext</a:t>
            </a:r>
            <a:r>
              <a:rPr lang="en-US" dirty="0"/>
              <a:t> “y”. </a:t>
            </a:r>
          </a:p>
          <a:p>
            <a:pPr lvl="1"/>
            <a:r>
              <a:rPr lang="en-US" dirty="0"/>
              <a:t>Oscar may be able to read the ciphertext, but he will have no idea of what it says!</a:t>
            </a:r>
          </a:p>
          <a:p>
            <a:pPr lvl="1"/>
            <a:r>
              <a:rPr lang="en-US" dirty="0"/>
              <a:t>Bob needs to be able to </a:t>
            </a:r>
            <a:r>
              <a:rPr lang="en-US" b="1" u="sng" dirty="0"/>
              <a:t>decipher</a:t>
            </a:r>
            <a:r>
              <a:rPr lang="en-US" dirty="0"/>
              <a:t> (aka “decrypt”) </a:t>
            </a:r>
            <a:r>
              <a:rPr lang="en-US"/>
              <a:t>the ciphertext  back into </a:t>
            </a:r>
            <a:r>
              <a:rPr lang="en-US" b="1" u="sng"/>
              <a:t>plaintext</a:t>
            </a:r>
            <a:r>
              <a:rPr lang="en-US"/>
              <a:t>.</a:t>
            </a:r>
            <a:endParaRPr lang="en-US" dirty="0"/>
          </a:p>
          <a:p>
            <a:r>
              <a:rPr lang="en-US" dirty="0"/>
              <a:t>In order to decrypt the text, Bob and Alice must share a </a:t>
            </a:r>
            <a:r>
              <a:rPr lang="en-US" b="1" u="sng" dirty="0"/>
              <a:t>key</a:t>
            </a:r>
            <a:r>
              <a:rPr lang="en-US" dirty="0"/>
              <a:t> “k”. </a:t>
            </a:r>
          </a:p>
          <a:p>
            <a:pPr lvl="1"/>
            <a:r>
              <a:rPr lang="en-US" dirty="0"/>
              <a:t>There MUST be </a:t>
            </a:r>
            <a:r>
              <a:rPr lang="en-US"/>
              <a:t>some secure channel by which Alice </a:t>
            </a:r>
            <a:r>
              <a:rPr lang="en-US" dirty="0"/>
              <a:t>and </a:t>
            </a:r>
            <a:r>
              <a:rPr lang="en-US"/>
              <a:t>Bob can share the </a:t>
            </a:r>
            <a:r>
              <a:rPr lang="en-US" dirty="0"/>
              <a:t>key with each other. </a:t>
            </a:r>
          </a:p>
          <a:p>
            <a:pPr lvl="1"/>
            <a:r>
              <a:rPr lang="en-US" dirty="0"/>
              <a:t>This might be as simple as the two of them agreeing on the key in person at some earlier point. Or perhaps a trusted 3</a:t>
            </a:r>
            <a:r>
              <a:rPr lang="en-US" baseline="30000" dirty="0"/>
              <a:t>rd</a:t>
            </a:r>
            <a:r>
              <a:rPr lang="en-US" dirty="0"/>
              <a:t> party personally provides Bob with a piece of paper on which is written the key. (Which Bob then eats).  </a:t>
            </a:r>
          </a:p>
        </p:txBody>
      </p:sp>
      <p:pic>
        <p:nvPicPr>
          <p:cNvPr id="6" name="Picture 5">
            <a:extLst>
              <a:ext uri="{FF2B5EF4-FFF2-40B4-BE49-F238E27FC236}">
                <a16:creationId xmlns:a16="http://schemas.microsoft.com/office/drawing/2014/main" id="{E480F110-F964-4691-26F3-365E02C673D7}"/>
              </a:ext>
            </a:extLst>
          </p:cNvPr>
          <p:cNvPicPr>
            <a:picLocks noChangeAspect="1"/>
          </p:cNvPicPr>
          <p:nvPr/>
        </p:nvPicPr>
        <p:blipFill>
          <a:blip r:embed="rId2"/>
          <a:stretch>
            <a:fillRect/>
          </a:stretch>
        </p:blipFill>
        <p:spPr>
          <a:xfrm>
            <a:off x="5791200" y="1066800"/>
            <a:ext cx="6030167" cy="1857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0FD9F74-F84C-BAFD-1DFC-4E2B4F76162F}"/>
              </a:ext>
            </a:extLst>
          </p:cNvPr>
          <p:cNvPicPr>
            <a:picLocks noChangeAspect="1"/>
          </p:cNvPicPr>
          <p:nvPr/>
        </p:nvPicPr>
        <p:blipFill>
          <a:blip r:embed="rId3"/>
          <a:stretch>
            <a:fillRect/>
          </a:stretch>
        </p:blipFill>
        <p:spPr>
          <a:xfrm>
            <a:off x="5810253" y="3429000"/>
            <a:ext cx="6011114" cy="2505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61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984A-3C96-2FF1-5B0D-AD97429D8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8F82A-4D53-3510-BAD9-B35E936CF8B4}"/>
              </a:ext>
            </a:extLst>
          </p:cNvPr>
          <p:cNvSpPr>
            <a:spLocks noGrp="1"/>
          </p:cNvSpPr>
          <p:nvPr>
            <p:ph type="title"/>
          </p:nvPr>
        </p:nvSpPr>
        <p:spPr>
          <a:xfrm>
            <a:off x="489857" y="329650"/>
            <a:ext cx="4419600" cy="381000"/>
          </a:xfrm>
        </p:spPr>
        <p:txBody>
          <a:bodyPr>
            <a:normAutofit fontScale="90000"/>
          </a:bodyPr>
          <a:lstStyle/>
          <a:p>
            <a:pPr algn="ctr"/>
            <a:r>
              <a:rPr lang="en-US" dirty="0"/>
              <a:t>Example: a wifi router</a:t>
            </a:r>
          </a:p>
        </p:txBody>
      </p:sp>
      <p:sp>
        <p:nvSpPr>
          <p:cNvPr id="3" name="Content Placeholder 2">
            <a:extLst>
              <a:ext uri="{FF2B5EF4-FFF2-40B4-BE49-F238E27FC236}">
                <a16:creationId xmlns:a16="http://schemas.microsoft.com/office/drawing/2014/main" id="{665DD29F-A054-AB6E-40C8-D9B6D9E3EF74}"/>
              </a:ext>
            </a:extLst>
          </p:cNvPr>
          <p:cNvSpPr>
            <a:spLocks noGrp="1"/>
          </p:cNvSpPr>
          <p:nvPr>
            <p:ph idx="1"/>
          </p:nvPr>
        </p:nvSpPr>
        <p:spPr>
          <a:xfrm>
            <a:off x="5867400" y="152400"/>
            <a:ext cx="6172200" cy="6553200"/>
          </a:xfrm>
        </p:spPr>
        <p:txBody>
          <a:bodyPr>
            <a:normAutofit lnSpcReduction="10000"/>
          </a:bodyPr>
          <a:lstStyle/>
          <a:p>
            <a:pPr marL="0" indent="0">
              <a:buNone/>
            </a:pPr>
            <a:r>
              <a:rPr lang="en-US" sz="1000" dirty="0"/>
              <a:t>A Wifi password encrypts data going into and out of a router.</a:t>
            </a:r>
          </a:p>
          <a:p>
            <a:pPr lvl="1"/>
            <a:r>
              <a:rPr lang="en-US" sz="1000" dirty="0"/>
              <a:t>Assuming the network </a:t>
            </a:r>
            <a:r>
              <a:rPr lang="en-US" sz="1000"/>
              <a:t>uses an encryption technique such as WPA.</a:t>
            </a:r>
            <a:endParaRPr lang="en-US" sz="1000" dirty="0"/>
          </a:p>
          <a:p>
            <a:pPr lvl="1"/>
            <a:r>
              <a:rPr lang="en-US" sz="1000" dirty="0"/>
              <a:t>Once data </a:t>
            </a:r>
            <a:r>
              <a:rPr lang="en-US" sz="1000"/>
              <a:t>has left the router, and is out on the internet, </a:t>
            </a:r>
            <a:r>
              <a:rPr lang="en-US" sz="1000" u="sng" dirty="0"/>
              <a:t>it is no longer encrypted</a:t>
            </a:r>
            <a:r>
              <a:rPr lang="en-US" sz="1000" dirty="0"/>
              <a:t>. </a:t>
            </a:r>
          </a:p>
          <a:p>
            <a:pPr marL="0" indent="0">
              <a:buNone/>
            </a:pPr>
            <a:endParaRPr lang="en-US" sz="1000" dirty="0"/>
          </a:p>
          <a:p>
            <a:pPr marL="0" indent="0">
              <a:buNone/>
            </a:pPr>
            <a:r>
              <a:rPr lang="en-US" sz="1000"/>
              <a:t>Entering a WiFi password </a:t>
            </a:r>
            <a:r>
              <a:rPr lang="en-US" sz="1000" dirty="0"/>
              <a:t>triggers a cryptographic process that:</a:t>
            </a:r>
          </a:p>
          <a:p>
            <a:pPr lvl="1"/>
            <a:r>
              <a:rPr lang="en-US" sz="1000" dirty="0"/>
              <a:t>Derives encryption keys</a:t>
            </a:r>
          </a:p>
          <a:p>
            <a:pPr lvl="1"/>
            <a:r>
              <a:rPr lang="en-US" sz="1000" dirty="0"/>
              <a:t>Uses those keys to encrypt your traffic over the air</a:t>
            </a:r>
          </a:p>
          <a:p>
            <a:pPr lvl="1"/>
            <a:r>
              <a:rPr lang="en-US" sz="1000" dirty="0"/>
              <a:t>Ensures nobody nearby can read your traffic just by listening to radio signals</a:t>
            </a:r>
          </a:p>
          <a:p>
            <a:endParaRPr lang="en-US" sz="1000" dirty="0"/>
          </a:p>
          <a:p>
            <a:pPr marL="0" indent="0">
              <a:buNone/>
            </a:pPr>
            <a:r>
              <a:rPr lang="en-US" sz="1000" dirty="0"/>
              <a:t>Even if multiple users share the same Wi-Fi password:</a:t>
            </a:r>
          </a:p>
          <a:p>
            <a:pPr lvl="1"/>
            <a:r>
              <a:rPr lang="en-US" sz="1000" u="sng" dirty="0"/>
              <a:t>Each device</a:t>
            </a:r>
            <a:r>
              <a:rPr lang="en-US" sz="1000" dirty="0"/>
              <a:t> gets its own unique encryption key</a:t>
            </a:r>
          </a:p>
          <a:p>
            <a:pPr lvl="1"/>
            <a:r>
              <a:rPr lang="en-US" sz="1000" dirty="0"/>
              <a:t>Two users on the same network cannot normally see each other’s traffic</a:t>
            </a:r>
          </a:p>
          <a:p>
            <a:pPr marL="0" indent="0">
              <a:buNone/>
            </a:pPr>
            <a:endParaRPr lang="en-US" sz="1000" dirty="0"/>
          </a:p>
          <a:p>
            <a:pPr marL="0" indent="0">
              <a:buNone/>
            </a:pPr>
            <a:r>
              <a:rPr lang="en-US" sz="1000" dirty="0"/>
              <a:t>What does WiFi Password NOT Protect?</a:t>
            </a:r>
          </a:p>
          <a:p>
            <a:r>
              <a:rPr lang="en-US" sz="1000" dirty="0"/>
              <a:t>Wi-Fi encryption </a:t>
            </a:r>
            <a:r>
              <a:rPr lang="en-US" sz="1000"/>
              <a:t>ends once the router sends information outside the network</a:t>
            </a:r>
            <a:endParaRPr lang="en-US" sz="1000" dirty="0"/>
          </a:p>
          <a:p>
            <a:r>
              <a:rPr lang="en-US" sz="1000"/>
              <a:t>Router itself can </a:t>
            </a:r>
            <a:r>
              <a:rPr lang="en-US" sz="1000" dirty="0"/>
              <a:t>see</a:t>
            </a:r>
            <a:r>
              <a:rPr lang="en-US" sz="1000"/>
              <a:t>: </a:t>
            </a:r>
          </a:p>
          <a:p>
            <a:pPr lvl="1"/>
            <a:r>
              <a:rPr lang="en-US" sz="1000"/>
              <a:t>Destination </a:t>
            </a:r>
            <a:r>
              <a:rPr lang="en-US" sz="1000" dirty="0"/>
              <a:t>IPs and metadata</a:t>
            </a:r>
          </a:p>
          <a:p>
            <a:pPr lvl="1"/>
            <a:r>
              <a:rPr lang="en-US" sz="1000" dirty="0"/>
              <a:t>Sites visited (</a:t>
            </a:r>
            <a:r>
              <a:rPr lang="en-US" sz="1000"/>
              <a:t>domain-level)</a:t>
            </a:r>
          </a:p>
          <a:p>
            <a:pPr lvl="1"/>
            <a:r>
              <a:rPr lang="en-US" sz="1000"/>
              <a:t>Bandwidth usage</a:t>
            </a:r>
          </a:p>
          <a:p>
            <a:pPr lvl="1"/>
            <a:r>
              <a:rPr lang="en-US" sz="1000"/>
              <a:t>Online </a:t>
            </a:r>
            <a:r>
              <a:rPr lang="en-US" sz="1000" dirty="0"/>
              <a:t>times</a:t>
            </a:r>
          </a:p>
          <a:p>
            <a:r>
              <a:rPr lang="en-US" sz="1000" dirty="0"/>
              <a:t>ISP can see: Domains, IP addresses, metadata</a:t>
            </a:r>
          </a:p>
          <a:p>
            <a:r>
              <a:rPr lang="en-US" sz="1000" dirty="0"/>
              <a:t>True privacy </a:t>
            </a:r>
            <a:r>
              <a:rPr lang="en-US" sz="1000"/>
              <a:t>requires HTTPS:  Router </a:t>
            </a:r>
            <a:r>
              <a:rPr lang="en-US" sz="1000" dirty="0"/>
              <a:t>can see you accessed example.com</a:t>
            </a:r>
          </a:p>
          <a:p>
            <a:pPr lvl="1"/>
            <a:r>
              <a:rPr lang="en-US" sz="1000" dirty="0"/>
              <a:t>But cannot see what you looked at inside the site</a:t>
            </a:r>
          </a:p>
          <a:p>
            <a:pPr lvl="1"/>
            <a:r>
              <a:rPr lang="en-US" sz="1000" dirty="0"/>
              <a:t>Cannot see passwords, messages, </a:t>
            </a:r>
            <a:r>
              <a:rPr lang="en-US" sz="1000"/>
              <a:t>etc.</a:t>
            </a:r>
            <a:endParaRPr lang="en-US" sz="1000" dirty="0"/>
          </a:p>
        </p:txBody>
      </p:sp>
      <p:sp>
        <p:nvSpPr>
          <p:cNvPr id="8" name="TextBox 7">
            <a:extLst>
              <a:ext uri="{FF2B5EF4-FFF2-40B4-BE49-F238E27FC236}">
                <a16:creationId xmlns:a16="http://schemas.microsoft.com/office/drawing/2014/main" id="{BE538BC6-2411-BC1C-B1ED-BC73F6ABF68C}"/>
              </a:ext>
            </a:extLst>
          </p:cNvPr>
          <p:cNvSpPr txBox="1"/>
          <p:nvPr/>
        </p:nvSpPr>
        <p:spPr>
          <a:xfrm>
            <a:off x="933358" y="4488816"/>
            <a:ext cx="4495800"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t>Again: Once the data reaches the router and exits “to the internet”, there is no longer any encryption. </a:t>
            </a:r>
          </a:p>
          <a:p>
            <a:endParaRPr lang="en-US" sz="1400" dirty="0"/>
          </a:p>
          <a:p>
            <a:r>
              <a:rPr lang="en-US" sz="1400"/>
              <a:t>A protocol such as HTTPS </a:t>
            </a:r>
            <a:r>
              <a:rPr lang="en-US" sz="1400" dirty="0"/>
              <a:t>is essential for true end-to-end privacy. </a:t>
            </a:r>
          </a:p>
        </p:txBody>
      </p:sp>
      <p:pic>
        <p:nvPicPr>
          <p:cNvPr id="12" name="Picture 11">
            <a:extLst>
              <a:ext uri="{FF2B5EF4-FFF2-40B4-BE49-F238E27FC236}">
                <a16:creationId xmlns:a16="http://schemas.microsoft.com/office/drawing/2014/main" id="{59CFFAA6-63A1-43A6-4936-ABC0AC33AFDF}"/>
              </a:ext>
            </a:extLst>
          </p:cNvPr>
          <p:cNvPicPr>
            <a:picLocks noChangeAspect="1"/>
          </p:cNvPicPr>
          <p:nvPr/>
        </p:nvPicPr>
        <p:blipFill>
          <a:blip r:embed="rId3"/>
          <a:stretch>
            <a:fillRect/>
          </a:stretch>
        </p:blipFill>
        <p:spPr>
          <a:xfrm>
            <a:off x="457200" y="1524000"/>
            <a:ext cx="5090040" cy="1981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811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0" end="2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1" end="2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2" end="2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B691-1C05-CD57-6BE9-29D96A78BA7B}"/>
              </a:ext>
            </a:extLst>
          </p:cNvPr>
          <p:cNvSpPr>
            <a:spLocks noGrp="1"/>
          </p:cNvSpPr>
          <p:nvPr>
            <p:ph type="title"/>
          </p:nvPr>
        </p:nvSpPr>
        <p:spPr>
          <a:xfrm>
            <a:off x="609599" y="685800"/>
            <a:ext cx="4564763" cy="1426798"/>
          </a:xfrm>
        </p:spPr>
        <p:txBody>
          <a:bodyPr anchor="b">
            <a:normAutofit fontScale="90000"/>
          </a:bodyPr>
          <a:lstStyle/>
          <a:p>
            <a:r>
              <a:rPr lang="en-US" sz="3800"/>
              <a:t>Key Distribution Challenge</a:t>
            </a:r>
          </a:p>
        </p:txBody>
      </p:sp>
      <p:pic>
        <p:nvPicPr>
          <p:cNvPr id="5" name="Content Placeholder 4" descr="Key, Binary Code, Computer Network, Cyborg, Data">
            <a:extLst>
              <a:ext uri="{FF2B5EF4-FFF2-40B4-BE49-F238E27FC236}">
                <a16:creationId xmlns:a16="http://schemas.microsoft.com/office/drawing/2014/main" id="{5603AE03-48D5-411D-B723-FF4C0781F820}"/>
              </a:ext>
            </a:extLst>
          </p:cNvPr>
          <p:cNvPicPr>
            <a:picLocks noGrp="1" noChangeAspect="1"/>
          </p:cNvPicPr>
          <p:nvPr>
            <p:ph type="pic" sz="quarter" idx="15"/>
          </p:nvPr>
        </p:nvPicPr>
        <p:blipFill>
          <a:blip r:embed="rId3"/>
          <a:srcRect l="21535" r="7860" b="2"/>
          <a:stretch>
            <a:fillRect/>
          </a:stretch>
        </p:blipFill>
        <p:spPr>
          <a:xfrm>
            <a:off x="609599" y="2514600"/>
            <a:ext cx="4564763" cy="3636598"/>
          </a:xfrm>
          <a:prstGeom prst="rect">
            <a:avLst/>
          </a:prstGeom>
          <a:noFill/>
        </p:spPr>
      </p:pic>
      <p:sp>
        <p:nvSpPr>
          <p:cNvPr id="4" name="Content Placeholder 3">
            <a:extLst>
              <a:ext uri="{FF2B5EF4-FFF2-40B4-BE49-F238E27FC236}">
                <a16:creationId xmlns:a16="http://schemas.microsoft.com/office/drawing/2014/main" id="{A97E858F-EE23-97A7-D3D8-67DD277D6A1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90060" y="685800"/>
            <a:ext cx="5792341" cy="5465398"/>
          </a:xfrm>
        </p:spPr>
        <p:txBody>
          <a:bodyPr>
            <a:normAutofit/>
          </a:bodyPr>
          <a:lstStyle/>
          <a:p>
            <a:pPr marL="0" indent="0">
              <a:spcBef>
                <a:spcPts val="2500"/>
              </a:spcBef>
              <a:buFont typeface="Arial" panose="020B0604020202020204" pitchFamily="34" charset="0"/>
              <a:buNone/>
            </a:pPr>
            <a:r>
              <a:rPr lang="en-US" b="1" dirty="0"/>
              <a:t>Secure Key Transmission</a:t>
            </a:r>
          </a:p>
          <a:p>
            <a:pPr marL="285750" lvl="1" indent="-285750">
              <a:buFontTx/>
              <a:buChar char="-"/>
            </a:pPr>
            <a:r>
              <a:rPr lang="en-US"/>
              <a:t>One of the most significant challenges in symmetric cryptography. </a:t>
            </a:r>
          </a:p>
          <a:p>
            <a:pPr marL="285750" lvl="1" indent="-285750">
              <a:buFontTx/>
              <a:buChar char="-"/>
            </a:pPr>
            <a:r>
              <a:t>The </a:t>
            </a:r>
            <a:r>
              <a:rPr dirty="0"/>
              <a:t>secret key must be transmitted through a secure channel to both parties before communication begins.</a:t>
            </a:r>
            <a:endParaRPr lang="en-US" dirty="0"/>
          </a:p>
          <a:p>
            <a:pPr marL="0" indent="0">
              <a:spcBef>
                <a:spcPts val="2500"/>
              </a:spcBef>
              <a:buFont typeface="Arial" panose="020B0604020202020204" pitchFamily="34" charset="0"/>
              <a:buNone/>
            </a:pPr>
            <a:r>
              <a:rPr lang="en-US" b="1" dirty="0"/>
              <a:t>Challenges in Large-scale Systems</a:t>
            </a:r>
          </a:p>
          <a:p>
            <a:pPr marL="0" lvl="1" indent="0">
              <a:buFont typeface="Arial" panose="020B0604020202020204" pitchFamily="34" charset="0"/>
              <a:buNone/>
            </a:pPr>
            <a:r>
              <a:rPr dirty="0"/>
              <a:t>Secure </a:t>
            </a:r>
            <a:r>
              <a:t>key distribution</a:t>
            </a:r>
            <a:r>
              <a:rPr lang="en-US"/>
              <a:t> works well in small settings, but</a:t>
            </a:r>
            <a:r>
              <a:t> </a:t>
            </a:r>
            <a:r>
              <a:rPr dirty="0"/>
              <a:t>becomes impractical in large networks using pre-shared keys like WPA for Wi-Fi.</a:t>
            </a:r>
            <a:endParaRPr lang="en-US" dirty="0"/>
          </a:p>
          <a:p>
            <a:pPr marL="0" indent="0">
              <a:spcBef>
                <a:spcPts val="2500"/>
              </a:spcBef>
              <a:buFont typeface="Arial" panose="020B0604020202020204" pitchFamily="34" charset="0"/>
              <a:buNone/>
            </a:pPr>
            <a:r>
              <a:rPr lang="en-US" b="1" dirty="0"/>
              <a:t>Hybrid Cryptographic Solutions</a:t>
            </a:r>
          </a:p>
          <a:p>
            <a:pPr marL="0" lvl="1" indent="0">
              <a:buFont typeface="Arial" panose="020B0604020202020204" pitchFamily="34" charset="0"/>
              <a:buNone/>
            </a:pPr>
            <a:r>
              <a:rPr lang="en-US"/>
              <a:t>The key distribution problem has led to h</a:t>
            </a:r>
            <a:r>
              <a:t>ybrid systems combin</a:t>
            </a:r>
            <a:r>
              <a:rPr lang="en-US"/>
              <a:t>ing</a:t>
            </a:r>
            <a:r>
              <a:t> </a:t>
            </a:r>
            <a:r>
              <a:rPr dirty="0"/>
              <a:t>asymmetric cryptography for key exchange and symmetric cryptography for data encryption.</a:t>
            </a:r>
            <a:endParaRPr lang="en-US" dirty="0"/>
          </a:p>
          <a:p>
            <a:pPr marL="0" indent="0">
              <a:spcBef>
                <a:spcPts val="2500"/>
              </a:spcBef>
              <a:buFont typeface="Arial" panose="020B0604020202020204" pitchFamily="34" charset="0"/>
              <a:buNone/>
            </a:pPr>
            <a:r>
              <a:rPr lang="en-US" b="1"/>
              <a:t>Examples</a:t>
            </a:r>
            <a:endParaRPr lang="en-US" b="1" dirty="0"/>
          </a:p>
          <a:p>
            <a:pPr marL="0" lvl="1" indent="0">
              <a:buFont typeface="Arial" panose="020B0604020202020204" pitchFamily="34" charset="0"/>
              <a:buNone/>
            </a:pPr>
            <a:r>
              <a:rPr dirty="0"/>
              <a:t>SSL/TLS protocols use </a:t>
            </a:r>
            <a:r>
              <a:rPr lang="en-US" dirty="0"/>
              <a:t>asymmetric </a:t>
            </a:r>
            <a:r>
              <a:rPr dirty="0"/>
              <a:t>public-key cryptography to establish session keys for symmetric encryption in web security.</a:t>
            </a:r>
            <a:endParaRPr lang="en-US" dirty="0"/>
          </a:p>
        </p:txBody>
      </p:sp>
    </p:spTree>
    <p:extLst>
      <p:ext uri="{BB962C8B-B14F-4D97-AF65-F5344CB8AC3E}">
        <p14:creationId xmlns:p14="http://schemas.microsoft.com/office/powerpoint/2010/main" val="2206222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E4EAF-105D-0D2C-3D03-FEA3A53426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91BCB2-1721-5057-4AA1-13962EF80C06}"/>
              </a:ext>
            </a:extLst>
          </p:cNvPr>
          <p:cNvSpPr>
            <a:spLocks noGrp="1"/>
          </p:cNvSpPr>
          <p:nvPr>
            <p:ph type="title"/>
          </p:nvPr>
        </p:nvSpPr>
        <p:spPr/>
        <p:txBody>
          <a:bodyPr anchor="t">
            <a:normAutofit fontScale="90000"/>
          </a:bodyPr>
          <a:lstStyle/>
          <a:p>
            <a:r>
              <a:rPr lang="en-US"/>
              <a:t>Substitution ciphers</a:t>
            </a:r>
            <a:br>
              <a:rPr lang="en-US"/>
            </a:br>
            <a:r>
              <a:rPr lang="en-US"/>
              <a:t>&amp;</a:t>
            </a:r>
            <a:br>
              <a:rPr lang="en-US"/>
            </a:br>
            <a:r>
              <a:rPr lang="en-US"/>
              <a:t>brute force attacks</a:t>
            </a:r>
            <a:endParaRPr lang="en-US" dirty="0"/>
          </a:p>
        </p:txBody>
      </p:sp>
    </p:spTree>
    <p:extLst>
      <p:ext uri="{BB962C8B-B14F-4D97-AF65-F5344CB8AC3E}">
        <p14:creationId xmlns:p14="http://schemas.microsoft.com/office/powerpoint/2010/main" val="39259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DFA9-9C5E-A983-BF73-2D98ACE5C90D}"/>
              </a:ext>
            </a:extLst>
          </p:cNvPr>
          <p:cNvSpPr>
            <a:spLocks noGrp="1"/>
          </p:cNvSpPr>
          <p:nvPr>
            <p:ph type="title"/>
          </p:nvPr>
        </p:nvSpPr>
        <p:spPr>
          <a:xfrm>
            <a:off x="609600" y="467468"/>
            <a:ext cx="6858000" cy="789832"/>
          </a:xfrm>
        </p:spPr>
        <p:txBody>
          <a:bodyPr anchor="b">
            <a:noAutofit/>
          </a:bodyPr>
          <a:lstStyle/>
          <a:p>
            <a:r>
              <a:rPr lang="en-US" sz="3200"/>
              <a:t>Substitution Cipher: </a:t>
            </a:r>
            <a:br>
              <a:rPr lang="en-US" sz="3200"/>
            </a:br>
            <a:r>
              <a:rPr lang="en-US" sz="3200"/>
              <a:t>           e.g. the “Caesar cipher” </a:t>
            </a:r>
            <a:endParaRPr lang="en-US" sz="3200" dirty="0"/>
          </a:p>
        </p:txBody>
      </p:sp>
      <p:sp>
        <p:nvSpPr>
          <p:cNvPr id="4" name="Content Placeholder 3">
            <a:extLst>
              <a:ext uri="{FF2B5EF4-FFF2-40B4-BE49-F238E27FC236}">
                <a16:creationId xmlns:a16="http://schemas.microsoft.com/office/drawing/2014/main" id="{7B45ABCF-ABDB-7722-D74F-F44A231DEE6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4800" y="1752600"/>
            <a:ext cx="4492753" cy="4419600"/>
          </a:xfrm>
        </p:spPr>
        <p:txBody>
          <a:bodyPr>
            <a:normAutofit fontScale="92500" lnSpcReduction="10000"/>
          </a:bodyPr>
          <a:lstStyle/>
          <a:p>
            <a:pPr marL="0" indent="0">
              <a:spcBef>
                <a:spcPts val="2500"/>
              </a:spcBef>
              <a:buFont typeface="Arial" panose="020B0604020202020204" pitchFamily="34" charset="0"/>
              <a:buNone/>
            </a:pPr>
            <a:r>
              <a:rPr lang="en-US" b="1" dirty="0"/>
              <a:t>Basic Mechanism</a:t>
            </a:r>
          </a:p>
          <a:p>
            <a:pPr marL="0" lvl="1" indent="0">
              <a:buFont typeface="Arial" panose="020B0604020202020204" pitchFamily="34" charset="0"/>
              <a:buNone/>
            </a:pPr>
            <a:r>
              <a:rPr dirty="0"/>
              <a:t>Substitution </a:t>
            </a:r>
            <a:r>
              <a:t>cipher </a:t>
            </a:r>
            <a:r>
              <a:rPr lang="en-US"/>
              <a:t>works by enciphering</a:t>
            </a:r>
            <a:r>
              <a:t> </a:t>
            </a:r>
            <a:r>
              <a:rPr dirty="0"/>
              <a:t>each plaintext letter </a:t>
            </a:r>
            <a:r>
              <a:t>with </a:t>
            </a:r>
            <a:r>
              <a:rPr lang="en-US"/>
              <a:t>a different</a:t>
            </a:r>
            <a:r>
              <a:t> </a:t>
            </a:r>
            <a:r>
              <a:rPr dirty="0"/>
              <a:t>letter using a fixed key table.</a:t>
            </a:r>
            <a:endParaRPr lang="en-US" dirty="0"/>
          </a:p>
          <a:p>
            <a:pPr marL="0" indent="0">
              <a:spcBef>
                <a:spcPts val="2500"/>
              </a:spcBef>
              <a:buFont typeface="Arial" panose="020B0604020202020204" pitchFamily="34" charset="0"/>
              <a:buNone/>
            </a:pPr>
            <a:r>
              <a:rPr lang="en-US" b="1"/>
              <a:t>Large Keyspace </a:t>
            </a:r>
            <a:r>
              <a:rPr lang="en-US" b="1" dirty="0"/>
              <a:t>Limitations</a:t>
            </a:r>
          </a:p>
          <a:p>
            <a:pPr marL="0" lvl="1" indent="0">
              <a:buFont typeface="Arial" panose="020B0604020202020204" pitchFamily="34" charset="0"/>
              <a:buNone/>
            </a:pPr>
            <a:r>
              <a:rPr dirty="0"/>
              <a:t>Though </a:t>
            </a:r>
            <a:r>
              <a:t>the </a:t>
            </a:r>
            <a:r>
              <a:rPr lang="en-US" u="sng"/>
              <a:t>keyspace</a:t>
            </a:r>
            <a:r>
              <a:t> </a:t>
            </a:r>
            <a:r>
              <a:rPr dirty="0"/>
              <a:t>is large, it does not ensure security </a:t>
            </a:r>
            <a:r>
              <a:t>because </a:t>
            </a:r>
            <a:r>
              <a:rPr lang="en-US"/>
              <a:t>there are many means of cracking the cipher.</a:t>
            </a:r>
            <a:endParaRPr lang="en-US" dirty="0"/>
          </a:p>
          <a:p>
            <a:pPr marL="0" indent="0">
              <a:spcBef>
                <a:spcPts val="2500"/>
              </a:spcBef>
              <a:buFont typeface="Arial" panose="020B0604020202020204" pitchFamily="34" charset="0"/>
              <a:buNone/>
            </a:pPr>
            <a:r>
              <a:rPr lang="en-US" b="1" dirty="0"/>
              <a:t>Frequency Analysis Attack</a:t>
            </a:r>
          </a:p>
          <a:p>
            <a:pPr marL="0" lvl="1" indent="0">
              <a:buFont typeface="Arial" panose="020B0604020202020204" pitchFamily="34" charset="0"/>
              <a:buNone/>
            </a:pPr>
            <a:r>
              <a:t>Attackers </a:t>
            </a:r>
            <a:r>
              <a:rPr lang="en-US"/>
              <a:t>can </a:t>
            </a:r>
            <a:r>
              <a:t>exploit </a:t>
            </a:r>
            <a:r>
              <a:rPr dirty="0"/>
              <a:t>letter </a:t>
            </a:r>
            <a:r>
              <a:rPr u="sng" dirty="0"/>
              <a:t>frequency patterns</a:t>
            </a:r>
            <a:r>
              <a:rPr dirty="0"/>
              <a:t> to quickly identify ciphertext symbols and break the cipher.</a:t>
            </a:r>
            <a:endParaRPr lang="en-US" dirty="0"/>
          </a:p>
          <a:p>
            <a:pPr marL="0" indent="0">
              <a:spcBef>
                <a:spcPts val="2500"/>
              </a:spcBef>
              <a:buFont typeface="Arial" panose="020B0604020202020204" pitchFamily="34" charset="0"/>
              <a:buNone/>
            </a:pPr>
            <a:r>
              <a:rPr lang="en-US" b="1" dirty="0"/>
              <a:t>Lessons for Modern Ciphers</a:t>
            </a:r>
          </a:p>
          <a:p>
            <a:pPr marL="0" lvl="1" indent="0">
              <a:buFont typeface="Arial" panose="020B0604020202020204" pitchFamily="34" charset="0"/>
              <a:buNone/>
            </a:pPr>
            <a:r>
              <a:rPr dirty="0"/>
              <a:t>Modern encryption uses confusion and diffusion to hide statistical </a:t>
            </a:r>
            <a:r>
              <a:t>properties </a:t>
            </a:r>
            <a:r>
              <a:rPr lang="en-US"/>
              <a:t>such as frequency analysis, </a:t>
            </a:r>
            <a:r>
              <a:t>and </a:t>
            </a:r>
            <a:r>
              <a:rPr lang="en-US"/>
              <a:t>thereby </a:t>
            </a:r>
            <a:r>
              <a:t>resist </a:t>
            </a:r>
            <a:r>
              <a:rPr dirty="0"/>
              <a:t>cryptanalysis.</a:t>
            </a:r>
            <a:endParaRPr lang="en-US" dirty="0"/>
          </a:p>
        </p:txBody>
      </p:sp>
      <p:pic>
        <p:nvPicPr>
          <p:cNvPr id="7" name="Picture 6">
            <a:extLst>
              <a:ext uri="{FF2B5EF4-FFF2-40B4-BE49-F238E27FC236}">
                <a16:creationId xmlns:a16="http://schemas.microsoft.com/office/drawing/2014/main" id="{100D337F-CA9D-154D-79D1-6A32F7F1888C}"/>
              </a:ext>
            </a:extLst>
          </p:cNvPr>
          <p:cNvPicPr>
            <a:picLocks noChangeAspect="1"/>
          </p:cNvPicPr>
          <p:nvPr/>
        </p:nvPicPr>
        <p:blipFill>
          <a:blip r:embed="rId3"/>
          <a:stretch>
            <a:fillRect/>
          </a:stretch>
        </p:blipFill>
        <p:spPr>
          <a:xfrm>
            <a:off x="4916076" y="4022521"/>
            <a:ext cx="6849431" cy="495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BD67115E-F9C6-B87E-CB48-3BA722F28382}"/>
              </a:ext>
            </a:extLst>
          </p:cNvPr>
          <p:cNvSpPr txBox="1"/>
          <p:nvPr/>
        </p:nvSpPr>
        <p:spPr>
          <a:xfrm>
            <a:off x="6629400" y="5641639"/>
            <a:ext cx="2895600" cy="369332"/>
          </a:xfrm>
          <a:prstGeom prst="rect">
            <a:avLst/>
          </a:prstGeom>
          <a:noFill/>
        </p:spPr>
        <p:txBody>
          <a:bodyPr wrap="square" rtlCol="0">
            <a:spAutoFit/>
          </a:bodyPr>
          <a:lstStyle/>
          <a:p>
            <a:pPr algn="ctr"/>
            <a:r>
              <a:rPr lang="en-US" dirty="0"/>
              <a:t>The Key</a:t>
            </a:r>
          </a:p>
        </p:txBody>
      </p:sp>
      <p:sp>
        <p:nvSpPr>
          <p:cNvPr id="12" name="Arrow: Down 11">
            <a:extLst>
              <a:ext uri="{FF2B5EF4-FFF2-40B4-BE49-F238E27FC236}">
                <a16:creationId xmlns:a16="http://schemas.microsoft.com/office/drawing/2014/main" id="{C55DFC1F-7029-7328-E3B9-D4E3F8400D27}"/>
              </a:ext>
            </a:extLst>
          </p:cNvPr>
          <p:cNvSpPr/>
          <p:nvPr/>
        </p:nvSpPr>
        <p:spPr>
          <a:xfrm rot="10800000">
            <a:off x="7959997" y="4651038"/>
            <a:ext cx="234817" cy="990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2B7B44-C02F-6845-B13D-CF3FEEC340BE}"/>
              </a:ext>
            </a:extLst>
          </p:cNvPr>
          <p:cNvSpPr txBox="1"/>
          <p:nvPr/>
        </p:nvSpPr>
        <p:spPr>
          <a:xfrm>
            <a:off x="5598557" y="2247901"/>
            <a:ext cx="4957285"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atin typeface="Courier New" panose="02070309020205020404" pitchFamily="49" charset="0"/>
                <a:cs typeface="Courier New" panose="02070309020205020404" pitchFamily="49" charset="0"/>
              </a:rPr>
              <a:t>ET TU BRUTE?</a:t>
            </a:r>
            <a:r>
              <a:rPr lang="en-US"/>
              <a:t>	</a:t>
            </a:r>
            <a:r>
              <a:rPr lang="en-US" b="1">
                <a:latin typeface="Courier New" panose="02070309020205020404" pitchFamily="49" charset="0"/>
                <a:cs typeface="Courier New" panose="02070309020205020404" pitchFamily="49" charset="0"/>
              </a:rPr>
              <a:t>plaintext</a:t>
            </a:r>
          </a:p>
          <a:p>
            <a:endParaRPr lang="en-US"/>
          </a:p>
          <a:p>
            <a:r>
              <a:rPr lang="en-US" sz="2000">
                <a:latin typeface="Courier New" panose="02070309020205020404" pitchFamily="49" charset="0"/>
                <a:cs typeface="Courier New" panose="02070309020205020404" pitchFamily="49" charset="0"/>
              </a:rPr>
              <a:t>HW WX EUXWH?</a:t>
            </a:r>
            <a:r>
              <a:rPr lang="en-US"/>
              <a:t>	</a:t>
            </a:r>
            <a:r>
              <a:rPr lang="en-US" b="1">
                <a:latin typeface="Courier New" panose="02070309020205020404" pitchFamily="49" charset="0"/>
                <a:cs typeface="Courier New" panose="02070309020205020404" pitchFamily="49" charset="0"/>
              </a:rPr>
              <a:t>ciphertext</a:t>
            </a:r>
          </a:p>
        </p:txBody>
      </p:sp>
    </p:spTree>
    <p:extLst>
      <p:ext uri="{BB962C8B-B14F-4D97-AF65-F5344CB8AC3E}">
        <p14:creationId xmlns:p14="http://schemas.microsoft.com/office/powerpoint/2010/main" val="191526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9C4-1678-2F1E-7A8C-7B6F13B8F2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AAD94A4-57D6-8553-405F-B7CF9821F071}"/>
              </a:ext>
            </a:extLst>
          </p:cNvPr>
          <p:cNvPicPr>
            <a:picLocks noChangeAspect="1"/>
          </p:cNvPicPr>
          <p:nvPr/>
        </p:nvPicPr>
        <p:blipFill>
          <a:blip r:embed="rId3"/>
          <a:stretch>
            <a:fillRect/>
          </a:stretch>
        </p:blipFill>
        <p:spPr>
          <a:xfrm>
            <a:off x="766898" y="4359483"/>
            <a:ext cx="10658204" cy="770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4D41C5A1-1E18-B5B9-13EC-D318D23CD89D}"/>
              </a:ext>
            </a:extLst>
          </p:cNvPr>
          <p:cNvSpPr txBox="1"/>
          <p:nvPr/>
        </p:nvSpPr>
        <p:spPr>
          <a:xfrm>
            <a:off x="4343400" y="5334000"/>
            <a:ext cx="2708419" cy="307777"/>
          </a:xfrm>
          <a:prstGeom prst="rect">
            <a:avLst/>
          </a:prstGeom>
          <a:noFill/>
        </p:spPr>
        <p:txBody>
          <a:bodyPr wrap="square" rtlCol="0">
            <a:spAutoFit/>
          </a:bodyPr>
          <a:lstStyle/>
          <a:p>
            <a:pPr algn="ctr"/>
            <a:r>
              <a:rPr lang="en-US" sz="1400" dirty="0"/>
              <a:t>The Key</a:t>
            </a:r>
          </a:p>
        </p:txBody>
      </p:sp>
      <p:sp>
        <p:nvSpPr>
          <p:cNvPr id="6" name="TextBox 5">
            <a:extLst>
              <a:ext uri="{FF2B5EF4-FFF2-40B4-BE49-F238E27FC236}">
                <a16:creationId xmlns:a16="http://schemas.microsoft.com/office/drawing/2014/main" id="{0BEF8014-CD60-885E-6651-7946F9E7084D}"/>
              </a:ext>
            </a:extLst>
          </p:cNvPr>
          <p:cNvSpPr txBox="1"/>
          <p:nvPr/>
        </p:nvSpPr>
        <p:spPr>
          <a:xfrm>
            <a:off x="3908885" y="315121"/>
            <a:ext cx="4374230" cy="400110"/>
          </a:xfrm>
          <a:prstGeom prst="rect">
            <a:avLst/>
          </a:prstGeom>
          <a:noFill/>
        </p:spPr>
        <p:txBody>
          <a:bodyPr wrap="square" rtlCol="0">
            <a:spAutoFit/>
          </a:bodyPr>
          <a:lstStyle/>
          <a:p>
            <a:pPr algn="ctr"/>
            <a:r>
              <a:rPr lang="en-US" sz="2000" b="1"/>
              <a:t>Exercise: Decipherment</a:t>
            </a:r>
            <a:endParaRPr lang="en-US" sz="1600" b="1" dirty="0"/>
          </a:p>
        </p:txBody>
      </p:sp>
      <p:sp>
        <p:nvSpPr>
          <p:cNvPr id="2" name="TextBox 1">
            <a:extLst>
              <a:ext uri="{FF2B5EF4-FFF2-40B4-BE49-F238E27FC236}">
                <a16:creationId xmlns:a16="http://schemas.microsoft.com/office/drawing/2014/main" id="{B2489E2B-8CBB-00F2-D5B3-3D4E2B9E430F}"/>
              </a:ext>
            </a:extLst>
          </p:cNvPr>
          <p:cNvSpPr txBox="1"/>
          <p:nvPr/>
        </p:nvSpPr>
        <p:spPr>
          <a:xfrm>
            <a:off x="2286000" y="1266870"/>
            <a:ext cx="7620000" cy="2162130"/>
          </a:xfrm>
          <a:prstGeom prst="rect">
            <a:avLst/>
          </a:prstGeom>
          <a:noFill/>
        </p:spPr>
        <p:txBody>
          <a:bodyPr wrap="square" rtlCol="0">
            <a:spAutoFit/>
          </a:bodyPr>
          <a:lstStyle/>
          <a:p>
            <a:pPr>
              <a:spcBef>
                <a:spcPts val="2500"/>
              </a:spcBef>
            </a:pPr>
            <a:r>
              <a:rPr lang="en-US">
                <a:sym typeface="Wingdings" panose="05000000000000000000" pitchFamily="2" charset="2"/>
              </a:rPr>
              <a:t>Using the key below, decipher the following ciphertext:</a:t>
            </a:r>
          </a:p>
          <a:p>
            <a:pPr algn="ctr">
              <a:spcBef>
                <a:spcPts val="2500"/>
              </a:spcBef>
            </a:pPr>
            <a:r>
              <a:rPr lang="en-US" b="1">
                <a:sym typeface="Wingdings" panose="05000000000000000000" pitchFamily="2" charset="2"/>
              </a:rPr>
              <a:t>LORYHLFHFUHDP</a:t>
            </a:r>
          </a:p>
          <a:p>
            <a:pPr>
              <a:spcBef>
                <a:spcPts val="2500"/>
              </a:spcBef>
            </a:pPr>
            <a:r>
              <a:rPr lang="en-US" b="1">
                <a:sym typeface="Wingdings" panose="05000000000000000000" pitchFamily="2" charset="2"/>
              </a:rPr>
              <a:t>Answer:</a:t>
            </a:r>
          </a:p>
          <a:p>
            <a:pPr algn="ctr">
              <a:spcBef>
                <a:spcPts val="2500"/>
              </a:spcBef>
            </a:pPr>
            <a:r>
              <a:rPr lang="en-US" b="1">
                <a:sym typeface="Wingdings" panose="05000000000000000000" pitchFamily="2" charset="2"/>
              </a:rPr>
              <a:t>I LOVE ICE CREAM</a:t>
            </a:r>
            <a:endParaRPr lang="en-US" dirty="0">
              <a:sym typeface="Wingdings" panose="05000000000000000000" pitchFamily="2" charset="2"/>
            </a:endParaRPr>
          </a:p>
        </p:txBody>
      </p:sp>
    </p:spTree>
    <p:extLst>
      <p:ext uri="{BB962C8B-B14F-4D97-AF65-F5344CB8AC3E}">
        <p14:creationId xmlns:p14="http://schemas.microsoft.com/office/powerpoint/2010/main" val="3703011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29490-88C0-510F-AC76-09E5EAE477E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4DADFEA-488D-9D03-F2AF-6B22E50EFDE3}"/>
              </a:ext>
            </a:extLst>
          </p:cNvPr>
          <p:cNvPicPr>
            <a:picLocks noChangeAspect="1"/>
          </p:cNvPicPr>
          <p:nvPr/>
        </p:nvPicPr>
        <p:blipFill>
          <a:blip r:embed="rId3"/>
          <a:stretch>
            <a:fillRect/>
          </a:stretch>
        </p:blipFill>
        <p:spPr>
          <a:xfrm>
            <a:off x="766898" y="4359483"/>
            <a:ext cx="10658204" cy="770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CA7DC39-8598-2EE6-7A3C-86302884606D}"/>
              </a:ext>
            </a:extLst>
          </p:cNvPr>
          <p:cNvSpPr txBox="1"/>
          <p:nvPr/>
        </p:nvSpPr>
        <p:spPr>
          <a:xfrm>
            <a:off x="4343400" y="5334000"/>
            <a:ext cx="2708419" cy="307777"/>
          </a:xfrm>
          <a:prstGeom prst="rect">
            <a:avLst/>
          </a:prstGeom>
          <a:noFill/>
        </p:spPr>
        <p:txBody>
          <a:bodyPr wrap="square" rtlCol="0">
            <a:spAutoFit/>
          </a:bodyPr>
          <a:lstStyle/>
          <a:p>
            <a:pPr algn="ctr"/>
            <a:r>
              <a:rPr lang="en-US" sz="1400" dirty="0"/>
              <a:t>The Key</a:t>
            </a:r>
          </a:p>
        </p:txBody>
      </p:sp>
      <p:sp>
        <p:nvSpPr>
          <p:cNvPr id="6" name="TextBox 5">
            <a:extLst>
              <a:ext uri="{FF2B5EF4-FFF2-40B4-BE49-F238E27FC236}">
                <a16:creationId xmlns:a16="http://schemas.microsoft.com/office/drawing/2014/main" id="{19AF3EF8-10B4-DFD0-C2C1-1E0C9669DE25}"/>
              </a:ext>
            </a:extLst>
          </p:cNvPr>
          <p:cNvSpPr txBox="1"/>
          <p:nvPr/>
        </p:nvSpPr>
        <p:spPr>
          <a:xfrm>
            <a:off x="3908885" y="315121"/>
            <a:ext cx="4374230" cy="400110"/>
          </a:xfrm>
          <a:prstGeom prst="rect">
            <a:avLst/>
          </a:prstGeom>
          <a:noFill/>
        </p:spPr>
        <p:txBody>
          <a:bodyPr wrap="square" rtlCol="0">
            <a:spAutoFit/>
          </a:bodyPr>
          <a:lstStyle/>
          <a:p>
            <a:pPr algn="ctr"/>
            <a:r>
              <a:rPr lang="en-US" sz="2000" b="1"/>
              <a:t>Exercise: Encipherment</a:t>
            </a:r>
            <a:endParaRPr lang="en-US" sz="1600" b="1" dirty="0"/>
          </a:p>
        </p:txBody>
      </p:sp>
      <p:sp>
        <p:nvSpPr>
          <p:cNvPr id="2" name="TextBox 1">
            <a:extLst>
              <a:ext uri="{FF2B5EF4-FFF2-40B4-BE49-F238E27FC236}">
                <a16:creationId xmlns:a16="http://schemas.microsoft.com/office/drawing/2014/main" id="{58484C9B-50C0-4E9A-5E04-7ED6DFC994A6}"/>
              </a:ext>
            </a:extLst>
          </p:cNvPr>
          <p:cNvSpPr txBox="1"/>
          <p:nvPr/>
        </p:nvSpPr>
        <p:spPr>
          <a:xfrm>
            <a:off x="2286000" y="1266870"/>
            <a:ext cx="7620000" cy="2162130"/>
          </a:xfrm>
          <a:prstGeom prst="rect">
            <a:avLst/>
          </a:prstGeom>
          <a:noFill/>
        </p:spPr>
        <p:txBody>
          <a:bodyPr wrap="square" rtlCol="0">
            <a:spAutoFit/>
          </a:bodyPr>
          <a:lstStyle/>
          <a:p>
            <a:pPr>
              <a:spcBef>
                <a:spcPts val="2500"/>
              </a:spcBef>
            </a:pPr>
            <a:r>
              <a:rPr lang="en-US">
                <a:sym typeface="Wingdings" panose="05000000000000000000" pitchFamily="2" charset="2"/>
              </a:rPr>
              <a:t>Using the key below, encipher the following ciphertext:</a:t>
            </a:r>
          </a:p>
          <a:p>
            <a:pPr algn="ctr">
              <a:spcBef>
                <a:spcPts val="2500"/>
              </a:spcBef>
            </a:pPr>
            <a:r>
              <a:rPr lang="en-US" b="1">
                <a:sym typeface="Wingdings" panose="05000000000000000000" pitchFamily="2" charset="2"/>
              </a:rPr>
              <a:t>Go DePaul!</a:t>
            </a:r>
          </a:p>
          <a:p>
            <a:pPr>
              <a:spcBef>
                <a:spcPts val="2500"/>
              </a:spcBef>
            </a:pPr>
            <a:r>
              <a:rPr lang="en-US" b="1">
                <a:sym typeface="Wingdings" panose="05000000000000000000" pitchFamily="2" charset="2"/>
              </a:rPr>
              <a:t>Answer:</a:t>
            </a:r>
          </a:p>
          <a:p>
            <a:pPr algn="ctr">
              <a:spcBef>
                <a:spcPts val="2500"/>
              </a:spcBef>
            </a:pPr>
            <a:r>
              <a:rPr lang="en-US" b="1">
                <a:sym typeface="Wingdings" panose="05000000000000000000" pitchFamily="2" charset="2"/>
              </a:rPr>
              <a:t>JRGHSDXO</a:t>
            </a:r>
            <a:endParaRPr lang="en-US" dirty="0">
              <a:sym typeface="Wingdings" panose="05000000000000000000" pitchFamily="2" charset="2"/>
            </a:endParaRPr>
          </a:p>
        </p:txBody>
      </p:sp>
    </p:spTree>
    <p:extLst>
      <p:ext uri="{BB962C8B-B14F-4D97-AF65-F5344CB8AC3E}">
        <p14:creationId xmlns:p14="http://schemas.microsoft.com/office/powerpoint/2010/main" val="60640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FF38-2246-4BE6-75B2-47152CFC5B4B}"/>
              </a:ext>
            </a:extLst>
          </p:cNvPr>
          <p:cNvSpPr>
            <a:spLocks noGrp="1"/>
          </p:cNvSpPr>
          <p:nvPr>
            <p:ph type="title"/>
          </p:nvPr>
        </p:nvSpPr>
        <p:spPr>
          <a:xfrm>
            <a:off x="152400" y="161718"/>
            <a:ext cx="4724400" cy="533400"/>
          </a:xfrm>
          <a:custGeom>
            <a:avLst/>
            <a:gdLst>
              <a:gd name="connsiteX0" fmla="*/ 0 w 4724400"/>
              <a:gd name="connsiteY0" fmla="*/ 0 h 533400"/>
              <a:gd name="connsiteX1" fmla="*/ 722158 w 4724400"/>
              <a:gd name="connsiteY1" fmla="*/ 0 h 533400"/>
              <a:gd name="connsiteX2" fmla="*/ 1302585 w 4724400"/>
              <a:gd name="connsiteY2" fmla="*/ 0 h 533400"/>
              <a:gd name="connsiteX3" fmla="*/ 1930255 w 4724400"/>
              <a:gd name="connsiteY3" fmla="*/ 0 h 533400"/>
              <a:gd name="connsiteX4" fmla="*/ 2605169 w 4724400"/>
              <a:gd name="connsiteY4" fmla="*/ 0 h 533400"/>
              <a:gd name="connsiteX5" fmla="*/ 3327327 w 4724400"/>
              <a:gd name="connsiteY5" fmla="*/ 0 h 533400"/>
              <a:gd name="connsiteX6" fmla="*/ 3954998 w 4724400"/>
              <a:gd name="connsiteY6" fmla="*/ 0 h 533400"/>
              <a:gd name="connsiteX7" fmla="*/ 4724400 w 4724400"/>
              <a:gd name="connsiteY7" fmla="*/ 0 h 533400"/>
              <a:gd name="connsiteX8" fmla="*/ 4724400 w 4724400"/>
              <a:gd name="connsiteY8" fmla="*/ 533400 h 533400"/>
              <a:gd name="connsiteX9" fmla="*/ 4191218 w 4724400"/>
              <a:gd name="connsiteY9" fmla="*/ 533400 h 533400"/>
              <a:gd name="connsiteX10" fmla="*/ 3610791 w 4724400"/>
              <a:gd name="connsiteY10" fmla="*/ 533400 h 533400"/>
              <a:gd name="connsiteX11" fmla="*/ 2935877 w 4724400"/>
              <a:gd name="connsiteY11" fmla="*/ 533400 h 533400"/>
              <a:gd name="connsiteX12" fmla="*/ 2402695 w 4724400"/>
              <a:gd name="connsiteY12" fmla="*/ 533400 h 533400"/>
              <a:gd name="connsiteX13" fmla="*/ 1633293 w 4724400"/>
              <a:gd name="connsiteY13" fmla="*/ 533400 h 533400"/>
              <a:gd name="connsiteX14" fmla="*/ 863890 w 4724400"/>
              <a:gd name="connsiteY14" fmla="*/ 533400 h 533400"/>
              <a:gd name="connsiteX15" fmla="*/ 0 w 4724400"/>
              <a:gd name="connsiteY15" fmla="*/ 533400 h 533400"/>
              <a:gd name="connsiteX16" fmla="*/ 0 w 4724400"/>
              <a:gd name="connsiteY1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4400" h="533400" fill="none" extrusionOk="0">
                <a:moveTo>
                  <a:pt x="0" y="0"/>
                </a:moveTo>
                <a:cubicBezTo>
                  <a:pt x="323481" y="-19929"/>
                  <a:pt x="521058" y="-21341"/>
                  <a:pt x="722158" y="0"/>
                </a:cubicBezTo>
                <a:cubicBezTo>
                  <a:pt x="923258" y="21341"/>
                  <a:pt x="1132404" y="-24017"/>
                  <a:pt x="1302585" y="0"/>
                </a:cubicBezTo>
                <a:cubicBezTo>
                  <a:pt x="1472766" y="24017"/>
                  <a:pt x="1711582" y="-2324"/>
                  <a:pt x="1930255" y="0"/>
                </a:cubicBezTo>
                <a:cubicBezTo>
                  <a:pt x="2148928" y="2324"/>
                  <a:pt x="2269453" y="6176"/>
                  <a:pt x="2605169" y="0"/>
                </a:cubicBezTo>
                <a:cubicBezTo>
                  <a:pt x="2940885" y="-6176"/>
                  <a:pt x="3162822" y="-7416"/>
                  <a:pt x="3327327" y="0"/>
                </a:cubicBezTo>
                <a:cubicBezTo>
                  <a:pt x="3491832" y="7416"/>
                  <a:pt x="3695441" y="-4835"/>
                  <a:pt x="3954998" y="0"/>
                </a:cubicBezTo>
                <a:cubicBezTo>
                  <a:pt x="4214555" y="4835"/>
                  <a:pt x="4344557" y="-32705"/>
                  <a:pt x="4724400" y="0"/>
                </a:cubicBezTo>
                <a:cubicBezTo>
                  <a:pt x="4714867" y="238805"/>
                  <a:pt x="4730425" y="399566"/>
                  <a:pt x="4724400" y="533400"/>
                </a:cubicBezTo>
                <a:cubicBezTo>
                  <a:pt x="4608142" y="520566"/>
                  <a:pt x="4408187" y="514707"/>
                  <a:pt x="4191218" y="533400"/>
                </a:cubicBezTo>
                <a:cubicBezTo>
                  <a:pt x="3974249" y="552093"/>
                  <a:pt x="3863575" y="512708"/>
                  <a:pt x="3610791" y="533400"/>
                </a:cubicBezTo>
                <a:cubicBezTo>
                  <a:pt x="3358007" y="554092"/>
                  <a:pt x="3097475" y="551109"/>
                  <a:pt x="2935877" y="533400"/>
                </a:cubicBezTo>
                <a:cubicBezTo>
                  <a:pt x="2774279" y="515691"/>
                  <a:pt x="2531638" y="532872"/>
                  <a:pt x="2402695" y="533400"/>
                </a:cubicBezTo>
                <a:cubicBezTo>
                  <a:pt x="2273752" y="533928"/>
                  <a:pt x="1814797" y="557583"/>
                  <a:pt x="1633293" y="533400"/>
                </a:cubicBezTo>
                <a:cubicBezTo>
                  <a:pt x="1451789" y="509217"/>
                  <a:pt x="1031445" y="521132"/>
                  <a:pt x="863890" y="533400"/>
                </a:cubicBezTo>
                <a:cubicBezTo>
                  <a:pt x="696335" y="545668"/>
                  <a:pt x="229628" y="529303"/>
                  <a:pt x="0" y="533400"/>
                </a:cubicBezTo>
                <a:cubicBezTo>
                  <a:pt x="9199" y="415324"/>
                  <a:pt x="-23863" y="205237"/>
                  <a:pt x="0" y="0"/>
                </a:cubicBezTo>
                <a:close/>
              </a:path>
              <a:path w="4724400" h="533400" stroke="0" extrusionOk="0">
                <a:moveTo>
                  <a:pt x="0" y="0"/>
                </a:moveTo>
                <a:cubicBezTo>
                  <a:pt x="249816" y="23495"/>
                  <a:pt x="607572" y="-37192"/>
                  <a:pt x="769402" y="0"/>
                </a:cubicBezTo>
                <a:cubicBezTo>
                  <a:pt x="931232" y="37192"/>
                  <a:pt x="1259024" y="7798"/>
                  <a:pt x="1444317" y="0"/>
                </a:cubicBezTo>
                <a:cubicBezTo>
                  <a:pt x="1629610" y="-7798"/>
                  <a:pt x="1748631" y="-3894"/>
                  <a:pt x="2024743" y="0"/>
                </a:cubicBezTo>
                <a:cubicBezTo>
                  <a:pt x="2300855" y="3894"/>
                  <a:pt x="2397249" y="787"/>
                  <a:pt x="2699657" y="0"/>
                </a:cubicBezTo>
                <a:cubicBezTo>
                  <a:pt x="3002065" y="-787"/>
                  <a:pt x="3206018" y="-36367"/>
                  <a:pt x="3469059" y="0"/>
                </a:cubicBezTo>
                <a:cubicBezTo>
                  <a:pt x="3732100" y="36367"/>
                  <a:pt x="3897167" y="-21668"/>
                  <a:pt x="4049486" y="0"/>
                </a:cubicBezTo>
                <a:cubicBezTo>
                  <a:pt x="4201805" y="21668"/>
                  <a:pt x="4518048" y="-20595"/>
                  <a:pt x="4724400" y="0"/>
                </a:cubicBezTo>
                <a:cubicBezTo>
                  <a:pt x="4704420" y="163228"/>
                  <a:pt x="4722974" y="285240"/>
                  <a:pt x="4724400" y="533400"/>
                </a:cubicBezTo>
                <a:cubicBezTo>
                  <a:pt x="4585722" y="561511"/>
                  <a:pt x="4315829" y="551963"/>
                  <a:pt x="4096730" y="533400"/>
                </a:cubicBezTo>
                <a:cubicBezTo>
                  <a:pt x="3877631" y="514838"/>
                  <a:pt x="3776183" y="548840"/>
                  <a:pt x="3469059" y="533400"/>
                </a:cubicBezTo>
                <a:cubicBezTo>
                  <a:pt x="3161935" y="517960"/>
                  <a:pt x="3138058" y="548213"/>
                  <a:pt x="2841389" y="533400"/>
                </a:cubicBezTo>
                <a:cubicBezTo>
                  <a:pt x="2544720" y="518588"/>
                  <a:pt x="2329970" y="532413"/>
                  <a:pt x="2119231" y="533400"/>
                </a:cubicBezTo>
                <a:cubicBezTo>
                  <a:pt x="1908492" y="534387"/>
                  <a:pt x="1710964" y="513410"/>
                  <a:pt x="1538805" y="533400"/>
                </a:cubicBezTo>
                <a:cubicBezTo>
                  <a:pt x="1366646" y="553390"/>
                  <a:pt x="1119872" y="520822"/>
                  <a:pt x="911134" y="533400"/>
                </a:cubicBezTo>
                <a:cubicBezTo>
                  <a:pt x="702396" y="545978"/>
                  <a:pt x="278900" y="513734"/>
                  <a:pt x="0" y="533400"/>
                </a:cubicBezTo>
                <a:cubicBezTo>
                  <a:pt x="5693" y="424002"/>
                  <a:pt x="-8059" y="264985"/>
                  <a:pt x="0" y="0"/>
                </a:cubicBezTo>
                <a:close/>
              </a:path>
            </a:pathLst>
          </a:custGeom>
          <a:ln>
            <a:extLst>
              <a:ext uri="{C807C97D-BFC1-408E-A445-0C87EB9F89A2}">
                <ask:lineSketchStyleProps xmlns:ask="http://schemas.microsoft.com/office/drawing/2018/sketchyshapes" sd="981765707">
                  <ask:type>
                    <ask:lineSketchFreehand/>
                  </ask:type>
                </ask:lineSketchStyleProps>
              </a:ext>
            </a:extLst>
          </a:ln>
        </p:spPr>
        <p:style>
          <a:lnRef idx="2">
            <a:schemeClr val="accent2">
              <a:shade val="15000"/>
            </a:schemeClr>
          </a:lnRef>
          <a:fillRef idx="1">
            <a:schemeClr val="accent2"/>
          </a:fillRef>
          <a:effectRef idx="0">
            <a:schemeClr val="accent2"/>
          </a:effectRef>
          <a:fontRef idx="minor">
            <a:schemeClr val="lt1"/>
          </a:fontRef>
        </p:style>
        <p:txBody>
          <a:bodyPr/>
          <a:lstStyle/>
          <a:p>
            <a:r>
              <a:rPr lang="en-US" dirty="0"/>
              <a:t>Lecture objectives</a:t>
            </a:r>
          </a:p>
        </p:txBody>
      </p:sp>
      <p:pic>
        <p:nvPicPr>
          <p:cNvPr id="10" name="Content Placeholder 9" descr="A cartoon of a child sitting at a desk with a teacher&#10;&#10;AI-generated content may be incorrect.">
            <a:extLst>
              <a:ext uri="{FF2B5EF4-FFF2-40B4-BE49-F238E27FC236}">
                <a16:creationId xmlns:a16="http://schemas.microsoft.com/office/drawing/2014/main" id="{5CEBCBB1-DD75-C439-35B2-592ABEE7D4B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35837" y="0"/>
            <a:ext cx="4856163" cy="3237442"/>
          </a:xfrm>
        </p:spPr>
      </p:pic>
      <p:sp>
        <p:nvSpPr>
          <p:cNvPr id="12" name="Content Placeholder 3">
            <a:extLst>
              <a:ext uri="{FF2B5EF4-FFF2-40B4-BE49-F238E27FC236}">
                <a16:creationId xmlns:a16="http://schemas.microsoft.com/office/drawing/2014/main" id="{784F7E76-AF64-BA9D-1FA2-9856AB3B60CC}"/>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990600"/>
            <a:ext cx="5867400" cy="5486400"/>
          </a:xfrm>
          <a:prstGeom prst="rect">
            <a:avLst/>
          </a:prstGeom>
        </p:spPr>
        <p:txBody>
          <a:bodyPr>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1200" dirty="0"/>
              <a:t>There will be quite a few terms and concepts introduced in this lecture. The purpose is to give you an overview of what to expect. As far as what you “need to know”, you can expect exam questions on the following terms / concepts</a:t>
            </a:r>
            <a:r>
              <a:rPr lang="en-US" sz="1200"/>
              <a:t>. Also</a:t>
            </a:r>
            <a:r>
              <a:rPr lang="en-US" sz="1200" dirty="0"/>
              <a:t>, I will not ask you to write out definitions. But if you see a definition, you should be able to identify which of the following words it associates with. </a:t>
            </a:r>
          </a:p>
          <a:p>
            <a:pPr lvl="0"/>
            <a:r>
              <a:rPr lang="en-US" sz="1200" dirty="0"/>
              <a:t>Data integrity, Authenticity</a:t>
            </a:r>
          </a:p>
          <a:p>
            <a:pPr lvl="0"/>
            <a:r>
              <a:rPr lang="en-US" sz="1200" dirty="0"/>
              <a:t>Symmetric vs </a:t>
            </a:r>
            <a:r>
              <a:rPr lang="en-US" sz="1200"/>
              <a:t>Asymmetric ciphers</a:t>
            </a:r>
            <a:endParaRPr lang="en-US" sz="1200" dirty="0"/>
          </a:p>
          <a:p>
            <a:pPr lvl="0"/>
            <a:r>
              <a:rPr lang="en-US" sz="1200" dirty="0"/>
              <a:t>Cryptography vs Cryptanalysis</a:t>
            </a:r>
          </a:p>
          <a:p>
            <a:pPr lvl="0"/>
            <a:r>
              <a:rPr lang="en-US" sz="1200" dirty="0"/>
              <a:t>Encipherment vs Decipherment</a:t>
            </a:r>
          </a:p>
          <a:p>
            <a:pPr lvl="0"/>
            <a:r>
              <a:rPr lang="en-US" sz="1200" dirty="0"/>
              <a:t>Plaintext vs Ciphertext</a:t>
            </a:r>
          </a:p>
          <a:p>
            <a:pPr lvl="0"/>
            <a:r>
              <a:rPr lang="en-US" sz="1200" dirty="0"/>
              <a:t>Computationally secure</a:t>
            </a:r>
          </a:p>
          <a:p>
            <a:pPr lvl="0"/>
            <a:r>
              <a:rPr lang="en-US" sz="1200" dirty="0"/>
              <a:t>Brute </a:t>
            </a:r>
            <a:r>
              <a:rPr lang="en-US" sz="1200"/>
              <a:t>Force Attack</a:t>
            </a:r>
            <a:endParaRPr lang="en-US" sz="1200" dirty="0"/>
          </a:p>
          <a:p>
            <a:pPr lvl="0"/>
            <a:r>
              <a:rPr lang="en-US" sz="1200" dirty="0"/>
              <a:t>Social Engineering</a:t>
            </a:r>
          </a:p>
          <a:p>
            <a:pPr marL="0" indent="0">
              <a:spcBef>
                <a:spcPts val="2500"/>
              </a:spcBef>
              <a:buNone/>
            </a:pPr>
            <a:r>
              <a:rPr lang="en-US" sz="1200"/>
              <a:t>You also must know how to do basic calculations involving computing speed</a:t>
            </a:r>
          </a:p>
        </p:txBody>
      </p:sp>
    </p:spTree>
    <p:extLst>
      <p:ext uri="{BB962C8B-B14F-4D97-AF65-F5344CB8AC3E}">
        <p14:creationId xmlns:p14="http://schemas.microsoft.com/office/powerpoint/2010/main" val="30701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9E50-2B71-7071-2A9F-6780E865817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4AA162-3A6F-6B6C-C9E1-A098838C391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4520" y="1005912"/>
            <a:ext cx="4764680" cy="5775887"/>
          </a:xfrm>
        </p:spPr>
        <p:txBody>
          <a:bodyPr>
            <a:normAutofit fontScale="92500" lnSpcReduction="20000"/>
          </a:bodyPr>
          <a:lstStyle/>
          <a:p>
            <a:pPr marL="0" indent="0">
              <a:spcBef>
                <a:spcPts val="2500"/>
              </a:spcBef>
              <a:buFont typeface="Arial" panose="020B0604020202020204" pitchFamily="34" charset="0"/>
              <a:buNone/>
            </a:pPr>
            <a:r>
              <a:rPr lang="en-US" b="1" dirty="0"/>
              <a:t>Oscar wishes to attack (break) the cipher</a:t>
            </a:r>
            <a:r>
              <a:rPr dirty="0"/>
              <a:t>.</a:t>
            </a:r>
            <a:endParaRPr lang="en-US" b="1" dirty="0"/>
          </a:p>
          <a:p>
            <a:pPr marL="0" indent="0">
              <a:spcBef>
                <a:spcPts val="2500"/>
              </a:spcBef>
              <a:buFont typeface="Arial" panose="020B0604020202020204" pitchFamily="34" charset="0"/>
              <a:buNone/>
            </a:pPr>
            <a:r>
              <a:rPr lang="en-US" dirty="0"/>
              <a:t>Once an </a:t>
            </a:r>
            <a:r>
              <a:rPr lang="en-US"/>
              <a:t>attacker (Oscar) has </a:t>
            </a:r>
            <a:r>
              <a:rPr lang="en-US" dirty="0"/>
              <a:t>the ciphertext (e.g. by eavesdropping), and perhaps knows or suspects a part of the plaintext</a:t>
            </a:r>
            <a:r>
              <a:rPr lang="en-US"/>
              <a:t>, he </a:t>
            </a:r>
            <a:r>
              <a:rPr lang="en-US" dirty="0"/>
              <a:t>can </a:t>
            </a:r>
            <a:r>
              <a:rPr lang="en-US"/>
              <a:t>decrypt </a:t>
            </a:r>
            <a:r>
              <a:rPr lang="en-US" u="sng"/>
              <a:t>by checking ALL possible </a:t>
            </a:r>
            <a:r>
              <a:rPr lang="en-US" u="sng" dirty="0"/>
              <a:t>keys</a:t>
            </a:r>
            <a:r>
              <a:rPr lang="en-US"/>
              <a:t>. This is known as a “brute-force” attack. </a:t>
            </a:r>
            <a:endParaRPr lang="en-US" dirty="0"/>
          </a:p>
          <a:p>
            <a:pPr marL="0" indent="0">
              <a:spcBef>
                <a:spcPts val="2500"/>
              </a:spcBef>
              <a:buFont typeface="Arial" panose="020B0604020202020204" pitchFamily="34" charset="0"/>
              <a:buNone/>
            </a:pPr>
            <a:r>
              <a:rPr lang="en-US"/>
              <a:t>He starts by randomly assigning the ciphertext letter A to ciphertext Q, B to L, C to Z and so on for all letters of the alphabet and sees if that set of substitutions yields a meaningful plaintext. If it doesn’t, he then assigns different letters and tries again. </a:t>
            </a:r>
            <a:endParaRPr lang="en-US" dirty="0"/>
          </a:p>
          <a:p>
            <a:pPr marL="0" indent="0">
              <a:spcBef>
                <a:spcPts val="2500"/>
              </a:spcBef>
              <a:buFont typeface="Arial" panose="020B0604020202020204" pitchFamily="34" charset="0"/>
              <a:buNone/>
            </a:pPr>
            <a:r>
              <a:rPr lang="en-US" dirty="0"/>
              <a:t>A brute-force attack against a symmetric cipher is always possible </a:t>
            </a:r>
            <a:r>
              <a:rPr lang="en-US" u="sng" dirty="0"/>
              <a:t>in theory</a:t>
            </a:r>
            <a:r>
              <a:rPr lang="en-US" dirty="0"/>
              <a:t>. Whether it will work </a:t>
            </a:r>
            <a:r>
              <a:rPr lang="en-US" u="sng" dirty="0"/>
              <a:t>in practice</a:t>
            </a:r>
            <a:r>
              <a:rPr lang="en-US" dirty="0"/>
              <a:t> depends on the </a:t>
            </a:r>
            <a:r>
              <a:rPr lang="en-US" u="sng" dirty="0"/>
              <a:t>size of </a:t>
            </a:r>
            <a:r>
              <a:rPr lang="en-US" u="sng"/>
              <a:t>the keyspace</a:t>
            </a:r>
            <a:r>
              <a:rPr lang="en-US"/>
              <a:t>.</a:t>
            </a:r>
            <a:endParaRPr lang="en-US" dirty="0"/>
          </a:p>
          <a:p>
            <a:pPr marL="0" indent="0">
              <a:spcBef>
                <a:spcPts val="2500"/>
              </a:spcBef>
              <a:buNone/>
            </a:pPr>
            <a:r>
              <a:rPr lang="en-US"/>
              <a:t>The </a:t>
            </a:r>
            <a:r>
              <a:rPr lang="en-US" b="1" u="sng"/>
              <a:t>total number of keys</a:t>
            </a:r>
            <a:r>
              <a:rPr lang="en-US"/>
              <a:t>, for the Caesar Cipher - known as the </a:t>
            </a:r>
            <a:r>
              <a:rPr lang="en-US" b="1" u="sng"/>
              <a:t>keyspace</a:t>
            </a:r>
            <a:r>
              <a:rPr lang="en-US"/>
              <a:t> – is made up of 26</a:t>
            </a:r>
            <a:r>
              <a:rPr lang="en-US" dirty="0"/>
              <a:t>! (26 factorial</a:t>
            </a:r>
            <a:r>
              <a:rPr lang="en-US"/>
              <a:t>) possibilities. </a:t>
            </a:r>
            <a:r>
              <a:rPr lang="en-US">
                <a:sym typeface="Wingdings" panose="05000000000000000000" pitchFamily="2" charset="2"/>
              </a:rPr>
              <a:t></a:t>
            </a:r>
            <a:r>
              <a:rPr lang="en-US"/>
              <a:t>≈ </a:t>
            </a:r>
            <a:r>
              <a:rPr lang="en-US">
                <a:sym typeface="Wingdings" panose="05000000000000000000" pitchFamily="2" charset="2"/>
              </a:rPr>
              <a:t> 2</a:t>
            </a:r>
            <a:r>
              <a:rPr lang="en-US" baseline="30000">
                <a:sym typeface="Wingdings" panose="05000000000000000000" pitchFamily="2" charset="2"/>
              </a:rPr>
              <a:t>88 </a:t>
            </a:r>
            <a:r>
              <a:rPr lang="en-US">
                <a:sym typeface="Wingdings" panose="05000000000000000000" pitchFamily="2" charset="2"/>
              </a:rPr>
              <a:t> which comes out to:</a:t>
            </a:r>
          </a:p>
          <a:p>
            <a:pPr marL="0" indent="0" algn="ctr">
              <a:spcBef>
                <a:spcPts val="2500"/>
              </a:spcBef>
              <a:buNone/>
            </a:pPr>
            <a:r>
              <a:rPr lang="en-US" sz="2800" baseline="30000">
                <a:sym typeface="Wingdings" panose="05000000000000000000" pitchFamily="2" charset="2"/>
              </a:rPr>
              <a:t>403,291,461,126,605,635,584,000,000</a:t>
            </a:r>
            <a:endParaRPr lang="en-US" sz="2800" baseline="30000" dirty="0">
              <a:sym typeface="Wingdings" panose="05000000000000000000" pitchFamily="2" charset="2"/>
            </a:endParaRPr>
          </a:p>
          <a:p>
            <a:pPr marL="0" indent="0" algn="ctr">
              <a:spcBef>
                <a:spcPts val="2500"/>
              </a:spcBef>
              <a:buNone/>
            </a:pPr>
            <a:r>
              <a:rPr lang="en-US" sz="1700" i="1"/>
              <a:t>That’s a LOT of keys to check!!!</a:t>
            </a:r>
            <a:endParaRPr lang="en-US" sz="1700" i="1" dirty="0"/>
          </a:p>
        </p:txBody>
      </p:sp>
      <p:pic>
        <p:nvPicPr>
          <p:cNvPr id="7" name="Picture 6">
            <a:extLst>
              <a:ext uri="{FF2B5EF4-FFF2-40B4-BE49-F238E27FC236}">
                <a16:creationId xmlns:a16="http://schemas.microsoft.com/office/drawing/2014/main" id="{238718B2-F285-1DC7-272E-9BF2D810592F}"/>
              </a:ext>
            </a:extLst>
          </p:cNvPr>
          <p:cNvPicPr>
            <a:picLocks noChangeAspect="1"/>
          </p:cNvPicPr>
          <p:nvPr/>
        </p:nvPicPr>
        <p:blipFill>
          <a:blip r:embed="rId3"/>
          <a:stretch>
            <a:fillRect/>
          </a:stretch>
        </p:blipFill>
        <p:spPr>
          <a:xfrm>
            <a:off x="5410200" y="1262937"/>
            <a:ext cx="6406662" cy="463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2ECB5E55-22CC-2C66-999C-413DACB7F905}"/>
              </a:ext>
            </a:extLst>
          </p:cNvPr>
          <p:cNvSpPr txBox="1"/>
          <p:nvPr/>
        </p:nvSpPr>
        <p:spPr>
          <a:xfrm>
            <a:off x="6944135" y="-1675"/>
            <a:ext cx="2708419" cy="307777"/>
          </a:xfrm>
          <a:prstGeom prst="rect">
            <a:avLst/>
          </a:prstGeom>
          <a:noFill/>
        </p:spPr>
        <p:txBody>
          <a:bodyPr wrap="square" rtlCol="0">
            <a:spAutoFit/>
          </a:bodyPr>
          <a:lstStyle/>
          <a:p>
            <a:pPr algn="ctr"/>
            <a:r>
              <a:rPr lang="en-US" sz="1400" dirty="0"/>
              <a:t>The Ciphertext</a:t>
            </a:r>
          </a:p>
        </p:txBody>
      </p:sp>
      <p:sp>
        <p:nvSpPr>
          <p:cNvPr id="11" name="TextBox 10">
            <a:extLst>
              <a:ext uri="{FF2B5EF4-FFF2-40B4-BE49-F238E27FC236}">
                <a16:creationId xmlns:a16="http://schemas.microsoft.com/office/drawing/2014/main" id="{40CAE136-38AB-0F97-629B-1B2643F17940}"/>
              </a:ext>
            </a:extLst>
          </p:cNvPr>
          <p:cNvSpPr txBox="1"/>
          <p:nvPr/>
        </p:nvSpPr>
        <p:spPr>
          <a:xfrm>
            <a:off x="6944134" y="1799366"/>
            <a:ext cx="2708419" cy="307777"/>
          </a:xfrm>
          <a:prstGeom prst="rect">
            <a:avLst/>
          </a:prstGeom>
          <a:noFill/>
        </p:spPr>
        <p:txBody>
          <a:bodyPr wrap="square" rtlCol="0">
            <a:spAutoFit/>
          </a:bodyPr>
          <a:lstStyle/>
          <a:p>
            <a:pPr algn="ctr"/>
            <a:r>
              <a:rPr lang="en-US" sz="1400" dirty="0"/>
              <a:t>The Key</a:t>
            </a:r>
          </a:p>
        </p:txBody>
      </p:sp>
      <p:sp>
        <p:nvSpPr>
          <p:cNvPr id="6" name="TextBox 5">
            <a:extLst>
              <a:ext uri="{FF2B5EF4-FFF2-40B4-BE49-F238E27FC236}">
                <a16:creationId xmlns:a16="http://schemas.microsoft.com/office/drawing/2014/main" id="{46E0F001-AF31-6514-99CD-3FC6D37902D1}"/>
              </a:ext>
            </a:extLst>
          </p:cNvPr>
          <p:cNvSpPr txBox="1"/>
          <p:nvPr/>
        </p:nvSpPr>
        <p:spPr>
          <a:xfrm>
            <a:off x="304800" y="228600"/>
            <a:ext cx="4374230" cy="646331"/>
          </a:xfrm>
          <a:prstGeom prst="rect">
            <a:avLst/>
          </a:prstGeom>
          <a:noFill/>
        </p:spPr>
        <p:txBody>
          <a:bodyPr wrap="square" rtlCol="0">
            <a:spAutoFit/>
          </a:bodyPr>
          <a:lstStyle/>
          <a:p>
            <a:r>
              <a:rPr lang="en-US" dirty="0"/>
              <a:t>Substitution Cipher Cryptanalysis:</a:t>
            </a:r>
          </a:p>
          <a:p>
            <a:r>
              <a:rPr lang="en-US" dirty="0"/>
              <a:t>	</a:t>
            </a:r>
            <a:r>
              <a:rPr lang="en-US" b="1"/>
              <a:t>Brute-Force Attacks</a:t>
            </a:r>
            <a:endParaRPr lang="en-US" b="1" dirty="0"/>
          </a:p>
        </p:txBody>
      </p:sp>
      <p:pic>
        <p:nvPicPr>
          <p:cNvPr id="14" name="Picture 13">
            <a:extLst>
              <a:ext uri="{FF2B5EF4-FFF2-40B4-BE49-F238E27FC236}">
                <a16:creationId xmlns:a16="http://schemas.microsoft.com/office/drawing/2014/main" id="{46D08FBC-E693-CCCF-EE3D-D854A0E9E56F}"/>
              </a:ext>
            </a:extLst>
          </p:cNvPr>
          <p:cNvPicPr>
            <a:picLocks noChangeAspect="1"/>
          </p:cNvPicPr>
          <p:nvPr/>
        </p:nvPicPr>
        <p:blipFill>
          <a:blip r:embed="rId4"/>
          <a:stretch>
            <a:fillRect/>
          </a:stretch>
        </p:blipFill>
        <p:spPr>
          <a:xfrm>
            <a:off x="5791200" y="2895600"/>
            <a:ext cx="5296639" cy="1933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80BC41B3-BF92-A710-6A7F-AA928A508644}"/>
              </a:ext>
            </a:extLst>
          </p:cNvPr>
          <p:cNvSpPr txBox="1"/>
          <p:nvPr/>
        </p:nvSpPr>
        <p:spPr>
          <a:xfrm>
            <a:off x="5888193" y="2442300"/>
            <a:ext cx="4953000" cy="369332"/>
          </a:xfrm>
          <a:prstGeom prst="rect">
            <a:avLst/>
          </a:prstGeom>
          <a:noFill/>
        </p:spPr>
        <p:txBody>
          <a:bodyPr wrap="square" rtlCol="0">
            <a:spAutoFit/>
          </a:bodyPr>
          <a:lstStyle/>
          <a:p>
            <a:pPr algn="ctr"/>
            <a:r>
              <a:rPr lang="en-US" dirty="0"/>
              <a:t>Brute-Force Attack: Exhaustive Key Search</a:t>
            </a:r>
          </a:p>
        </p:txBody>
      </p:sp>
      <p:sp>
        <p:nvSpPr>
          <p:cNvPr id="2" name="TextBox 1">
            <a:extLst>
              <a:ext uri="{FF2B5EF4-FFF2-40B4-BE49-F238E27FC236}">
                <a16:creationId xmlns:a16="http://schemas.microsoft.com/office/drawing/2014/main" id="{5BEF5125-F237-2741-178B-DF2E2BC5BEA6}"/>
              </a:ext>
            </a:extLst>
          </p:cNvPr>
          <p:cNvSpPr txBox="1"/>
          <p:nvPr/>
        </p:nvSpPr>
        <p:spPr>
          <a:xfrm>
            <a:off x="6840076" y="4941716"/>
            <a:ext cx="3049233" cy="461665"/>
          </a:xfrm>
          <a:prstGeom prst="rect">
            <a:avLst/>
          </a:prstGeom>
          <a:noFill/>
        </p:spPr>
        <p:txBody>
          <a:bodyPr wrap="none" rtlCol="0">
            <a:spAutoFit/>
          </a:bodyPr>
          <a:lstStyle/>
          <a:p>
            <a:pPr algn="ctr"/>
            <a:r>
              <a:rPr lang="en-US" sz="1200" b="1"/>
              <a:t>You do not need to study this formula. </a:t>
            </a:r>
          </a:p>
          <a:p>
            <a:pPr algn="ctr"/>
            <a:r>
              <a:rPr lang="en-US" sz="1200" b="1"/>
              <a:t>It is for descriptive purposes only.</a:t>
            </a:r>
          </a:p>
        </p:txBody>
      </p:sp>
      <p:sp>
        <p:nvSpPr>
          <p:cNvPr id="3" name="TextBox 2">
            <a:extLst>
              <a:ext uri="{FF2B5EF4-FFF2-40B4-BE49-F238E27FC236}">
                <a16:creationId xmlns:a16="http://schemas.microsoft.com/office/drawing/2014/main" id="{C495F747-2991-540A-5353-6E1CA432695B}"/>
              </a:ext>
            </a:extLst>
          </p:cNvPr>
          <p:cNvSpPr txBox="1"/>
          <p:nvPr/>
        </p:nvSpPr>
        <p:spPr>
          <a:xfrm>
            <a:off x="6868170" y="333024"/>
            <a:ext cx="2860345" cy="6309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latin typeface="Courier New" panose="02070309020205020404" pitchFamily="49" charset="0"/>
                <a:cs typeface="Courier New" panose="02070309020205020404" pitchFamily="49" charset="0"/>
              </a:rPr>
              <a:t>ET TU BRUTE?</a:t>
            </a:r>
            <a:r>
              <a:rPr lang="en-US" sz="1100"/>
              <a:t>	</a:t>
            </a:r>
            <a:r>
              <a:rPr lang="en-US" sz="1100" b="1">
                <a:latin typeface="Courier New" panose="02070309020205020404" pitchFamily="49" charset="0"/>
                <a:cs typeface="Courier New" panose="02070309020205020404" pitchFamily="49" charset="0"/>
              </a:rPr>
              <a:t>plaintext</a:t>
            </a:r>
          </a:p>
          <a:p>
            <a:endParaRPr lang="en-US" sz="1100"/>
          </a:p>
          <a:p>
            <a:r>
              <a:rPr lang="en-US" sz="1200">
                <a:latin typeface="Courier New" panose="02070309020205020404" pitchFamily="49" charset="0"/>
                <a:cs typeface="Courier New" panose="02070309020205020404" pitchFamily="49" charset="0"/>
              </a:rPr>
              <a:t>HW WX EUXWH?</a:t>
            </a:r>
            <a:r>
              <a:rPr lang="en-US" sz="1100"/>
              <a:t>	</a:t>
            </a:r>
            <a:r>
              <a:rPr lang="en-US" sz="1100" b="1">
                <a:latin typeface="Courier New" panose="02070309020205020404" pitchFamily="49" charset="0"/>
                <a:cs typeface="Courier New" panose="02070309020205020404" pitchFamily="49" charset="0"/>
              </a:rPr>
              <a:t>ciphertext</a:t>
            </a:r>
          </a:p>
        </p:txBody>
      </p:sp>
    </p:spTree>
    <p:extLst>
      <p:ext uri="{BB962C8B-B14F-4D97-AF65-F5344CB8AC3E}">
        <p14:creationId xmlns:p14="http://schemas.microsoft.com/office/powerpoint/2010/main" val="18332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A1D61-005E-3903-0E4F-F68A0E90DD5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EA75834-8E9B-321D-7E02-A83FF528B6C7}"/>
              </a:ext>
            </a:extLst>
          </p:cNvPr>
          <p:cNvPicPr>
            <a:picLocks noChangeAspect="1"/>
          </p:cNvPicPr>
          <p:nvPr/>
        </p:nvPicPr>
        <p:blipFill>
          <a:blip r:embed="rId3"/>
          <a:stretch>
            <a:fillRect/>
          </a:stretch>
        </p:blipFill>
        <p:spPr>
          <a:xfrm>
            <a:off x="2819400" y="5819715"/>
            <a:ext cx="6406662" cy="463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4CC31BDF-40B6-0C5C-1380-DBB04F31387E}"/>
              </a:ext>
            </a:extLst>
          </p:cNvPr>
          <p:cNvSpPr txBox="1"/>
          <p:nvPr/>
        </p:nvSpPr>
        <p:spPr>
          <a:xfrm>
            <a:off x="4572000" y="6432485"/>
            <a:ext cx="2708419" cy="307777"/>
          </a:xfrm>
          <a:prstGeom prst="rect">
            <a:avLst/>
          </a:prstGeom>
          <a:noFill/>
        </p:spPr>
        <p:txBody>
          <a:bodyPr wrap="square" rtlCol="0">
            <a:spAutoFit/>
          </a:bodyPr>
          <a:lstStyle/>
          <a:p>
            <a:pPr algn="ctr"/>
            <a:r>
              <a:rPr lang="en-US" sz="1400" dirty="0"/>
              <a:t>The Key</a:t>
            </a:r>
          </a:p>
        </p:txBody>
      </p:sp>
      <p:sp>
        <p:nvSpPr>
          <p:cNvPr id="6" name="TextBox 5">
            <a:extLst>
              <a:ext uri="{FF2B5EF4-FFF2-40B4-BE49-F238E27FC236}">
                <a16:creationId xmlns:a16="http://schemas.microsoft.com/office/drawing/2014/main" id="{3473D8CE-3244-C80F-DA69-08F7C8E7481F}"/>
              </a:ext>
            </a:extLst>
          </p:cNvPr>
          <p:cNvSpPr txBox="1"/>
          <p:nvPr/>
        </p:nvSpPr>
        <p:spPr>
          <a:xfrm>
            <a:off x="3908885" y="205606"/>
            <a:ext cx="4374230" cy="584775"/>
          </a:xfrm>
          <a:prstGeom prst="rect">
            <a:avLst/>
          </a:prstGeom>
          <a:noFill/>
        </p:spPr>
        <p:txBody>
          <a:bodyPr wrap="square" rtlCol="0">
            <a:spAutoFit/>
          </a:bodyPr>
          <a:lstStyle/>
          <a:p>
            <a:pPr algn="ctr"/>
            <a:r>
              <a:rPr lang="en-US" b="1"/>
              <a:t>But computers are FAST!!!</a:t>
            </a:r>
          </a:p>
          <a:p>
            <a:pPr algn="ctr"/>
            <a:r>
              <a:rPr lang="en-US" sz="1400" b="1"/>
              <a:t>Is 2</a:t>
            </a:r>
            <a:r>
              <a:rPr lang="en-US" sz="1400" b="1" baseline="30000"/>
              <a:t>88</a:t>
            </a:r>
            <a:r>
              <a:rPr lang="en-US" sz="1400" b="1"/>
              <a:t> truly a large keyspace?</a:t>
            </a:r>
            <a:endParaRPr lang="en-US" sz="1400" b="1" dirty="0"/>
          </a:p>
        </p:txBody>
      </p:sp>
      <p:sp>
        <p:nvSpPr>
          <p:cNvPr id="2" name="TextBox 1">
            <a:extLst>
              <a:ext uri="{FF2B5EF4-FFF2-40B4-BE49-F238E27FC236}">
                <a16:creationId xmlns:a16="http://schemas.microsoft.com/office/drawing/2014/main" id="{A09BF9DE-F25C-68EB-AEFA-ED2852195FD9}"/>
              </a:ext>
            </a:extLst>
          </p:cNvPr>
          <p:cNvSpPr txBox="1"/>
          <p:nvPr/>
        </p:nvSpPr>
        <p:spPr>
          <a:xfrm>
            <a:off x="533400" y="1066800"/>
            <a:ext cx="7620000" cy="2118529"/>
          </a:xfrm>
          <a:prstGeom prst="rect">
            <a:avLst/>
          </a:prstGeom>
          <a:noFill/>
        </p:spPr>
        <p:txBody>
          <a:bodyPr wrap="square" rtlCol="0">
            <a:spAutoFit/>
          </a:bodyPr>
          <a:lstStyle/>
          <a:p>
            <a:pPr>
              <a:spcBef>
                <a:spcPts val="2500"/>
              </a:spcBef>
            </a:pPr>
            <a:r>
              <a:rPr lang="en-US">
                <a:sym typeface="Wingdings" panose="05000000000000000000" pitchFamily="2" charset="2"/>
              </a:rPr>
              <a:t>Suppose you had </a:t>
            </a:r>
            <a:r>
              <a:rPr lang="en-US" u="sng">
                <a:sym typeface="Wingdings" panose="05000000000000000000" pitchFamily="2" charset="2"/>
              </a:rPr>
              <a:t>1000</a:t>
            </a:r>
            <a:r>
              <a:rPr lang="en-US">
                <a:sym typeface="Wingdings" panose="05000000000000000000" pitchFamily="2" charset="2"/>
              </a:rPr>
              <a:t> supercomputers working </a:t>
            </a:r>
            <a:r>
              <a:rPr lang="en-US" u="sng">
                <a:sym typeface="Wingdings" panose="05000000000000000000" pitchFamily="2" charset="2"/>
              </a:rPr>
              <a:t>simultaneously</a:t>
            </a:r>
            <a:r>
              <a:rPr lang="en-US">
                <a:sym typeface="Wingdings" panose="05000000000000000000" pitchFamily="2" charset="2"/>
              </a:rPr>
              <a:t>, 24 hours a day, 7 days a week (with no Christmas vacation)!  How long do you think such a brute-force attack would take? </a:t>
            </a:r>
            <a:endParaRPr lang="en-US" b="1">
              <a:sym typeface="Wingdings" panose="05000000000000000000" pitchFamily="2" charset="2"/>
            </a:endParaRPr>
          </a:p>
          <a:p>
            <a:pPr>
              <a:spcBef>
                <a:spcPts val="2500"/>
              </a:spcBef>
            </a:pPr>
            <a:r>
              <a:rPr lang="en-US" b="1">
                <a:sym typeface="Wingdings" panose="05000000000000000000" pitchFamily="2" charset="2"/>
              </a:rPr>
              <a:t>Answer:</a:t>
            </a:r>
          </a:p>
          <a:p>
            <a:pPr>
              <a:spcBef>
                <a:spcPts val="2500"/>
              </a:spcBef>
            </a:pPr>
            <a:r>
              <a:rPr lang="en-US" b="1">
                <a:sym typeface="Wingdings" panose="05000000000000000000" pitchFamily="2" charset="2"/>
              </a:rPr>
              <a:t>     Thousands of years!</a:t>
            </a:r>
            <a:endParaRPr lang="en-US" dirty="0">
              <a:sym typeface="Wingdings" panose="05000000000000000000" pitchFamily="2" charset="2"/>
            </a:endParaRPr>
          </a:p>
        </p:txBody>
      </p:sp>
      <p:sp>
        <p:nvSpPr>
          <p:cNvPr id="16" name="TextBox 15">
            <a:extLst>
              <a:ext uri="{FF2B5EF4-FFF2-40B4-BE49-F238E27FC236}">
                <a16:creationId xmlns:a16="http://schemas.microsoft.com/office/drawing/2014/main" id="{6D9EFA88-3DAC-B7BD-0F46-862572E5BD84}"/>
              </a:ext>
            </a:extLst>
          </p:cNvPr>
          <p:cNvSpPr txBox="1"/>
          <p:nvPr/>
        </p:nvSpPr>
        <p:spPr>
          <a:xfrm>
            <a:off x="2573591" y="3244281"/>
            <a:ext cx="6898280" cy="2308324"/>
          </a:xfrm>
          <a:prstGeom prst="rect">
            <a:avLst/>
          </a:prstGeom>
          <a:noFill/>
        </p:spPr>
        <p:txBody>
          <a:bodyPr wrap="square" rtlCol="0">
            <a:spAutoFit/>
          </a:bodyPr>
          <a:lstStyle/>
          <a:p>
            <a:r>
              <a:rPr lang="en-US" sz="1600" b="1" dirty="0"/>
              <a:t>Computationally Secure</a:t>
            </a:r>
            <a:r>
              <a:rPr lang="en-US" sz="1600"/>
              <a:t>:  For this reason,  we say that this substitution cipher is “</a:t>
            </a:r>
            <a:r>
              <a:rPr lang="en-US" sz="1600" u="sng"/>
              <a:t>computationally</a:t>
            </a:r>
            <a:r>
              <a:rPr lang="en-US" sz="1600"/>
              <a:t> secure”.  Because the </a:t>
            </a:r>
            <a:r>
              <a:rPr lang="en-US" sz="1600" dirty="0"/>
              <a:t>amount </a:t>
            </a:r>
            <a:r>
              <a:rPr lang="en-US" sz="1600"/>
              <a:t>of computing time </a:t>
            </a:r>
            <a:r>
              <a:rPr lang="en-US" sz="1600" dirty="0"/>
              <a:t>required to break this substitution cipher is far beyond the </a:t>
            </a:r>
            <a:r>
              <a:rPr lang="en-US" sz="1600" u="sng" dirty="0"/>
              <a:t>practical</a:t>
            </a:r>
            <a:r>
              <a:rPr lang="en-US" sz="1600" dirty="0"/>
              <a:t> use of doing so, we say that this cipher </a:t>
            </a:r>
            <a:r>
              <a:rPr lang="en-US" sz="1600"/>
              <a:t>is “theoretically breakable”, and yet is </a:t>
            </a:r>
            <a:r>
              <a:rPr lang="en-US" sz="1600" i="1"/>
              <a:t>computationally </a:t>
            </a:r>
            <a:r>
              <a:rPr lang="en-US" sz="1600" i="1" dirty="0"/>
              <a:t>secure</a:t>
            </a:r>
            <a:r>
              <a:rPr lang="en-US" sz="1600" dirty="0"/>
              <a:t>. </a:t>
            </a:r>
          </a:p>
          <a:p>
            <a:endParaRPr lang="en-US" sz="1600" dirty="0"/>
          </a:p>
          <a:p>
            <a:r>
              <a:rPr lang="en-US" sz="1600"/>
              <a:t>As we will see, however, just having a super-large keyspace does not make this simple substitution cipher secure. It turns out that this cipher can be </a:t>
            </a:r>
            <a:r>
              <a:rPr lang="en-US" sz="1600" dirty="0"/>
              <a:t>broken by </a:t>
            </a:r>
            <a:r>
              <a:rPr lang="en-US" sz="1600"/>
              <a:t>other means…</a:t>
            </a:r>
            <a:endParaRPr lang="en-US" sz="1600" dirty="0"/>
          </a:p>
        </p:txBody>
      </p:sp>
      <p:sp>
        <p:nvSpPr>
          <p:cNvPr id="3" name="TextBox 2">
            <a:extLst>
              <a:ext uri="{FF2B5EF4-FFF2-40B4-BE49-F238E27FC236}">
                <a16:creationId xmlns:a16="http://schemas.microsoft.com/office/drawing/2014/main" id="{31AA84A2-EC9C-FF40-99CF-89439EC00CD4}"/>
              </a:ext>
            </a:extLst>
          </p:cNvPr>
          <p:cNvSpPr txBox="1"/>
          <p:nvPr/>
        </p:nvSpPr>
        <p:spPr>
          <a:xfrm>
            <a:off x="8283115" y="1066800"/>
            <a:ext cx="3124200" cy="1169551"/>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marL="342900" indent="-342900">
              <a:buAutoNum type="alphaUcPeriod"/>
            </a:pPr>
            <a:r>
              <a:rPr lang="en-US" sz="1400"/>
              <a:t>On the order of 1-10 hours</a:t>
            </a:r>
          </a:p>
          <a:p>
            <a:pPr marL="342900" indent="-342900">
              <a:buAutoNum type="alphaUcPeriod"/>
            </a:pPr>
            <a:r>
              <a:rPr lang="en-US" sz="1400"/>
              <a:t>On the order of 10-100 days</a:t>
            </a:r>
          </a:p>
          <a:p>
            <a:pPr marL="342900" indent="-342900">
              <a:buAutoNum type="alphaUcPeriod"/>
            </a:pPr>
            <a:r>
              <a:rPr lang="en-US" sz="1400"/>
              <a:t>On the order of 1-10 years</a:t>
            </a:r>
          </a:p>
          <a:p>
            <a:pPr marL="342900" indent="-342900">
              <a:buAutoNum type="alphaUcPeriod"/>
            </a:pPr>
            <a:r>
              <a:rPr lang="en-US" sz="1400"/>
              <a:t>On the order of 10-100 years</a:t>
            </a:r>
          </a:p>
          <a:p>
            <a:pPr marL="342900" indent="-342900">
              <a:buAutoNum type="alphaUcPeriod"/>
            </a:pPr>
            <a:r>
              <a:rPr lang="en-US" sz="1400"/>
              <a:t>None of the above</a:t>
            </a:r>
          </a:p>
        </p:txBody>
      </p:sp>
    </p:spTree>
    <p:extLst>
      <p:ext uri="{BB962C8B-B14F-4D97-AF65-F5344CB8AC3E}">
        <p14:creationId xmlns:p14="http://schemas.microsoft.com/office/powerpoint/2010/main" val="3777126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3FDE-847E-BB9A-F93F-763F0BAF13C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ABD2B8-816D-CCB0-15E3-37FB45E7FAFD}"/>
              </a:ext>
            </a:extLst>
          </p:cNvPr>
          <p:cNvPicPr>
            <a:picLocks noChangeAspect="1"/>
          </p:cNvPicPr>
          <p:nvPr/>
        </p:nvPicPr>
        <p:blipFill>
          <a:blip r:embed="rId3"/>
          <a:stretch>
            <a:fillRect/>
          </a:stretch>
        </p:blipFill>
        <p:spPr>
          <a:xfrm>
            <a:off x="2819400" y="5819715"/>
            <a:ext cx="6406662" cy="463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FA42A4CB-93A6-3609-C67F-3B5C65C311E1}"/>
              </a:ext>
            </a:extLst>
          </p:cNvPr>
          <p:cNvSpPr txBox="1"/>
          <p:nvPr/>
        </p:nvSpPr>
        <p:spPr>
          <a:xfrm>
            <a:off x="4572000" y="6432485"/>
            <a:ext cx="2708419" cy="307777"/>
          </a:xfrm>
          <a:prstGeom prst="rect">
            <a:avLst/>
          </a:prstGeom>
          <a:noFill/>
        </p:spPr>
        <p:txBody>
          <a:bodyPr wrap="square" rtlCol="0">
            <a:spAutoFit/>
          </a:bodyPr>
          <a:lstStyle/>
          <a:p>
            <a:pPr algn="ctr"/>
            <a:r>
              <a:rPr lang="en-US" sz="1400" dirty="0"/>
              <a:t>The Key</a:t>
            </a:r>
          </a:p>
        </p:txBody>
      </p:sp>
      <p:sp>
        <p:nvSpPr>
          <p:cNvPr id="6" name="TextBox 5">
            <a:extLst>
              <a:ext uri="{FF2B5EF4-FFF2-40B4-BE49-F238E27FC236}">
                <a16:creationId xmlns:a16="http://schemas.microsoft.com/office/drawing/2014/main" id="{2C48F851-8B61-56BE-ECD6-0EDF7A29AA2A}"/>
              </a:ext>
            </a:extLst>
          </p:cNvPr>
          <p:cNvSpPr txBox="1"/>
          <p:nvPr/>
        </p:nvSpPr>
        <p:spPr>
          <a:xfrm>
            <a:off x="2722878" y="135155"/>
            <a:ext cx="6406662" cy="369332"/>
          </a:xfrm>
          <a:prstGeom prst="rect">
            <a:avLst/>
          </a:prstGeom>
          <a:noFill/>
        </p:spPr>
        <p:txBody>
          <a:bodyPr wrap="square" rtlCol="0">
            <a:spAutoFit/>
          </a:bodyPr>
          <a:lstStyle/>
          <a:p>
            <a:pPr algn="ctr"/>
            <a:r>
              <a:rPr lang="en-US" b="1"/>
              <a:t>How did we calculate the size of the keyspace?</a:t>
            </a:r>
            <a:endParaRPr lang="en-US" b="1" dirty="0"/>
          </a:p>
        </p:txBody>
      </p:sp>
      <p:sp>
        <p:nvSpPr>
          <p:cNvPr id="2" name="TextBox 1">
            <a:extLst>
              <a:ext uri="{FF2B5EF4-FFF2-40B4-BE49-F238E27FC236}">
                <a16:creationId xmlns:a16="http://schemas.microsoft.com/office/drawing/2014/main" id="{D834FC79-897E-F95C-FF2B-19A21267FC24}"/>
              </a:ext>
            </a:extLst>
          </p:cNvPr>
          <p:cNvSpPr txBox="1"/>
          <p:nvPr/>
        </p:nvSpPr>
        <p:spPr>
          <a:xfrm>
            <a:off x="533400" y="1066800"/>
            <a:ext cx="7620000" cy="4801314"/>
          </a:xfrm>
          <a:prstGeom prst="rect">
            <a:avLst/>
          </a:prstGeom>
          <a:noFill/>
        </p:spPr>
        <p:txBody>
          <a:bodyPr wrap="square" rtlCol="0">
            <a:spAutoFit/>
          </a:bodyPr>
          <a:lstStyle/>
          <a:p>
            <a:r>
              <a:rPr lang="en-US"/>
              <a:t>Recall: The keyspace for this substitution cipher has 26! (26 factorial) possibilities. ≈  2</a:t>
            </a:r>
            <a:r>
              <a:rPr lang="en-US" baseline="30000"/>
              <a:t>88</a:t>
            </a:r>
          </a:p>
          <a:p>
            <a:endParaRPr lang="en-US"/>
          </a:p>
          <a:p>
            <a:r>
              <a:rPr lang="en-US"/>
              <a:t>How did we come up with that number?</a:t>
            </a:r>
          </a:p>
          <a:p>
            <a:pPr marL="285750" indent="-285750">
              <a:buFontTx/>
              <a:buChar char="-"/>
            </a:pPr>
            <a:r>
              <a:rPr lang="en-US"/>
              <a:t>Plaintext “A” could be mapped to: A, or B, or C, or D, etc.  </a:t>
            </a:r>
          </a:p>
          <a:p>
            <a:pPr marL="742950" lvl="1" indent="-285750">
              <a:buFontTx/>
              <a:buChar char="-"/>
            </a:pPr>
            <a:r>
              <a:rPr lang="en-US"/>
              <a:t>26 possible substitutions – and that’s just for the letter A!</a:t>
            </a:r>
          </a:p>
          <a:p>
            <a:pPr lvl="1"/>
            <a:endParaRPr lang="en-US"/>
          </a:p>
          <a:p>
            <a:pPr marL="285750" indent="-285750">
              <a:buFontTx/>
              <a:buChar char="-"/>
            </a:pPr>
            <a:r>
              <a:rPr lang="en-US"/>
              <a:t>Plaintext “B” could be mapped to B, or C, or D, etc</a:t>
            </a:r>
          </a:p>
          <a:p>
            <a:pPr marL="742950" lvl="1" indent="-285750">
              <a:buFontTx/>
              <a:buChar char="-"/>
            </a:pPr>
            <a:r>
              <a:rPr lang="en-US"/>
              <a:t>We don’t include “A” because we already counted it earlier.</a:t>
            </a:r>
          </a:p>
          <a:p>
            <a:pPr marL="742950" lvl="1" indent="-285750">
              <a:buFontTx/>
              <a:buChar char="-"/>
            </a:pPr>
            <a:r>
              <a:rPr lang="en-US"/>
              <a:t>So we have 25 possible substitutions. </a:t>
            </a:r>
          </a:p>
          <a:p>
            <a:pPr lvl="1"/>
            <a:endParaRPr lang="en-US"/>
          </a:p>
          <a:p>
            <a:pPr marL="285750" indent="-285750">
              <a:buFontTx/>
              <a:buChar char="-"/>
            </a:pPr>
            <a:r>
              <a:rPr lang="en-US"/>
              <a:t>Plaintext “C” could be mapped to D, or E, or F, etc</a:t>
            </a:r>
          </a:p>
          <a:p>
            <a:pPr marL="742950" lvl="1" indent="-285750">
              <a:buFontTx/>
              <a:buChar char="-"/>
            </a:pPr>
            <a:r>
              <a:rPr lang="en-US"/>
              <a:t>We have 24 possible substitutions</a:t>
            </a:r>
          </a:p>
          <a:p>
            <a:pPr lvl="1"/>
            <a:endParaRPr lang="en-US"/>
          </a:p>
          <a:p>
            <a:pPr marL="285750" indent="-285750">
              <a:buFontTx/>
              <a:buChar char="-"/>
            </a:pPr>
            <a:r>
              <a:rPr lang="en-US"/>
              <a:t>Therefore, the total size of the keyspace is: 26 * 25 * 24 * 23 all the way down to 1. We call this “26 factorial” and notate it as:  </a:t>
            </a:r>
            <a:r>
              <a:rPr lang="en-US" b="1">
                <a:latin typeface="Courier New" panose="02070309020205020404" pitchFamily="49" charset="0"/>
                <a:cs typeface="Courier New" panose="02070309020205020404" pitchFamily="49" charset="0"/>
              </a:rPr>
              <a:t>26!</a:t>
            </a:r>
          </a:p>
          <a:p>
            <a:pPr marL="285750" indent="-285750">
              <a:buFontTx/>
              <a:buChar char="-"/>
            </a:pPr>
            <a:endParaRPr lang="en-US"/>
          </a:p>
        </p:txBody>
      </p:sp>
    </p:spTree>
    <p:extLst>
      <p:ext uri="{BB962C8B-B14F-4D97-AF65-F5344CB8AC3E}">
        <p14:creationId xmlns:p14="http://schemas.microsoft.com/office/powerpoint/2010/main" val="3150695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39171B-1D15-C3D9-F11F-504B3193F529}"/>
              </a:ext>
            </a:extLst>
          </p:cNvPr>
          <p:cNvSpPr>
            <a:spLocks noGrp="1"/>
          </p:cNvSpPr>
          <p:nvPr>
            <p:ph type="title"/>
          </p:nvPr>
        </p:nvSpPr>
        <p:spPr>
          <a:xfrm>
            <a:off x="1710330" y="2439988"/>
            <a:ext cx="8771340" cy="1371600"/>
          </a:xfrm>
        </p:spPr>
        <p:txBody>
          <a:bodyPr anchor="t">
            <a:normAutofit/>
          </a:bodyPr>
          <a:lstStyle/>
          <a:p>
            <a:r>
              <a:rPr lang="en-US"/>
              <a:t>Cryptanalysis</a:t>
            </a:r>
            <a:endParaRPr lang="en-US" dirty="0"/>
          </a:p>
        </p:txBody>
      </p:sp>
    </p:spTree>
    <p:extLst>
      <p:ext uri="{BB962C8B-B14F-4D97-AF65-F5344CB8AC3E}">
        <p14:creationId xmlns:p14="http://schemas.microsoft.com/office/powerpoint/2010/main" val="109669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FA59-F0EA-1F0E-ADC0-27F41A40D1D8}"/>
              </a:ext>
            </a:extLst>
          </p:cNvPr>
          <p:cNvSpPr>
            <a:spLocks noGrp="1"/>
          </p:cNvSpPr>
          <p:nvPr>
            <p:ph type="title"/>
          </p:nvPr>
        </p:nvSpPr>
        <p:spPr>
          <a:xfrm>
            <a:off x="152400" y="152400"/>
            <a:ext cx="7252710" cy="1138769"/>
          </a:xfrm>
        </p:spPr>
        <p:txBody>
          <a:bodyPr vert="horz" lIns="91440" tIns="45720" rIns="91440" bIns="45720" rtlCol="0" anchor="t">
            <a:noAutofit/>
          </a:bodyPr>
          <a:lstStyle/>
          <a:p>
            <a:r>
              <a:rPr lang="en-US" sz="3200" b="0" i="0" kern="1200" spc="-200" baseline="0">
                <a:latin typeface="+mj-lt"/>
                <a:ea typeface="+mj-ea"/>
                <a:cs typeface="+mj-cs"/>
              </a:rPr>
              <a:t>Cryptanalysis: </a:t>
            </a:r>
            <a:br>
              <a:rPr lang="en-US" sz="3200" b="0" i="0" kern="1200" spc="-200" baseline="0">
                <a:latin typeface="+mj-lt"/>
                <a:ea typeface="+mj-ea"/>
                <a:cs typeface="+mj-cs"/>
              </a:rPr>
            </a:br>
            <a:r>
              <a:rPr lang="en-US" sz="3200" b="0" i="0" kern="1200" spc="-200" baseline="0">
                <a:latin typeface="+mj-lt"/>
                <a:ea typeface="+mj-ea"/>
                <a:cs typeface="+mj-cs"/>
              </a:rPr>
              <a:t>      Introduction</a:t>
            </a:r>
          </a:p>
        </p:txBody>
      </p:sp>
      <p:sp>
        <p:nvSpPr>
          <p:cNvPr id="5" name="TextBox 4">
            <a:extLst>
              <a:ext uri="{FF2B5EF4-FFF2-40B4-BE49-F238E27FC236}">
                <a16:creationId xmlns:a16="http://schemas.microsoft.com/office/drawing/2014/main" id="{25E54E9B-A33A-413A-B921-B4923A23ED4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4800" y="1321649"/>
            <a:ext cx="7225415" cy="4590196"/>
          </a:xfrm>
          <a:prstGeom prst="rect">
            <a:avLst/>
          </a:prstGeom>
        </p:spPr>
        <p:txBody>
          <a:bodyPr>
            <a:noAutofit/>
          </a:bodyPr>
          <a:lstStyle/>
          <a:p>
            <a:pPr marL="0" indent="0">
              <a:lnSpc>
                <a:spcPct val="90000"/>
              </a:lnSpc>
              <a:spcBef>
                <a:spcPts val="2500"/>
              </a:spcBef>
              <a:spcAft>
                <a:spcPts val="600"/>
              </a:spcAft>
              <a:buNone/>
            </a:pPr>
            <a:r>
              <a:rPr lang="en-US" sz="1200" b="1" dirty="0"/>
              <a:t>Definition and Purpose</a:t>
            </a:r>
          </a:p>
          <a:p>
            <a:pPr marL="0" lvl="1" indent="0">
              <a:lnSpc>
                <a:spcPct val="90000"/>
              </a:lnSpc>
              <a:spcBef>
                <a:spcPts val="1000"/>
              </a:spcBef>
              <a:spcAft>
                <a:spcPts val="600"/>
              </a:spcAft>
              <a:buNone/>
            </a:pPr>
            <a:r>
              <a:rPr lang="en-US" sz="1200" dirty="0"/>
              <a:t>Cryptanalysis is the study of breaking cryptographic </a:t>
            </a:r>
            <a:r>
              <a:rPr lang="en-US" sz="1200"/>
              <a:t>systems by finding and exploiting </a:t>
            </a:r>
            <a:r>
              <a:rPr lang="en-US" sz="1200" dirty="0"/>
              <a:t>weaknesses in algorithms</a:t>
            </a:r>
            <a:r>
              <a:rPr lang="en-US" sz="1200"/>
              <a:t>. It is important to study because when “</a:t>
            </a:r>
            <a:r>
              <a:rPr lang="en-US" sz="1200" dirty="0"/>
              <a:t>good actors” engage in cryptanalysis, they help improve security by identifying vulnerabilities before adversaries can exploit them.</a:t>
            </a:r>
          </a:p>
          <a:p>
            <a:pPr marL="0" lvl="1" indent="0">
              <a:lnSpc>
                <a:spcPct val="90000"/>
              </a:lnSpc>
              <a:spcBef>
                <a:spcPts val="1000"/>
              </a:spcBef>
              <a:spcAft>
                <a:spcPts val="600"/>
              </a:spcAft>
              <a:buNone/>
            </a:pPr>
            <a:r>
              <a:rPr lang="en-US" sz="1200" dirty="0"/>
              <a:t>In other words, the primary goal of cryptanalysis is to evaluate the security of an encryption scheme under various attack models, which helps in designing stronger systems. </a:t>
            </a:r>
          </a:p>
          <a:p>
            <a:pPr marL="0" indent="0">
              <a:lnSpc>
                <a:spcPct val="90000"/>
              </a:lnSpc>
              <a:spcBef>
                <a:spcPts val="2500"/>
              </a:spcBef>
              <a:spcAft>
                <a:spcPts val="600"/>
              </a:spcAft>
              <a:buNone/>
            </a:pPr>
            <a:r>
              <a:rPr lang="en-US" sz="1200" b="1" dirty="0"/>
              <a:t>Evolution of Techniques</a:t>
            </a:r>
          </a:p>
          <a:p>
            <a:pPr marL="0" lvl="1" indent="0">
              <a:lnSpc>
                <a:spcPct val="90000"/>
              </a:lnSpc>
              <a:spcBef>
                <a:spcPts val="1000"/>
              </a:spcBef>
              <a:spcAft>
                <a:spcPts val="600"/>
              </a:spcAft>
              <a:buNone/>
            </a:pPr>
            <a:r>
              <a:rPr lang="en-US" sz="1200" dirty="0"/>
              <a:t>Historically, cryptanalysis has evolved from manual techniques to highly sophisticated computational methods, leveraging mathematical theories and advanced computing power.</a:t>
            </a:r>
          </a:p>
          <a:p>
            <a:pPr marL="0" indent="0">
              <a:lnSpc>
                <a:spcPct val="90000"/>
              </a:lnSpc>
              <a:spcBef>
                <a:spcPts val="2500"/>
              </a:spcBef>
              <a:spcAft>
                <a:spcPts val="600"/>
              </a:spcAft>
              <a:buNone/>
            </a:pPr>
            <a:r>
              <a:rPr lang="en-US" sz="1200" b="1" dirty="0"/>
              <a:t>Role in Cybersecurity</a:t>
            </a:r>
          </a:p>
          <a:p>
            <a:pPr marL="0" lvl="1" indent="0">
              <a:lnSpc>
                <a:spcPct val="90000"/>
              </a:lnSpc>
              <a:spcBef>
                <a:spcPts val="1000"/>
              </a:spcBef>
              <a:spcAft>
                <a:spcPts val="600"/>
              </a:spcAft>
              <a:buNone/>
            </a:pPr>
            <a:r>
              <a:rPr lang="en-US" sz="1200" dirty="0"/>
              <a:t>Understanding cryptanalysis is essential for cryptographers and security professionals because it validates the strength of cryptographic algorithms and ensures they meet security standards. Without rigorous cryptanalysis, cryptographic systems could fail under real-world conditions, leading to catastrophic breaches. This section introduces the concept, its importance in cybersecurity, and its relationship with cryptographic design principles.</a:t>
            </a:r>
          </a:p>
          <a:p>
            <a:pPr marL="0" indent="0">
              <a:lnSpc>
                <a:spcPct val="90000"/>
              </a:lnSpc>
              <a:spcBef>
                <a:spcPts val="2500"/>
              </a:spcBef>
              <a:spcAft>
                <a:spcPts val="600"/>
              </a:spcAft>
              <a:buNone/>
            </a:pPr>
            <a:r>
              <a:rPr lang="en-US" sz="1200" b="1" dirty="0"/>
              <a:t>Importance in Cryptographic Design</a:t>
            </a:r>
          </a:p>
          <a:p>
            <a:pPr marL="0" lvl="1" indent="0">
              <a:lnSpc>
                <a:spcPct val="90000"/>
              </a:lnSpc>
              <a:spcBef>
                <a:spcPts val="1000"/>
              </a:spcBef>
              <a:spcAft>
                <a:spcPts val="600"/>
              </a:spcAft>
              <a:buNone/>
            </a:pPr>
            <a:r>
              <a:rPr lang="en-US" sz="1200" dirty="0"/>
              <a:t>Rigorous </a:t>
            </a:r>
            <a:r>
              <a:rPr lang="en-US" sz="1200"/>
              <a:t>cryptanalysis helps ensure that </a:t>
            </a:r>
            <a:r>
              <a:rPr lang="en-US" sz="1200" dirty="0"/>
              <a:t>cryptographic </a:t>
            </a:r>
            <a:r>
              <a:rPr lang="en-US" sz="1200"/>
              <a:t>systems can withstand </a:t>
            </a:r>
            <a:r>
              <a:rPr lang="en-US" sz="1200" dirty="0"/>
              <a:t>real-world attacks </a:t>
            </a:r>
            <a:r>
              <a:rPr lang="en-US" sz="1200"/>
              <a:t>and breaches</a:t>
            </a:r>
            <a:r>
              <a:rPr lang="en-US" sz="1200" dirty="0"/>
              <a:t>.</a:t>
            </a:r>
          </a:p>
        </p:txBody>
      </p:sp>
      <p:pic>
        <p:nvPicPr>
          <p:cNvPr id="4" name="Content Placeholder 3" descr="Digital security concept 3d">
            <a:extLst>
              <a:ext uri="{FF2B5EF4-FFF2-40B4-BE49-F238E27FC236}">
                <a16:creationId xmlns:a16="http://schemas.microsoft.com/office/drawing/2014/main" id="{3EE93E40-D5A6-48D6-928D-D5BAE247E06F}"/>
              </a:ext>
            </a:extLst>
          </p:cNvPr>
          <p:cNvPicPr>
            <a:picLocks noGrp="1" noChangeAspect="1"/>
          </p:cNvPicPr>
          <p:nvPr>
            <p:ph type="pic" sz="quarter" idx="13"/>
          </p:nvPr>
        </p:nvPicPr>
        <p:blipFill>
          <a:blip r:embed="rId3"/>
          <a:srcRect l="32242" r="31678"/>
          <a:stretch>
            <a:fillRect/>
          </a:stretch>
        </p:blipFill>
        <p:spPr>
          <a:xfrm>
            <a:off x="8168640" y="1"/>
            <a:ext cx="4023360" cy="6858000"/>
          </a:xfrm>
          <a:prstGeom prst="rect">
            <a:avLst/>
          </a:prstGeom>
          <a:noFill/>
        </p:spPr>
      </p:pic>
    </p:spTree>
    <p:extLst>
      <p:ext uri="{BB962C8B-B14F-4D97-AF65-F5344CB8AC3E}">
        <p14:creationId xmlns:p14="http://schemas.microsoft.com/office/powerpoint/2010/main" val="1587721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0269-C7CF-477E-3AEA-4BDB15EBE42E}"/>
              </a:ext>
            </a:extLst>
          </p:cNvPr>
          <p:cNvSpPr>
            <a:spLocks noGrp="1"/>
          </p:cNvSpPr>
          <p:nvPr>
            <p:ph type="title"/>
          </p:nvPr>
        </p:nvSpPr>
        <p:spPr>
          <a:xfrm>
            <a:off x="4339852" y="304800"/>
            <a:ext cx="7252710" cy="541361"/>
          </a:xfrm>
        </p:spPr>
        <p:txBody>
          <a:bodyPr vert="horz" lIns="91440" tIns="45720" rIns="91440" bIns="45720" rtlCol="0" anchor="t">
            <a:normAutofit/>
          </a:bodyPr>
          <a:lstStyle/>
          <a:p>
            <a:pPr algn="ctr"/>
            <a:r>
              <a:rPr lang="en-US" b="0" i="0" kern="1200" spc="-200" baseline="0" dirty="0">
                <a:latin typeface="+mj-lt"/>
                <a:ea typeface="+mj-ea"/>
                <a:cs typeface="+mj-cs"/>
              </a:rPr>
              <a:t>some common</a:t>
            </a:r>
            <a:r>
              <a:rPr lang="en-US" b="0" i="0" kern="1200" spc="-200" dirty="0">
                <a:latin typeface="+mj-lt"/>
                <a:ea typeface="+mj-ea"/>
                <a:cs typeface="+mj-cs"/>
              </a:rPr>
              <a:t> </a:t>
            </a:r>
            <a:r>
              <a:rPr lang="en-US" b="0" i="0" kern="1200" spc="-200" baseline="0" dirty="0">
                <a:latin typeface="+mj-lt"/>
                <a:ea typeface="+mj-ea"/>
                <a:cs typeface="+mj-cs"/>
              </a:rPr>
              <a:t>attack</a:t>
            </a:r>
            <a:r>
              <a:rPr lang="en-US" b="0" i="0" kern="1200" spc="-200" dirty="0">
                <a:latin typeface="+mj-lt"/>
                <a:ea typeface="+mj-ea"/>
                <a:cs typeface="+mj-cs"/>
              </a:rPr>
              <a:t> </a:t>
            </a:r>
            <a:r>
              <a:rPr lang="en-US" b="0" i="0" kern="1200" spc="-200" baseline="0" dirty="0">
                <a:latin typeface="+mj-lt"/>
                <a:ea typeface="+mj-ea"/>
                <a:cs typeface="+mj-cs"/>
              </a:rPr>
              <a:t>types</a:t>
            </a:r>
          </a:p>
        </p:txBody>
      </p:sp>
      <p:pic>
        <p:nvPicPr>
          <p:cNvPr id="4" name="Content Placeholder 3" descr="Modern background">
            <a:extLst>
              <a:ext uri="{FF2B5EF4-FFF2-40B4-BE49-F238E27FC236}">
                <a16:creationId xmlns:a16="http://schemas.microsoft.com/office/drawing/2014/main" id="{2A3AA974-C8D2-4698-9489-3BEF7B4E775D}"/>
              </a:ext>
            </a:extLst>
          </p:cNvPr>
          <p:cNvPicPr>
            <a:picLocks noGrp="1" noChangeAspect="1"/>
          </p:cNvPicPr>
          <p:nvPr>
            <p:ph type="pic" sz="quarter" idx="13"/>
          </p:nvPr>
        </p:nvPicPr>
        <p:blipFill>
          <a:blip r:embed="rId3"/>
          <a:srcRect l="26185" r="34655" b="-2"/>
          <a:stretch>
            <a:fillRect/>
          </a:stretch>
        </p:blipFill>
        <p:spPr>
          <a:xfrm>
            <a:off x="20" y="1"/>
            <a:ext cx="4023340" cy="6858000"/>
          </a:xfrm>
          <a:prstGeom prst="rect">
            <a:avLst/>
          </a:prstGeom>
          <a:noFill/>
        </p:spPr>
      </p:pic>
      <p:sp>
        <p:nvSpPr>
          <p:cNvPr id="5" name="TextBox 4">
            <a:extLst>
              <a:ext uri="{FF2B5EF4-FFF2-40B4-BE49-F238E27FC236}">
                <a16:creationId xmlns:a16="http://schemas.microsoft.com/office/drawing/2014/main" id="{C2F2914A-B06A-4D0F-8773-E741FF2B29F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28966" y="1600200"/>
            <a:ext cx="7225415" cy="4212926"/>
          </a:xfrm>
          <a:prstGeom prst="rect">
            <a:avLst/>
          </a:prstGeom>
        </p:spPr>
        <p:txBody>
          <a:bodyPr>
            <a:normAutofit/>
          </a:bodyPr>
          <a:lstStyle/>
          <a:p>
            <a:pPr marL="0" indent="0">
              <a:lnSpc>
                <a:spcPct val="90000"/>
              </a:lnSpc>
              <a:spcBef>
                <a:spcPts val="2500"/>
              </a:spcBef>
              <a:spcAft>
                <a:spcPts val="600"/>
              </a:spcAft>
              <a:buNone/>
            </a:pPr>
            <a:r>
              <a:rPr lang="en-US" sz="1300" b="1" dirty="0"/>
              <a:t>There are many, many kinds of attacks, but for substitution ciphers, these are the most  common: </a:t>
            </a:r>
          </a:p>
          <a:p>
            <a:pPr marL="0" indent="0">
              <a:lnSpc>
                <a:spcPct val="90000"/>
              </a:lnSpc>
              <a:spcBef>
                <a:spcPts val="2500"/>
              </a:spcBef>
              <a:spcAft>
                <a:spcPts val="600"/>
              </a:spcAft>
              <a:buNone/>
            </a:pPr>
            <a:r>
              <a:rPr lang="en-US" sz="1300" b="1" dirty="0"/>
              <a:t>Ciphertext-Only Attack</a:t>
            </a:r>
          </a:p>
          <a:p>
            <a:pPr marL="0" lvl="1" indent="0">
              <a:lnSpc>
                <a:spcPct val="90000"/>
              </a:lnSpc>
              <a:spcBef>
                <a:spcPts val="1000"/>
              </a:spcBef>
              <a:spcAft>
                <a:spcPts val="600"/>
              </a:spcAft>
              <a:buNone/>
            </a:pPr>
            <a:r>
              <a:rPr lang="en-US" sz="1300" dirty="0"/>
              <a:t>Attackers </a:t>
            </a:r>
            <a:r>
              <a:rPr lang="en-US" sz="1300"/>
              <a:t>analyze the ciphertext of the encrypted </a:t>
            </a:r>
            <a:r>
              <a:rPr lang="en-US" sz="1300" dirty="0"/>
              <a:t>messages to deduce the original plaintext or encryption key.</a:t>
            </a:r>
          </a:p>
          <a:p>
            <a:pPr marL="0" indent="0">
              <a:lnSpc>
                <a:spcPct val="90000"/>
              </a:lnSpc>
              <a:spcBef>
                <a:spcPts val="2500"/>
              </a:spcBef>
              <a:spcAft>
                <a:spcPts val="600"/>
              </a:spcAft>
              <a:buNone/>
            </a:pPr>
            <a:r>
              <a:rPr lang="en-US" sz="1300" b="1"/>
              <a:t>Known-Plaintext Attack Using Cribs</a:t>
            </a:r>
            <a:endParaRPr lang="en-US" sz="1300" b="1" dirty="0"/>
          </a:p>
          <a:p>
            <a:pPr marL="0" lvl="1" indent="0">
              <a:lnSpc>
                <a:spcPct val="90000"/>
              </a:lnSpc>
              <a:spcBef>
                <a:spcPts val="1000"/>
              </a:spcBef>
              <a:spcAft>
                <a:spcPts val="600"/>
              </a:spcAft>
              <a:buNone/>
            </a:pPr>
            <a:r>
              <a:rPr lang="en-US" sz="1300" dirty="0"/>
              <a:t>Attackers know some pieces of the plaintext (e.g. header information of an encrypted file or email</a:t>
            </a:r>
            <a:r>
              <a:rPr lang="en-US" sz="1300"/>
              <a:t>).   E.g. “weather report” to U-Boats during WW2. A piece of known plaintext from the enciphered message is known as a “</a:t>
            </a:r>
            <a:r>
              <a:rPr lang="en-US" sz="1300" u="sng"/>
              <a:t>crib</a:t>
            </a:r>
            <a:r>
              <a:rPr lang="en-US" sz="1300"/>
              <a:t>”. </a:t>
            </a:r>
            <a:endParaRPr lang="en-US" sz="1300" dirty="0"/>
          </a:p>
        </p:txBody>
      </p:sp>
    </p:spTree>
    <p:extLst>
      <p:ext uri="{BB962C8B-B14F-4D97-AF65-F5344CB8AC3E}">
        <p14:creationId xmlns:p14="http://schemas.microsoft.com/office/powerpoint/2010/main" val="3629259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 the near future, smart phones and tablet terminals are held in the hands of artificial intelligence robots. All information is available by cloud computing,&#10;Shopping, telemedicine, education, telecommuting, everything is automated. At the same time the monitoring system will be strengthened for safety.">
            <a:extLst>
              <a:ext uri="{FF2B5EF4-FFF2-40B4-BE49-F238E27FC236}">
                <a16:creationId xmlns:a16="http://schemas.microsoft.com/office/drawing/2014/main" id="{2A82B0D3-20D3-4557-A647-CF9A33C7C5B6}"/>
              </a:ext>
            </a:extLst>
          </p:cNvPr>
          <p:cNvPicPr>
            <a:picLocks noGrp="1" noChangeAspect="1"/>
          </p:cNvPicPr>
          <p:nvPr>
            <p:ph type="pic" sz="quarter" idx="13"/>
          </p:nvPr>
        </p:nvPicPr>
        <p:blipFill>
          <a:blip r:embed="rId3"/>
          <a:srcRect l="30354" r="30485" b="-2"/>
          <a:stretch>
            <a:fillRect/>
          </a:stretch>
        </p:blipFill>
        <p:spPr>
          <a:xfrm>
            <a:off x="20" y="1"/>
            <a:ext cx="4023340" cy="6858000"/>
          </a:xfrm>
          <a:prstGeom prst="rect">
            <a:avLst/>
          </a:prstGeom>
          <a:noFill/>
        </p:spPr>
      </p:pic>
      <p:sp>
        <p:nvSpPr>
          <p:cNvPr id="5" name="TextBox 4">
            <a:extLst>
              <a:ext uri="{FF2B5EF4-FFF2-40B4-BE49-F238E27FC236}">
                <a16:creationId xmlns:a16="http://schemas.microsoft.com/office/drawing/2014/main" id="{0F9785F2-A352-4703-A633-B067170270F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19600" y="1219200"/>
            <a:ext cx="7225415" cy="5181600"/>
          </a:xfrm>
          <a:prstGeom prst="rect">
            <a:avLst/>
          </a:prstGeom>
        </p:spPr>
        <p:txBody>
          <a:bodyPr>
            <a:noAutofit/>
          </a:bodyPr>
          <a:lstStyle/>
          <a:p>
            <a:pPr marL="0" indent="0">
              <a:lnSpc>
                <a:spcPct val="90000"/>
              </a:lnSpc>
              <a:spcBef>
                <a:spcPts val="2500"/>
              </a:spcBef>
              <a:spcAft>
                <a:spcPts val="600"/>
              </a:spcAft>
              <a:buNone/>
            </a:pPr>
            <a:r>
              <a:rPr lang="en-US" sz="1400" b="1" dirty="0"/>
              <a:t>Side-Channel Attacks</a:t>
            </a:r>
          </a:p>
          <a:p>
            <a:pPr marL="0" lvl="1" indent="0">
              <a:lnSpc>
                <a:spcPct val="90000"/>
              </a:lnSpc>
              <a:spcBef>
                <a:spcPts val="1000"/>
              </a:spcBef>
              <a:spcAft>
                <a:spcPts val="600"/>
              </a:spcAft>
              <a:buNone/>
            </a:pPr>
            <a:r>
              <a:rPr lang="en-US" sz="1400" dirty="0"/>
              <a:t>These attacks analyze leaked </a:t>
            </a:r>
            <a:r>
              <a:rPr lang="en-US" sz="1400"/>
              <a:t>information such as power usage or </a:t>
            </a:r>
            <a:r>
              <a:rPr lang="en-US" sz="1400" dirty="0"/>
              <a:t>electromagnetic emissions to extract secret keys from cryptographic systems</a:t>
            </a:r>
            <a:r>
              <a:rPr lang="en-US" sz="1400"/>
              <a:t>. During the Cold War, the NSA was </a:t>
            </a:r>
            <a:r>
              <a:rPr lang="en-US" sz="1400" dirty="0"/>
              <a:t>flabbergasted to realize that pretty much everything from their “secure” areas was sending off electromagnetic emissions (e.g. typewriters!). </a:t>
            </a:r>
          </a:p>
          <a:p>
            <a:pPr marL="0" indent="0">
              <a:lnSpc>
                <a:spcPct val="90000"/>
              </a:lnSpc>
              <a:spcBef>
                <a:spcPts val="2500"/>
              </a:spcBef>
              <a:spcAft>
                <a:spcPts val="600"/>
              </a:spcAft>
              <a:buNone/>
            </a:pPr>
            <a:r>
              <a:rPr lang="en-US" sz="1400" b="1" dirty="0"/>
              <a:t>Timing Attacks</a:t>
            </a:r>
          </a:p>
          <a:p>
            <a:pPr marL="0" lvl="1" indent="0">
              <a:lnSpc>
                <a:spcPct val="90000"/>
              </a:lnSpc>
              <a:spcBef>
                <a:spcPts val="1000"/>
              </a:spcBef>
              <a:spcAft>
                <a:spcPts val="600"/>
              </a:spcAft>
              <a:buNone/>
            </a:pPr>
            <a:r>
              <a:rPr lang="en-US" sz="1400" dirty="0"/>
              <a:t>Timing attacks measure cryptographic operation durations to reveal patterns that correlate with secret </a:t>
            </a:r>
            <a:r>
              <a:rPr lang="en-US" sz="1400"/>
              <a:t>key values  (e.g. morning weather reports to U-Boats during WW2).</a:t>
            </a:r>
            <a:endParaRPr lang="en-US" sz="1400" dirty="0"/>
          </a:p>
          <a:p>
            <a:pPr marL="0" indent="0">
              <a:lnSpc>
                <a:spcPct val="90000"/>
              </a:lnSpc>
              <a:spcBef>
                <a:spcPts val="2500"/>
              </a:spcBef>
              <a:spcAft>
                <a:spcPts val="600"/>
              </a:spcAft>
              <a:buNone/>
            </a:pPr>
            <a:r>
              <a:rPr lang="en-US" sz="1400" b="1" dirty="0"/>
              <a:t>Software Side-Channel Vulnerabilities</a:t>
            </a:r>
          </a:p>
          <a:p>
            <a:pPr marL="0" lvl="1" indent="0">
              <a:lnSpc>
                <a:spcPct val="90000"/>
              </a:lnSpc>
              <a:spcBef>
                <a:spcPts val="1000"/>
              </a:spcBef>
              <a:spcAft>
                <a:spcPts val="600"/>
              </a:spcAft>
              <a:buNone/>
            </a:pPr>
            <a:r>
              <a:rPr lang="en-US" sz="1400" dirty="0"/>
              <a:t>Exploiting code execution weaknesses like cache behavior and memory access patterns can lead to secret key exposure.</a:t>
            </a:r>
          </a:p>
          <a:p>
            <a:pPr marL="0" indent="0">
              <a:lnSpc>
                <a:spcPct val="90000"/>
              </a:lnSpc>
              <a:spcBef>
                <a:spcPts val="2500"/>
              </a:spcBef>
              <a:spcAft>
                <a:spcPts val="600"/>
              </a:spcAft>
              <a:buNone/>
            </a:pPr>
            <a:r>
              <a:rPr lang="en-US" sz="1400" b="1" dirty="0"/>
              <a:t>Mitigation Strategies</a:t>
            </a:r>
          </a:p>
          <a:p>
            <a:pPr marL="0" lvl="1" indent="0">
              <a:lnSpc>
                <a:spcPct val="90000"/>
              </a:lnSpc>
              <a:spcBef>
                <a:spcPts val="1000"/>
              </a:spcBef>
              <a:spcAft>
                <a:spcPts val="600"/>
              </a:spcAft>
              <a:buNone/>
            </a:pPr>
            <a:r>
              <a:rPr lang="en-US" sz="1400" dirty="0"/>
              <a:t>Robust </a:t>
            </a:r>
            <a:r>
              <a:rPr lang="en-US" sz="1400"/>
              <a:t>defenses might include shielding </a:t>
            </a:r>
            <a:r>
              <a:rPr lang="en-US" sz="1400" dirty="0"/>
              <a:t>against emissions</a:t>
            </a:r>
            <a:r>
              <a:rPr lang="en-US" sz="1400"/>
              <a:t>, usage of secure coding standards, avoidance of patterns, etc</a:t>
            </a:r>
            <a:endParaRPr lang="en-US" sz="1400" dirty="0"/>
          </a:p>
        </p:txBody>
      </p:sp>
      <p:sp>
        <p:nvSpPr>
          <p:cNvPr id="7" name="Title 1">
            <a:extLst>
              <a:ext uri="{FF2B5EF4-FFF2-40B4-BE49-F238E27FC236}">
                <a16:creationId xmlns:a16="http://schemas.microsoft.com/office/drawing/2014/main" id="{F63382A5-92D9-A938-8660-BB5C20A15FB9}"/>
              </a:ext>
            </a:extLst>
          </p:cNvPr>
          <p:cNvSpPr>
            <a:spLocks noGrp="1"/>
          </p:cNvSpPr>
          <p:nvPr>
            <p:ph type="title"/>
          </p:nvPr>
        </p:nvSpPr>
        <p:spPr>
          <a:xfrm>
            <a:off x="4322434" y="304800"/>
            <a:ext cx="7252710" cy="541361"/>
          </a:xfrm>
        </p:spPr>
        <p:txBody>
          <a:bodyPr vert="horz" lIns="91440" tIns="45720" rIns="91440" bIns="45720" rtlCol="0" anchor="t">
            <a:normAutofit/>
          </a:bodyPr>
          <a:lstStyle/>
          <a:p>
            <a:pPr algn="ctr"/>
            <a:r>
              <a:rPr lang="en-US" b="0" i="0" kern="1200" spc="-200" baseline="0">
                <a:latin typeface="+mj-lt"/>
                <a:ea typeface="+mj-ea"/>
                <a:cs typeface="+mj-cs"/>
              </a:rPr>
              <a:t>Implementation attacks</a:t>
            </a:r>
            <a:endParaRPr lang="en-US" b="0" i="0" kern="1200" spc="-200" baseline="0" dirty="0">
              <a:latin typeface="+mj-lt"/>
              <a:ea typeface="+mj-ea"/>
              <a:cs typeface="+mj-cs"/>
            </a:endParaRPr>
          </a:p>
        </p:txBody>
      </p:sp>
    </p:spTree>
    <p:extLst>
      <p:ext uri="{BB962C8B-B14F-4D97-AF65-F5344CB8AC3E}">
        <p14:creationId xmlns:p14="http://schemas.microsoft.com/office/powerpoint/2010/main" val="2708446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66DD-542A-D31F-8551-772243063CB3}"/>
              </a:ext>
            </a:extLst>
          </p:cNvPr>
          <p:cNvSpPr>
            <a:spLocks noGrp="1"/>
          </p:cNvSpPr>
          <p:nvPr>
            <p:ph type="title"/>
          </p:nvPr>
        </p:nvSpPr>
        <p:spPr>
          <a:xfrm>
            <a:off x="94422" y="1066800"/>
            <a:ext cx="6034235" cy="826008"/>
          </a:xfrm>
        </p:spPr>
        <p:txBody>
          <a:bodyPr vert="horz" lIns="91440" tIns="45720" rIns="91440" bIns="45720" rtlCol="0" anchor="t">
            <a:normAutofit/>
          </a:bodyPr>
          <a:lstStyle/>
          <a:p>
            <a:pPr algn="ctr"/>
            <a:r>
              <a:rPr lang="en-US" sz="4400" b="0" i="0" kern="1200" spc="-200" baseline="0">
                <a:latin typeface="+mj-lt"/>
                <a:ea typeface="+mj-ea"/>
                <a:cs typeface="+mj-cs"/>
              </a:rPr>
              <a:t>Social Engineering</a:t>
            </a:r>
          </a:p>
        </p:txBody>
      </p:sp>
      <p:sp>
        <p:nvSpPr>
          <p:cNvPr id="5" name="TextBox 4">
            <a:extLst>
              <a:ext uri="{FF2B5EF4-FFF2-40B4-BE49-F238E27FC236}">
                <a16:creationId xmlns:a16="http://schemas.microsoft.com/office/drawing/2014/main" id="{B6C459B6-A083-4051-A62F-556EF15D4CE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5800" y="2057400"/>
            <a:ext cx="4953000" cy="4114800"/>
          </a:xfrm>
          <a:prstGeom prst="rect">
            <a:avLst/>
          </a:prstGeom>
        </p:spPr>
        <p:txBody>
          <a:bodyPr>
            <a:normAutofit/>
          </a:bodyPr>
          <a:lstStyle/>
          <a:p>
            <a:pPr marL="0" indent="0">
              <a:lnSpc>
                <a:spcPct val="90000"/>
              </a:lnSpc>
              <a:spcBef>
                <a:spcPts val="2500"/>
              </a:spcBef>
              <a:spcAft>
                <a:spcPts val="600"/>
              </a:spcAft>
              <a:buNone/>
            </a:pPr>
            <a:r>
              <a:rPr lang="en-US" sz="1200" b="1" dirty="0"/>
              <a:t>Psychological Manipulation</a:t>
            </a:r>
          </a:p>
          <a:p>
            <a:pPr marL="0" lvl="1" indent="0">
              <a:lnSpc>
                <a:spcPct val="90000"/>
              </a:lnSpc>
              <a:spcBef>
                <a:spcPts val="1000"/>
              </a:spcBef>
              <a:spcAft>
                <a:spcPts val="600"/>
              </a:spcAft>
              <a:buNone/>
            </a:pPr>
            <a:r>
              <a:rPr lang="en-US" sz="1200" dirty="0"/>
              <a:t>Social engineering exploits human psychology rather than technical vulnerabilities to access sensitive information.</a:t>
            </a:r>
          </a:p>
          <a:p>
            <a:pPr marL="0" indent="0">
              <a:lnSpc>
                <a:spcPct val="90000"/>
              </a:lnSpc>
              <a:spcBef>
                <a:spcPts val="2500"/>
              </a:spcBef>
              <a:spcAft>
                <a:spcPts val="600"/>
              </a:spcAft>
              <a:buNone/>
            </a:pPr>
            <a:r>
              <a:rPr lang="en-US" sz="1200" b="1" dirty="0"/>
              <a:t>Common Attack Techniques</a:t>
            </a:r>
          </a:p>
          <a:p>
            <a:pPr marL="0" lvl="1" indent="0">
              <a:lnSpc>
                <a:spcPct val="90000"/>
              </a:lnSpc>
              <a:spcBef>
                <a:spcPts val="1000"/>
              </a:spcBef>
              <a:spcAft>
                <a:spcPts val="600"/>
              </a:spcAft>
              <a:buNone/>
            </a:pPr>
            <a:r>
              <a:rPr lang="en-US" sz="1200" dirty="0"/>
              <a:t>Phishing, impersonation, and bribery are common social engineering methods targeting users.</a:t>
            </a:r>
          </a:p>
          <a:p>
            <a:pPr marL="0" indent="0">
              <a:lnSpc>
                <a:spcPct val="90000"/>
              </a:lnSpc>
              <a:spcBef>
                <a:spcPts val="2500"/>
              </a:spcBef>
              <a:spcAft>
                <a:spcPts val="600"/>
              </a:spcAft>
              <a:buNone/>
            </a:pPr>
            <a:r>
              <a:rPr lang="en-US" sz="1200" b="1"/>
              <a:t>Mitigation </a:t>
            </a:r>
            <a:r>
              <a:rPr lang="en-US" sz="1200" b="1" dirty="0"/>
              <a:t>Strategies</a:t>
            </a:r>
          </a:p>
          <a:p>
            <a:pPr marL="0" lvl="1" indent="0">
              <a:lnSpc>
                <a:spcPct val="90000"/>
              </a:lnSpc>
              <a:spcBef>
                <a:spcPts val="1000"/>
              </a:spcBef>
              <a:spcAft>
                <a:spcPts val="600"/>
              </a:spcAft>
              <a:buNone/>
            </a:pPr>
            <a:r>
              <a:rPr lang="en-US" sz="1200" dirty="0"/>
              <a:t>User awareness, security training, policies, and multi-factor authentication reduce social engineering </a:t>
            </a:r>
            <a:r>
              <a:rPr lang="en-US" sz="1200"/>
              <a:t>risks.</a:t>
            </a:r>
          </a:p>
          <a:p>
            <a:pPr marL="0" lvl="1" indent="0">
              <a:lnSpc>
                <a:spcPct val="90000"/>
              </a:lnSpc>
              <a:spcBef>
                <a:spcPts val="1000"/>
              </a:spcBef>
              <a:spcAft>
                <a:spcPts val="600"/>
              </a:spcAft>
              <a:buNone/>
            </a:pPr>
            <a:endParaRPr lang="en-US" sz="1200"/>
          </a:p>
          <a:p>
            <a:pPr marL="0" lvl="1" indent="0">
              <a:lnSpc>
                <a:spcPct val="90000"/>
              </a:lnSpc>
              <a:spcBef>
                <a:spcPts val="1000"/>
              </a:spcBef>
              <a:spcAft>
                <a:spcPts val="600"/>
              </a:spcAft>
              <a:buNone/>
            </a:pPr>
            <a:r>
              <a:rPr lang="en-US" sz="1200" b="1"/>
              <a:t>Social engineering is far and away the most attempted (and effective) form of cyberbreaches in the world today.</a:t>
            </a:r>
            <a:endParaRPr lang="en-US" sz="1200" b="1" dirty="0"/>
          </a:p>
        </p:txBody>
      </p:sp>
      <p:sp>
        <p:nvSpPr>
          <p:cNvPr id="8" name="AutoShape 4">
            <a:extLst>
              <a:ext uri="{FF2B5EF4-FFF2-40B4-BE49-F238E27FC236}">
                <a16:creationId xmlns:a16="http://schemas.microsoft.com/office/drawing/2014/main" id="{CB7F8D18-50CB-D33E-987A-C2C78FFADC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1891AB9F-BF7D-5D8A-127C-77007C749EFC}"/>
              </a:ext>
            </a:extLst>
          </p:cNvPr>
          <p:cNvPicPr>
            <a:picLocks noChangeAspect="1"/>
          </p:cNvPicPr>
          <p:nvPr/>
        </p:nvPicPr>
        <p:blipFill>
          <a:blip r:embed="rId3"/>
          <a:stretch>
            <a:fillRect/>
          </a:stretch>
        </p:blipFill>
        <p:spPr>
          <a:xfrm>
            <a:off x="6781800" y="1676400"/>
            <a:ext cx="4372383" cy="4372383"/>
          </a:xfrm>
          <a:prstGeom prst="rect">
            <a:avLst/>
          </a:prstGeom>
        </p:spPr>
      </p:pic>
    </p:spTree>
    <p:extLst>
      <p:ext uri="{BB962C8B-B14F-4D97-AF65-F5344CB8AC3E}">
        <p14:creationId xmlns:p14="http://schemas.microsoft.com/office/powerpoint/2010/main" val="3351622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3548-514A-2C43-260E-2C96F841B2D9}"/>
              </a:ext>
            </a:extLst>
          </p:cNvPr>
          <p:cNvSpPr>
            <a:spLocks noGrp="1"/>
          </p:cNvSpPr>
          <p:nvPr>
            <p:ph type="title"/>
          </p:nvPr>
        </p:nvSpPr>
        <p:spPr>
          <a:xfrm>
            <a:off x="304800" y="228601"/>
            <a:ext cx="9012936" cy="1143000"/>
          </a:xfrm>
        </p:spPr>
        <p:txBody>
          <a:bodyPr vert="horz" lIns="91440" tIns="45720" rIns="91440" bIns="45720" rtlCol="0" anchor="t">
            <a:normAutofit/>
          </a:bodyPr>
          <a:lstStyle/>
          <a:p>
            <a:r>
              <a:rPr lang="en-US" sz="4000" b="0" i="0" kern="1200" spc="-200" baseline="0" dirty="0">
                <a:latin typeface="+mj-lt"/>
                <a:ea typeface="+mj-ea"/>
                <a:cs typeface="+mj-cs"/>
              </a:rPr>
              <a:t>Moore’s Law and Cryptanalysis</a:t>
            </a:r>
          </a:p>
        </p:txBody>
      </p:sp>
      <p:sp>
        <p:nvSpPr>
          <p:cNvPr id="5" name="TextBox 4">
            <a:extLst>
              <a:ext uri="{FF2B5EF4-FFF2-40B4-BE49-F238E27FC236}">
                <a16:creationId xmlns:a16="http://schemas.microsoft.com/office/drawing/2014/main" id="{FBDD3F75-A154-4505-B3C8-3DED6F857C3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336767"/>
            <a:ext cx="7391400" cy="4038600"/>
          </a:xfrm>
          <a:prstGeom prst="rect">
            <a:avLst/>
          </a:prstGeom>
        </p:spPr>
        <p:txBody>
          <a:bodyPr>
            <a:noAutofit/>
          </a:bodyPr>
          <a:lstStyle/>
          <a:p>
            <a:pPr marL="0" indent="0">
              <a:lnSpc>
                <a:spcPct val="90000"/>
              </a:lnSpc>
              <a:spcBef>
                <a:spcPts val="2500"/>
              </a:spcBef>
              <a:spcAft>
                <a:spcPts val="600"/>
              </a:spcAft>
              <a:buNone/>
            </a:pPr>
            <a:r>
              <a:rPr lang="en-US" sz="1600" b="1" dirty="0"/>
              <a:t>Moore’s Law and Computing Power</a:t>
            </a:r>
          </a:p>
          <a:p>
            <a:pPr marL="0" lvl="1" indent="0">
              <a:lnSpc>
                <a:spcPct val="90000"/>
              </a:lnSpc>
              <a:spcBef>
                <a:spcPts val="1000"/>
              </a:spcBef>
              <a:spcAft>
                <a:spcPts val="600"/>
              </a:spcAft>
              <a:buNone/>
            </a:pPr>
            <a:r>
              <a:rPr lang="en-US" sz="1600" dirty="0"/>
              <a:t>Computing </a:t>
            </a:r>
            <a:r>
              <a:rPr lang="en-US" sz="1600"/>
              <a:t>power (i.e. # transistors on a chip) doubles </a:t>
            </a:r>
            <a:r>
              <a:rPr lang="en-US" sz="1600" dirty="0"/>
              <a:t>approximately every 18 months, significantly accelerating processing capabilities </a:t>
            </a:r>
            <a:r>
              <a:rPr lang="en-US" sz="1600"/>
              <a:t>over time</a:t>
            </a:r>
          </a:p>
          <a:p>
            <a:pPr marL="285750" lvl="1" indent="-285750">
              <a:lnSpc>
                <a:spcPct val="90000"/>
              </a:lnSpc>
              <a:spcBef>
                <a:spcPts val="1000"/>
              </a:spcBef>
              <a:spcAft>
                <a:spcPts val="600"/>
              </a:spcAft>
              <a:buFontTx/>
              <a:buChar char="-"/>
            </a:pPr>
            <a:r>
              <a:rPr lang="en-US" sz="1600"/>
              <a:t>More transistors: more processing power, lower costs, smaller devices</a:t>
            </a:r>
          </a:p>
          <a:p>
            <a:pPr marL="285750" lvl="1" indent="-285750">
              <a:lnSpc>
                <a:spcPct val="90000"/>
              </a:lnSpc>
              <a:spcBef>
                <a:spcPts val="1000"/>
              </a:spcBef>
              <a:spcAft>
                <a:spcPts val="600"/>
              </a:spcAft>
              <a:buFontTx/>
              <a:buChar char="-"/>
            </a:pPr>
            <a:r>
              <a:rPr lang="en-US" sz="1600"/>
              <a:t>Not a law of nature – an economic and technological trend</a:t>
            </a:r>
          </a:p>
          <a:p>
            <a:pPr marL="285750" lvl="1" indent="-285750">
              <a:lnSpc>
                <a:spcPct val="90000"/>
              </a:lnSpc>
              <a:spcBef>
                <a:spcPts val="1000"/>
              </a:spcBef>
              <a:spcAft>
                <a:spcPts val="600"/>
              </a:spcAft>
              <a:buFontTx/>
              <a:buChar char="-"/>
            </a:pPr>
            <a:r>
              <a:rPr lang="en-US" sz="1600"/>
              <a:t>May be slowing down: More of a linear (as opposed to exponential) increase in processing power since the mid-2000s. </a:t>
            </a:r>
          </a:p>
          <a:p>
            <a:pPr marL="0" indent="0">
              <a:lnSpc>
                <a:spcPct val="90000"/>
              </a:lnSpc>
              <a:spcBef>
                <a:spcPts val="2500"/>
              </a:spcBef>
              <a:spcAft>
                <a:spcPts val="600"/>
              </a:spcAft>
              <a:buNone/>
            </a:pPr>
            <a:r>
              <a:rPr lang="en-US" sz="1600" b="1"/>
              <a:t>Impact </a:t>
            </a:r>
            <a:r>
              <a:rPr lang="en-US" sz="1600" b="1" dirty="0"/>
              <a:t>on Cryptanalysis</a:t>
            </a:r>
          </a:p>
          <a:p>
            <a:pPr marL="0" lvl="1" indent="0">
              <a:lnSpc>
                <a:spcPct val="90000"/>
              </a:lnSpc>
              <a:spcBef>
                <a:spcPts val="1000"/>
              </a:spcBef>
              <a:spcAft>
                <a:spcPts val="600"/>
              </a:spcAft>
              <a:buNone/>
            </a:pPr>
            <a:r>
              <a:rPr lang="en-US" sz="1600" dirty="0"/>
              <a:t>Faster hardware increases feasibility of brute-force attacks, reducing the effective security of fixed key lengths.</a:t>
            </a:r>
          </a:p>
          <a:p>
            <a:pPr marL="0" indent="0">
              <a:lnSpc>
                <a:spcPct val="90000"/>
              </a:lnSpc>
              <a:spcBef>
                <a:spcPts val="2500"/>
              </a:spcBef>
              <a:spcAft>
                <a:spcPts val="600"/>
              </a:spcAft>
              <a:buNone/>
            </a:pPr>
            <a:r>
              <a:rPr lang="en-US" sz="1600" b="1" dirty="0"/>
              <a:t>Need for Periodic Security Updates</a:t>
            </a:r>
          </a:p>
          <a:p>
            <a:pPr marL="0" lvl="1" indent="0">
              <a:lnSpc>
                <a:spcPct val="90000"/>
              </a:lnSpc>
              <a:spcBef>
                <a:spcPts val="1000"/>
              </a:spcBef>
              <a:spcAft>
                <a:spcPts val="600"/>
              </a:spcAft>
              <a:buNone/>
            </a:pPr>
            <a:r>
              <a:rPr lang="en-US" sz="1600" dirty="0"/>
              <a:t>Cryptographers must update key lengths and algorithms regularly to maintain security against advancing computation.</a:t>
            </a:r>
          </a:p>
        </p:txBody>
      </p:sp>
    </p:spTree>
    <p:extLst>
      <p:ext uri="{BB962C8B-B14F-4D97-AF65-F5344CB8AC3E}">
        <p14:creationId xmlns:p14="http://schemas.microsoft.com/office/powerpoint/2010/main" val="850845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4C3E-512F-196C-A1C2-B4213F1F4E58}"/>
              </a:ext>
            </a:extLst>
          </p:cNvPr>
          <p:cNvSpPr>
            <a:spLocks noGrp="1"/>
          </p:cNvSpPr>
          <p:nvPr>
            <p:ph type="title"/>
          </p:nvPr>
        </p:nvSpPr>
        <p:spPr>
          <a:xfrm>
            <a:off x="4354" y="204519"/>
            <a:ext cx="7252710" cy="457200"/>
          </a:xfrm>
        </p:spPr>
        <p:txBody>
          <a:bodyPr vert="horz" lIns="91440" tIns="45720" rIns="91440" bIns="45720" rtlCol="0" anchor="t">
            <a:normAutofit fontScale="90000"/>
          </a:bodyPr>
          <a:lstStyle/>
          <a:p>
            <a:pPr algn="ctr"/>
            <a:r>
              <a:rPr lang="en-US" sz="2800" b="0" i="0" kern="1200" spc="-200" baseline="0" dirty="0">
                <a:latin typeface="+mj-lt"/>
                <a:ea typeface="+mj-ea"/>
                <a:cs typeface="+mj-cs"/>
              </a:rPr>
              <a:t>Key Length Recommendations</a:t>
            </a:r>
          </a:p>
        </p:txBody>
      </p:sp>
      <p:sp>
        <p:nvSpPr>
          <p:cNvPr id="5" name="TextBox 4">
            <a:extLst>
              <a:ext uri="{FF2B5EF4-FFF2-40B4-BE49-F238E27FC236}">
                <a16:creationId xmlns:a16="http://schemas.microsoft.com/office/drawing/2014/main" id="{FB99C37F-E2F8-4585-94BD-3FB633F6426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7161" y="838200"/>
            <a:ext cx="7772400" cy="4048132"/>
          </a:xfrm>
          <a:prstGeom prst="rect">
            <a:avLst/>
          </a:prstGeom>
        </p:spPr>
        <p:txBody>
          <a:bodyPr>
            <a:normAutofit/>
          </a:bodyPr>
          <a:lstStyle/>
          <a:p>
            <a:pPr marL="0" indent="0">
              <a:spcBef>
                <a:spcPts val="2500"/>
              </a:spcBef>
              <a:spcAft>
                <a:spcPts val="600"/>
              </a:spcAft>
              <a:buNone/>
            </a:pPr>
            <a:r>
              <a:rPr lang="en-US" sz="1200" b="1" dirty="0"/>
              <a:t>Importance of </a:t>
            </a:r>
            <a:r>
              <a:rPr lang="en-US" sz="1200" b="1"/>
              <a:t>Key Length (i.e. key size)</a:t>
            </a:r>
            <a:endParaRPr lang="en-US" sz="1200" b="1" dirty="0"/>
          </a:p>
          <a:p>
            <a:pPr marL="0" lvl="1" indent="0">
              <a:spcBef>
                <a:spcPts val="1000"/>
              </a:spcBef>
              <a:spcAft>
                <a:spcPts val="600"/>
              </a:spcAft>
              <a:buNone/>
            </a:pPr>
            <a:r>
              <a:rPr lang="en-US" sz="1200" dirty="0"/>
              <a:t>Key length directly influences cryptographic system security by resisting brute-force attacks. That being said</a:t>
            </a:r>
            <a:r>
              <a:rPr lang="en-US" sz="1200"/>
              <a:t>, we must always bear in mind that </a:t>
            </a:r>
            <a:r>
              <a:rPr lang="en-US" sz="1200" dirty="0"/>
              <a:t>a </a:t>
            </a:r>
            <a:r>
              <a:rPr lang="en-US" sz="1200"/>
              <a:t>large keyspace </a:t>
            </a:r>
            <a:r>
              <a:rPr lang="en-US" sz="1200" dirty="0"/>
              <a:t>is necessary – </a:t>
            </a:r>
            <a:r>
              <a:rPr lang="en-US" sz="1200" u="sng" dirty="0"/>
              <a:t>but not sufficient</a:t>
            </a:r>
            <a:r>
              <a:rPr lang="en-US" sz="1200" dirty="0"/>
              <a:t> – for a secure symmetric cipher. </a:t>
            </a:r>
          </a:p>
          <a:p>
            <a:pPr marL="0" indent="0">
              <a:spcBef>
                <a:spcPts val="2500"/>
              </a:spcBef>
              <a:spcAft>
                <a:spcPts val="600"/>
              </a:spcAft>
              <a:buNone/>
            </a:pPr>
            <a:r>
              <a:rPr lang="en-US" sz="1200" b="1" dirty="0"/>
              <a:t>Recommended Key Sizes</a:t>
            </a:r>
          </a:p>
          <a:p>
            <a:pPr marL="0" lvl="1" indent="0">
              <a:spcBef>
                <a:spcPts val="1000"/>
              </a:spcBef>
              <a:spcAft>
                <a:spcPts val="600"/>
              </a:spcAft>
              <a:buNone/>
            </a:pPr>
            <a:r>
              <a:rPr lang="en-US" sz="1200" dirty="0"/>
              <a:t>Use keys of at </a:t>
            </a:r>
            <a:r>
              <a:rPr lang="en-US" sz="1200"/>
              <a:t>least 128 </a:t>
            </a:r>
            <a:r>
              <a:rPr lang="en-US" sz="1200" dirty="0"/>
              <a:t>bits for strong long-term security in cryptographic systems.</a:t>
            </a:r>
          </a:p>
          <a:p>
            <a:pPr marL="0" indent="0">
              <a:spcBef>
                <a:spcPts val="2500"/>
              </a:spcBef>
              <a:spcAft>
                <a:spcPts val="600"/>
              </a:spcAft>
              <a:buNone/>
            </a:pPr>
            <a:r>
              <a:rPr lang="en-US" sz="1200" b="1" dirty="0"/>
              <a:t>Quantum Computing Resistance</a:t>
            </a:r>
          </a:p>
          <a:p>
            <a:pPr marL="0" lvl="1" indent="0">
              <a:spcBef>
                <a:spcPts val="1000"/>
              </a:spcBef>
              <a:spcAft>
                <a:spcPts val="600"/>
              </a:spcAft>
              <a:buNone/>
            </a:pPr>
            <a:r>
              <a:rPr lang="en-US" sz="1200" dirty="0"/>
              <a:t>256-bit keys offer enhanced protection against potential quantum computing attacks.</a:t>
            </a:r>
          </a:p>
          <a:p>
            <a:pPr marL="0" indent="0">
              <a:spcBef>
                <a:spcPts val="2500"/>
              </a:spcBef>
              <a:spcAft>
                <a:spcPts val="600"/>
              </a:spcAft>
              <a:buNone/>
            </a:pPr>
            <a:r>
              <a:rPr lang="en-US" sz="1200" b="1" dirty="0"/>
              <a:t>Security vs. Computational Resources</a:t>
            </a:r>
          </a:p>
          <a:p>
            <a:pPr marL="0" lvl="1" indent="0">
              <a:spcBef>
                <a:spcPts val="1000"/>
              </a:spcBef>
              <a:spcAft>
                <a:spcPts val="600"/>
              </a:spcAft>
              <a:buNone/>
            </a:pPr>
            <a:r>
              <a:rPr lang="en-US" sz="1200" dirty="0"/>
              <a:t>Choosing key length balances expected system lifespan and adversaries’ computational abilities.</a:t>
            </a:r>
          </a:p>
        </p:txBody>
      </p:sp>
      <p:pic>
        <p:nvPicPr>
          <p:cNvPr id="4" name="Content Placeholder 3" descr="Padlock on computer motherboard">
            <a:extLst>
              <a:ext uri="{FF2B5EF4-FFF2-40B4-BE49-F238E27FC236}">
                <a16:creationId xmlns:a16="http://schemas.microsoft.com/office/drawing/2014/main" id="{D45F62FF-2696-4956-86C2-6B498448C7BD}"/>
              </a:ext>
            </a:extLst>
          </p:cNvPr>
          <p:cNvPicPr>
            <a:picLocks noGrp="1" noChangeAspect="1"/>
          </p:cNvPicPr>
          <p:nvPr>
            <p:ph type="pic" sz="quarter" idx="13"/>
          </p:nvPr>
        </p:nvPicPr>
        <p:blipFill>
          <a:blip r:embed="rId3"/>
          <a:srcRect l="17872" r="42967" b="-2"/>
          <a:stretch>
            <a:fillRect/>
          </a:stretch>
        </p:blipFill>
        <p:spPr>
          <a:xfrm>
            <a:off x="8168640" y="1"/>
            <a:ext cx="4023360" cy="6858000"/>
          </a:xfrm>
          <a:prstGeom prst="rect">
            <a:avLst/>
          </a:prstGeom>
          <a:noFill/>
        </p:spPr>
      </p:pic>
      <p:pic>
        <p:nvPicPr>
          <p:cNvPr id="6" name="Picture 5">
            <a:extLst>
              <a:ext uri="{FF2B5EF4-FFF2-40B4-BE49-F238E27FC236}">
                <a16:creationId xmlns:a16="http://schemas.microsoft.com/office/drawing/2014/main" id="{611FDCF3-42F3-7F4F-6038-20E3B9DA8020}"/>
              </a:ext>
            </a:extLst>
          </p:cNvPr>
          <p:cNvPicPr>
            <a:picLocks noChangeAspect="1"/>
          </p:cNvPicPr>
          <p:nvPr/>
        </p:nvPicPr>
        <p:blipFill>
          <a:blip r:embed="rId4"/>
          <a:stretch>
            <a:fillRect/>
          </a:stretch>
        </p:blipFill>
        <p:spPr>
          <a:xfrm>
            <a:off x="1143000" y="5257800"/>
            <a:ext cx="5306165" cy="1162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026BEE33-DC9B-AA04-40B8-F48E8F090B10}"/>
              </a:ext>
            </a:extLst>
          </p:cNvPr>
          <p:cNvSpPr txBox="1"/>
          <p:nvPr/>
        </p:nvSpPr>
        <p:spPr>
          <a:xfrm>
            <a:off x="566196" y="6465232"/>
            <a:ext cx="6459772" cy="246221"/>
          </a:xfrm>
          <a:prstGeom prst="rect">
            <a:avLst/>
          </a:prstGeom>
          <a:noFill/>
        </p:spPr>
        <p:txBody>
          <a:bodyPr wrap="square">
            <a:spAutoFit/>
          </a:bodyPr>
          <a:lstStyle/>
          <a:p>
            <a:pPr algn="ctr"/>
            <a:r>
              <a:rPr lang="en-US" sz="1000" b="1" dirty="0"/>
              <a:t>Estimated time for successful brute-force attacks on symmetric cipher with different key lengths</a:t>
            </a:r>
          </a:p>
        </p:txBody>
      </p:sp>
    </p:spTree>
    <p:extLst>
      <p:ext uri="{BB962C8B-B14F-4D97-AF65-F5344CB8AC3E}">
        <p14:creationId xmlns:p14="http://schemas.microsoft.com/office/powerpoint/2010/main" val="131896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F94B-4AF4-4EFC-89F6-297FC1D53D17}"/>
              </a:ext>
            </a:extLst>
          </p:cNvPr>
          <p:cNvSpPr>
            <a:spLocks noGrp="1"/>
          </p:cNvSpPr>
          <p:nvPr>
            <p:ph type="title"/>
          </p:nvPr>
        </p:nvSpPr>
        <p:spPr/>
        <p:txBody>
          <a:bodyPr/>
          <a:lstStyle/>
          <a:p>
            <a:r>
              <a:rPr lang="en-US"/>
              <a:t>Lecture Overview</a:t>
            </a:r>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2EBA7097-60FC-F96C-9D6A-2EA857FBB922}"/>
                  </a:ext>
                </a:extLst>
              </p:cNvPr>
              <p:cNvGraphicFramePr>
                <a:graphicFrameLocks noChangeAspect="1"/>
              </p:cNvGraphicFramePr>
              <p:nvPr>
                <p:extLst>
                  <p:ext uri="{D42A27DB-BD31-4B8C-83A1-F6EECF244321}">
                    <p14:modId xmlns:p14="http://schemas.microsoft.com/office/powerpoint/2010/main" val="3285385523"/>
                  </p:ext>
                </p:extLst>
              </p:nvPr>
            </p:nvGraphicFramePr>
            <p:xfrm>
              <a:off x="609600" y="1600200"/>
              <a:ext cx="10972800" cy="4525963"/>
            </p:xfrm>
            <a:graphic>
              <a:graphicData uri="http://schemas.microsoft.com/office/powerpoint/2016/summaryzoom">
                <psuz:summaryZm>
                  <psuz:summaryZmObj sectionId="{5A6EF0F8-9B5A-4C31-8F3D-4D367BBBDB5C}">
                    <psuz:zmPr id="{2D7F9BDF-DC7F-4058-B411-60978E9E5E05}" transitionDur="1000">
                      <p166:blipFill xmlns:p166="http://schemas.microsoft.com/office/powerpoint/2016/6/main">
                        <a:blip r:embed="rId2"/>
                        <a:stretch>
                          <a:fillRect/>
                        </a:stretch>
                      </p166:blipFill>
                      <p166:spPr xmlns:p166="http://schemas.microsoft.com/office/powerpoint/2016/6/main">
                        <a:xfrm>
                          <a:off x="425196" y="349600"/>
                          <a:ext cx="3291840" cy="1851660"/>
                        </a:xfrm>
                        <a:prstGeom prst="rect">
                          <a:avLst/>
                        </a:prstGeom>
                        <a:ln w="3175">
                          <a:solidFill>
                            <a:prstClr val="ltGray"/>
                          </a:solidFill>
                        </a:ln>
                      </p166:spPr>
                    </psuz:zmPr>
                  </psuz:summaryZmObj>
                  <psuz:summaryZmObj sectionId="{00F77056-57EB-4A7D-BA6E-77D4C31ACB6D}">
                    <psuz:zmPr id="{C55F52EE-D946-485A-A8DB-B436A6D729E4}" transitionDur="1000">
                      <p166:blipFill xmlns:p166="http://schemas.microsoft.com/office/powerpoint/2016/6/main">
                        <a:blip r:embed="rId3"/>
                        <a:stretch>
                          <a:fillRect/>
                        </a:stretch>
                      </p166:blipFill>
                      <p166:spPr xmlns:p166="http://schemas.microsoft.com/office/powerpoint/2016/6/main">
                        <a:xfrm>
                          <a:off x="3840480" y="349600"/>
                          <a:ext cx="3291840" cy="1851660"/>
                        </a:xfrm>
                        <a:prstGeom prst="rect">
                          <a:avLst/>
                        </a:prstGeom>
                        <a:ln w="3175">
                          <a:solidFill>
                            <a:prstClr val="ltGray"/>
                          </a:solidFill>
                        </a:ln>
                      </p166:spPr>
                    </psuz:zmPr>
                  </psuz:summaryZmObj>
                  <psuz:summaryZmObj sectionId="{44060C08-6EF5-45C2-980C-A8BC6471E6CA}">
                    <psuz:zmPr id="{C984C73D-2DF6-4BA8-ACCC-2296DBF49992}" transitionDur="1000">
                      <p166:blipFill xmlns:p166="http://schemas.microsoft.com/office/powerpoint/2016/6/main">
                        <a:blip r:embed="rId4"/>
                        <a:stretch>
                          <a:fillRect/>
                        </a:stretch>
                      </p166:blipFill>
                      <p166:spPr xmlns:p166="http://schemas.microsoft.com/office/powerpoint/2016/6/main">
                        <a:xfrm>
                          <a:off x="7255764" y="349600"/>
                          <a:ext cx="3291840" cy="1851660"/>
                        </a:xfrm>
                        <a:prstGeom prst="rect">
                          <a:avLst/>
                        </a:prstGeom>
                        <a:ln w="3175">
                          <a:solidFill>
                            <a:prstClr val="ltGray"/>
                          </a:solidFill>
                        </a:ln>
                      </p166:spPr>
                    </psuz:zmPr>
                  </psuz:summaryZmObj>
                  <psuz:summaryZmObj sectionId="{4B10F14C-1F46-4C31-8C31-9A629726F1E1}">
                    <psuz:zmPr id="{DF9B7FA4-EB05-4AF8-B37E-D66290CBD566}" transitionDur="1000">
                      <p166:blipFill xmlns:p166="http://schemas.microsoft.com/office/powerpoint/2016/6/main">
                        <a:blip r:embed="rId5"/>
                        <a:stretch>
                          <a:fillRect/>
                        </a:stretch>
                      </p166:blipFill>
                      <p166:spPr xmlns:p166="http://schemas.microsoft.com/office/powerpoint/2016/6/main">
                        <a:xfrm>
                          <a:off x="425196" y="2324704"/>
                          <a:ext cx="3291840" cy="1851660"/>
                        </a:xfrm>
                        <a:prstGeom prst="rect">
                          <a:avLst/>
                        </a:prstGeom>
                        <a:ln w="3175">
                          <a:solidFill>
                            <a:prstClr val="ltGray"/>
                          </a:solidFill>
                        </a:ln>
                      </p166:spPr>
                    </psuz:zmPr>
                  </psuz:summaryZmObj>
                  <psuz:summaryZmObj sectionId="{393E62A7-3D3C-45EA-93CF-AA1751F6EC42}">
                    <psuz:zmPr id="{00952244-6177-4327-92C9-9CED02FA6A5A}" transitionDur="1000">
                      <p166:blipFill xmlns:p166="http://schemas.microsoft.com/office/powerpoint/2016/6/main">
                        <a:blip r:embed="rId6"/>
                        <a:stretch>
                          <a:fillRect/>
                        </a:stretch>
                      </p166:blipFill>
                      <p166:spPr xmlns:p166="http://schemas.microsoft.com/office/powerpoint/2016/6/main">
                        <a:xfrm>
                          <a:off x="3840480" y="2324704"/>
                          <a:ext cx="3291840" cy="185166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2EBA7097-60FC-F96C-9D6A-2EA857FBB922}"/>
                  </a:ext>
                </a:extLst>
              </p:cNvPr>
              <p:cNvGrpSpPr>
                <a:grpSpLocks noGrp="1" noUngrp="1" noRot="1" noChangeAspect="1" noMove="1" noResize="1"/>
              </p:cNvGrpSpPr>
              <p:nvPr/>
            </p:nvGrpSpPr>
            <p:grpSpPr>
              <a:xfrm>
                <a:off x="609600" y="1600200"/>
                <a:ext cx="10972800" cy="4525963"/>
                <a:chOff x="609600" y="1600200"/>
                <a:chExt cx="10972800" cy="4525963"/>
              </a:xfrm>
            </p:grpSpPr>
            <p:pic>
              <p:nvPicPr>
                <p:cNvPr id="3" name="Picture 3">
                  <a:hlinkClick r:id="rId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034796" y="1949800"/>
                  <a:ext cx="3291840" cy="1851660"/>
                </a:xfrm>
                <a:prstGeom prst="rect">
                  <a:avLst/>
                </a:prstGeom>
                <a:ln w="3175">
                  <a:solidFill>
                    <a:prstClr val="ltGray"/>
                  </a:solidFill>
                </a:ln>
              </p:spPr>
            </p:pic>
            <p:pic>
              <p:nvPicPr>
                <p:cNvPr id="4" name="Picture 4">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450080" y="1949800"/>
                  <a:ext cx="3291840" cy="1851660"/>
                </a:xfrm>
                <a:prstGeom prst="rect">
                  <a:avLst/>
                </a:prstGeom>
                <a:ln w="3175">
                  <a:solidFill>
                    <a:prstClr val="ltGray"/>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865364" y="1949800"/>
                  <a:ext cx="3291840" cy="1851660"/>
                </a:xfrm>
                <a:prstGeom prst="rect">
                  <a:avLst/>
                </a:prstGeom>
                <a:ln w="3175">
                  <a:solidFill>
                    <a:prstClr val="ltGray"/>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1034796" y="3924904"/>
                  <a:ext cx="3291840" cy="1851660"/>
                </a:xfrm>
                <a:prstGeom prst="rect">
                  <a:avLst/>
                </a:prstGeom>
                <a:ln w="3175">
                  <a:solidFill>
                    <a:prstClr val="ltGray"/>
                  </a:solidFill>
                </a:ln>
              </p:spPr>
            </p:pic>
            <p:pic>
              <p:nvPicPr>
                <p:cNvPr id="8" name="Picture 8">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450080" y="3924904"/>
                  <a:ext cx="3291840" cy="1851660"/>
                </a:xfrm>
                <a:prstGeom prst="rect">
                  <a:avLst/>
                </a:prstGeom>
                <a:ln w="3175">
                  <a:solidFill>
                    <a:prstClr val="ltGray"/>
                  </a:solidFill>
                </a:ln>
              </p:spPr>
            </p:pic>
          </p:grpSp>
        </mc:Fallback>
      </mc:AlternateContent>
    </p:spTree>
    <p:extLst>
      <p:ext uri="{BB962C8B-B14F-4D97-AF65-F5344CB8AC3E}">
        <p14:creationId xmlns:p14="http://schemas.microsoft.com/office/powerpoint/2010/main" val="1135555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B6571-BBE6-6B5B-1000-18C7A885B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952C96-471B-D120-F0F6-8DF3F9CF7E31}"/>
              </a:ext>
            </a:extLst>
          </p:cNvPr>
          <p:cNvSpPr>
            <a:spLocks noGrp="1"/>
          </p:cNvSpPr>
          <p:nvPr>
            <p:ph type="ctrTitle"/>
          </p:nvPr>
        </p:nvSpPr>
        <p:spPr>
          <a:xfrm>
            <a:off x="382524" y="2294965"/>
            <a:ext cx="11426952" cy="1143000"/>
          </a:xfrm>
        </p:spPr>
        <p:txBody>
          <a:bodyPr anchor="b">
            <a:normAutofit/>
          </a:bodyPr>
          <a:lstStyle/>
          <a:p>
            <a:r>
              <a:rPr lang="en-US"/>
              <a:t>Modeling computing speed</a:t>
            </a:r>
            <a:endParaRPr lang="en-US" dirty="0"/>
          </a:p>
        </p:txBody>
      </p:sp>
    </p:spTree>
    <p:extLst>
      <p:ext uri="{BB962C8B-B14F-4D97-AF65-F5344CB8AC3E}">
        <p14:creationId xmlns:p14="http://schemas.microsoft.com/office/powerpoint/2010/main" val="3853422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5A6C-0FCC-5E6F-7BB7-2511EF633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7967D-97BE-AC9C-828E-F4460CF4A1F7}"/>
              </a:ext>
            </a:extLst>
          </p:cNvPr>
          <p:cNvSpPr>
            <a:spLocks noGrp="1"/>
          </p:cNvSpPr>
          <p:nvPr>
            <p:ph type="title"/>
          </p:nvPr>
        </p:nvSpPr>
        <p:spPr>
          <a:xfrm>
            <a:off x="838200" y="76200"/>
            <a:ext cx="10706100" cy="472440"/>
          </a:xfrm>
        </p:spPr>
        <p:txBody>
          <a:bodyPr/>
          <a:lstStyle/>
          <a:p>
            <a:pPr algn="ctr"/>
            <a:r>
              <a:rPr lang="en-US"/>
              <a:t>Quick review of basic exponential notation</a:t>
            </a:r>
            <a:endParaRPr/>
          </a:p>
        </p:txBody>
      </p:sp>
      <p:sp>
        <p:nvSpPr>
          <p:cNvPr id="3" name="Content Placeholder 2">
            <a:extLst>
              <a:ext uri="{FF2B5EF4-FFF2-40B4-BE49-F238E27FC236}">
                <a16:creationId xmlns:a16="http://schemas.microsoft.com/office/drawing/2014/main" id="{BB433B6A-1A9D-DC3A-CF6F-A66C82FDB671}"/>
              </a:ext>
            </a:extLst>
          </p:cNvPr>
          <p:cNvSpPr>
            <a:spLocks noGrp="1"/>
          </p:cNvSpPr>
          <p:nvPr>
            <p:ph idx="1"/>
          </p:nvPr>
        </p:nvSpPr>
        <p:spPr>
          <a:xfrm>
            <a:off x="457200" y="560034"/>
            <a:ext cx="6540546" cy="6221766"/>
          </a:xfrm>
        </p:spPr>
        <p:txBody>
          <a:bodyPr>
            <a:normAutofit fontScale="92500" lnSpcReduction="10000"/>
          </a:bodyPr>
          <a:lstStyle/>
          <a:p>
            <a:pPr marL="228600" lvl="1" indent="0">
              <a:buNone/>
            </a:pPr>
            <a:r>
              <a:rPr lang="en-US"/>
              <a:t>Rather than get bogged down in specific numbers (e.g. 2,048,927,465) we will focus exclusively on powers of 10.  (e.g. 2,048,927,465 </a:t>
            </a:r>
            <a:r>
              <a:rPr lang="en-US">
                <a:sym typeface="Wingdings" panose="05000000000000000000" pitchFamily="2" charset="2"/>
              </a:rPr>
              <a:t>would simply be thought of as a number in the </a:t>
            </a:r>
            <a:r>
              <a:rPr lang="en-US" u="sng">
                <a:sym typeface="Wingdings" panose="05000000000000000000" pitchFamily="2" charset="2"/>
              </a:rPr>
              <a:t>billions</a:t>
            </a:r>
            <a:r>
              <a:rPr lang="en-US">
                <a:sym typeface="Wingdings" panose="05000000000000000000" pitchFamily="2" charset="2"/>
              </a:rPr>
              <a:t>, i.e. </a:t>
            </a:r>
            <a:r>
              <a:rPr lang="en-US" u="sng">
                <a:sym typeface="Wingdings" panose="05000000000000000000" pitchFamily="2" charset="2"/>
              </a:rPr>
              <a:t>10</a:t>
            </a:r>
            <a:r>
              <a:rPr lang="en-US" u="sng" baseline="30000">
                <a:sym typeface="Wingdings" panose="05000000000000000000" pitchFamily="2" charset="2"/>
              </a:rPr>
              <a:t>9</a:t>
            </a:r>
            <a:r>
              <a:rPr lang="en-US">
                <a:sym typeface="Wingdings" panose="05000000000000000000" pitchFamily="2" charset="2"/>
              </a:rPr>
              <a:t>). </a:t>
            </a:r>
            <a:endParaRPr lang="en-US"/>
          </a:p>
          <a:p>
            <a:pPr lvl="1"/>
            <a:r>
              <a:rPr lang="en-US"/>
              <a:t>10</a:t>
            </a:r>
            <a:r>
              <a:rPr lang="en-US" baseline="30000"/>
              <a:t>1</a:t>
            </a:r>
            <a:r>
              <a:rPr lang="en-US"/>
              <a:t> = 10</a:t>
            </a:r>
          </a:p>
          <a:p>
            <a:pPr lvl="1"/>
            <a:r>
              <a:rPr lang="en-US"/>
              <a:t>10</a:t>
            </a:r>
            <a:r>
              <a:rPr lang="en-US" baseline="30000"/>
              <a:t>2</a:t>
            </a:r>
            <a:r>
              <a:rPr lang="en-US"/>
              <a:t> = 100</a:t>
            </a:r>
          </a:p>
          <a:p>
            <a:pPr lvl="1"/>
            <a:r>
              <a:rPr lang="en-US"/>
              <a:t>10</a:t>
            </a:r>
            <a:r>
              <a:rPr lang="en-US" baseline="30000"/>
              <a:t>3 </a:t>
            </a:r>
            <a:r>
              <a:rPr lang="en-US"/>
              <a:t>= 1000</a:t>
            </a:r>
          </a:p>
          <a:p>
            <a:pPr lvl="1"/>
            <a:r>
              <a:rPr lang="en-US"/>
              <a:t>10</a:t>
            </a:r>
            <a:r>
              <a:rPr lang="en-US" baseline="30000"/>
              <a:t>6 </a:t>
            </a:r>
            <a:r>
              <a:rPr lang="en-US"/>
              <a:t>= 1,000,000</a:t>
            </a:r>
          </a:p>
          <a:p>
            <a:pPr lvl="1"/>
            <a:r>
              <a:rPr lang="en-US"/>
              <a:t>10</a:t>
            </a:r>
            <a:r>
              <a:rPr lang="en-US" baseline="30000"/>
              <a:t>9 </a:t>
            </a:r>
            <a:r>
              <a:rPr lang="en-US"/>
              <a:t>= 1,000,000,000</a:t>
            </a:r>
          </a:p>
          <a:p>
            <a:pPr lvl="1"/>
            <a:endParaRPr lang="en-US"/>
          </a:p>
          <a:p>
            <a:pPr marL="228600" lvl="1" indent="0">
              <a:buNone/>
            </a:pPr>
            <a:r>
              <a:rPr lang="en-US"/>
              <a:t>Just count the zeros!</a:t>
            </a:r>
          </a:p>
          <a:p>
            <a:pPr marL="228600" lvl="1" indent="0">
              <a:buNone/>
            </a:pPr>
            <a:endParaRPr lang="en-US"/>
          </a:p>
          <a:p>
            <a:pPr marL="228600" lvl="1" indent="0">
              <a:buNone/>
            </a:pPr>
            <a:r>
              <a:rPr lang="en-US" b="1"/>
              <a:t>Examples:</a:t>
            </a:r>
          </a:p>
          <a:p>
            <a:pPr marL="571500" lvl="1" indent="-342900">
              <a:buAutoNum type="arabicPeriod"/>
            </a:pPr>
            <a:r>
              <a:rPr lang="en-US"/>
              <a:t>How much bigger is 10</a:t>
            </a:r>
            <a:r>
              <a:rPr lang="en-US" baseline="30000"/>
              <a:t>4</a:t>
            </a:r>
            <a:r>
              <a:rPr lang="en-US"/>
              <a:t> than 10</a:t>
            </a:r>
            <a:r>
              <a:rPr lang="en-US" baseline="30000"/>
              <a:t>3</a:t>
            </a:r>
            <a:r>
              <a:rPr lang="en-US"/>
              <a:t>?</a:t>
            </a:r>
          </a:p>
          <a:p>
            <a:pPr lvl="2"/>
            <a:r>
              <a:rPr lang="en-US"/>
              <a:t>Answer:  10 times as big</a:t>
            </a:r>
          </a:p>
          <a:p>
            <a:pPr marL="228600" lvl="1" indent="0">
              <a:buNone/>
            </a:pPr>
            <a:r>
              <a:rPr lang="en-US"/>
              <a:t>2. How much bigger is 10</a:t>
            </a:r>
            <a:r>
              <a:rPr lang="en-US" baseline="30000"/>
              <a:t>14</a:t>
            </a:r>
            <a:r>
              <a:rPr lang="en-US"/>
              <a:t> than 10</a:t>
            </a:r>
            <a:r>
              <a:rPr lang="en-US" baseline="30000"/>
              <a:t>13</a:t>
            </a:r>
            <a:r>
              <a:rPr lang="en-US"/>
              <a:t>?</a:t>
            </a:r>
          </a:p>
          <a:p>
            <a:pPr lvl="2"/>
            <a:r>
              <a:rPr lang="en-US"/>
              <a:t>Answer:  10 times as big</a:t>
            </a:r>
          </a:p>
          <a:p>
            <a:pPr marL="228600" lvl="1" indent="0">
              <a:buNone/>
            </a:pPr>
            <a:r>
              <a:rPr lang="en-US"/>
              <a:t>3. . How much bigger is 10</a:t>
            </a:r>
            <a:r>
              <a:rPr lang="en-US" baseline="30000"/>
              <a:t>5</a:t>
            </a:r>
            <a:r>
              <a:rPr lang="en-US"/>
              <a:t> than 10</a:t>
            </a:r>
            <a:r>
              <a:rPr lang="en-US" baseline="30000"/>
              <a:t>3</a:t>
            </a:r>
            <a:r>
              <a:rPr lang="en-US"/>
              <a:t>?</a:t>
            </a:r>
          </a:p>
          <a:p>
            <a:pPr lvl="2"/>
            <a:r>
              <a:rPr lang="en-US"/>
              <a:t>Answer:  100 times as big</a:t>
            </a:r>
          </a:p>
          <a:p>
            <a:pPr marL="228600" lvl="1" indent="0">
              <a:buNone/>
            </a:pPr>
            <a:r>
              <a:rPr lang="en-US"/>
              <a:t>4. How much bigger is 10</a:t>
            </a:r>
            <a:r>
              <a:rPr lang="en-US" baseline="30000"/>
              <a:t>6</a:t>
            </a:r>
            <a:r>
              <a:rPr lang="en-US"/>
              <a:t> than 10</a:t>
            </a:r>
            <a:r>
              <a:rPr lang="en-US" baseline="30000"/>
              <a:t>3</a:t>
            </a:r>
            <a:r>
              <a:rPr lang="en-US"/>
              <a:t>?</a:t>
            </a:r>
          </a:p>
          <a:p>
            <a:pPr lvl="2"/>
            <a:r>
              <a:rPr lang="en-US"/>
              <a:t>Answer:  1000 times as big</a:t>
            </a:r>
          </a:p>
          <a:p>
            <a:pPr marL="228600" lvl="1" indent="0">
              <a:buNone/>
            </a:pPr>
            <a:r>
              <a:rPr lang="en-US"/>
              <a:t>5. How much bigger is 10</a:t>
            </a:r>
            <a:r>
              <a:rPr lang="en-US" baseline="30000"/>
              <a:t>17</a:t>
            </a:r>
            <a:r>
              <a:rPr lang="en-US"/>
              <a:t> than 10</a:t>
            </a:r>
            <a:r>
              <a:rPr lang="en-US" baseline="30000"/>
              <a:t>11</a:t>
            </a:r>
            <a:r>
              <a:rPr lang="en-US"/>
              <a:t>?</a:t>
            </a:r>
          </a:p>
          <a:p>
            <a:pPr lvl="2"/>
            <a:r>
              <a:rPr lang="en-US"/>
              <a:t>Answer:  One million (10</a:t>
            </a:r>
            <a:r>
              <a:rPr lang="en-US" baseline="30000"/>
              <a:t>6</a:t>
            </a:r>
            <a:r>
              <a:rPr lang="en-US"/>
              <a:t>) times as big</a:t>
            </a:r>
          </a:p>
          <a:p>
            <a:pPr marL="228600" lvl="1" indent="0">
              <a:buNone/>
            </a:pPr>
            <a:endParaRPr lang="en-US"/>
          </a:p>
          <a:p>
            <a:pPr lvl="1"/>
            <a:endParaRPr lang="en-US"/>
          </a:p>
          <a:p>
            <a:pPr marL="228600" lvl="1" indent="0">
              <a:buNone/>
            </a:pPr>
            <a:endParaRPr lang="en-US"/>
          </a:p>
          <a:p>
            <a:pPr lvl="1"/>
            <a:endParaRPr lang="en-US"/>
          </a:p>
          <a:p>
            <a:pPr lvl="1"/>
            <a:endParaRPr lang="en-US"/>
          </a:p>
        </p:txBody>
      </p:sp>
    </p:spTree>
    <p:extLst>
      <p:ext uri="{BB962C8B-B14F-4D97-AF65-F5344CB8AC3E}">
        <p14:creationId xmlns:p14="http://schemas.microsoft.com/office/powerpoint/2010/main" val="36056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2DFC-B013-D199-A902-50F606336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559C7-D5C2-8B1B-7AF4-31385293DA93}"/>
              </a:ext>
            </a:extLst>
          </p:cNvPr>
          <p:cNvSpPr>
            <a:spLocks noGrp="1"/>
          </p:cNvSpPr>
          <p:nvPr>
            <p:ph type="title"/>
          </p:nvPr>
        </p:nvSpPr>
        <p:spPr>
          <a:xfrm>
            <a:off x="838200" y="76200"/>
            <a:ext cx="10706100" cy="472440"/>
          </a:xfrm>
        </p:spPr>
        <p:txBody>
          <a:bodyPr/>
          <a:lstStyle/>
          <a:p>
            <a:pPr algn="ctr"/>
            <a:r>
              <a:rPr lang="en-US"/>
              <a:t>When dividing base-ten powers, simply subtract</a:t>
            </a:r>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5C0FC7-54DC-E558-7C59-84ED4E6D5FDC}"/>
                  </a:ext>
                </a:extLst>
              </p:cNvPr>
              <p:cNvSpPr>
                <a:spLocks noGrp="1"/>
              </p:cNvSpPr>
              <p:nvPr>
                <p:ph idx="1"/>
              </p:nvPr>
            </p:nvSpPr>
            <p:spPr>
              <a:xfrm>
                <a:off x="457200" y="560034"/>
                <a:ext cx="6096000" cy="5764566"/>
              </a:xfrm>
            </p:spPr>
            <p:txBody>
              <a:bodyPr>
                <a:normAutofit/>
              </a:bodyPr>
              <a:lstStyle/>
              <a:p>
                <a:pPr marL="0" indent="0">
                  <a:buNone/>
                </a:pPr>
                <a:r>
                  <a:rPr lang="en-US"/>
                  <a:t>When dividing powers of 10, </a:t>
                </a:r>
                <a:r>
                  <a:rPr lang="en-US" b="1"/>
                  <a:t>subtract the exponents</a:t>
                </a:r>
                <a:r>
                  <a:rPr lang="en-US"/>
                  <a:t>:</a:t>
                </a:r>
              </a:p>
              <a:p>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10</m:t>
                            </m:r>
                          </m:e>
                          <m:sup>
                            <m:r>
                              <a:rPr lang="ar-AE" i="1">
                                <a:latin typeface="Cambria Math" panose="02040503050406030204" pitchFamily="18" charset="0"/>
                              </a:rPr>
                              <m:t>𝑎</m:t>
                            </m:r>
                          </m:sup>
                        </m:sSup>
                      </m:num>
                      <m:den>
                        <m:sSup>
                          <m:sSupPr>
                            <m:ctrlPr>
                              <a:rPr lang="ar-AE" i="1">
                                <a:latin typeface="Cambria Math" panose="02040503050406030204" pitchFamily="18" charset="0"/>
                              </a:rPr>
                            </m:ctrlPr>
                          </m:sSupPr>
                          <m:e>
                            <m:r>
                              <a:rPr lang="ar-AE">
                                <a:latin typeface="Cambria Math" panose="02040503050406030204" pitchFamily="18" charset="0"/>
                              </a:rPr>
                              <m:t>10</m:t>
                            </m:r>
                          </m:e>
                          <m:sup>
                            <m:r>
                              <a:rPr lang="ar-AE" i="1">
                                <a:latin typeface="Cambria Math" panose="02040503050406030204" pitchFamily="18" charset="0"/>
                              </a:rPr>
                              <m:t>𝑏</m:t>
                            </m:r>
                          </m:sup>
                        </m:sSup>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m:rPr>
                            <m:nor/>
                          </m:rPr>
                          <a:rPr lang="ar-AE" i="1"/>
                          <m:t> </m:t>
                        </m:r>
                        <m:r>
                          <a:rPr lang="ar-AE" i="1">
                            <a:latin typeface="Cambria Math" panose="02040503050406030204" pitchFamily="18" charset="0"/>
                          </a:rPr>
                          <m:t>𝑎</m:t>
                        </m:r>
                        <m:r>
                          <a:rPr lang="ar-AE">
                            <a:latin typeface="Cambria Math" panose="02040503050406030204" pitchFamily="18" charset="0"/>
                          </a:rPr>
                          <m:t>−</m:t>
                        </m:r>
                        <m:r>
                          <a:rPr lang="ar-AE" i="1">
                            <a:latin typeface="Cambria Math" panose="02040503050406030204" pitchFamily="18" charset="0"/>
                          </a:rPr>
                          <m:t>𝑏</m:t>
                        </m:r>
                      </m:sup>
                    </m:sSup>
                  </m:oMath>
                </a14:m>
                <a:endParaRPr lang="ar-AE" b="0"/>
              </a:p>
              <a:p>
                <a:pPr marL="114300" indent="0">
                  <a:buNone/>
                </a:pPr>
                <a:endParaRPr lang="en-US"/>
              </a:p>
              <a:p>
                <a:pPr marL="114300" indent="0">
                  <a:buNone/>
                </a:pPr>
                <a:r>
                  <a:rPr lang="en-US"/>
                  <a:t>We will be doing this quite a bit, so be sure to get conmfortable with it. </a:t>
                </a:r>
              </a:p>
              <a:p>
                <a:pPr marL="114300" indent="0">
                  <a:buNone/>
                </a:pPr>
                <a:endParaRPr lang="en-US"/>
              </a:p>
              <a:p>
                <a:pPr marL="0" indent="0">
                  <a:buNone/>
                </a:pPr>
                <a:r>
                  <a:rPr lang="en-US" b="1"/>
                  <a:t>Examples:</a:t>
                </a:r>
              </a:p>
              <a:p>
                <a14:m>
                  <m:oMath xmlns:m="http://schemas.openxmlformats.org/officeDocument/2006/math">
                    <m:f>
                      <m:fPr>
                        <m:ctrlPr>
                          <a:rPr lang="ar-AE" sz="1900" i="1">
                            <a:latin typeface="Cambria Math" panose="02040503050406030204" pitchFamily="18" charset="0"/>
                          </a:rPr>
                        </m:ctrlPr>
                      </m:fPr>
                      <m:num>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9</m:t>
                            </m:r>
                          </m:sup>
                        </m:sSup>
                      </m:num>
                      <m:den>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3</m:t>
                            </m:r>
                          </m:sup>
                        </m:sSup>
                      </m:den>
                    </m:f>
                    <m:r>
                      <a:rPr lang="ar-AE" sz="1900">
                        <a:latin typeface="Cambria Math" panose="02040503050406030204" pitchFamily="18" charset="0"/>
                      </a:rPr>
                      <m:t>=</m:t>
                    </m:r>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9</m:t>
                        </m:r>
                        <m:r>
                          <a:rPr lang="ar-AE" sz="1900">
                            <a:latin typeface="Cambria Math" panose="02040503050406030204" pitchFamily="18" charset="0"/>
                          </a:rPr>
                          <m:t>−</m:t>
                        </m:r>
                        <m:r>
                          <a:rPr lang="ar-AE" sz="1900">
                            <a:latin typeface="Cambria Math" panose="02040503050406030204" pitchFamily="18" charset="0"/>
                          </a:rPr>
                          <m:t>3</m:t>
                        </m:r>
                      </m:sup>
                    </m:sSup>
                    <m:r>
                      <a:rPr lang="ar-AE" sz="1900">
                        <a:latin typeface="Cambria Math" panose="02040503050406030204" pitchFamily="18" charset="0"/>
                      </a:rPr>
                      <m:t>=</m:t>
                    </m:r>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6</m:t>
                        </m:r>
                      </m:sup>
                    </m:sSup>
                  </m:oMath>
                </a14:m>
                <a:r>
                  <a:rPr lang="en-US" sz="1900"/>
                  <a:t> 	i.e. 1,000,000</a:t>
                </a:r>
                <a:endParaRPr lang="ar-AE" sz="1900"/>
              </a:p>
              <a:p>
                <a14:m>
                  <m:oMath xmlns:m="http://schemas.openxmlformats.org/officeDocument/2006/math">
                    <m:f>
                      <m:fPr>
                        <m:ctrlPr>
                          <a:rPr lang="ar-AE" sz="1900" i="1">
                            <a:latin typeface="Cambria Math" panose="02040503050406030204" pitchFamily="18" charset="0"/>
                          </a:rPr>
                        </m:ctrlPr>
                      </m:fPr>
                      <m:num>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6</m:t>
                            </m:r>
                          </m:sup>
                        </m:sSup>
                      </m:num>
                      <m:den>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9</m:t>
                            </m:r>
                          </m:sup>
                        </m:sSup>
                      </m:den>
                    </m:f>
                    <m:r>
                      <a:rPr lang="ar-AE" sz="1900">
                        <a:latin typeface="Cambria Math" panose="02040503050406030204" pitchFamily="18" charset="0"/>
                      </a:rPr>
                      <m:t>=</m:t>
                    </m:r>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6</m:t>
                        </m:r>
                        <m:r>
                          <a:rPr lang="ar-AE" sz="1900">
                            <a:latin typeface="Cambria Math" panose="02040503050406030204" pitchFamily="18" charset="0"/>
                          </a:rPr>
                          <m:t>−</m:t>
                        </m:r>
                        <m:r>
                          <a:rPr lang="ar-AE" sz="1900">
                            <a:latin typeface="Cambria Math" panose="02040503050406030204" pitchFamily="18" charset="0"/>
                          </a:rPr>
                          <m:t>9</m:t>
                        </m:r>
                      </m:sup>
                    </m:sSup>
                    <m:r>
                      <a:rPr lang="ar-AE" sz="1900">
                        <a:latin typeface="Cambria Math" panose="02040503050406030204" pitchFamily="18" charset="0"/>
                      </a:rPr>
                      <m:t>=</m:t>
                    </m:r>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m:t>
                        </m:r>
                        <m:r>
                          <a:rPr lang="ar-AE" sz="1900">
                            <a:latin typeface="Cambria Math" panose="02040503050406030204" pitchFamily="18" charset="0"/>
                          </a:rPr>
                          <m:t>3</m:t>
                        </m:r>
                      </m:sup>
                    </m:sSup>
                    <m:r>
                      <m:rPr>
                        <m:nor/>
                      </m:rPr>
                      <a:rPr lang="en-US" sz="1900" b="0" i="0" smtClean="0">
                        <a:latin typeface="Cambria Math" panose="02040503050406030204" pitchFamily="18" charset="0"/>
                      </a:rPr>
                      <m:t>         </m:t>
                    </m:r>
                    <m:r>
                      <m:rPr>
                        <m:nor/>
                      </m:rPr>
                      <a:rPr lang="en-US" sz="1900"/>
                      <m:t>i</m:t>
                    </m:r>
                    <m:r>
                      <m:rPr>
                        <m:nor/>
                      </m:rPr>
                      <a:rPr lang="en-US" sz="1900"/>
                      <m:t>.</m:t>
                    </m:r>
                    <m:r>
                      <m:rPr>
                        <m:nor/>
                      </m:rPr>
                      <a:rPr lang="en-US" sz="1900"/>
                      <m:t>e</m:t>
                    </m:r>
                    <m:r>
                      <m:rPr>
                        <m:nor/>
                      </m:rPr>
                      <a:rPr lang="en-US" sz="1900"/>
                      <m:t>. </m:t>
                    </m:r>
                    <m:r>
                      <m:rPr>
                        <m:nor/>
                      </m:rPr>
                      <a:rPr lang="en-US" sz="1900" b="0" i="0" smtClean="0"/>
                      <m:t>0.001</m:t>
                    </m:r>
                  </m:oMath>
                </a14:m>
                <a:endParaRPr lang="ar-AE" sz="1900"/>
              </a:p>
              <a:p>
                <a14:m>
                  <m:oMath xmlns:m="http://schemas.openxmlformats.org/officeDocument/2006/math">
                    <m:f>
                      <m:fPr>
                        <m:ctrlPr>
                          <a:rPr lang="ar-AE" sz="1900" i="1">
                            <a:latin typeface="Cambria Math" panose="02040503050406030204" pitchFamily="18" charset="0"/>
                          </a:rPr>
                        </m:ctrlPr>
                      </m:fPr>
                      <m:num>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14</m:t>
                            </m:r>
                          </m:sup>
                        </m:sSup>
                      </m:num>
                      <m:den>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9</m:t>
                            </m:r>
                          </m:sup>
                        </m:sSup>
                      </m:den>
                    </m:f>
                    <m:r>
                      <a:rPr lang="ar-AE" sz="1900">
                        <a:latin typeface="Cambria Math" panose="02040503050406030204" pitchFamily="18" charset="0"/>
                      </a:rPr>
                      <m:t>=</m:t>
                    </m:r>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14</m:t>
                        </m:r>
                        <m:r>
                          <a:rPr lang="ar-AE" sz="1900">
                            <a:latin typeface="Cambria Math" panose="02040503050406030204" pitchFamily="18" charset="0"/>
                          </a:rPr>
                          <m:t>−</m:t>
                        </m:r>
                        <m:r>
                          <a:rPr lang="ar-AE" sz="1900">
                            <a:latin typeface="Cambria Math" panose="02040503050406030204" pitchFamily="18" charset="0"/>
                          </a:rPr>
                          <m:t>9</m:t>
                        </m:r>
                      </m:sup>
                    </m:sSup>
                    <m:r>
                      <a:rPr lang="ar-AE" sz="1900">
                        <a:latin typeface="Cambria Math" panose="02040503050406030204" pitchFamily="18" charset="0"/>
                      </a:rPr>
                      <m:t>=</m:t>
                    </m:r>
                    <m:sSup>
                      <m:sSupPr>
                        <m:ctrlPr>
                          <a:rPr lang="ar-AE" sz="1900" i="1">
                            <a:latin typeface="Cambria Math" panose="02040503050406030204" pitchFamily="18" charset="0"/>
                          </a:rPr>
                        </m:ctrlPr>
                      </m:sSupPr>
                      <m:e>
                        <m:r>
                          <a:rPr lang="ar-AE" sz="1900">
                            <a:latin typeface="Cambria Math" panose="02040503050406030204" pitchFamily="18" charset="0"/>
                          </a:rPr>
                          <m:t>10</m:t>
                        </m:r>
                      </m:e>
                      <m:sup>
                        <m:r>
                          <a:rPr lang="ar-AE" sz="1900">
                            <a:latin typeface="Cambria Math" panose="02040503050406030204" pitchFamily="18" charset="0"/>
                          </a:rPr>
                          <m:t>5</m:t>
                        </m:r>
                      </m:sup>
                    </m:sSup>
                  </m:oMath>
                </a14:m>
                <a:r>
                  <a:rPr lang="en-US"/>
                  <a:t> 	</a:t>
                </a:r>
                <a:r>
                  <a:rPr lang="en-US" sz="1900"/>
                  <a:t>i.e. 1,000,000</a:t>
                </a:r>
              </a:p>
              <a:p>
                <a:pPr marL="400050"/>
                <a:r>
                  <a:rPr lang="en-US"/>
                  <a:t>4.7324x10</a:t>
                </a:r>
                <a:r>
                  <a:rPr lang="en-US" baseline="30000"/>
                  <a:t>5</a:t>
                </a:r>
                <a:r>
                  <a:rPr lang="en-US"/>
                  <a:t> / 10</a:t>
                </a:r>
                <a:r>
                  <a:rPr lang="en-US" baseline="30000"/>
                  <a:t>2</a:t>
                </a:r>
                <a:r>
                  <a:rPr lang="en-US"/>
                  <a:t> =  4.7324*10</a:t>
                </a:r>
                <a:r>
                  <a:rPr lang="en-US" baseline="30000"/>
                  <a:t>3    </a:t>
                </a:r>
                <a:r>
                  <a:rPr lang="en-US"/>
                  <a:t>i.e. 4732.4</a:t>
                </a:r>
              </a:p>
              <a:p>
                <a:pPr marL="400050"/>
                <a:r>
                  <a:rPr lang="en-US"/>
                  <a:t>12x10</a:t>
                </a:r>
                <a:r>
                  <a:rPr lang="en-US" baseline="30000"/>
                  <a:t>7</a:t>
                </a:r>
                <a:r>
                  <a:rPr lang="en-US"/>
                  <a:t> / 4x10</a:t>
                </a:r>
                <a:r>
                  <a:rPr lang="en-US" baseline="30000"/>
                  <a:t>3</a:t>
                </a:r>
                <a:r>
                  <a:rPr lang="en-US"/>
                  <a:t> =  Divide coefficients, then subtract exponents. i.e. 3*10</a:t>
                </a:r>
                <a:r>
                  <a:rPr lang="en-US" baseline="30000"/>
                  <a:t>4</a:t>
                </a:r>
                <a:r>
                  <a:rPr lang="en-US"/>
                  <a:t> or 30,000</a:t>
                </a:r>
              </a:p>
              <a:p>
                <a:pPr marL="400050"/>
                <a:endParaRPr lang="en-US"/>
              </a:p>
            </p:txBody>
          </p:sp>
        </mc:Choice>
        <mc:Fallback xmlns="">
          <p:sp>
            <p:nvSpPr>
              <p:cNvPr id="3" name="Content Placeholder 2">
                <a:extLst>
                  <a:ext uri="{FF2B5EF4-FFF2-40B4-BE49-F238E27FC236}">
                    <a16:creationId xmlns:a16="http://schemas.microsoft.com/office/drawing/2014/main" id="{C55C0FC7-54DC-E558-7C59-84ED4E6D5FDC}"/>
                  </a:ext>
                </a:extLst>
              </p:cNvPr>
              <p:cNvSpPr>
                <a:spLocks noGrp="1" noRot="1" noChangeAspect="1" noMove="1" noResize="1" noEditPoints="1" noAdjustHandles="1" noChangeArrowheads="1" noChangeShapeType="1" noTextEdit="1"/>
              </p:cNvSpPr>
              <p:nvPr>
                <p:ph idx="1"/>
              </p:nvPr>
            </p:nvSpPr>
            <p:spPr>
              <a:xfrm>
                <a:off x="457200" y="560034"/>
                <a:ext cx="6096000" cy="5764566"/>
              </a:xfrm>
              <a:blipFill>
                <a:blip r:embed="rId2"/>
                <a:stretch>
                  <a:fillRect l="-300" r="-5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F503AB7-B583-7E2A-2B23-80872438C28B}"/>
              </a:ext>
            </a:extLst>
          </p:cNvPr>
          <p:cNvSpPr txBox="1"/>
          <p:nvPr/>
        </p:nvSpPr>
        <p:spPr>
          <a:xfrm>
            <a:off x="7315200" y="2667000"/>
            <a:ext cx="4419600" cy="3471720"/>
          </a:xfrm>
          <a:prstGeom prst="rect">
            <a:avLst/>
          </a:prstGeom>
          <a:noFill/>
        </p:spPr>
        <p:txBody>
          <a:bodyPr wrap="square" rtlCol="0">
            <a:spAutoFit/>
          </a:bodyPr>
          <a:lstStyle/>
          <a:p>
            <a:pPr>
              <a:lnSpc>
                <a:spcPct val="120000"/>
              </a:lnSpc>
              <a:spcBef>
                <a:spcPts val="1000"/>
              </a:spcBef>
            </a:pPr>
            <a:r>
              <a:rPr lang="en-US" sz="1400" b="1"/>
              <a:t>Exercises:</a:t>
            </a:r>
          </a:p>
          <a:p>
            <a:pPr marL="342900" indent="-342900">
              <a:buFont typeface="+mj-lt"/>
              <a:buAutoNum type="arabicPeriod"/>
            </a:pPr>
            <a:r>
              <a:rPr lang="en-US"/>
              <a:t>10</a:t>
            </a:r>
            <a:r>
              <a:rPr lang="en-US" baseline="30000"/>
              <a:t>2</a:t>
            </a:r>
            <a:r>
              <a:rPr lang="en-US"/>
              <a:t> / 10</a:t>
            </a:r>
            <a:r>
              <a:rPr lang="en-US" baseline="30000"/>
              <a:t>1</a:t>
            </a:r>
          </a:p>
          <a:p>
            <a:pPr marL="742950" lvl="1" indent="-285750">
              <a:buFont typeface="Arial" panose="020B0604020202020204" pitchFamily="34" charset="0"/>
              <a:buChar char="•"/>
            </a:pPr>
            <a:r>
              <a:rPr lang="en-US"/>
              <a:t>Answer: 10</a:t>
            </a:r>
            <a:r>
              <a:rPr lang="en-US" baseline="30000"/>
              <a:t>1</a:t>
            </a:r>
            <a:r>
              <a:rPr lang="en-US"/>
              <a:t>, i.e. 10</a:t>
            </a:r>
          </a:p>
          <a:p>
            <a:pPr marL="342900" indent="-342900">
              <a:buFont typeface="+mj-lt"/>
              <a:buAutoNum type="arabicPeriod"/>
            </a:pPr>
            <a:r>
              <a:rPr lang="en-US"/>
              <a:t>10</a:t>
            </a:r>
            <a:r>
              <a:rPr lang="en-US" baseline="30000"/>
              <a:t>12</a:t>
            </a:r>
            <a:r>
              <a:rPr lang="en-US"/>
              <a:t> / 10</a:t>
            </a:r>
            <a:r>
              <a:rPr lang="en-US" baseline="30000"/>
              <a:t>7</a:t>
            </a:r>
          </a:p>
          <a:p>
            <a:pPr marL="742950" lvl="1" indent="-285750">
              <a:buFont typeface="Arial" panose="020B0604020202020204" pitchFamily="34" charset="0"/>
              <a:buChar char="•"/>
            </a:pPr>
            <a:r>
              <a:rPr lang="en-US"/>
              <a:t>Answer: 10</a:t>
            </a:r>
            <a:r>
              <a:rPr lang="en-US" baseline="30000"/>
              <a:t>5</a:t>
            </a:r>
            <a:r>
              <a:rPr lang="en-US"/>
              <a:t>, i.e. 100,000</a:t>
            </a:r>
          </a:p>
          <a:p>
            <a:pPr marL="342900" indent="-342900">
              <a:buFont typeface="+mj-lt"/>
              <a:buAutoNum type="arabicPeriod"/>
            </a:pPr>
            <a:r>
              <a:rPr lang="en-US"/>
              <a:t>10</a:t>
            </a:r>
            <a:r>
              <a:rPr lang="en-US" baseline="30000"/>
              <a:t>2</a:t>
            </a:r>
            <a:r>
              <a:rPr lang="en-US"/>
              <a:t> / 10</a:t>
            </a:r>
            <a:r>
              <a:rPr lang="en-US" baseline="30000"/>
              <a:t>3</a:t>
            </a:r>
          </a:p>
          <a:p>
            <a:pPr marL="742950" lvl="1" indent="-285750">
              <a:buFont typeface="Arial" panose="020B0604020202020204" pitchFamily="34" charset="0"/>
              <a:buChar char="•"/>
            </a:pPr>
            <a:r>
              <a:rPr lang="en-US"/>
              <a:t>Answer: 10</a:t>
            </a:r>
            <a:r>
              <a:rPr lang="en-US" baseline="30000"/>
              <a:t>-1</a:t>
            </a:r>
            <a:r>
              <a:rPr lang="en-US"/>
              <a:t> i.e. 0.1</a:t>
            </a:r>
          </a:p>
          <a:p>
            <a:pPr marL="342900" indent="-342900">
              <a:buFont typeface="+mj-lt"/>
              <a:buAutoNum type="arabicPeriod"/>
            </a:pPr>
            <a:r>
              <a:rPr lang="en-US"/>
              <a:t>6.022x10</a:t>
            </a:r>
            <a:r>
              <a:rPr lang="en-US" baseline="30000"/>
              <a:t>23</a:t>
            </a:r>
            <a:r>
              <a:rPr lang="en-US"/>
              <a:t> / 10</a:t>
            </a:r>
            <a:r>
              <a:rPr lang="en-US" baseline="30000"/>
              <a:t>19</a:t>
            </a:r>
          </a:p>
          <a:p>
            <a:pPr marL="742950" lvl="1" indent="-285750">
              <a:buFont typeface="Arial" panose="020B0604020202020204" pitchFamily="34" charset="0"/>
              <a:buChar char="•"/>
            </a:pPr>
            <a:r>
              <a:rPr lang="en-US"/>
              <a:t>Answer: 6.022*10</a:t>
            </a:r>
            <a:r>
              <a:rPr lang="en-US" baseline="30000"/>
              <a:t>4</a:t>
            </a:r>
            <a:endParaRPr lang="en-US"/>
          </a:p>
          <a:p>
            <a:pPr marL="342900" indent="-342900">
              <a:buFont typeface="+mj-lt"/>
              <a:buAutoNum type="arabicPeriod"/>
            </a:pPr>
            <a:r>
              <a:rPr lang="en-US"/>
              <a:t>4.2x10</a:t>
            </a:r>
            <a:r>
              <a:rPr lang="en-US" baseline="30000"/>
              <a:t>6</a:t>
            </a:r>
            <a:r>
              <a:rPr lang="en-US"/>
              <a:t> / 2x10</a:t>
            </a:r>
            <a:r>
              <a:rPr lang="en-US" baseline="30000"/>
              <a:t>4</a:t>
            </a:r>
          </a:p>
          <a:p>
            <a:pPr marL="742950" lvl="1" indent="-285750">
              <a:buFont typeface="Arial" panose="020B0604020202020204" pitchFamily="34" charset="0"/>
              <a:buChar char="•"/>
            </a:pPr>
            <a:r>
              <a:rPr lang="en-US"/>
              <a:t>Answer: 2.1x10</a:t>
            </a:r>
            <a:r>
              <a:rPr lang="en-US" baseline="30000"/>
              <a:t>2</a:t>
            </a:r>
            <a:r>
              <a:rPr lang="en-US"/>
              <a:t> or 210</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4603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F8F7D-C830-2077-8124-97046CFDE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D4B4A-332F-C6BF-51E9-4DFAF20C8561}"/>
              </a:ext>
            </a:extLst>
          </p:cNvPr>
          <p:cNvSpPr>
            <a:spLocks noGrp="1"/>
          </p:cNvSpPr>
          <p:nvPr>
            <p:ph type="title"/>
          </p:nvPr>
        </p:nvSpPr>
        <p:spPr>
          <a:xfrm>
            <a:off x="152400" y="76200"/>
            <a:ext cx="10706100" cy="683912"/>
          </a:xfrm>
        </p:spPr>
        <p:txBody>
          <a:bodyPr/>
          <a:lstStyle/>
          <a:p>
            <a:r>
              <a:t>Modeling Computer Speed</a:t>
            </a:r>
          </a:p>
        </p:txBody>
      </p:sp>
      <p:sp>
        <p:nvSpPr>
          <p:cNvPr id="3" name="Content Placeholder 2">
            <a:extLst>
              <a:ext uri="{FF2B5EF4-FFF2-40B4-BE49-F238E27FC236}">
                <a16:creationId xmlns:a16="http://schemas.microsoft.com/office/drawing/2014/main" id="{A2FA3783-89EC-D5BF-803D-E7953A9300BA}"/>
              </a:ext>
            </a:extLst>
          </p:cNvPr>
          <p:cNvSpPr>
            <a:spLocks noGrp="1"/>
          </p:cNvSpPr>
          <p:nvPr>
            <p:ph idx="1"/>
          </p:nvPr>
        </p:nvSpPr>
        <p:spPr>
          <a:xfrm>
            <a:off x="381000" y="609600"/>
            <a:ext cx="6540546" cy="6096000"/>
          </a:xfrm>
        </p:spPr>
        <p:txBody>
          <a:bodyPr>
            <a:normAutofit/>
          </a:bodyPr>
          <a:lstStyle/>
          <a:p>
            <a:pPr marL="0" indent="0">
              <a:buNone/>
            </a:pPr>
            <a:r>
              <a:rPr lang="en-US"/>
              <a:t>In this course we will very very often make references to the time needed for computers to break a cipher. </a:t>
            </a:r>
          </a:p>
          <a:p>
            <a:pPr marL="0" indent="0">
              <a:buNone/>
            </a:pPr>
            <a:r>
              <a:rPr lang="en-US"/>
              <a:t>For the rest of this course, we’re going to make a </a:t>
            </a:r>
            <a:r>
              <a:rPr lang="en-US" u="sng"/>
              <a:t>deliberately simplified</a:t>
            </a:r>
            <a:r>
              <a:rPr lang="en-US"/>
              <a:t> assumption: We will estimate that a computer that can perform one billion very simple operations per second. (</a:t>
            </a:r>
            <a:r>
              <a:rPr lang="en-US" b="1" u="sng"/>
              <a:t>10</a:t>
            </a:r>
            <a:r>
              <a:rPr lang="en-US" b="1" u="sng" baseline="30000"/>
              <a:t>9</a:t>
            </a:r>
            <a:r>
              <a:rPr lang="en-US" b="1" u="sng"/>
              <a:t> operations / second</a:t>
            </a:r>
            <a:r>
              <a:rPr lang="en-US"/>
              <a:t>)</a:t>
            </a:r>
          </a:p>
          <a:p>
            <a:pPr marL="0" indent="0">
              <a:buNone/>
            </a:pPr>
            <a:r>
              <a:rPr lang="en-US"/>
              <a:t>This is not a claim about any particular laptop, CPU, or GPU — it’s just a round number that lets us reason, come up with crude estimates, and gain a sense of scale. </a:t>
            </a:r>
          </a:p>
          <a:p>
            <a:pPr marL="0" indent="0">
              <a:buNone/>
            </a:pPr>
            <a:r>
              <a:rPr lang="en-US"/>
              <a:t>At that speed, a single operation takes 1 billionth of a second, a.k.a. one nanosecond. That’s already unimaginably fast.</a:t>
            </a:r>
          </a:p>
          <a:p>
            <a:pPr marL="0" indent="0">
              <a:buNone/>
            </a:pPr>
            <a:endParaRPr lang="en-US"/>
          </a:p>
          <a:p>
            <a:pPr marL="0" indent="0">
              <a:buNone/>
            </a:pPr>
            <a:r>
              <a:rPr lang="en-US"/>
              <a:t>As we scale up:</a:t>
            </a:r>
          </a:p>
          <a:p>
            <a:r>
              <a:rPr lang="en-US"/>
              <a:t>A thousand operations (10</a:t>
            </a:r>
            <a:r>
              <a:rPr lang="en-US" baseline="30000"/>
              <a:t>3</a:t>
            </a:r>
            <a:r>
              <a:rPr lang="en-US"/>
              <a:t>) </a:t>
            </a:r>
            <a:r>
              <a:rPr lang="en-US">
                <a:sym typeface="Wingdings" panose="05000000000000000000" pitchFamily="2" charset="2"/>
              </a:rPr>
              <a:t> takes </a:t>
            </a:r>
            <a:r>
              <a:rPr lang="en-US"/>
              <a:t>a microsecond.</a:t>
            </a:r>
          </a:p>
          <a:p>
            <a:r>
              <a:rPr lang="en-US"/>
              <a:t>A million operations (10</a:t>
            </a:r>
            <a:r>
              <a:rPr lang="en-US" baseline="30000"/>
              <a:t>6</a:t>
            </a:r>
            <a:r>
              <a:rPr lang="en-US"/>
              <a:t>) </a:t>
            </a:r>
            <a:r>
              <a:rPr lang="en-US">
                <a:sym typeface="Wingdings" panose="05000000000000000000" pitchFamily="2" charset="2"/>
              </a:rPr>
              <a:t> takes </a:t>
            </a:r>
            <a:r>
              <a:rPr lang="en-US"/>
              <a:t>a millisecond.</a:t>
            </a:r>
          </a:p>
          <a:p>
            <a:r>
              <a:rPr lang="en-US"/>
              <a:t>A billion operations (10</a:t>
            </a:r>
            <a:r>
              <a:rPr lang="en-US" baseline="30000"/>
              <a:t>9</a:t>
            </a:r>
            <a:r>
              <a:rPr lang="en-US"/>
              <a:t>) </a:t>
            </a:r>
            <a:r>
              <a:rPr lang="en-US">
                <a:sym typeface="Wingdings" panose="05000000000000000000" pitchFamily="2" charset="2"/>
              </a:rPr>
              <a:t> takes </a:t>
            </a:r>
            <a:r>
              <a:rPr lang="en-US"/>
              <a:t>a second.</a:t>
            </a:r>
          </a:p>
          <a:p>
            <a:pPr marL="0" indent="0">
              <a:buNone/>
            </a:pPr>
            <a:r>
              <a:rPr lang="en-US"/>
              <a:t>What about an almost unimaginably large number such as a quadrillion? How long do do 10¹⁵  operations??? </a:t>
            </a:r>
            <a:r>
              <a:rPr lang="en-US">
                <a:sym typeface="Wingdings" panose="05000000000000000000" pitchFamily="2" charset="2"/>
              </a:rPr>
              <a:t> A</a:t>
            </a:r>
            <a:r>
              <a:rPr lang="en-US"/>
              <a:t>bout 17 minutes. (That’s a coffee break). </a:t>
            </a:r>
          </a:p>
          <a:p>
            <a:pPr marL="0" indent="0">
              <a:buNone/>
            </a:pP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9141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706100" cy="683912"/>
          </a:xfrm>
        </p:spPr>
        <p:txBody>
          <a:bodyPr>
            <a:normAutofit fontScale="90000"/>
          </a:bodyPr>
          <a:lstStyle/>
          <a:p>
            <a:r>
              <a:t>Modeling Computer Speed</a:t>
            </a:r>
            <a:r>
              <a:rPr lang="en-US"/>
              <a:t>:</a:t>
            </a:r>
            <a:br>
              <a:rPr lang="en-US"/>
            </a:br>
            <a:r>
              <a:rPr lang="en-US"/>
              <a:t>	timing formula</a:t>
            </a:r>
            <a:endParaRPr/>
          </a:p>
        </p:txBody>
      </p:sp>
      <p:sp>
        <p:nvSpPr>
          <p:cNvPr id="3" name="Content Placeholder 2"/>
          <p:cNvSpPr>
            <a:spLocks noGrp="1"/>
          </p:cNvSpPr>
          <p:nvPr>
            <p:ph idx="1"/>
          </p:nvPr>
        </p:nvSpPr>
        <p:spPr>
          <a:xfrm>
            <a:off x="533400" y="1506872"/>
            <a:ext cx="8534400" cy="4665328"/>
          </a:xfrm>
        </p:spPr>
        <p:txBody>
          <a:bodyPr>
            <a:normAutofit/>
          </a:bodyPr>
          <a:lstStyle/>
          <a:p>
            <a:pPr marL="0" indent="0">
              <a:buNone/>
            </a:pPr>
            <a:r>
              <a:t>To reason about processing time, we assume a computer performs a fixed number of simple operations per second.</a:t>
            </a:r>
            <a:endParaRPr lang="en-US"/>
          </a:p>
          <a:p>
            <a:pPr marL="0" indent="0">
              <a:buNone/>
            </a:pPr>
            <a:endParaRPr/>
          </a:p>
          <a:p>
            <a:pPr lvl="1"/>
            <a:r>
              <a:rPr lang="en-US"/>
              <a:t>A rule of thumb commonly employed is to assume that a modern computer can perform about </a:t>
            </a:r>
            <a:r>
              <a:t>1 billion </a:t>
            </a:r>
            <a:r>
              <a:rPr lang="en-US"/>
              <a:t>(</a:t>
            </a:r>
            <a:r>
              <a:rPr lang="en-US" sz="1600" b="1"/>
              <a:t>10</a:t>
            </a:r>
            <a:r>
              <a:rPr lang="en-US" sz="1600" b="1" baseline="30000"/>
              <a:t>9</a:t>
            </a:r>
            <a:r>
              <a:rPr lang="en-US"/>
              <a:t>) </a:t>
            </a:r>
            <a:r>
              <a:t>operations per second (10⁹ ops/sec).</a:t>
            </a:r>
            <a:endParaRPr lang="en-US"/>
          </a:p>
          <a:p>
            <a:pPr lvl="1"/>
            <a:endParaRPr lang="en-US"/>
          </a:p>
          <a:p>
            <a:pPr marL="0" indent="0">
              <a:buNone/>
            </a:pPr>
            <a:endParaRPr lang="en-US"/>
          </a:p>
          <a:p>
            <a:pPr marL="228600" lvl="1" indent="0" algn="ctr">
              <a:buNone/>
            </a:pPr>
            <a:r>
              <a:rPr lang="en-US" sz="1800" b="1">
                <a:highlight>
                  <a:srgbClr val="FFFF00"/>
                </a:highlight>
              </a:rPr>
              <a:t>Time to complete a task = # of Operations /  Speed (# of ops/second)</a:t>
            </a:r>
          </a:p>
        </p:txBody>
      </p:sp>
      <p:sp>
        <p:nvSpPr>
          <p:cNvPr id="6" name="TextBox 5">
            <a:extLst>
              <a:ext uri="{FF2B5EF4-FFF2-40B4-BE49-F238E27FC236}">
                <a16:creationId xmlns:a16="http://schemas.microsoft.com/office/drawing/2014/main" id="{E88A272F-5DC7-2BA6-2E91-43AB42E6492A}"/>
              </a:ext>
            </a:extLst>
          </p:cNvPr>
          <p:cNvSpPr txBox="1"/>
          <p:nvPr/>
        </p:nvSpPr>
        <p:spPr>
          <a:xfrm>
            <a:off x="1143000" y="5029200"/>
            <a:ext cx="8534400" cy="83099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1600" b="1"/>
              <a:t>Reminder: While computer scientists frequently use these kinds of calculations, they are very crude estimates. They are very important in enabling us to get a sense of scale. However they are not intended to be treated as accurate real-world times.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654" y="76200"/>
            <a:ext cx="10706100" cy="457200"/>
          </a:xfrm>
        </p:spPr>
        <p:txBody>
          <a:bodyPr/>
          <a:lstStyle/>
          <a:p>
            <a:pPr algn="ctr"/>
            <a:r>
              <a:rPr lang="en-US"/>
              <a:t>Assuming 1 billion operations per second (10</a:t>
            </a:r>
            <a:r>
              <a:rPr lang="en-US" baseline="30000"/>
              <a:t>9</a:t>
            </a:r>
            <a:r>
              <a:rPr lang="en-US"/>
              <a:t> ops / sec)</a:t>
            </a:r>
            <a:endParaRPr/>
          </a:p>
        </p:txBody>
      </p:sp>
      <p:sp>
        <p:nvSpPr>
          <p:cNvPr id="3" name="Content Placeholder 2"/>
          <p:cNvSpPr>
            <a:spLocks noGrp="1"/>
          </p:cNvSpPr>
          <p:nvPr>
            <p:ph idx="1"/>
          </p:nvPr>
        </p:nvSpPr>
        <p:spPr>
          <a:xfrm>
            <a:off x="457200" y="762000"/>
            <a:ext cx="7162800" cy="5867400"/>
          </a:xfrm>
        </p:spPr>
        <p:txBody>
          <a:bodyPr>
            <a:normAutofit/>
          </a:bodyPr>
          <a:lstStyle/>
          <a:p>
            <a:pPr marL="0" indent="0">
              <a:buNone/>
            </a:pPr>
            <a:r>
              <a:rPr lang="en-US" b="1"/>
              <a:t>Examples:  </a:t>
            </a:r>
          </a:p>
          <a:p>
            <a:pPr marL="0" indent="0">
              <a:buNone/>
            </a:pPr>
            <a:r>
              <a:rPr lang="en-US" b="1"/>
              <a:t>	Assuming a computer that does about </a:t>
            </a:r>
            <a:r>
              <a:rPr b="1"/>
              <a:t>1 billion operations per second:</a:t>
            </a:r>
            <a:endParaRPr lang="en-US" b="1"/>
          </a:p>
          <a:p>
            <a:pPr marL="0" indent="0">
              <a:buNone/>
            </a:pPr>
            <a:r>
              <a:rPr lang="en-US" sz="1300" b="1"/>
              <a:t>How long to do 1 operation?</a:t>
            </a:r>
          </a:p>
          <a:p>
            <a:pPr marL="0" indent="0">
              <a:buNone/>
            </a:pPr>
            <a:r>
              <a:rPr lang="en-US" sz="1300" b="1"/>
              <a:t>Answer:   </a:t>
            </a:r>
            <a:r>
              <a:rPr lang="en-US" sz="1300"/>
              <a:t>Time = # ops / speed </a:t>
            </a:r>
            <a:r>
              <a:rPr lang="en-US" sz="1300">
                <a:sym typeface="Wingdings" panose="05000000000000000000" pitchFamily="2" charset="2"/>
              </a:rPr>
              <a:t>  1 op / 10</a:t>
            </a:r>
            <a:r>
              <a:rPr lang="en-US" sz="1300" baseline="30000">
                <a:sym typeface="Wingdings" panose="05000000000000000000" pitchFamily="2" charset="2"/>
              </a:rPr>
              <a:t>9</a:t>
            </a:r>
            <a:r>
              <a:rPr lang="en-US" sz="1300">
                <a:sym typeface="Wingdings" panose="05000000000000000000" pitchFamily="2" charset="2"/>
              </a:rPr>
              <a:t> ops / second = 10</a:t>
            </a:r>
            <a:r>
              <a:rPr lang="en-US" sz="1300" baseline="30000">
                <a:sym typeface="Wingdings" panose="05000000000000000000" pitchFamily="2" charset="2"/>
              </a:rPr>
              <a:t>-9</a:t>
            </a:r>
            <a:r>
              <a:rPr lang="en-US" sz="1300">
                <a:sym typeface="Wingdings" panose="05000000000000000000" pitchFamily="2" charset="2"/>
              </a:rPr>
              <a:t> seconds (i.e. </a:t>
            </a:r>
            <a:r>
              <a:rPr sz="1300"/>
              <a:t>1 nanosecond</a:t>
            </a:r>
            <a:r>
              <a:rPr lang="en-US" sz="1300"/>
              <a:t>)</a:t>
            </a:r>
            <a:r>
              <a:rPr sz="1300"/>
              <a:t>.</a:t>
            </a:r>
            <a:r>
              <a:rPr lang="en-US" sz="1300"/>
              <a:t> </a:t>
            </a:r>
          </a:p>
          <a:p>
            <a:pPr marL="114300" indent="0">
              <a:buNone/>
            </a:pPr>
            <a:endParaRPr lang="en-US" sz="1300"/>
          </a:p>
          <a:p>
            <a:pPr marL="114300" indent="0">
              <a:buNone/>
            </a:pPr>
            <a:r>
              <a:rPr lang="en-US" sz="1300" b="1"/>
              <a:t>Example</a:t>
            </a:r>
            <a:r>
              <a:rPr lang="en-US" sz="1300"/>
              <a:t>: How long do to </a:t>
            </a:r>
            <a:r>
              <a:rPr sz="1300"/>
              <a:t>1,000 </a:t>
            </a:r>
            <a:r>
              <a:rPr lang="en-US" sz="1300"/>
              <a:t>(10</a:t>
            </a:r>
            <a:r>
              <a:rPr lang="en-US" sz="1300" baseline="30000"/>
              <a:t>3</a:t>
            </a:r>
            <a:r>
              <a:rPr lang="en-US" sz="1300"/>
              <a:t>) </a:t>
            </a:r>
            <a:r>
              <a:rPr sz="1300"/>
              <a:t>operations</a:t>
            </a:r>
            <a:r>
              <a:rPr lang="en-US" sz="1300"/>
              <a:t>?</a:t>
            </a:r>
          </a:p>
          <a:p>
            <a:pPr marL="114300" indent="0">
              <a:buNone/>
            </a:pPr>
            <a:r>
              <a:rPr lang="en-US" sz="1300" b="1"/>
              <a:t>Answer:  </a:t>
            </a:r>
            <a:r>
              <a:rPr lang="en-US" sz="1300"/>
              <a:t>Time = #ops/speed </a:t>
            </a:r>
            <a:r>
              <a:rPr lang="en-US" sz="1300">
                <a:sym typeface="Wingdings" panose="05000000000000000000" pitchFamily="2" charset="2"/>
              </a:rPr>
              <a:t> 10</a:t>
            </a:r>
            <a:r>
              <a:rPr lang="en-US" sz="1300" baseline="30000">
                <a:sym typeface="Wingdings" panose="05000000000000000000" pitchFamily="2" charset="2"/>
              </a:rPr>
              <a:t>3</a:t>
            </a:r>
            <a:r>
              <a:rPr lang="en-US" sz="1300">
                <a:sym typeface="Wingdings" panose="05000000000000000000" pitchFamily="2" charset="2"/>
              </a:rPr>
              <a:t> / 10</a:t>
            </a:r>
            <a:r>
              <a:rPr lang="en-US" sz="1300" baseline="30000">
                <a:sym typeface="Wingdings" panose="05000000000000000000" pitchFamily="2" charset="2"/>
              </a:rPr>
              <a:t>9</a:t>
            </a:r>
            <a:r>
              <a:rPr lang="en-US" sz="1300">
                <a:sym typeface="Wingdings" panose="05000000000000000000" pitchFamily="2" charset="2"/>
              </a:rPr>
              <a:t> = 10</a:t>
            </a:r>
            <a:r>
              <a:rPr lang="en-US" sz="1300" baseline="30000">
                <a:sym typeface="Wingdings" panose="05000000000000000000" pitchFamily="2" charset="2"/>
              </a:rPr>
              <a:t>-6</a:t>
            </a:r>
            <a:r>
              <a:rPr lang="en-US" sz="1300">
                <a:sym typeface="Wingdings" panose="05000000000000000000" pitchFamily="2" charset="2"/>
              </a:rPr>
              <a:t>, i.e. 1 millionth of a second, i.e </a:t>
            </a:r>
            <a:r>
              <a:rPr sz="1300"/>
              <a:t>1 microsecond.</a:t>
            </a:r>
            <a:endParaRPr lang="en-US" sz="1300"/>
          </a:p>
          <a:p>
            <a:pPr marL="228600" lvl="1" indent="0">
              <a:buNone/>
            </a:pPr>
            <a:endParaRPr lang="en-US" sz="1300"/>
          </a:p>
          <a:p>
            <a:pPr marL="114300" indent="0">
              <a:buNone/>
            </a:pPr>
            <a:r>
              <a:rPr lang="en-US" sz="1300" b="1"/>
              <a:t>Example</a:t>
            </a:r>
            <a:r>
              <a:rPr lang="en-US" sz="1300"/>
              <a:t>: How long to do one million operations?</a:t>
            </a:r>
          </a:p>
          <a:p>
            <a:pPr marL="114300" indent="0">
              <a:buNone/>
            </a:pPr>
            <a:r>
              <a:rPr lang="en-US" sz="1300" b="1"/>
              <a:t>Answer:  </a:t>
            </a:r>
            <a:r>
              <a:rPr lang="en-US" sz="1300"/>
              <a:t>1 million = 10</a:t>
            </a:r>
            <a:r>
              <a:rPr lang="en-US" sz="1300" baseline="30000"/>
              <a:t>6</a:t>
            </a:r>
            <a:r>
              <a:rPr lang="en-US" sz="1300"/>
              <a:t> </a:t>
            </a:r>
            <a:r>
              <a:rPr lang="en-US" sz="1300">
                <a:sym typeface="Wingdings" panose="05000000000000000000" pitchFamily="2" charset="2"/>
              </a:rPr>
              <a:t>  10</a:t>
            </a:r>
            <a:r>
              <a:rPr lang="en-US" sz="1300" baseline="30000">
                <a:sym typeface="Wingdings" panose="05000000000000000000" pitchFamily="2" charset="2"/>
              </a:rPr>
              <a:t>6</a:t>
            </a:r>
            <a:r>
              <a:rPr lang="en-US" sz="1300">
                <a:sym typeface="Wingdings" panose="05000000000000000000" pitchFamily="2" charset="2"/>
              </a:rPr>
              <a:t> / 10</a:t>
            </a:r>
            <a:r>
              <a:rPr lang="en-US" sz="1300" baseline="30000">
                <a:sym typeface="Wingdings" panose="05000000000000000000" pitchFamily="2" charset="2"/>
              </a:rPr>
              <a:t>9</a:t>
            </a:r>
            <a:r>
              <a:rPr lang="en-US" sz="1300">
                <a:sym typeface="Wingdings" panose="05000000000000000000" pitchFamily="2" charset="2"/>
              </a:rPr>
              <a:t> = 1/1000</a:t>
            </a:r>
            <a:r>
              <a:rPr lang="en-US" sz="1300" baseline="30000">
                <a:sym typeface="Wingdings" panose="05000000000000000000" pitchFamily="2" charset="2"/>
              </a:rPr>
              <a:t>th</a:t>
            </a:r>
            <a:r>
              <a:rPr lang="en-US" sz="1300">
                <a:sym typeface="Wingdings" panose="05000000000000000000" pitchFamily="2" charset="2"/>
              </a:rPr>
              <a:t> of a second, or 1 millisecond</a:t>
            </a:r>
          </a:p>
          <a:p>
            <a:pPr marL="114300" indent="0">
              <a:buNone/>
            </a:pPr>
            <a:endParaRPr lang="en-US" sz="1300"/>
          </a:p>
          <a:p>
            <a:pPr marL="114300" indent="0">
              <a:buNone/>
            </a:pPr>
            <a:r>
              <a:rPr lang="en-US" sz="1300" b="1"/>
              <a:t>Example</a:t>
            </a:r>
            <a:r>
              <a:rPr lang="en-US" sz="1300"/>
              <a:t>: How long do to 10</a:t>
            </a:r>
            <a:r>
              <a:rPr lang="en-US" sz="1300" baseline="30000"/>
              <a:t>14</a:t>
            </a:r>
            <a:r>
              <a:rPr lang="en-US" sz="1300"/>
              <a:t> operations?</a:t>
            </a:r>
          </a:p>
          <a:p>
            <a:pPr marL="114300" indent="0">
              <a:buNone/>
            </a:pPr>
            <a:r>
              <a:rPr lang="en-US" sz="1300" b="1"/>
              <a:t>Answer:  </a:t>
            </a:r>
            <a:r>
              <a:rPr lang="en-US" sz="1300">
                <a:sym typeface="Wingdings" panose="05000000000000000000" pitchFamily="2" charset="2"/>
              </a:rPr>
              <a:t>10</a:t>
            </a:r>
            <a:r>
              <a:rPr lang="en-US" sz="1300" baseline="30000">
                <a:sym typeface="Wingdings" panose="05000000000000000000" pitchFamily="2" charset="2"/>
              </a:rPr>
              <a:t>14</a:t>
            </a:r>
            <a:r>
              <a:rPr lang="en-US" sz="1300">
                <a:sym typeface="Wingdings" panose="05000000000000000000" pitchFamily="2" charset="2"/>
              </a:rPr>
              <a:t> / 10</a:t>
            </a:r>
            <a:r>
              <a:rPr lang="en-US" sz="1300" baseline="30000">
                <a:sym typeface="Wingdings" panose="05000000000000000000" pitchFamily="2" charset="2"/>
              </a:rPr>
              <a:t>9</a:t>
            </a:r>
            <a:r>
              <a:rPr lang="en-US" sz="1300">
                <a:sym typeface="Wingdings" panose="05000000000000000000" pitchFamily="2" charset="2"/>
              </a:rPr>
              <a:t> = 10</a:t>
            </a:r>
            <a:r>
              <a:rPr lang="en-US" sz="1300" baseline="30000">
                <a:sym typeface="Wingdings" panose="05000000000000000000" pitchFamily="2" charset="2"/>
              </a:rPr>
              <a:t>5</a:t>
            </a:r>
            <a:r>
              <a:rPr lang="en-US" sz="1300">
                <a:sym typeface="Wingdings" panose="05000000000000000000" pitchFamily="2" charset="2"/>
              </a:rPr>
              <a:t> seconds, i.e. 100,000 seconds (or about 28 hours). </a:t>
            </a:r>
            <a:endParaRPr sz="1300"/>
          </a:p>
        </p:txBody>
      </p:sp>
      <p:sp>
        <p:nvSpPr>
          <p:cNvPr id="5" name="TextBox 4">
            <a:extLst>
              <a:ext uri="{FF2B5EF4-FFF2-40B4-BE49-F238E27FC236}">
                <a16:creationId xmlns:a16="http://schemas.microsoft.com/office/drawing/2014/main" id="{8270C324-DFA9-0C05-26E8-CFF15E709A73}"/>
              </a:ext>
            </a:extLst>
          </p:cNvPr>
          <p:cNvSpPr txBox="1"/>
          <p:nvPr/>
        </p:nvSpPr>
        <p:spPr>
          <a:xfrm>
            <a:off x="8001000" y="2590800"/>
            <a:ext cx="3276600" cy="132343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1600" b="1"/>
              <a:t>Don’t forget that this 10</a:t>
            </a:r>
            <a:r>
              <a:rPr lang="en-US" sz="1600" b="1" baseline="30000"/>
              <a:t>9</a:t>
            </a:r>
            <a:r>
              <a:rPr lang="en-US" sz="1600" b="1"/>
              <a:t> assumption is only a crude estimate, and should not be intended for “accurate” calculations. </a:t>
            </a:r>
          </a:p>
        </p:txBody>
      </p:sp>
    </p:spTree>
    <p:extLst>
      <p:ext uri="{BB962C8B-B14F-4D97-AF65-F5344CB8AC3E}">
        <p14:creationId xmlns:p14="http://schemas.microsoft.com/office/powerpoint/2010/main" val="394056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05A1-F6FA-C666-B706-613839FFF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0FC07-6091-9665-F4CB-F6092B8BFFD8}"/>
              </a:ext>
            </a:extLst>
          </p:cNvPr>
          <p:cNvSpPr>
            <a:spLocks noGrp="1"/>
          </p:cNvSpPr>
          <p:nvPr>
            <p:ph type="title"/>
          </p:nvPr>
        </p:nvSpPr>
        <p:spPr>
          <a:xfrm>
            <a:off x="774654" y="76200"/>
            <a:ext cx="10706100" cy="457200"/>
          </a:xfrm>
        </p:spPr>
        <p:txBody>
          <a:bodyPr>
            <a:normAutofit fontScale="90000"/>
          </a:bodyPr>
          <a:lstStyle/>
          <a:p>
            <a:pPr algn="ctr"/>
            <a:r>
              <a:rPr lang="en-US" u="sng"/>
              <a:t>Exercises</a:t>
            </a:r>
            <a:br>
              <a:rPr lang="en-US"/>
            </a:br>
            <a:r>
              <a:rPr lang="en-US" sz="2000"/>
              <a:t>Assuming 1 billion operations per second (10</a:t>
            </a:r>
            <a:r>
              <a:rPr lang="en-US" sz="2000" baseline="30000"/>
              <a:t>9</a:t>
            </a:r>
            <a:r>
              <a:rPr lang="en-US" sz="2000"/>
              <a:t> ops / sec)</a:t>
            </a:r>
            <a:endParaRPr sz="2000"/>
          </a:p>
        </p:txBody>
      </p:sp>
      <p:sp>
        <p:nvSpPr>
          <p:cNvPr id="3" name="Content Placeholder 2">
            <a:extLst>
              <a:ext uri="{FF2B5EF4-FFF2-40B4-BE49-F238E27FC236}">
                <a16:creationId xmlns:a16="http://schemas.microsoft.com/office/drawing/2014/main" id="{3D80CC20-8ED8-C68C-EA6E-8B592FD78F20}"/>
              </a:ext>
            </a:extLst>
          </p:cNvPr>
          <p:cNvSpPr>
            <a:spLocks noGrp="1"/>
          </p:cNvSpPr>
          <p:nvPr>
            <p:ph idx="1"/>
          </p:nvPr>
        </p:nvSpPr>
        <p:spPr>
          <a:xfrm>
            <a:off x="533400" y="990600"/>
            <a:ext cx="7162800" cy="5638800"/>
          </a:xfrm>
        </p:spPr>
        <p:txBody>
          <a:bodyPr>
            <a:normAutofit/>
          </a:bodyPr>
          <a:lstStyle/>
          <a:p>
            <a:pPr marL="0" indent="0">
              <a:buNone/>
            </a:pPr>
            <a:r>
              <a:rPr lang="en-US" sz="1300" b="1"/>
              <a:t>How long does it take to perform 10</a:t>
            </a:r>
            <a:r>
              <a:rPr lang="en-US" sz="1300" b="1" baseline="30000"/>
              <a:t>4</a:t>
            </a:r>
            <a:r>
              <a:rPr lang="en-US" sz="1300" b="1"/>
              <a:t> operations?</a:t>
            </a:r>
          </a:p>
          <a:p>
            <a:pPr marL="0" indent="0">
              <a:buNone/>
            </a:pPr>
            <a:r>
              <a:rPr lang="en-US" sz="1300" b="1"/>
              <a:t>Answer:   </a:t>
            </a:r>
            <a:r>
              <a:rPr lang="en-US" sz="1300"/>
              <a:t>Time = # ops / speed </a:t>
            </a:r>
            <a:r>
              <a:rPr lang="en-US" sz="1300">
                <a:sym typeface="Wingdings" panose="05000000000000000000" pitchFamily="2" charset="2"/>
              </a:rPr>
              <a:t></a:t>
            </a:r>
            <a:r>
              <a:rPr lang="en-US" sz="1200"/>
              <a:t>10⁴ / 10⁹ = 10⁻⁵ seconds = 0.00001 seconds (or 10 microseconds) </a:t>
            </a:r>
            <a:r>
              <a:rPr lang="en-US" sz="1200">
                <a:sym typeface="Wingdings" panose="05000000000000000000" pitchFamily="2" charset="2"/>
              </a:rPr>
              <a:t> Note: I don’t expect you to memorize “micro” vs “milli” vs “nano” seconds. </a:t>
            </a:r>
            <a:endParaRPr lang="en-US" sz="1300"/>
          </a:p>
          <a:p>
            <a:pPr marL="114300" indent="0">
              <a:buNone/>
            </a:pPr>
            <a:endParaRPr lang="en-US" sz="1300"/>
          </a:p>
          <a:p>
            <a:pPr marL="0" indent="0">
              <a:buNone/>
            </a:pPr>
            <a:r>
              <a:rPr lang="en-US" sz="1300" b="1"/>
              <a:t>How long to perform 10</a:t>
            </a:r>
            <a:r>
              <a:rPr lang="en-US" sz="1300" b="1" baseline="30000"/>
              <a:t>7</a:t>
            </a:r>
            <a:r>
              <a:rPr lang="en-US" sz="1300" b="1"/>
              <a:t> operations?</a:t>
            </a:r>
          </a:p>
          <a:p>
            <a:pPr marL="114300" indent="0">
              <a:buNone/>
            </a:pPr>
            <a:r>
              <a:rPr lang="en-US" sz="1300" b="1"/>
              <a:t>Answer: </a:t>
            </a:r>
            <a:r>
              <a:rPr lang="en-US" sz="1200"/>
              <a:t>10⁷ / 10⁹ = 10⁻² seconds  = 0.01 seconds</a:t>
            </a:r>
            <a:endParaRPr lang="en-US" sz="1300"/>
          </a:p>
          <a:p>
            <a:pPr marL="228600" lvl="1" indent="0">
              <a:buNone/>
            </a:pPr>
            <a:endParaRPr lang="en-US" sz="1300"/>
          </a:p>
          <a:p>
            <a:pPr marL="0" indent="0">
              <a:buNone/>
            </a:pPr>
            <a:r>
              <a:rPr lang="en-US" sz="1300" b="1"/>
              <a:t>How long to perform 10</a:t>
            </a:r>
            <a:r>
              <a:rPr lang="en-US" sz="1300" b="1" baseline="30000"/>
              <a:t>10</a:t>
            </a:r>
            <a:r>
              <a:rPr lang="en-US" sz="1300" b="1"/>
              <a:t> operations?</a:t>
            </a:r>
          </a:p>
          <a:p>
            <a:pPr marL="114300" indent="0">
              <a:buNone/>
            </a:pPr>
            <a:r>
              <a:rPr lang="en-US" sz="1300" b="1"/>
              <a:t>Answer: </a:t>
            </a:r>
            <a:r>
              <a:rPr lang="en-US" sz="1200"/>
              <a:t>10¹⁰ / 10⁹ = 10¹ seconds = 10 seconds</a:t>
            </a:r>
            <a:endParaRPr lang="en-US" sz="1300"/>
          </a:p>
          <a:p>
            <a:pPr marL="114300" indent="0">
              <a:buNone/>
            </a:pPr>
            <a:endParaRPr lang="en-US" sz="1300"/>
          </a:p>
          <a:p>
            <a:pPr marL="0" indent="0">
              <a:buNone/>
            </a:pPr>
            <a:r>
              <a:rPr lang="en-US" sz="1300" b="1"/>
              <a:t>How long to perform 10</a:t>
            </a:r>
            <a:r>
              <a:rPr lang="en-US" sz="1300" b="1" baseline="30000"/>
              <a:t>12</a:t>
            </a:r>
            <a:r>
              <a:rPr lang="en-US" sz="1300" b="1"/>
              <a:t> operations?</a:t>
            </a:r>
          </a:p>
          <a:p>
            <a:pPr marL="114300" indent="0">
              <a:buNone/>
            </a:pPr>
            <a:r>
              <a:rPr lang="en-US" sz="1300" b="1"/>
              <a:t>Answer: </a:t>
            </a:r>
            <a:r>
              <a:rPr lang="en-US" sz="1200"/>
              <a:t>10¹² / 10⁹ = 10³ seconds = 1,000 seconds ≈ 16.7 minutes</a:t>
            </a:r>
            <a:endParaRPr lang="en-US" sz="1300"/>
          </a:p>
          <a:p>
            <a:pPr marL="114300" indent="0">
              <a:buNone/>
            </a:pPr>
            <a:endParaRPr lang="en-US" sz="1300" b="1"/>
          </a:p>
          <a:p>
            <a:pPr marL="0" indent="0">
              <a:buNone/>
            </a:pPr>
            <a:r>
              <a:rPr lang="en-US" sz="1300" b="1"/>
              <a:t>How long to perform 10</a:t>
            </a:r>
            <a:r>
              <a:rPr lang="en-US" sz="1300" b="1" baseline="30000"/>
              <a:t>16</a:t>
            </a:r>
            <a:r>
              <a:rPr lang="en-US" sz="1300" b="1"/>
              <a:t> operations?</a:t>
            </a:r>
          </a:p>
          <a:p>
            <a:pPr marL="114300" indent="0">
              <a:buNone/>
            </a:pPr>
            <a:r>
              <a:rPr lang="en-US" sz="1300" b="1"/>
              <a:t>Answer:  </a:t>
            </a:r>
            <a:r>
              <a:rPr lang="en-US" sz="1200"/>
              <a:t>10¹⁶ / 10⁹ = 10⁷ seconds ≈ 116 days ≈ about 4 months</a:t>
            </a:r>
            <a:endParaRPr lang="en-US" sz="1300"/>
          </a:p>
          <a:p>
            <a:pPr marL="114300" indent="0">
              <a:buNone/>
            </a:pPr>
            <a:endParaRPr sz="1300"/>
          </a:p>
        </p:txBody>
      </p:sp>
      <p:sp>
        <p:nvSpPr>
          <p:cNvPr id="4" name="TextBox 3">
            <a:extLst>
              <a:ext uri="{FF2B5EF4-FFF2-40B4-BE49-F238E27FC236}">
                <a16:creationId xmlns:a16="http://schemas.microsoft.com/office/drawing/2014/main" id="{46ACDB1D-F7C4-2DBC-104A-43C0697600B6}"/>
              </a:ext>
            </a:extLst>
          </p:cNvPr>
          <p:cNvSpPr txBox="1"/>
          <p:nvPr/>
        </p:nvSpPr>
        <p:spPr>
          <a:xfrm>
            <a:off x="8153400" y="2133600"/>
            <a:ext cx="3505200" cy="261610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a:t>For any value in seconds over 500, convert to either minutes, hours or days. </a:t>
            </a:r>
          </a:p>
          <a:p>
            <a:endParaRPr lang="en-US" sz="1600"/>
          </a:p>
          <a:p>
            <a:r>
              <a:rPr lang="en-US" sz="1600"/>
              <a:t>Here is a convenient key: </a:t>
            </a:r>
          </a:p>
          <a:p>
            <a:pPr marL="285750" indent="-285750">
              <a:buFont typeface="Arial" panose="020B0604020202020204" pitchFamily="34" charset="0"/>
              <a:buChar char="•"/>
            </a:pPr>
            <a:r>
              <a:rPr lang="en-US" sz="1600"/>
              <a:t>1 minute = 60 seconds</a:t>
            </a:r>
          </a:p>
          <a:p>
            <a:pPr marL="285750" indent="-285750">
              <a:buFont typeface="Arial" panose="020B0604020202020204" pitchFamily="34" charset="0"/>
              <a:buChar char="•"/>
            </a:pPr>
            <a:r>
              <a:rPr lang="en-US" sz="1600"/>
              <a:t>1 hour = 3600 seconds</a:t>
            </a:r>
          </a:p>
          <a:p>
            <a:pPr marL="285750" indent="-285750">
              <a:buFont typeface="Arial" panose="020B0604020202020204" pitchFamily="34" charset="0"/>
              <a:buChar char="•"/>
            </a:pPr>
            <a:r>
              <a:rPr lang="en-US" sz="1600"/>
              <a:t>1 day = 86400 seconds</a:t>
            </a:r>
          </a:p>
          <a:p>
            <a:pPr marL="285750" indent="-285750">
              <a:buFont typeface="Arial" panose="020B0604020202020204" pitchFamily="34" charset="0"/>
              <a:buChar char="•"/>
            </a:pPr>
            <a:r>
              <a:rPr lang="en-US" sz="1600"/>
              <a:t>1 year = 3.154x10</a:t>
            </a:r>
            <a:r>
              <a:rPr lang="en-US" sz="1600" baseline="30000"/>
              <a:t>7</a:t>
            </a:r>
            <a:r>
              <a:rPr lang="en-US" sz="1600"/>
              <a:t> seconds</a:t>
            </a:r>
            <a:endParaRPr lang="en-US" sz="1600" baseline="30000"/>
          </a:p>
          <a:p>
            <a:pPr marL="285750" indent="-285750">
              <a:buFont typeface="Arial" panose="020B0604020202020204" pitchFamily="34" charset="0"/>
              <a:buChar char="•"/>
            </a:pPr>
            <a:endParaRPr lang="en-US" sz="1600"/>
          </a:p>
        </p:txBody>
      </p:sp>
    </p:spTree>
    <p:extLst>
      <p:ext uri="{BB962C8B-B14F-4D97-AF65-F5344CB8AC3E}">
        <p14:creationId xmlns:p14="http://schemas.microsoft.com/office/powerpoint/2010/main" val="219233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7D53-0405-52A6-2A1C-320C45680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28E32-60B1-43E2-1CE5-FA590022818A}"/>
              </a:ext>
            </a:extLst>
          </p:cNvPr>
          <p:cNvSpPr>
            <a:spLocks noGrp="1"/>
          </p:cNvSpPr>
          <p:nvPr>
            <p:ph type="title"/>
          </p:nvPr>
        </p:nvSpPr>
        <p:spPr>
          <a:xfrm>
            <a:off x="76200" y="228600"/>
            <a:ext cx="6089904" cy="683912"/>
          </a:xfrm>
        </p:spPr>
        <p:txBody>
          <a:bodyPr/>
          <a:lstStyle/>
          <a:p>
            <a:r>
              <a:rPr lang="en-US"/>
              <a:t>What is an “operation”</a:t>
            </a:r>
            <a:endParaRPr/>
          </a:p>
        </p:txBody>
      </p:sp>
      <p:sp>
        <p:nvSpPr>
          <p:cNvPr id="3" name="Content Placeholder 2">
            <a:extLst>
              <a:ext uri="{FF2B5EF4-FFF2-40B4-BE49-F238E27FC236}">
                <a16:creationId xmlns:a16="http://schemas.microsoft.com/office/drawing/2014/main" id="{894CA9B9-5041-B768-30B7-E6A58D2B0965}"/>
              </a:ext>
            </a:extLst>
          </p:cNvPr>
          <p:cNvSpPr>
            <a:spLocks noGrp="1"/>
          </p:cNvSpPr>
          <p:nvPr>
            <p:ph idx="1"/>
          </p:nvPr>
        </p:nvSpPr>
        <p:spPr>
          <a:xfrm>
            <a:off x="533400" y="1066800"/>
            <a:ext cx="7696200" cy="4665328"/>
          </a:xfrm>
        </p:spPr>
        <p:txBody>
          <a:bodyPr>
            <a:normAutofit/>
          </a:bodyPr>
          <a:lstStyle/>
          <a:p>
            <a:pPr marL="0" indent="0">
              <a:buNone/>
            </a:pPr>
            <a:r>
              <a:rPr lang="en-US"/>
              <a:t>A computer “operation” can have a number of different meanings depending on context. For our purposes (e.g. brute-force attacks in cryptography), we will think of an operation as checking one value in the search space to see if it matches the key we are looking for. </a:t>
            </a:r>
          </a:p>
          <a:p>
            <a:pPr marL="0" indent="0">
              <a:buNone/>
            </a:pPr>
            <a:endParaRPr lang="en-US"/>
          </a:p>
          <a:p>
            <a:pPr marL="0" indent="0">
              <a:buNone/>
            </a:pPr>
            <a:r>
              <a:rPr lang="en-US"/>
              <a:t>As a less abstract example, imagine that we are looking for the PIN to a safe. If a PIN is 4 digits (0000 through 9999), there are 10,000 possible PINs to open the safe. </a:t>
            </a:r>
          </a:p>
          <a:p>
            <a:pPr lvl="1"/>
            <a:r>
              <a:rPr lang="en-US"/>
              <a:t>An operation would involve generating a candidate PIN, and testing it on the safe. </a:t>
            </a:r>
          </a:p>
          <a:p>
            <a:pPr lvl="1"/>
            <a:r>
              <a:rPr lang="en-US"/>
              <a:t>If a human could attempt 1 PIN every 5 seconds, it would take them a maximum of 50,000 seconds (about 833 minutes or 13.9 hours) to attempt all PINs. So we know they would figure out the PIN in at most 50,000 seconds.</a:t>
            </a:r>
          </a:p>
        </p:txBody>
      </p:sp>
    </p:spTree>
    <p:extLst>
      <p:ext uri="{BB962C8B-B14F-4D97-AF65-F5344CB8AC3E}">
        <p14:creationId xmlns:p14="http://schemas.microsoft.com/office/powerpoint/2010/main" val="449212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What One 'Key Test' Represents</a:t>
            </a:r>
          </a:p>
        </p:txBody>
      </p:sp>
      <p:sp>
        <p:nvSpPr>
          <p:cNvPr id="3" name="Content Placeholder 2"/>
          <p:cNvSpPr>
            <a:spLocks noGrp="1"/>
          </p:cNvSpPr>
          <p:nvPr>
            <p:ph idx="1"/>
          </p:nvPr>
        </p:nvSpPr>
        <p:spPr/>
        <p:txBody>
          <a:bodyPr/>
          <a:lstStyle/>
          <a:p>
            <a:pPr marL="0" indent="0">
              <a:buNone/>
            </a:pPr>
            <a:r>
              <a:rPr lang="en-US" b="1"/>
              <a:t>When trying to brute-force attack a cipher, </a:t>
            </a:r>
            <a:r>
              <a:rPr lang="en-US"/>
              <a:t>an operation would involve generating a candidate key, and then testing it against the ciphertext to see if it gives a plausible plaintext. (We could ask the computer to check the first 50 characters to see if they look like English language text as opposed to gibberish). </a:t>
            </a:r>
          </a:p>
          <a:p>
            <a:pPr marL="0" indent="0">
              <a:buNone/>
            </a:pPr>
            <a:endParaRPr lang="en-US"/>
          </a:p>
          <a:p>
            <a:pPr marL="0" indent="0">
              <a:buNone/>
            </a:pPr>
            <a:r>
              <a:rPr lang="en-US"/>
              <a:t>So a</a:t>
            </a:r>
            <a:r>
              <a:t> brute-force key test typically includes:</a:t>
            </a:r>
          </a:p>
          <a:p>
            <a:pPr lvl="1"/>
            <a:r>
              <a:t>Generating a candidate key.</a:t>
            </a:r>
          </a:p>
          <a:p>
            <a:pPr lvl="1"/>
            <a:r>
              <a:rPr lang="en-US"/>
              <a:t>Testing that key on</a:t>
            </a:r>
            <a:r>
              <a:t> the cipher</a:t>
            </a:r>
            <a:r>
              <a:rPr lang="en-US"/>
              <a:t>text (to see if </a:t>
            </a:r>
            <a:r>
              <a:t>the output is plausible</a:t>
            </a:r>
            <a:r>
              <a:rPr lang="en-US"/>
              <a:t>)</a:t>
            </a:r>
            <a:r>
              <a:t>.</a:t>
            </a:r>
            <a:endParaRPr lang="en-US"/>
          </a:p>
          <a:p>
            <a:pPr marL="114300" indent="0">
              <a:buNone/>
            </a:pPr>
            <a:endParaRPr lang="en-US"/>
          </a:p>
          <a:p>
            <a:pPr marL="114300" indent="0">
              <a:buNone/>
            </a:pPr>
            <a:r>
              <a:rPr lang="en-US"/>
              <a:t>Note: For simplicity’s sake, we will treat all of this as a single operation when estimating computing times. </a:t>
            </a:r>
          </a:p>
          <a:p>
            <a:pPr marL="114300" indent="0">
              <a:buNone/>
            </a:pPr>
            <a:endParaRPr lang="en-US"/>
          </a:p>
          <a:p>
            <a:pPr marL="114300" indent="0">
              <a:buNone/>
            </a:pPr>
            <a:r>
              <a:rPr lang="en-US" sz="1600" b="1"/>
              <a:t>Note: </a:t>
            </a:r>
            <a:r>
              <a:rPr lang="en-US" sz="1600"/>
              <a:t>Key searches </a:t>
            </a:r>
            <a:r>
              <a:rPr sz="1600"/>
              <a:t>are </a:t>
            </a:r>
            <a:r>
              <a:rPr lang="en-US" sz="1600"/>
              <a:t>often </a:t>
            </a:r>
            <a:r>
              <a:rPr sz="1600"/>
              <a:t>highly parallelizable and GPU-friendly.</a:t>
            </a:r>
            <a:r>
              <a:rPr lang="en-US" sz="1600"/>
              <a:t> (More on this later)</a:t>
            </a:r>
            <a:endParaRPr sz="1600"/>
          </a:p>
        </p:txBody>
      </p:sp>
    </p:spTree>
    <p:extLst>
      <p:ext uri="{BB962C8B-B14F-4D97-AF65-F5344CB8AC3E}">
        <p14:creationId xmlns:p14="http://schemas.microsoft.com/office/powerpoint/2010/main" val="1903296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75F78-C86E-51FF-3553-C593C4AD9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E4486-C97C-AD83-EE74-07254B916708}"/>
              </a:ext>
            </a:extLst>
          </p:cNvPr>
          <p:cNvSpPr>
            <a:spLocks noGrp="1"/>
          </p:cNvSpPr>
          <p:nvPr>
            <p:ph type="title"/>
          </p:nvPr>
        </p:nvSpPr>
        <p:spPr>
          <a:xfrm>
            <a:off x="381000" y="152400"/>
            <a:ext cx="4495800" cy="683912"/>
          </a:xfrm>
        </p:spPr>
        <p:txBody>
          <a:bodyPr>
            <a:normAutofit/>
          </a:bodyPr>
          <a:lstStyle/>
          <a:p>
            <a:r>
              <a:rPr lang="en-US"/>
              <a:t>Working with “bits”</a:t>
            </a:r>
            <a:endParaRPr/>
          </a:p>
        </p:txBody>
      </p:sp>
      <p:sp>
        <p:nvSpPr>
          <p:cNvPr id="3" name="Content Placeholder 2">
            <a:extLst>
              <a:ext uri="{FF2B5EF4-FFF2-40B4-BE49-F238E27FC236}">
                <a16:creationId xmlns:a16="http://schemas.microsoft.com/office/drawing/2014/main" id="{E3BEC181-C8DE-A0C9-8BCF-09E930EDC6F6}"/>
              </a:ext>
            </a:extLst>
          </p:cNvPr>
          <p:cNvSpPr>
            <a:spLocks noGrp="1"/>
          </p:cNvSpPr>
          <p:nvPr>
            <p:ph idx="1"/>
          </p:nvPr>
        </p:nvSpPr>
        <p:spPr>
          <a:xfrm>
            <a:off x="228600" y="721349"/>
            <a:ext cx="8445546" cy="5984251"/>
          </a:xfrm>
        </p:spPr>
        <p:txBody>
          <a:bodyPr>
            <a:normAutofit fontScale="70000" lnSpcReduction="20000"/>
          </a:bodyPr>
          <a:lstStyle/>
          <a:p>
            <a:pPr marL="0" indent="0">
              <a:buNone/>
            </a:pPr>
            <a:r>
              <a:rPr lang="en-US"/>
              <a:t>As we all know, under the hood, computers work with “bits”, i.e. values that are either a 1 or a 0. </a:t>
            </a:r>
          </a:p>
          <a:p>
            <a:pPr marL="0" indent="0">
              <a:buNone/>
            </a:pPr>
            <a:r>
              <a:rPr lang="en-US"/>
              <a:t>For example, if a password was 1 bit long, the password would be either a 0 or a 1.  ie. a keyspace of size 2.</a:t>
            </a:r>
          </a:p>
          <a:p>
            <a:pPr marL="0" indent="0">
              <a:buNone/>
            </a:pPr>
            <a:r>
              <a:rPr lang="en-US"/>
              <a:t>If a password was 3 bits long, the complete list of possible values for the password (in binary form) are:  000, 001, 010, 011, 100, 101, 110, 111 </a:t>
            </a:r>
            <a:r>
              <a:rPr lang="en-US">
                <a:sym typeface="Wingdings" panose="05000000000000000000" pitchFamily="2" charset="2"/>
              </a:rPr>
              <a:t> Notice that there are </a:t>
            </a:r>
            <a:r>
              <a:rPr lang="en-US" u="sng">
                <a:sym typeface="Wingdings" panose="05000000000000000000" pitchFamily="2" charset="2"/>
              </a:rPr>
              <a:t>8</a:t>
            </a:r>
            <a:r>
              <a:rPr lang="en-US">
                <a:sym typeface="Wingdings" panose="05000000000000000000" pitchFamily="2" charset="2"/>
              </a:rPr>
              <a:t> possible passwords if the password is 3 bits long. </a:t>
            </a:r>
          </a:p>
          <a:p>
            <a:pPr marL="0" indent="0">
              <a:buNone/>
            </a:pPr>
            <a:endParaRPr lang="en-US"/>
          </a:p>
          <a:p>
            <a:pPr marL="0" indent="0" algn="ctr">
              <a:buNone/>
            </a:pPr>
            <a:r>
              <a:rPr lang="en-US" b="1"/>
              <a:t>In other words, if the number of bits is represented by ‘n’, the the keyspace size is</a:t>
            </a:r>
            <a:r>
              <a:rPr lang="en-US"/>
              <a:t>:  </a:t>
            </a:r>
            <a:r>
              <a:rPr lang="en-US" sz="1800" b="1"/>
              <a:t>2</a:t>
            </a:r>
            <a:r>
              <a:rPr lang="en-US" sz="1800" b="1" baseline="30000"/>
              <a:t>n</a:t>
            </a:r>
            <a:endParaRPr lang="en-US" b="1" baseline="30000"/>
          </a:p>
          <a:p>
            <a:pPr marL="0" indent="0">
              <a:buNone/>
            </a:pPr>
            <a:endParaRPr lang="en-US" b="1"/>
          </a:p>
          <a:p>
            <a:pPr marL="0" indent="0">
              <a:buNone/>
            </a:pPr>
            <a:r>
              <a:rPr lang="en-US" b="1"/>
              <a:t>Example</a:t>
            </a:r>
            <a:r>
              <a:rPr lang="en-US"/>
              <a:t>: If a key is 8 bits long, how many possible values (permutations) are there? Put another way, how large is the keyspace?</a:t>
            </a:r>
          </a:p>
          <a:p>
            <a:pPr marL="0" indent="0">
              <a:buNone/>
            </a:pPr>
            <a:r>
              <a:rPr lang="en-US" b="1"/>
              <a:t>Answer</a:t>
            </a:r>
            <a:r>
              <a:rPr lang="en-US"/>
              <a:t>:  2</a:t>
            </a:r>
            <a:r>
              <a:rPr lang="en-US" baseline="30000"/>
              <a:t>8</a:t>
            </a:r>
            <a:r>
              <a:rPr lang="en-US"/>
              <a:t> = 256</a:t>
            </a:r>
          </a:p>
          <a:p>
            <a:pPr marL="0" indent="0">
              <a:buNone/>
            </a:pPr>
            <a:endParaRPr lang="en-US"/>
          </a:p>
          <a:p>
            <a:pPr marL="0" indent="0">
              <a:buNone/>
            </a:pPr>
            <a:r>
              <a:rPr lang="en-US" b="1"/>
              <a:t>Example</a:t>
            </a:r>
            <a:r>
              <a:rPr lang="en-US"/>
              <a:t>: If a key is 16 bits long, how many possible values are there? (i.e. How large is the keyspace?)</a:t>
            </a:r>
          </a:p>
          <a:p>
            <a:pPr marL="0" indent="0">
              <a:buNone/>
            </a:pPr>
            <a:r>
              <a:rPr lang="en-US" b="1"/>
              <a:t>Answer</a:t>
            </a:r>
            <a:r>
              <a:rPr lang="en-US"/>
              <a:t>:  2</a:t>
            </a:r>
            <a:r>
              <a:rPr lang="en-US" baseline="30000"/>
              <a:t>16</a:t>
            </a:r>
            <a:r>
              <a:rPr lang="en-US"/>
              <a:t> = 65536</a:t>
            </a:r>
          </a:p>
          <a:p>
            <a:pPr marL="0" indent="0">
              <a:buNone/>
            </a:pPr>
            <a:endParaRPr lang="en-US"/>
          </a:p>
          <a:p>
            <a:pPr marL="0" indent="0">
              <a:buNone/>
            </a:pPr>
            <a:r>
              <a:rPr lang="en-US" b="1"/>
              <a:t>Example</a:t>
            </a:r>
            <a:r>
              <a:rPr lang="en-US"/>
              <a:t>: If a key is 32 bits long, how large is the keyspace?</a:t>
            </a:r>
          </a:p>
          <a:p>
            <a:pPr marL="0" indent="0">
              <a:buNone/>
            </a:pPr>
            <a:r>
              <a:rPr lang="en-US" b="1"/>
              <a:t>Answer</a:t>
            </a:r>
            <a:r>
              <a:rPr lang="en-US"/>
              <a:t>:  2</a:t>
            </a:r>
            <a:r>
              <a:rPr lang="en-US" baseline="30000"/>
              <a:t>32</a:t>
            </a:r>
            <a:r>
              <a:rPr lang="en-US"/>
              <a:t> = 4,294,967,296</a:t>
            </a:r>
          </a:p>
          <a:p>
            <a:pPr marL="0" indent="0">
              <a:buNone/>
            </a:pPr>
            <a:endParaRPr lang="en-US"/>
          </a:p>
          <a:p>
            <a:pPr marL="0" indent="0">
              <a:buNone/>
            </a:pPr>
            <a:r>
              <a:rPr lang="en-US" b="1"/>
              <a:t>Example</a:t>
            </a:r>
            <a:r>
              <a:rPr lang="en-US"/>
              <a:t>: The famous DES standard used a 56-bit password. How large is the keyspace?</a:t>
            </a:r>
          </a:p>
          <a:p>
            <a:pPr marL="0" indent="0">
              <a:buNone/>
            </a:pPr>
            <a:r>
              <a:rPr lang="en-US" b="1"/>
              <a:t>Answer</a:t>
            </a:r>
            <a:r>
              <a:rPr lang="en-US"/>
              <a:t>:  2</a:t>
            </a:r>
            <a:r>
              <a:rPr lang="en-US" baseline="30000"/>
              <a:t>56</a:t>
            </a:r>
            <a:r>
              <a:rPr lang="en-US"/>
              <a:t> = 7.21*10</a:t>
            </a:r>
            <a:r>
              <a:rPr lang="en-US" baseline="30000"/>
              <a:t>16</a:t>
            </a:r>
          </a:p>
          <a:p>
            <a:pPr marL="0" indent="0">
              <a:buNone/>
            </a:pPr>
            <a:endParaRPr lang="en-US" sz="1800" i="1"/>
          </a:p>
          <a:p>
            <a:pPr marL="0" indent="0">
              <a:buNone/>
            </a:pPr>
            <a:r>
              <a:rPr lang="en-US" sz="1800" i="1"/>
              <a:t>No exercises for this as it is quite straight-forward. But do make sure you can do these on your calculator as you may be asked to do them on exams. </a:t>
            </a:r>
          </a:p>
        </p:txBody>
      </p:sp>
      <p:sp>
        <p:nvSpPr>
          <p:cNvPr id="4" name="TextBox 3">
            <a:extLst>
              <a:ext uri="{FF2B5EF4-FFF2-40B4-BE49-F238E27FC236}">
                <a16:creationId xmlns:a16="http://schemas.microsoft.com/office/drawing/2014/main" id="{C883312B-4FA8-DE67-6661-3283EF2C7F33}"/>
              </a:ext>
            </a:extLst>
          </p:cNvPr>
          <p:cNvSpPr txBox="1"/>
          <p:nvPr/>
        </p:nvSpPr>
        <p:spPr>
          <a:xfrm>
            <a:off x="8991600" y="73650"/>
            <a:ext cx="3124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Assuming 10⁹ ops/second:</a:t>
            </a:r>
          </a:p>
          <a:p>
            <a:pPr marL="285750" indent="-285750">
              <a:buFont typeface="Arial" panose="020B0604020202020204" pitchFamily="34" charset="0"/>
              <a:buChar char="•"/>
            </a:pPr>
            <a:r>
              <a:rPr lang="en-US" sz="1200"/>
              <a:t>10¹² operations → about 16.7 minutes</a:t>
            </a:r>
          </a:p>
          <a:p>
            <a:pPr marL="285750" indent="-285750">
              <a:buFont typeface="Arial" panose="020B0604020202020204" pitchFamily="34" charset="0"/>
              <a:buChar char="•"/>
            </a:pPr>
            <a:r>
              <a:rPr lang="en-US" sz="1200"/>
              <a:t>10¹⁵ operations → about 11.6 days</a:t>
            </a:r>
          </a:p>
          <a:p>
            <a:pPr marL="285750" indent="-285750">
              <a:buFont typeface="Arial" panose="020B0604020202020204" pitchFamily="34" charset="0"/>
              <a:buChar char="•"/>
            </a:pPr>
            <a:r>
              <a:rPr lang="en-US" sz="1200"/>
              <a:t>10¹⁸ operations → about 31.7 years</a:t>
            </a:r>
          </a:p>
        </p:txBody>
      </p:sp>
    </p:spTree>
    <p:extLst>
      <p:ext uri="{BB962C8B-B14F-4D97-AF65-F5344CB8AC3E}">
        <p14:creationId xmlns:p14="http://schemas.microsoft.com/office/powerpoint/2010/main" val="25704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6483-62F8-96EA-B81D-3357785EA17D}"/>
              </a:ext>
            </a:extLst>
          </p:cNvPr>
          <p:cNvSpPr>
            <a:spLocks noGrp="1"/>
          </p:cNvSpPr>
          <p:nvPr>
            <p:ph type="title"/>
          </p:nvPr>
        </p:nvSpPr>
        <p:spPr/>
        <p:txBody>
          <a:bodyPr anchor="ctr">
            <a:normAutofit/>
          </a:bodyPr>
          <a:lstStyle/>
          <a:p>
            <a:r>
              <a:rPr lang="en-US" dirty="0"/>
              <a:t>Introduction to Cryptology</a:t>
            </a:r>
          </a:p>
        </p:txBody>
      </p:sp>
    </p:spTree>
    <p:extLst>
      <p:ext uri="{BB962C8B-B14F-4D97-AF65-F5344CB8AC3E}">
        <p14:creationId xmlns:p14="http://schemas.microsoft.com/office/powerpoint/2010/main" val="1832188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95F8-6DDA-5F94-A779-07C575B92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099E6-0597-27C7-1138-111AC1C14D45}"/>
              </a:ext>
            </a:extLst>
          </p:cNvPr>
          <p:cNvSpPr>
            <a:spLocks noGrp="1"/>
          </p:cNvSpPr>
          <p:nvPr>
            <p:ph type="title"/>
          </p:nvPr>
        </p:nvSpPr>
        <p:spPr>
          <a:xfrm>
            <a:off x="304800" y="381000"/>
            <a:ext cx="10706100" cy="683912"/>
          </a:xfrm>
        </p:spPr>
        <p:txBody>
          <a:bodyPr>
            <a:normAutofit/>
          </a:bodyPr>
          <a:lstStyle/>
          <a:p>
            <a:r>
              <a:rPr lang="en-US"/>
              <a:t>Timing calculations for a Brute-Force cyberattack</a:t>
            </a:r>
          </a:p>
        </p:txBody>
      </p:sp>
      <p:sp>
        <p:nvSpPr>
          <p:cNvPr id="3" name="Content Placeholder 2">
            <a:extLst>
              <a:ext uri="{FF2B5EF4-FFF2-40B4-BE49-F238E27FC236}">
                <a16:creationId xmlns:a16="http://schemas.microsoft.com/office/drawing/2014/main" id="{16DBA480-E548-370F-323D-BA151C28B2EC}"/>
              </a:ext>
            </a:extLst>
          </p:cNvPr>
          <p:cNvSpPr>
            <a:spLocks noGrp="1"/>
          </p:cNvSpPr>
          <p:nvPr>
            <p:ph idx="1"/>
          </p:nvPr>
        </p:nvSpPr>
        <p:spPr>
          <a:xfrm>
            <a:off x="838200" y="1600200"/>
            <a:ext cx="8001000" cy="4665328"/>
          </a:xfrm>
        </p:spPr>
        <p:txBody>
          <a:bodyPr>
            <a:normAutofit/>
          </a:bodyPr>
          <a:lstStyle/>
          <a:p>
            <a:pPr marL="0" indent="0">
              <a:buNone/>
            </a:pPr>
            <a:r>
              <a:rPr lang="en-US" b="1"/>
              <a:t>Example: </a:t>
            </a:r>
            <a:r>
              <a:rPr lang="en-US"/>
              <a:t>A password encoded with a 56-bit key has 2⁵⁶ ≈ 7.2 × 10¹⁶ possible values.</a:t>
            </a:r>
          </a:p>
          <a:p>
            <a:pPr lvl="1"/>
            <a:r>
              <a:rPr lang="en-US"/>
              <a:t>Assuming our reference speed of 10</a:t>
            </a:r>
            <a:r>
              <a:rPr lang="en-US" baseline="30000"/>
              <a:t>9</a:t>
            </a:r>
            <a:r>
              <a:rPr lang="en-US"/>
              <a:t> keys per second, how long to search the entire keyspace?</a:t>
            </a:r>
          </a:p>
          <a:p>
            <a:pPr marL="114300" indent="0">
              <a:buNone/>
            </a:pPr>
            <a:r>
              <a:rPr lang="en-US" b="1"/>
              <a:t>Answer:</a:t>
            </a:r>
          </a:p>
          <a:p>
            <a:pPr marL="228600" lvl="1" indent="0">
              <a:buNone/>
            </a:pPr>
            <a:r>
              <a:rPr lang="en-US"/>
              <a:t>Recall our formula:</a:t>
            </a:r>
          </a:p>
          <a:p>
            <a:pPr marL="685800" lvl="3" indent="0">
              <a:buNone/>
            </a:pPr>
            <a:r>
              <a:rPr lang="en-US" b="1"/>
              <a:t>Time to complete a task = # of Operations /  Speed (# of ops/second)</a:t>
            </a:r>
          </a:p>
          <a:p>
            <a:pPr marL="685800" lvl="3" indent="0">
              <a:buNone/>
            </a:pPr>
            <a:endParaRPr lang="en-US" b="1"/>
          </a:p>
          <a:p>
            <a:pPr marL="228600" lvl="1" indent="0">
              <a:buNone/>
            </a:pPr>
            <a:endParaRPr lang="en-US"/>
          </a:p>
          <a:p>
            <a:pPr marL="228600" lvl="1" indent="0">
              <a:buNone/>
            </a:pPr>
            <a:r>
              <a:rPr lang="en-US"/>
              <a:t>Time 	= 7.2 × 10¹⁶  operations /   10</a:t>
            </a:r>
            <a:r>
              <a:rPr lang="en-US" baseline="30000"/>
              <a:t>9   </a:t>
            </a:r>
            <a:r>
              <a:rPr lang="en-US"/>
              <a:t>operations/second </a:t>
            </a:r>
            <a:r>
              <a:rPr lang="en-US">
                <a:sym typeface="Wingdings" panose="05000000000000000000" pitchFamily="2" charset="2"/>
              </a:rPr>
              <a:t>  7.2 x 10</a:t>
            </a:r>
            <a:r>
              <a:rPr lang="en-US" baseline="30000">
                <a:sym typeface="Wingdings" panose="05000000000000000000" pitchFamily="2" charset="2"/>
              </a:rPr>
              <a:t>7</a:t>
            </a:r>
            <a:r>
              <a:rPr lang="en-US">
                <a:sym typeface="Wingdings" panose="05000000000000000000" pitchFamily="2" charset="2"/>
              </a:rPr>
              <a:t> seconds</a:t>
            </a:r>
            <a:endParaRPr lang="en-US" baseline="30000"/>
          </a:p>
          <a:p>
            <a:pPr marL="228600" lvl="1" indent="0">
              <a:buNone/>
            </a:pPr>
            <a:r>
              <a:rPr lang="en-US"/>
              <a:t>	= 72,000,000 seconds (or about 833 days) to check </a:t>
            </a:r>
            <a:r>
              <a:rPr lang="en-US" u="sng"/>
              <a:t>every single possible value</a:t>
            </a:r>
            <a:r>
              <a:rPr lang="en-US"/>
              <a:t>.</a:t>
            </a:r>
          </a:p>
          <a:p>
            <a:pPr marL="228600" lvl="1" indent="0">
              <a:buNone/>
            </a:pPr>
            <a:endParaRPr lang="en-US"/>
          </a:p>
          <a:p>
            <a:pPr marL="228600" lvl="1" indent="0">
              <a:buNone/>
            </a:pPr>
            <a:r>
              <a:rPr lang="en-US" b="1"/>
              <a:t>Note</a:t>
            </a:r>
            <a:r>
              <a:rPr lang="en-US"/>
              <a:t>: The 833 days represents a maximum (upper bound) time. In practice, we would typically find the correct key before checking the entire keyspace. </a:t>
            </a:r>
            <a:r>
              <a:rPr lang="en-US" u="sng"/>
              <a:t>On average</a:t>
            </a:r>
            <a:r>
              <a:rPr lang="en-US"/>
              <a:t>, the expected time is half of this, or about 1.15 years. We will discuss this distinction shortly.</a:t>
            </a:r>
          </a:p>
        </p:txBody>
      </p:sp>
    </p:spTree>
    <p:extLst>
      <p:ext uri="{BB962C8B-B14F-4D97-AF65-F5344CB8AC3E}">
        <p14:creationId xmlns:p14="http://schemas.microsoft.com/office/powerpoint/2010/main" val="40379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10706100" cy="683912"/>
          </a:xfrm>
        </p:spPr>
        <p:txBody>
          <a:bodyPr/>
          <a:lstStyle/>
          <a:p>
            <a:r>
              <a:t>Larger Operation Counts</a:t>
            </a:r>
          </a:p>
        </p:txBody>
      </p:sp>
      <p:sp>
        <p:nvSpPr>
          <p:cNvPr id="3" name="Content Placeholder 2"/>
          <p:cNvSpPr>
            <a:spLocks noGrp="1"/>
          </p:cNvSpPr>
          <p:nvPr>
            <p:ph idx="1"/>
          </p:nvPr>
        </p:nvSpPr>
        <p:spPr>
          <a:xfrm>
            <a:off x="774654" y="912512"/>
            <a:ext cx="10693446" cy="5716888"/>
          </a:xfrm>
        </p:spPr>
        <p:txBody>
          <a:bodyPr>
            <a:normAutofit/>
          </a:bodyPr>
          <a:lstStyle/>
          <a:p>
            <a:pPr marL="0" indent="0">
              <a:buNone/>
            </a:pPr>
            <a:r>
              <a:rPr lang="en-US"/>
              <a:t>If we assume </a:t>
            </a:r>
            <a:r>
              <a:t>10⁹ operations per second</a:t>
            </a:r>
            <a:r>
              <a:rPr lang="en-US"/>
              <a:t>, which again, is a reasonable assumption on modern computers</a:t>
            </a:r>
            <a:r>
              <a:t>:</a:t>
            </a:r>
          </a:p>
          <a:p>
            <a:pPr lvl="1"/>
            <a:r>
              <a:t>10¹² operations → </a:t>
            </a:r>
            <a:r>
              <a:rPr lang="en-US"/>
              <a:t>or “12 orders of magnitude” </a:t>
            </a:r>
            <a:r>
              <a:rPr lang="en-US">
                <a:sym typeface="Wingdings" panose="05000000000000000000" pitchFamily="2" charset="2"/>
              </a:rPr>
              <a:t>  1,000 (i.e. 10</a:t>
            </a:r>
            <a:r>
              <a:rPr lang="en-US" baseline="30000">
                <a:sym typeface="Wingdings" panose="05000000000000000000" pitchFamily="2" charset="2"/>
              </a:rPr>
              <a:t>3</a:t>
            </a:r>
            <a:r>
              <a:rPr lang="en-US">
                <a:sym typeface="Wingdings" panose="05000000000000000000" pitchFamily="2" charset="2"/>
              </a:rPr>
              <a:t>) seconds, or </a:t>
            </a:r>
            <a:r>
              <a:t>about 16.7 minutes.</a:t>
            </a:r>
          </a:p>
          <a:p>
            <a:pPr lvl="1"/>
            <a:r>
              <a:t>10¹⁵ operations </a:t>
            </a:r>
            <a:r>
              <a:rPr lang="en-US"/>
              <a:t>→ or “15 orders of magnitude” </a:t>
            </a:r>
            <a:r>
              <a:t>→</a:t>
            </a:r>
            <a:r>
              <a:rPr lang="en-US"/>
              <a:t> 1,000,000 </a:t>
            </a:r>
            <a:r>
              <a:rPr lang="en-US">
                <a:sym typeface="Wingdings" panose="05000000000000000000" pitchFamily="2" charset="2"/>
              </a:rPr>
              <a:t>(i.e. 10</a:t>
            </a:r>
            <a:r>
              <a:rPr lang="en-US" baseline="30000">
                <a:sym typeface="Wingdings" panose="05000000000000000000" pitchFamily="2" charset="2"/>
              </a:rPr>
              <a:t>6</a:t>
            </a:r>
            <a:r>
              <a:rPr lang="en-US">
                <a:sym typeface="Wingdings" panose="05000000000000000000" pitchFamily="2" charset="2"/>
              </a:rPr>
              <a:t>) </a:t>
            </a:r>
            <a:r>
              <a:rPr lang="en-US"/>
              <a:t>seconds, or </a:t>
            </a:r>
            <a:r>
              <a:t> about 11.6 days.</a:t>
            </a:r>
          </a:p>
          <a:p>
            <a:pPr lvl="1"/>
            <a:r>
              <a:t>10¹⁸ operations </a:t>
            </a:r>
            <a:r>
              <a:rPr lang="en-US"/>
              <a:t>→ or “18 orders of magnitude” </a:t>
            </a:r>
            <a:r>
              <a:t>→ </a:t>
            </a:r>
            <a:r>
              <a:rPr lang="en-US">
                <a:sym typeface="Wingdings" panose="05000000000000000000" pitchFamily="2" charset="2"/>
              </a:rPr>
              <a:t>10</a:t>
            </a:r>
            <a:r>
              <a:rPr lang="en-US" baseline="30000">
                <a:sym typeface="Wingdings" panose="05000000000000000000" pitchFamily="2" charset="2"/>
              </a:rPr>
              <a:t>9</a:t>
            </a:r>
            <a:r>
              <a:rPr lang="en-US">
                <a:sym typeface="Wingdings" panose="05000000000000000000" pitchFamily="2" charset="2"/>
              </a:rPr>
              <a:t> seconds, or </a:t>
            </a:r>
            <a:r>
              <a:t>about 31.7 years.</a:t>
            </a:r>
          </a:p>
          <a:p>
            <a:pPr lvl="1"/>
            <a:r>
              <a:t>Large operation counts quickly become impractical even on </a:t>
            </a:r>
            <a:r>
              <a:rPr lang="en-US"/>
              <a:t>very </a:t>
            </a:r>
            <a:r>
              <a:t>fast machines.</a:t>
            </a:r>
            <a:endParaRPr lang="en-US"/>
          </a:p>
          <a:p>
            <a:pPr marL="114300" indent="0">
              <a:buNone/>
            </a:pPr>
            <a:r>
              <a:rPr lang="en-US" sz="1200" b="1"/>
              <a:t>Example</a:t>
            </a:r>
            <a:r>
              <a:rPr lang="en-US" sz="1200"/>
              <a:t>: Assuming a standard modern computer (i.e. 10</a:t>
            </a:r>
            <a:r>
              <a:rPr lang="en-US" sz="1200" baseline="30000"/>
              <a:t>9</a:t>
            </a:r>
            <a:r>
              <a:rPr lang="en-US" sz="1200"/>
              <a:t> ops / second), estimate how long (at most) it would take for that computer to search a keyspace of 10</a:t>
            </a:r>
            <a:r>
              <a:rPr lang="en-US" sz="1200" baseline="30000"/>
              <a:t>9</a:t>
            </a:r>
            <a:r>
              <a:rPr lang="en-US" sz="1200"/>
              <a:t> possibilities. Consider each keyspace search as 1 operation. </a:t>
            </a:r>
          </a:p>
          <a:p>
            <a:pPr marL="114300" indent="0">
              <a:buNone/>
            </a:pPr>
            <a:r>
              <a:rPr lang="en-US" sz="1200" b="1"/>
              <a:t>Answer</a:t>
            </a:r>
            <a:r>
              <a:rPr lang="en-US" sz="1200"/>
              <a:t>: Since a computer can do about 10</a:t>
            </a:r>
            <a:r>
              <a:rPr lang="en-US" sz="1200" baseline="30000"/>
              <a:t>9</a:t>
            </a:r>
            <a:r>
              <a:rPr lang="en-US" sz="1200"/>
              <a:t> ops/second, the 10</a:t>
            </a:r>
            <a:r>
              <a:rPr lang="en-US" sz="1200" baseline="30000"/>
              <a:t>9</a:t>
            </a:r>
            <a:r>
              <a:rPr lang="en-US" sz="1200"/>
              <a:t> operations should take about 1 second. </a:t>
            </a:r>
          </a:p>
          <a:p>
            <a:pPr marL="114300" indent="0">
              <a:buNone/>
            </a:pPr>
            <a:r>
              <a:rPr lang="en-US" sz="1200" b="1"/>
              <a:t>Example</a:t>
            </a:r>
            <a:r>
              <a:rPr lang="en-US" sz="1200"/>
              <a:t>: Assuming a standard modern computer, estimate how long it would take (at most) for that computer to search a keyspace of 10</a:t>
            </a:r>
            <a:r>
              <a:rPr lang="en-US" sz="1200" baseline="30000"/>
              <a:t>10</a:t>
            </a:r>
            <a:r>
              <a:rPr lang="en-US" sz="1200"/>
              <a:t> possibilities. </a:t>
            </a:r>
          </a:p>
          <a:p>
            <a:pPr marL="114300" indent="0">
              <a:buNone/>
            </a:pPr>
            <a:r>
              <a:rPr lang="en-US" sz="1200" b="1"/>
              <a:t>Answer</a:t>
            </a:r>
            <a:r>
              <a:rPr lang="en-US" sz="1200"/>
              <a:t>: We know that a computer can do about 10</a:t>
            </a:r>
            <a:r>
              <a:rPr lang="en-US" sz="1200" baseline="30000"/>
              <a:t>9</a:t>
            </a:r>
            <a:r>
              <a:rPr lang="en-US" sz="1200"/>
              <a:t> ops/second.  The key thing to recognize here is that 10</a:t>
            </a:r>
            <a:r>
              <a:rPr lang="en-US" sz="1200" baseline="30000"/>
              <a:t>10</a:t>
            </a:r>
            <a:r>
              <a:rPr lang="en-US" sz="1200"/>
              <a:t> is 10 times as many operations 10</a:t>
            </a:r>
            <a:r>
              <a:rPr lang="en-US" sz="1200" baseline="30000"/>
              <a:t>9</a:t>
            </a:r>
            <a:r>
              <a:rPr lang="en-US" sz="1200"/>
              <a:t>. So this should take about 10 seconds.</a:t>
            </a:r>
          </a:p>
          <a:p>
            <a:pPr marL="114300" indent="0">
              <a:buNone/>
            </a:pPr>
            <a:r>
              <a:rPr lang="en-US" sz="1200" b="1"/>
              <a:t>Example</a:t>
            </a:r>
            <a:r>
              <a:rPr lang="en-US" sz="1200"/>
              <a:t>: Assuming a standard modern computer, estimate how long it would take (at most) for that computer to search a keyspace of 30,200,000,000,000</a:t>
            </a:r>
          </a:p>
          <a:p>
            <a:pPr marL="114300" indent="0">
              <a:buNone/>
            </a:pPr>
            <a:r>
              <a:rPr lang="en-US" sz="1200" b="1"/>
              <a:t>Answer</a:t>
            </a:r>
            <a:r>
              <a:rPr lang="en-US" sz="1200"/>
              <a:t>: Convert to orders of magnitude: 3.02x10</a:t>
            </a:r>
            <a:r>
              <a:rPr lang="en-US" sz="1200" baseline="30000"/>
              <a:t>13</a:t>
            </a:r>
            <a:r>
              <a:rPr lang="en-US" sz="1200"/>
              <a:t>.  </a:t>
            </a:r>
            <a:r>
              <a:rPr lang="en-US" sz="1200">
                <a:sym typeface="Wingdings" panose="05000000000000000000" pitchFamily="2" charset="2"/>
              </a:rPr>
              <a:t> 3</a:t>
            </a:r>
            <a:r>
              <a:rPr lang="en-US" sz="1200"/>
              <a:t>.02x10</a:t>
            </a:r>
            <a:r>
              <a:rPr lang="en-US" sz="1200" baseline="30000"/>
              <a:t>13 </a:t>
            </a:r>
            <a:r>
              <a:rPr lang="en-US" sz="1200">
                <a:sym typeface="Wingdings" panose="05000000000000000000" pitchFamily="2" charset="2"/>
              </a:rPr>
              <a:t>/ 10</a:t>
            </a:r>
            <a:r>
              <a:rPr lang="en-US" sz="1200" baseline="30000">
                <a:sym typeface="Wingdings" panose="05000000000000000000" pitchFamily="2" charset="2"/>
              </a:rPr>
              <a:t>9</a:t>
            </a:r>
            <a:r>
              <a:rPr lang="en-US" sz="1200">
                <a:sym typeface="Wingdings" panose="05000000000000000000" pitchFamily="2" charset="2"/>
              </a:rPr>
              <a:t> = 3.02x10</a:t>
            </a:r>
            <a:r>
              <a:rPr lang="en-US" sz="1200" baseline="30000">
                <a:sym typeface="Wingdings" panose="05000000000000000000" pitchFamily="2" charset="2"/>
              </a:rPr>
              <a:t>4</a:t>
            </a:r>
            <a:r>
              <a:rPr lang="en-US" sz="1200">
                <a:sym typeface="Wingdings" panose="05000000000000000000" pitchFamily="2" charset="2"/>
              </a:rPr>
              <a:t> or 30,200  30200 seconds is probably best converted in to hours: 30200/3600 = 8.4 hours at most. </a:t>
            </a: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663E-6953-22EA-BE37-C68B26EF4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55A8E-6C49-3E8D-63F6-BCE70BAB5456}"/>
              </a:ext>
            </a:extLst>
          </p:cNvPr>
          <p:cNvSpPr>
            <a:spLocks noGrp="1"/>
          </p:cNvSpPr>
          <p:nvPr>
            <p:ph type="title"/>
          </p:nvPr>
        </p:nvSpPr>
        <p:spPr>
          <a:xfrm>
            <a:off x="762000" y="228600"/>
            <a:ext cx="10706100" cy="683912"/>
          </a:xfrm>
        </p:spPr>
        <p:txBody>
          <a:bodyPr/>
          <a:lstStyle/>
          <a:p>
            <a:r>
              <a:rPr lang="en-US"/>
              <a:t>Exercises</a:t>
            </a:r>
            <a:endParaRPr/>
          </a:p>
        </p:txBody>
      </p:sp>
      <p:sp>
        <p:nvSpPr>
          <p:cNvPr id="3" name="Content Placeholder 2">
            <a:extLst>
              <a:ext uri="{FF2B5EF4-FFF2-40B4-BE49-F238E27FC236}">
                <a16:creationId xmlns:a16="http://schemas.microsoft.com/office/drawing/2014/main" id="{6975651A-B925-3AC4-0B29-9FF9FC24D876}"/>
              </a:ext>
            </a:extLst>
          </p:cNvPr>
          <p:cNvSpPr>
            <a:spLocks noGrp="1"/>
          </p:cNvSpPr>
          <p:nvPr>
            <p:ph idx="1"/>
          </p:nvPr>
        </p:nvSpPr>
        <p:spPr>
          <a:xfrm>
            <a:off x="457200" y="780611"/>
            <a:ext cx="9448800" cy="5716888"/>
          </a:xfrm>
        </p:spPr>
        <p:txBody>
          <a:bodyPr>
            <a:normAutofit/>
          </a:bodyPr>
          <a:lstStyle/>
          <a:p>
            <a:pPr marL="0" indent="0">
              <a:buNone/>
            </a:pPr>
            <a:r>
              <a:rPr lang="en-US"/>
              <a:t>As was done previously:</a:t>
            </a:r>
          </a:p>
          <a:p>
            <a:pPr marL="342900" indent="-342900">
              <a:buAutoNum type="arabicPeriod"/>
            </a:pPr>
            <a:r>
              <a:rPr lang="en-US"/>
              <a:t>Assume a standard modern computer can perform </a:t>
            </a:r>
            <a:r>
              <a:rPr lang="en-US" b="1"/>
              <a:t>10⁹ operations per second</a:t>
            </a:r>
            <a:r>
              <a:rPr lang="en-US"/>
              <a:t>.</a:t>
            </a:r>
          </a:p>
          <a:p>
            <a:pPr marL="342900" indent="-342900">
              <a:buAutoNum type="arabicPeriod"/>
            </a:pPr>
            <a:r>
              <a:rPr lang="en-US"/>
              <a:t>Consider each keyspace check as </a:t>
            </a:r>
            <a:r>
              <a:rPr lang="en-US" b="1"/>
              <a:t>1 operation</a:t>
            </a:r>
            <a:r>
              <a:rPr lang="en-US"/>
              <a:t>.</a:t>
            </a:r>
          </a:p>
          <a:p>
            <a:pPr marL="0" indent="0">
              <a:buNone/>
            </a:pPr>
            <a:r>
              <a:rPr lang="en-US"/>
              <a:t>When appropriate, provide your answers as hours, days, or years.</a:t>
            </a:r>
          </a:p>
          <a:p>
            <a:pPr marL="114300" indent="0">
              <a:buNone/>
            </a:pPr>
            <a:r>
              <a:rPr lang="en-US" b="1"/>
              <a:t>Exercise: </a:t>
            </a:r>
            <a:r>
              <a:rPr lang="en-US"/>
              <a:t>Estimate how long (at most) it would take to search a keyspace of </a:t>
            </a:r>
            <a:r>
              <a:rPr lang="en-US" b="1"/>
              <a:t>10¹¹</a:t>
            </a:r>
            <a:r>
              <a:rPr lang="en-US"/>
              <a:t> possibilities.</a:t>
            </a:r>
          </a:p>
          <a:p>
            <a:pPr marL="114300" indent="0">
              <a:buNone/>
            </a:pPr>
            <a:r>
              <a:rPr lang="en-US" b="1"/>
              <a:t>Answer</a:t>
            </a:r>
            <a:r>
              <a:rPr lang="en-US"/>
              <a:t>: Since a computer can do about 10</a:t>
            </a:r>
            <a:r>
              <a:rPr lang="en-US" baseline="30000"/>
              <a:t>9</a:t>
            </a:r>
            <a:r>
              <a:rPr lang="en-US"/>
              <a:t> ops/second:  10</a:t>
            </a:r>
            <a:r>
              <a:rPr lang="en-US" baseline="30000"/>
              <a:t>11</a:t>
            </a:r>
            <a:r>
              <a:rPr lang="en-US"/>
              <a:t>/10</a:t>
            </a:r>
            <a:r>
              <a:rPr lang="en-US" baseline="30000"/>
              <a:t>9</a:t>
            </a:r>
            <a:r>
              <a:rPr lang="en-US"/>
              <a:t> = 10</a:t>
            </a:r>
            <a:r>
              <a:rPr lang="en-US" baseline="30000"/>
              <a:t>2</a:t>
            </a:r>
            <a:r>
              <a:rPr lang="en-US"/>
              <a:t> or 100 seconds. </a:t>
            </a:r>
          </a:p>
          <a:p>
            <a:pPr marL="114300" indent="0">
              <a:buNone/>
            </a:pPr>
            <a:r>
              <a:rPr lang="en-US" b="1"/>
              <a:t>Exercise: </a:t>
            </a:r>
            <a:r>
              <a:rPr lang="en-US"/>
              <a:t>Estimate how long (at most) it would take to search a keyspace of </a:t>
            </a:r>
            <a:r>
              <a:rPr lang="en-US" b="1"/>
              <a:t>10¹</a:t>
            </a:r>
            <a:r>
              <a:rPr lang="en-US" b="1" baseline="30000"/>
              <a:t>2</a:t>
            </a:r>
            <a:r>
              <a:rPr lang="en-US"/>
              <a:t> possibilities.  </a:t>
            </a:r>
            <a:r>
              <a:rPr lang="en-US" b="1"/>
              <a:t>NOTE: </a:t>
            </a:r>
            <a:r>
              <a:rPr lang="en-US"/>
              <a:t>Do NOT do this by our regular division formula. Instead, reference the previous question abut searching a keyspace of size 10</a:t>
            </a:r>
            <a:r>
              <a:rPr lang="en-US" baseline="30000"/>
              <a:t>11</a:t>
            </a:r>
            <a:r>
              <a:rPr lang="en-US"/>
              <a:t> and recall that the answer was 100 seconds. If so, how long do you think it will take to search 10</a:t>
            </a:r>
            <a:r>
              <a:rPr lang="en-US" baseline="30000"/>
              <a:t>12</a:t>
            </a:r>
            <a:r>
              <a:rPr lang="en-US"/>
              <a:t> keys?</a:t>
            </a:r>
          </a:p>
          <a:p>
            <a:pPr marL="114300" indent="0">
              <a:buNone/>
            </a:pPr>
            <a:r>
              <a:rPr lang="en-US" b="1"/>
              <a:t>Answer</a:t>
            </a:r>
            <a:r>
              <a:rPr lang="en-US"/>
              <a:t>: 10 times 100 seconds, i.e. 1,000 seconds. </a:t>
            </a:r>
          </a:p>
          <a:p>
            <a:pPr marL="0" indent="0">
              <a:buNone/>
            </a:pPr>
            <a:r>
              <a:rPr lang="en-US" b="1"/>
              <a:t>Exercise: </a:t>
            </a:r>
            <a:r>
              <a:rPr lang="en-US"/>
              <a:t>Estimate how long (at most) it would take to search a keyspace of 6,500,000,000,000 possibilities. Answer in minutes. </a:t>
            </a:r>
          </a:p>
          <a:p>
            <a:pPr marL="0" indent="0">
              <a:buNone/>
            </a:pPr>
            <a:r>
              <a:rPr lang="en-US" b="1"/>
              <a:t>Answer</a:t>
            </a:r>
            <a:r>
              <a:rPr lang="en-US"/>
              <a:t>: 6.5x10</a:t>
            </a:r>
            <a:r>
              <a:rPr lang="en-US" baseline="30000"/>
              <a:t>12</a:t>
            </a:r>
            <a:r>
              <a:rPr lang="en-US"/>
              <a:t> / 10</a:t>
            </a:r>
            <a:r>
              <a:rPr lang="en-US" baseline="30000"/>
              <a:t>9</a:t>
            </a:r>
            <a:r>
              <a:rPr lang="en-US"/>
              <a:t> = 6.5x10</a:t>
            </a:r>
            <a:r>
              <a:rPr lang="en-US" baseline="30000"/>
              <a:t>3</a:t>
            </a:r>
            <a:r>
              <a:rPr lang="en-US"/>
              <a:t> seconds, i.e. 6,500 seconds, or about 108 minutes. </a:t>
            </a:r>
          </a:p>
          <a:p>
            <a:pPr marL="0" indent="0">
              <a:buNone/>
            </a:pPr>
            <a:r>
              <a:rPr lang="en-US" b="1"/>
              <a:t>Exercise: </a:t>
            </a:r>
            <a:r>
              <a:rPr lang="en-US"/>
              <a:t>Estimate how long (at most) it would take to search a keyspace of </a:t>
            </a:r>
            <a:r>
              <a:rPr lang="en-US" b="1"/>
              <a:t>10¹⁷</a:t>
            </a:r>
            <a:r>
              <a:rPr lang="en-US"/>
              <a:t> possibilities. Answer in years.</a:t>
            </a:r>
          </a:p>
          <a:p>
            <a:pPr marL="0" indent="0">
              <a:buNone/>
            </a:pPr>
            <a:r>
              <a:rPr lang="en-US" b="1"/>
              <a:t>Answer</a:t>
            </a:r>
            <a:r>
              <a:rPr lang="en-US"/>
              <a:t>: 10</a:t>
            </a:r>
            <a:r>
              <a:rPr lang="en-US" baseline="30000"/>
              <a:t>17</a:t>
            </a:r>
            <a:r>
              <a:rPr lang="en-US"/>
              <a:t> / 10</a:t>
            </a:r>
            <a:r>
              <a:rPr lang="en-US" baseline="30000"/>
              <a:t>9</a:t>
            </a:r>
            <a:r>
              <a:rPr lang="en-US"/>
              <a:t> = 10</a:t>
            </a:r>
            <a:r>
              <a:rPr lang="en-US" baseline="30000"/>
              <a:t>8</a:t>
            </a:r>
            <a:r>
              <a:rPr lang="en-US"/>
              <a:t> = 100,000,000 seconds = which turns out to be about 3.17 years.</a:t>
            </a:r>
          </a:p>
        </p:txBody>
      </p:sp>
      <p:sp>
        <p:nvSpPr>
          <p:cNvPr id="4" name="TextBox 3">
            <a:extLst>
              <a:ext uri="{FF2B5EF4-FFF2-40B4-BE49-F238E27FC236}">
                <a16:creationId xmlns:a16="http://schemas.microsoft.com/office/drawing/2014/main" id="{46FF3C29-EF9C-D0C8-FF8E-1E7233392961}"/>
              </a:ext>
            </a:extLst>
          </p:cNvPr>
          <p:cNvSpPr txBox="1"/>
          <p:nvPr/>
        </p:nvSpPr>
        <p:spPr>
          <a:xfrm>
            <a:off x="8534400" y="198664"/>
            <a:ext cx="340450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Seconds Conversoins:</a:t>
            </a:r>
          </a:p>
          <a:p>
            <a:pPr marL="285750" indent="-285750">
              <a:buFont typeface="Arial" panose="020B0604020202020204" pitchFamily="34" charset="0"/>
              <a:buChar char="•"/>
            </a:pPr>
            <a:r>
              <a:rPr lang="en-US" sz="1200"/>
              <a:t>1 minute = 60 seconds</a:t>
            </a:r>
          </a:p>
          <a:p>
            <a:pPr marL="285750" indent="-285750">
              <a:buFont typeface="Arial" panose="020B0604020202020204" pitchFamily="34" charset="0"/>
              <a:buChar char="•"/>
            </a:pPr>
            <a:r>
              <a:rPr lang="en-US" sz="1200"/>
              <a:t>1 hour 	= 3,600 seconds</a:t>
            </a:r>
          </a:p>
          <a:p>
            <a:pPr marL="285750" indent="-285750">
              <a:buFont typeface="Arial" panose="020B0604020202020204" pitchFamily="34" charset="0"/>
              <a:buChar char="•"/>
            </a:pPr>
            <a:r>
              <a:rPr lang="en-US" sz="1200"/>
              <a:t>1 day 	= 86,400</a:t>
            </a:r>
          </a:p>
          <a:p>
            <a:pPr marL="285750" indent="-285750">
              <a:buFont typeface="Arial" panose="020B0604020202020204" pitchFamily="34" charset="0"/>
              <a:buChar char="•"/>
            </a:pPr>
            <a:r>
              <a:rPr lang="en-US" sz="1200"/>
              <a:t>1 year	= 3.15x10</a:t>
            </a:r>
            <a:r>
              <a:rPr lang="en-US" sz="1200" baseline="30000"/>
              <a:t>7</a:t>
            </a:r>
            <a:r>
              <a:rPr lang="en-US" sz="1200"/>
              <a:t> seconds</a:t>
            </a:r>
          </a:p>
          <a:p>
            <a:pPr marL="285750" indent="-285750">
              <a:buFont typeface="Arial" panose="020B0604020202020204" pitchFamily="34" charset="0"/>
              <a:buChar char="•"/>
            </a:pPr>
            <a:r>
              <a:rPr lang="en-US" sz="1200"/>
              <a:t>1 century = 3.15x10</a:t>
            </a:r>
            <a:r>
              <a:rPr lang="en-US" sz="1200" baseline="30000"/>
              <a:t>9</a:t>
            </a:r>
            <a:r>
              <a:rPr lang="en-US" sz="1200"/>
              <a:t> seconds</a:t>
            </a:r>
          </a:p>
        </p:txBody>
      </p:sp>
    </p:spTree>
    <p:extLst>
      <p:ext uri="{BB962C8B-B14F-4D97-AF65-F5344CB8AC3E}">
        <p14:creationId xmlns:p14="http://schemas.microsoft.com/office/powerpoint/2010/main" val="312369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6B712-9040-3758-20B3-B3FE79B9B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4C240-71BB-D226-9B41-CF596EF1DE19}"/>
              </a:ext>
            </a:extLst>
          </p:cNvPr>
          <p:cNvSpPr>
            <a:spLocks noGrp="1"/>
          </p:cNvSpPr>
          <p:nvPr>
            <p:ph type="title"/>
          </p:nvPr>
        </p:nvSpPr>
        <p:spPr/>
        <p:txBody>
          <a:bodyPr>
            <a:normAutofit/>
          </a:bodyPr>
          <a:lstStyle/>
          <a:p>
            <a:r>
              <a:rPr lang="en-US"/>
              <a:t>What do we mean by “at most”?</a:t>
            </a:r>
            <a:endParaRPr/>
          </a:p>
        </p:txBody>
      </p:sp>
      <p:sp>
        <p:nvSpPr>
          <p:cNvPr id="3" name="Content Placeholder 2">
            <a:extLst>
              <a:ext uri="{FF2B5EF4-FFF2-40B4-BE49-F238E27FC236}">
                <a16:creationId xmlns:a16="http://schemas.microsoft.com/office/drawing/2014/main" id="{4784D8DE-9020-8B88-2558-62FBE9AF3E34}"/>
              </a:ext>
            </a:extLst>
          </p:cNvPr>
          <p:cNvSpPr>
            <a:spLocks noGrp="1"/>
          </p:cNvSpPr>
          <p:nvPr>
            <p:ph idx="1"/>
          </p:nvPr>
        </p:nvSpPr>
        <p:spPr/>
        <p:txBody>
          <a:bodyPr/>
          <a:lstStyle/>
          <a:p>
            <a:pPr marL="0" indent="0">
              <a:buNone/>
            </a:pPr>
            <a:r>
              <a:rPr lang="en-US"/>
              <a:t>Consider our question from a moment ago: “</a:t>
            </a:r>
            <a:r>
              <a:rPr lang="en-US" i="1"/>
              <a:t>Assuming a standard modern computer estimate how long it would take (</a:t>
            </a:r>
            <a:r>
              <a:rPr lang="en-US" i="1" u="sng"/>
              <a:t>at most</a:t>
            </a:r>
            <a:r>
              <a:rPr lang="en-US" i="1"/>
              <a:t>) for that computer to search a keyspace of 10,200,000,000,000? </a:t>
            </a:r>
            <a:r>
              <a:rPr lang="en-US"/>
              <a:t>”. </a:t>
            </a:r>
          </a:p>
          <a:p>
            <a:pPr marL="0" indent="0">
              <a:buNone/>
            </a:pPr>
            <a:r>
              <a:rPr lang="en-US" b="1"/>
              <a:t>Why do we say “</a:t>
            </a:r>
            <a:r>
              <a:rPr lang="en-US" b="1" i="1"/>
              <a:t>at most</a:t>
            </a:r>
            <a:r>
              <a:rPr lang="en-US" b="1"/>
              <a:t>”?</a:t>
            </a:r>
          </a:p>
          <a:p>
            <a:pPr marL="0" indent="0">
              <a:buNone/>
            </a:pPr>
            <a:r>
              <a:rPr lang="en-US"/>
              <a:t>The reason is that if we are looking for a value, in a keyspace of a certain size, once we have gone through the </a:t>
            </a:r>
            <a:r>
              <a:rPr lang="en-US" u="sng"/>
              <a:t>entire</a:t>
            </a:r>
            <a:r>
              <a:rPr lang="en-US"/>
              <a:t> keyspace, we are certain to find it. (We assume that the key is in there somewhere).  However, we will almost </a:t>
            </a:r>
            <a:r>
              <a:rPr lang="en-US" u="sng"/>
              <a:t>never</a:t>
            </a:r>
            <a:r>
              <a:rPr lang="en-US" i="1"/>
              <a:t> </a:t>
            </a:r>
            <a:r>
              <a:rPr lang="en-US"/>
              <a:t>have to search the entire keyspace. Sometimes we will find the item much earlier in the search, sometimes much later in the search. So to get a more realistic sense of the search time, we typically say, “</a:t>
            </a:r>
            <a:r>
              <a:rPr lang="en-US" b="1" i="1"/>
              <a:t>How long </a:t>
            </a:r>
            <a:r>
              <a:rPr lang="en-US" b="1" i="1" u="sng"/>
              <a:t>on average</a:t>
            </a:r>
            <a:r>
              <a:rPr lang="en-US" b="1" i="1"/>
              <a:t> will it take….</a:t>
            </a:r>
            <a:r>
              <a:rPr lang="en-US"/>
              <a:t>”.</a:t>
            </a:r>
          </a:p>
          <a:p>
            <a:pPr marL="0" indent="0">
              <a:buNone/>
            </a:pPr>
            <a:endParaRPr lang="en-US"/>
          </a:p>
          <a:p>
            <a:pPr marL="0" indent="0">
              <a:buNone/>
            </a:pPr>
            <a:r>
              <a:rPr lang="en-US"/>
              <a:t>Consider that a search through a keyspace of 10¹²  possible values takes about 16.7 minutes. This is the worst case scenario. We will almost certainly find the key before having to go through the entire keyspace. In other words, it will rarely take the </a:t>
            </a:r>
            <a:r>
              <a:rPr lang="en-US" i="1"/>
              <a:t>entire</a:t>
            </a:r>
            <a:r>
              <a:rPr lang="en-US"/>
              <a:t> time to find the value we are looking for. Instead, we would report that </a:t>
            </a:r>
            <a:r>
              <a:rPr lang="en-US" u="sng"/>
              <a:t>on average</a:t>
            </a:r>
            <a:r>
              <a:rPr lang="en-US"/>
              <a:t>, the search would take </a:t>
            </a:r>
            <a:r>
              <a:rPr lang="en-US" u="sng"/>
              <a:t>half</a:t>
            </a:r>
            <a:r>
              <a:rPr lang="en-US"/>
              <a:t> of that time, i.e. 8.35 minutes.  This is because in half of all searches we would find the item in less than 8.35 minutes, and in half of searches we would find it in more than 8.35 minutes. </a:t>
            </a:r>
          </a:p>
          <a:p>
            <a:pPr marL="0" indent="0">
              <a:buNone/>
            </a:pPr>
            <a:r>
              <a:rPr lang="en-US"/>
              <a:t>Keep this in mind. We will typically ask for and report “average” search times. </a:t>
            </a:r>
          </a:p>
          <a:p>
            <a:pPr marL="0" indent="0">
              <a:buNone/>
            </a:pPr>
            <a:endParaRPr lang="en-US"/>
          </a:p>
          <a:p>
            <a:pPr marL="0" indent="0">
              <a:buNone/>
            </a:pPr>
            <a:endParaRPr/>
          </a:p>
        </p:txBody>
      </p:sp>
    </p:spTree>
    <p:extLst>
      <p:ext uri="{BB962C8B-B14F-4D97-AF65-F5344CB8AC3E}">
        <p14:creationId xmlns:p14="http://schemas.microsoft.com/office/powerpoint/2010/main" val="4103988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51359-6B04-B593-5254-4F2EF1DA8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E9E23-82B4-4AC0-28FB-6F99CB62B19F}"/>
              </a:ext>
            </a:extLst>
          </p:cNvPr>
          <p:cNvSpPr>
            <a:spLocks noGrp="1"/>
          </p:cNvSpPr>
          <p:nvPr>
            <p:ph type="title"/>
          </p:nvPr>
        </p:nvSpPr>
        <p:spPr>
          <a:xfrm>
            <a:off x="381000" y="152400"/>
            <a:ext cx="4495800" cy="683912"/>
          </a:xfrm>
        </p:spPr>
        <p:txBody>
          <a:bodyPr>
            <a:normAutofit/>
          </a:bodyPr>
          <a:lstStyle/>
          <a:p>
            <a:r>
              <a:rPr lang="en-US"/>
              <a:t>Example &amp; Exercise:</a:t>
            </a:r>
            <a:endParaRPr/>
          </a:p>
        </p:txBody>
      </p:sp>
      <p:sp>
        <p:nvSpPr>
          <p:cNvPr id="3" name="Content Placeholder 2">
            <a:extLst>
              <a:ext uri="{FF2B5EF4-FFF2-40B4-BE49-F238E27FC236}">
                <a16:creationId xmlns:a16="http://schemas.microsoft.com/office/drawing/2014/main" id="{E139FCD5-6CE7-E7DC-3ADD-59B9899A923D}"/>
              </a:ext>
            </a:extLst>
          </p:cNvPr>
          <p:cNvSpPr>
            <a:spLocks noGrp="1"/>
          </p:cNvSpPr>
          <p:nvPr>
            <p:ph idx="1"/>
          </p:nvPr>
        </p:nvSpPr>
        <p:spPr>
          <a:xfrm>
            <a:off x="228600" y="800099"/>
            <a:ext cx="8915400" cy="5984251"/>
          </a:xfrm>
        </p:spPr>
        <p:txBody>
          <a:bodyPr>
            <a:normAutofit/>
          </a:bodyPr>
          <a:lstStyle/>
          <a:p>
            <a:pPr marL="0" indent="0" algn="ctr">
              <a:buNone/>
            </a:pPr>
            <a:r>
              <a:rPr lang="en-US" b="1"/>
              <a:t>Recall: If the number of bits is represented by ‘n’, the the key size (in bits) would be</a:t>
            </a:r>
            <a:r>
              <a:rPr lang="en-US"/>
              <a:t>:  </a:t>
            </a:r>
            <a:r>
              <a:rPr lang="en-US" sz="1800" b="1"/>
              <a:t>2</a:t>
            </a:r>
            <a:r>
              <a:rPr lang="en-US" sz="1800" b="1" baseline="30000"/>
              <a:t>n</a:t>
            </a:r>
            <a:endParaRPr lang="en-US" b="1" baseline="30000"/>
          </a:p>
          <a:p>
            <a:pPr marL="0" indent="0">
              <a:buNone/>
            </a:pPr>
            <a:endParaRPr lang="en-US" b="1"/>
          </a:p>
          <a:p>
            <a:pPr marL="0" indent="0">
              <a:buNone/>
            </a:pPr>
            <a:r>
              <a:rPr lang="en-US" b="1"/>
              <a:t>Example</a:t>
            </a:r>
            <a:r>
              <a:rPr lang="en-US"/>
              <a:t>: If a password is 32 bits long, how long </a:t>
            </a:r>
            <a:r>
              <a:rPr lang="en-US" u="sng"/>
              <a:t>on average</a:t>
            </a:r>
            <a:r>
              <a:rPr lang="en-US"/>
              <a:t> would it take a computer to check the keyspace? </a:t>
            </a:r>
          </a:p>
          <a:p>
            <a:pPr marL="0" indent="0">
              <a:buNone/>
            </a:pPr>
            <a:r>
              <a:rPr lang="en-US" b="1"/>
              <a:t>Answer</a:t>
            </a:r>
            <a:r>
              <a:rPr lang="en-US"/>
              <a:t>:  2</a:t>
            </a:r>
            <a:r>
              <a:rPr lang="en-US" baseline="30000"/>
              <a:t>32</a:t>
            </a:r>
            <a:r>
              <a:rPr lang="en-US"/>
              <a:t> = 4,294,967,296 possible combinations. </a:t>
            </a:r>
            <a:r>
              <a:rPr lang="en-US">
                <a:sym typeface="Wingdings" panose="05000000000000000000" pitchFamily="2" charset="2"/>
              </a:rPr>
              <a:t> We’d have to check </a:t>
            </a:r>
            <a:r>
              <a:rPr lang="en-US"/>
              <a:t>4,294,967,296  values. If a computer can do 10</a:t>
            </a:r>
            <a:r>
              <a:rPr lang="en-US" baseline="30000"/>
              <a:t>9</a:t>
            </a:r>
            <a:r>
              <a:rPr lang="en-US"/>
              <a:t> ops/second, then this would take about: 4,294,967,296 / 10</a:t>
            </a:r>
            <a:r>
              <a:rPr lang="en-US" baseline="30000"/>
              <a:t>9</a:t>
            </a:r>
            <a:r>
              <a:rPr lang="en-US"/>
              <a:t> = 4.3 seconds to search every possible value in the keyspace. But remember that sometimes we will find the value in the first half of the keyspace, and sometimes in the second half.  In other words, on average we would find it in half of the maximum time of 4.3 seconds, which comes out to 2.15 seconds. </a:t>
            </a:r>
          </a:p>
          <a:p>
            <a:pPr marL="0" indent="0">
              <a:buNone/>
            </a:pPr>
            <a:endParaRPr lang="en-US"/>
          </a:p>
          <a:p>
            <a:pPr marL="0" indent="0">
              <a:buNone/>
            </a:pPr>
            <a:r>
              <a:rPr lang="en-US" b="1"/>
              <a:t>Exercise</a:t>
            </a:r>
            <a:r>
              <a:rPr lang="en-US"/>
              <a:t>: Okay, let’s use a 40-bit key. If a password is 40 bits long, how much time on average, would it take a computer to check the keyspace? </a:t>
            </a:r>
          </a:p>
          <a:p>
            <a:pPr marL="0" indent="0">
              <a:buNone/>
            </a:pPr>
            <a:r>
              <a:rPr lang="en-US" b="1"/>
              <a:t>Answer</a:t>
            </a:r>
            <a:r>
              <a:rPr lang="en-US"/>
              <a:t>:  2</a:t>
            </a:r>
            <a:r>
              <a:rPr lang="en-US" baseline="30000"/>
              <a:t>40</a:t>
            </a:r>
            <a:r>
              <a:rPr lang="en-US"/>
              <a:t> = 1,099,511,627,776  </a:t>
            </a:r>
            <a:r>
              <a:rPr lang="en-US">
                <a:sym typeface="Wingdings" panose="05000000000000000000" pitchFamily="2" charset="2"/>
              </a:rPr>
              <a:t> </a:t>
            </a:r>
            <a:r>
              <a:rPr lang="en-US"/>
              <a:t>1099511627776 operations. If a computer can do 10</a:t>
            </a:r>
            <a:r>
              <a:rPr lang="en-US" baseline="30000"/>
              <a:t>9</a:t>
            </a:r>
            <a:r>
              <a:rPr lang="en-US"/>
              <a:t> ops/second, then this would take about:  1.099511627776x10</a:t>
            </a:r>
            <a:r>
              <a:rPr lang="en-US" baseline="30000"/>
              <a:t>12</a:t>
            </a:r>
            <a:r>
              <a:rPr lang="en-US"/>
              <a:t> / 10</a:t>
            </a:r>
            <a:r>
              <a:rPr lang="en-US" baseline="30000"/>
              <a:t>9</a:t>
            </a:r>
            <a:r>
              <a:rPr lang="en-US"/>
              <a:t> = 1.1*10</a:t>
            </a:r>
            <a:r>
              <a:rPr lang="en-US" baseline="30000"/>
              <a:t>3</a:t>
            </a:r>
            <a:r>
              <a:rPr lang="en-US"/>
              <a:t> seconds (i.e. 1100 seconds). But remember that this assumes searching the entire keyspace. On average we would find it in half that time, of 550 seconds (less than 10 minutes). </a:t>
            </a:r>
          </a:p>
          <a:p>
            <a:pPr marL="0" indent="0">
              <a:buNone/>
            </a:pPr>
            <a:endParaRPr lang="en-US"/>
          </a:p>
          <a:p>
            <a:pPr marL="0" indent="0">
              <a:buNone/>
            </a:pPr>
            <a:endParaRPr lang="en-US"/>
          </a:p>
          <a:p>
            <a:pPr marL="0" indent="0">
              <a:buNone/>
            </a:pPr>
            <a:endParaRPr lang="en-US"/>
          </a:p>
        </p:txBody>
      </p:sp>
      <p:sp>
        <p:nvSpPr>
          <p:cNvPr id="5" name="TextBox 4">
            <a:extLst>
              <a:ext uri="{FF2B5EF4-FFF2-40B4-BE49-F238E27FC236}">
                <a16:creationId xmlns:a16="http://schemas.microsoft.com/office/drawing/2014/main" id="{8439071C-1B20-B42C-DF34-B9BE4DC29D6D}"/>
              </a:ext>
            </a:extLst>
          </p:cNvPr>
          <p:cNvSpPr txBox="1"/>
          <p:nvPr/>
        </p:nvSpPr>
        <p:spPr>
          <a:xfrm>
            <a:off x="8991600" y="73650"/>
            <a:ext cx="3124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Assuming 10⁹ ops/second:</a:t>
            </a:r>
          </a:p>
          <a:p>
            <a:pPr marL="285750" indent="-285750">
              <a:buFont typeface="Arial" panose="020B0604020202020204" pitchFamily="34" charset="0"/>
              <a:buChar char="•"/>
            </a:pPr>
            <a:r>
              <a:rPr lang="en-US" sz="1200"/>
              <a:t>10¹² operations → about 16.7 minutes</a:t>
            </a:r>
          </a:p>
          <a:p>
            <a:pPr marL="285750" indent="-285750">
              <a:buFont typeface="Arial" panose="020B0604020202020204" pitchFamily="34" charset="0"/>
              <a:buChar char="•"/>
            </a:pPr>
            <a:r>
              <a:rPr lang="en-US" sz="1200"/>
              <a:t>10¹⁵ operations → about 11.6 days</a:t>
            </a:r>
          </a:p>
          <a:p>
            <a:pPr marL="285750" indent="-285750">
              <a:buFont typeface="Arial" panose="020B0604020202020204" pitchFamily="34" charset="0"/>
              <a:buChar char="•"/>
            </a:pPr>
            <a:r>
              <a:rPr lang="en-US" sz="1200"/>
              <a:t>10¹⁸ operations → about 31.7 years</a:t>
            </a:r>
          </a:p>
        </p:txBody>
      </p:sp>
      <p:sp>
        <p:nvSpPr>
          <p:cNvPr id="4" name="TextBox 3">
            <a:extLst>
              <a:ext uri="{FF2B5EF4-FFF2-40B4-BE49-F238E27FC236}">
                <a16:creationId xmlns:a16="http://schemas.microsoft.com/office/drawing/2014/main" id="{B57D5583-2366-5623-9066-F31C7B3F44E2}"/>
              </a:ext>
            </a:extLst>
          </p:cNvPr>
          <p:cNvSpPr txBox="1"/>
          <p:nvPr/>
        </p:nvSpPr>
        <p:spPr>
          <a:xfrm>
            <a:off x="8991600" y="952181"/>
            <a:ext cx="3124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Seconds Conversions:</a:t>
            </a:r>
          </a:p>
          <a:p>
            <a:pPr marL="285750" indent="-285750">
              <a:buFont typeface="Arial" panose="020B0604020202020204" pitchFamily="34" charset="0"/>
              <a:buChar char="•"/>
            </a:pPr>
            <a:r>
              <a:rPr lang="en-US" sz="1200"/>
              <a:t>1 minute = 60 seconds</a:t>
            </a:r>
          </a:p>
          <a:p>
            <a:pPr marL="285750" indent="-285750">
              <a:buFont typeface="Arial" panose="020B0604020202020204" pitchFamily="34" charset="0"/>
              <a:buChar char="•"/>
            </a:pPr>
            <a:r>
              <a:rPr lang="en-US" sz="1200"/>
              <a:t>1 hour 	= 3,600 seconds</a:t>
            </a:r>
          </a:p>
          <a:p>
            <a:pPr marL="285750" indent="-285750">
              <a:buFont typeface="Arial" panose="020B0604020202020204" pitchFamily="34" charset="0"/>
              <a:buChar char="•"/>
            </a:pPr>
            <a:r>
              <a:rPr lang="en-US" sz="1200"/>
              <a:t>1 day 	= 86,400</a:t>
            </a:r>
          </a:p>
          <a:p>
            <a:pPr marL="285750" indent="-285750">
              <a:buFont typeface="Arial" panose="020B0604020202020204" pitchFamily="34" charset="0"/>
              <a:buChar char="•"/>
            </a:pPr>
            <a:r>
              <a:rPr lang="en-US" sz="1200"/>
              <a:t>1 year	= 3.15x10</a:t>
            </a:r>
            <a:r>
              <a:rPr lang="en-US" sz="1200" baseline="30000"/>
              <a:t>7</a:t>
            </a:r>
            <a:r>
              <a:rPr lang="en-US" sz="1200"/>
              <a:t> seconds</a:t>
            </a:r>
          </a:p>
          <a:p>
            <a:pPr marL="285750" indent="-285750">
              <a:buFont typeface="Arial" panose="020B0604020202020204" pitchFamily="34" charset="0"/>
              <a:buChar char="•"/>
            </a:pPr>
            <a:r>
              <a:rPr lang="en-US" sz="1200"/>
              <a:t>1 century = 3.15x10</a:t>
            </a:r>
            <a:r>
              <a:rPr lang="en-US" sz="1200" baseline="30000"/>
              <a:t>9</a:t>
            </a:r>
            <a:r>
              <a:rPr lang="en-US" sz="1200"/>
              <a:t> seconds</a:t>
            </a:r>
          </a:p>
        </p:txBody>
      </p:sp>
    </p:spTree>
    <p:extLst>
      <p:ext uri="{BB962C8B-B14F-4D97-AF65-F5344CB8AC3E}">
        <p14:creationId xmlns:p14="http://schemas.microsoft.com/office/powerpoint/2010/main" val="122874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657600" cy="683912"/>
          </a:xfrm>
        </p:spPr>
        <p:txBody>
          <a:bodyPr>
            <a:normAutofit fontScale="90000"/>
          </a:bodyPr>
          <a:lstStyle/>
          <a:p>
            <a:r>
              <a:rPr lang="en-US"/>
              <a:t>Example &amp; exercise</a:t>
            </a:r>
            <a:endParaRPr/>
          </a:p>
        </p:txBody>
      </p:sp>
      <p:sp>
        <p:nvSpPr>
          <p:cNvPr id="3" name="Content Placeholder 2"/>
          <p:cNvSpPr>
            <a:spLocks noGrp="1"/>
          </p:cNvSpPr>
          <p:nvPr>
            <p:ph idx="1"/>
          </p:nvPr>
        </p:nvSpPr>
        <p:spPr>
          <a:xfrm>
            <a:off x="304800" y="858082"/>
            <a:ext cx="8064546" cy="5390317"/>
          </a:xfrm>
        </p:spPr>
        <p:txBody>
          <a:bodyPr>
            <a:normAutofit/>
          </a:bodyPr>
          <a:lstStyle/>
          <a:p>
            <a:pPr marL="0" indent="0">
              <a:buNone/>
            </a:pPr>
            <a:r>
              <a:rPr lang="en-US" b="1"/>
              <a:t>Example: </a:t>
            </a:r>
            <a:r>
              <a:rPr lang="en-US"/>
              <a:t>“DES” (Data Encryption Standard) came out in the 1970s, and was THE encryption standard for decades. It used a 56-bit key, so was thought to be computationally secure. How long would it take on average for a modern computer (assuming the usual 10</a:t>
            </a:r>
            <a:r>
              <a:rPr lang="en-US" baseline="30000"/>
              <a:t>9</a:t>
            </a:r>
            <a:r>
              <a:rPr lang="en-US"/>
              <a:t> ops/sec) to search a keyspace for a 56 bit key? Answer in days. Note: There are 86,400 seconds in a day. </a:t>
            </a:r>
          </a:p>
          <a:p>
            <a:pPr marL="0" indent="0">
              <a:buNone/>
            </a:pPr>
            <a:r>
              <a:rPr lang="en-US" b="1"/>
              <a:t>Answer</a:t>
            </a:r>
            <a:r>
              <a:rPr lang="en-US"/>
              <a:t>: 2</a:t>
            </a:r>
            <a:r>
              <a:rPr lang="en-US" baseline="30000"/>
              <a:t>56</a:t>
            </a:r>
            <a:r>
              <a:rPr lang="en-US"/>
              <a:t> = 7.2*10</a:t>
            </a:r>
            <a:r>
              <a:rPr lang="en-US" baseline="30000"/>
              <a:t>16</a:t>
            </a:r>
            <a:r>
              <a:rPr lang="en-US"/>
              <a:t>, i.e. 16 orders of magnitude. So we have 7.2*10</a:t>
            </a:r>
            <a:r>
              <a:rPr lang="en-US" baseline="30000"/>
              <a:t>16</a:t>
            </a:r>
            <a:r>
              <a:rPr lang="en-US"/>
              <a:t> </a:t>
            </a:r>
            <a:r>
              <a:rPr lang="en-US" u="sng"/>
              <a:t>operations</a:t>
            </a:r>
            <a:r>
              <a:rPr lang="en-US"/>
              <a:t>.  How long will it take to do this number of operations. Recall that modern computers can do about 10</a:t>
            </a:r>
            <a:r>
              <a:rPr lang="en-US" baseline="30000"/>
              <a:t>9</a:t>
            </a:r>
            <a:r>
              <a:rPr lang="en-US"/>
              <a:t> ops/second.  7.2*10</a:t>
            </a:r>
            <a:r>
              <a:rPr lang="en-US" baseline="30000"/>
              <a:t>16 </a:t>
            </a:r>
            <a:r>
              <a:rPr lang="en-US"/>
              <a:t>/ 10</a:t>
            </a:r>
            <a:r>
              <a:rPr lang="en-US" baseline="30000"/>
              <a:t>9</a:t>
            </a:r>
            <a:r>
              <a:rPr lang="en-US"/>
              <a:t> = </a:t>
            </a:r>
            <a:r>
              <a:rPr lang="en-US" u="sng"/>
              <a:t>7.2*10</a:t>
            </a:r>
            <a:r>
              <a:rPr lang="en-US" u="sng" baseline="30000"/>
              <a:t>7 </a:t>
            </a:r>
            <a:r>
              <a:rPr lang="en-US" u="sng"/>
              <a:t>seconds</a:t>
            </a:r>
            <a:r>
              <a:rPr lang="en-US"/>
              <a:t>.  7.2*10</a:t>
            </a:r>
            <a:r>
              <a:rPr lang="en-US" baseline="30000"/>
              <a:t>7</a:t>
            </a:r>
            <a:r>
              <a:rPr lang="en-US"/>
              <a:t> / 86400 = about 833 days. This is the maximum time. On average, it would be half of that or about 416 days. </a:t>
            </a:r>
          </a:p>
          <a:p>
            <a:pPr marL="0" indent="0">
              <a:buNone/>
            </a:pPr>
            <a:endParaRPr lang="en-US"/>
          </a:p>
          <a:p>
            <a:pPr marL="0" indent="0">
              <a:buNone/>
            </a:pPr>
            <a:r>
              <a:rPr lang="en-US" b="1"/>
              <a:t>Wait – that’s over a year! Isn’t this key probably safe?  </a:t>
            </a:r>
          </a:p>
          <a:p>
            <a:pPr marL="0" indent="0">
              <a:buNone/>
            </a:pPr>
            <a:r>
              <a:rPr lang="en-US"/>
              <a:t>Answer: Not really – one year of computation is feasible for well-funded attackers. Similarly, if we made use of parallel computing, we can reduce this time considerably. </a:t>
            </a:r>
          </a:p>
          <a:p>
            <a:pPr marL="0" indent="0">
              <a:buNone/>
            </a:pPr>
            <a:endParaRPr lang="en-US"/>
          </a:p>
          <a:p>
            <a:pPr marL="0" indent="0">
              <a:buNone/>
            </a:pPr>
            <a:r>
              <a:rPr lang="en-US" b="1" u="sng"/>
              <a:t>Exercise</a:t>
            </a:r>
            <a:r>
              <a:rPr lang="en-US" b="1"/>
              <a:t>: </a:t>
            </a:r>
            <a:r>
              <a:t>Suppose </a:t>
            </a:r>
            <a:r>
              <a:rPr lang="en-US"/>
              <a:t>we invest in parallel computing hardware. So instead of 10</a:t>
            </a:r>
            <a:r>
              <a:rPr lang="en-US" baseline="30000"/>
              <a:t>9</a:t>
            </a:r>
            <a:r>
              <a:rPr lang="en-US"/>
              <a:t> ops/second, we </a:t>
            </a:r>
            <a:r>
              <a:t>can </a:t>
            </a:r>
            <a:r>
              <a:rPr lang="en-US"/>
              <a:t>do </a:t>
            </a:r>
            <a:r>
              <a:t>10¹² </a:t>
            </a:r>
            <a:r>
              <a:rPr lang="en-US"/>
              <a:t>ops </a:t>
            </a:r>
            <a:r>
              <a:t>per second.</a:t>
            </a:r>
            <a:r>
              <a:rPr lang="en-US"/>
              <a:t> Now how long would it take to search a 56-bit keyspace? </a:t>
            </a:r>
          </a:p>
          <a:p>
            <a:pPr marL="0" indent="0">
              <a:buNone/>
            </a:pPr>
            <a:r>
              <a:rPr lang="en-US" b="1"/>
              <a:t>Answer</a:t>
            </a:r>
            <a:r>
              <a:rPr lang="en-US"/>
              <a:t>: : 2</a:t>
            </a:r>
            <a:r>
              <a:rPr lang="en-US" baseline="30000"/>
              <a:t>56</a:t>
            </a:r>
            <a:r>
              <a:rPr lang="en-US"/>
              <a:t> = 7.2*10</a:t>
            </a:r>
            <a:r>
              <a:rPr lang="en-US" baseline="30000"/>
              <a:t>16</a:t>
            </a:r>
            <a:r>
              <a:rPr lang="en-US"/>
              <a:t> = 7.2*10</a:t>
            </a:r>
            <a:r>
              <a:rPr lang="en-US" baseline="30000"/>
              <a:t>16</a:t>
            </a:r>
            <a:r>
              <a:rPr lang="en-US"/>
              <a:t> </a:t>
            </a:r>
            <a:r>
              <a:rPr lang="en-US" u="sng"/>
              <a:t>operations</a:t>
            </a:r>
            <a:r>
              <a:rPr lang="en-US"/>
              <a:t>. 7.2*10</a:t>
            </a:r>
            <a:r>
              <a:rPr lang="en-US" baseline="30000"/>
              <a:t>16 </a:t>
            </a:r>
            <a:r>
              <a:rPr lang="en-US"/>
              <a:t>/ 10</a:t>
            </a:r>
            <a:r>
              <a:rPr lang="en-US" baseline="30000"/>
              <a:t>12</a:t>
            </a:r>
            <a:r>
              <a:rPr lang="en-US"/>
              <a:t> = </a:t>
            </a:r>
            <a:r>
              <a:rPr lang="en-US" u="sng"/>
              <a:t>7.2*10</a:t>
            </a:r>
            <a:r>
              <a:rPr lang="en-US" u="sng" baseline="30000"/>
              <a:t>4 </a:t>
            </a:r>
            <a:r>
              <a:rPr lang="en-US" u="sng"/>
              <a:t>seconds</a:t>
            </a:r>
            <a:r>
              <a:rPr lang="en-US"/>
              <a:t> </a:t>
            </a:r>
            <a:r>
              <a:rPr lang="en-US">
                <a:sym typeface="Wingdings" panose="05000000000000000000" pitchFamily="2" charset="2"/>
              </a:rPr>
              <a:t> Dividing 72000 by 3600 (seconds in an hour), we have about 20 hours max, or 10 hours on average. </a:t>
            </a:r>
            <a:endParaRPr/>
          </a:p>
        </p:txBody>
      </p:sp>
      <p:sp>
        <p:nvSpPr>
          <p:cNvPr id="5" name="TextBox 4">
            <a:extLst>
              <a:ext uri="{FF2B5EF4-FFF2-40B4-BE49-F238E27FC236}">
                <a16:creationId xmlns:a16="http://schemas.microsoft.com/office/drawing/2014/main" id="{1AD981BC-F14A-DCC0-A1C7-FA2CEBD49D60}"/>
              </a:ext>
            </a:extLst>
          </p:cNvPr>
          <p:cNvSpPr txBox="1"/>
          <p:nvPr/>
        </p:nvSpPr>
        <p:spPr>
          <a:xfrm>
            <a:off x="8991600" y="73650"/>
            <a:ext cx="3124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Assuming 10⁹ ops/second:</a:t>
            </a:r>
          </a:p>
          <a:p>
            <a:pPr marL="285750" indent="-285750">
              <a:buFont typeface="Arial" panose="020B0604020202020204" pitchFamily="34" charset="0"/>
              <a:buChar char="•"/>
            </a:pPr>
            <a:r>
              <a:rPr lang="en-US" sz="1200"/>
              <a:t>10¹² operations → about 16.7 minutes</a:t>
            </a:r>
          </a:p>
          <a:p>
            <a:pPr marL="285750" indent="-285750">
              <a:buFont typeface="Arial" panose="020B0604020202020204" pitchFamily="34" charset="0"/>
              <a:buChar char="•"/>
            </a:pPr>
            <a:r>
              <a:rPr lang="en-US" sz="1200"/>
              <a:t>10¹⁵ operations → about 11.6 days</a:t>
            </a:r>
          </a:p>
          <a:p>
            <a:pPr marL="285750" indent="-285750">
              <a:buFont typeface="Arial" panose="020B0604020202020204" pitchFamily="34" charset="0"/>
              <a:buChar char="•"/>
            </a:pPr>
            <a:r>
              <a:rPr lang="en-US" sz="1200"/>
              <a:t>10¹⁸ operations → about 31.7 years</a:t>
            </a:r>
          </a:p>
        </p:txBody>
      </p:sp>
      <p:sp>
        <p:nvSpPr>
          <p:cNvPr id="4" name="TextBox 3">
            <a:extLst>
              <a:ext uri="{FF2B5EF4-FFF2-40B4-BE49-F238E27FC236}">
                <a16:creationId xmlns:a16="http://schemas.microsoft.com/office/drawing/2014/main" id="{F81A5730-6449-7C48-1EDB-92D024061DDF}"/>
              </a:ext>
            </a:extLst>
          </p:cNvPr>
          <p:cNvSpPr txBox="1"/>
          <p:nvPr/>
        </p:nvSpPr>
        <p:spPr>
          <a:xfrm>
            <a:off x="8991600" y="952181"/>
            <a:ext cx="3124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Seconds Conversions:</a:t>
            </a:r>
          </a:p>
          <a:p>
            <a:pPr marL="285750" indent="-285750">
              <a:buFont typeface="Arial" panose="020B0604020202020204" pitchFamily="34" charset="0"/>
              <a:buChar char="•"/>
            </a:pPr>
            <a:r>
              <a:rPr lang="en-US" sz="1200"/>
              <a:t>1 minute = 60 seconds</a:t>
            </a:r>
          </a:p>
          <a:p>
            <a:pPr marL="285750" indent="-285750">
              <a:buFont typeface="Arial" panose="020B0604020202020204" pitchFamily="34" charset="0"/>
              <a:buChar char="•"/>
            </a:pPr>
            <a:r>
              <a:rPr lang="en-US" sz="1200"/>
              <a:t>1 hour 	= 3,600 seconds</a:t>
            </a:r>
          </a:p>
          <a:p>
            <a:pPr marL="285750" indent="-285750">
              <a:buFont typeface="Arial" panose="020B0604020202020204" pitchFamily="34" charset="0"/>
              <a:buChar char="•"/>
            </a:pPr>
            <a:r>
              <a:rPr lang="en-US" sz="1200"/>
              <a:t>1 day 	= 86,400</a:t>
            </a:r>
          </a:p>
          <a:p>
            <a:pPr marL="285750" indent="-285750">
              <a:buFont typeface="Arial" panose="020B0604020202020204" pitchFamily="34" charset="0"/>
              <a:buChar char="•"/>
            </a:pPr>
            <a:r>
              <a:rPr lang="en-US" sz="1200"/>
              <a:t>1 year	= 3.15x10</a:t>
            </a:r>
            <a:r>
              <a:rPr lang="en-US" sz="1200" baseline="30000"/>
              <a:t>7</a:t>
            </a:r>
            <a:r>
              <a:rPr lang="en-US" sz="1200"/>
              <a:t> seconds</a:t>
            </a:r>
          </a:p>
          <a:p>
            <a:pPr marL="285750" indent="-285750">
              <a:buFont typeface="Arial" panose="020B0604020202020204" pitchFamily="34" charset="0"/>
              <a:buChar char="•"/>
            </a:pPr>
            <a:r>
              <a:rPr lang="en-US" sz="1200"/>
              <a:t>1 century = 3.15x10</a:t>
            </a:r>
            <a:r>
              <a:rPr lang="en-US" sz="1200" baseline="30000"/>
              <a:t>9</a:t>
            </a:r>
            <a:r>
              <a:rPr lang="en-US" sz="1200"/>
              <a:t> seconds</a:t>
            </a:r>
          </a:p>
        </p:txBody>
      </p:sp>
    </p:spTree>
    <p:extLst>
      <p:ext uri="{BB962C8B-B14F-4D97-AF65-F5344CB8AC3E}">
        <p14:creationId xmlns:p14="http://schemas.microsoft.com/office/powerpoint/2010/main" val="31588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B675-0212-2415-14E0-B5AC8CF23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26D8E-A982-C13F-B0FC-E2B622DBF86D}"/>
              </a:ext>
            </a:extLst>
          </p:cNvPr>
          <p:cNvSpPr>
            <a:spLocks noGrp="1"/>
          </p:cNvSpPr>
          <p:nvPr>
            <p:ph type="title"/>
          </p:nvPr>
        </p:nvSpPr>
        <p:spPr>
          <a:xfrm>
            <a:off x="152400" y="76200"/>
            <a:ext cx="10706100" cy="683912"/>
          </a:xfrm>
        </p:spPr>
        <p:txBody>
          <a:bodyPr>
            <a:normAutofit fontScale="90000"/>
          </a:bodyPr>
          <a:lstStyle/>
          <a:p>
            <a:r>
              <a:t>Modeling Computer Speed</a:t>
            </a:r>
            <a:r>
              <a:rPr lang="en-US"/>
              <a:t>: </a:t>
            </a:r>
            <a:br>
              <a:rPr lang="en-US"/>
            </a:br>
            <a:r>
              <a:rPr lang="en-US"/>
              <a:t>	larger and larger orders of magnitude</a:t>
            </a:r>
            <a:endParaRPr/>
          </a:p>
        </p:txBody>
      </p:sp>
      <p:sp>
        <p:nvSpPr>
          <p:cNvPr id="3" name="Content Placeholder 2">
            <a:extLst>
              <a:ext uri="{FF2B5EF4-FFF2-40B4-BE49-F238E27FC236}">
                <a16:creationId xmlns:a16="http://schemas.microsoft.com/office/drawing/2014/main" id="{82BFA636-F830-D9A4-F1C6-149D2D03A50C}"/>
              </a:ext>
            </a:extLst>
          </p:cNvPr>
          <p:cNvSpPr>
            <a:spLocks noGrp="1"/>
          </p:cNvSpPr>
          <p:nvPr>
            <p:ph idx="1"/>
          </p:nvPr>
        </p:nvSpPr>
        <p:spPr>
          <a:xfrm>
            <a:off x="362712" y="990600"/>
            <a:ext cx="6540546" cy="5715000"/>
          </a:xfrm>
        </p:spPr>
        <p:txBody>
          <a:bodyPr>
            <a:normAutofit/>
          </a:bodyPr>
          <a:lstStyle/>
          <a:p>
            <a:pPr marL="0" indent="0">
              <a:buNone/>
            </a:pPr>
            <a:r>
              <a:rPr lang="en-US" sz="1200"/>
              <a:t>We will see that certain ciphers have evolved to generate tremendously large keyspaces with sizes that are beyond human comprehension.  </a:t>
            </a:r>
          </a:p>
          <a:p>
            <a:pPr marL="0" indent="0">
              <a:buNone/>
            </a:pPr>
            <a:r>
              <a:rPr lang="en-US" sz="1200"/>
              <a:t>Let’s continue with our timing estimates from before:</a:t>
            </a:r>
          </a:p>
          <a:p>
            <a:r>
              <a:rPr lang="en-US" sz="1200"/>
              <a:t>10¹⁵  operations</a:t>
            </a:r>
            <a:r>
              <a:rPr lang="en-US" sz="1200">
                <a:sym typeface="Wingdings" panose="05000000000000000000" pitchFamily="2" charset="2"/>
              </a:rPr>
              <a:t> A</a:t>
            </a:r>
            <a:r>
              <a:rPr lang="en-US" sz="1200"/>
              <a:t>bout 11.6 days</a:t>
            </a:r>
          </a:p>
          <a:p>
            <a:pPr marL="0" indent="0">
              <a:buNone/>
            </a:pPr>
            <a:endParaRPr lang="en-US" sz="1200"/>
          </a:p>
          <a:p>
            <a:pPr marL="0" indent="0">
              <a:buNone/>
            </a:pPr>
            <a:r>
              <a:rPr lang="en-US" sz="1200"/>
              <a:t>Let’s go up just 3 orders of magnitude, from 10</a:t>
            </a:r>
            <a:r>
              <a:rPr lang="en-US" sz="1200" baseline="30000"/>
              <a:t>15</a:t>
            </a:r>
            <a:r>
              <a:rPr lang="en-US" sz="1200"/>
              <a:t> to 10</a:t>
            </a:r>
            <a:r>
              <a:rPr lang="en-US" sz="1200" baseline="30000"/>
              <a:t>18</a:t>
            </a:r>
            <a:r>
              <a:rPr lang="en-US" sz="1200"/>
              <a:t> </a:t>
            </a:r>
            <a:r>
              <a:rPr lang="en-US" sz="1200">
                <a:sym typeface="Wingdings" panose="05000000000000000000" pitchFamily="2" charset="2"/>
              </a:rPr>
              <a:t> Now we go from 11.6 days to about 32 </a:t>
            </a:r>
            <a:r>
              <a:rPr lang="en-US" sz="1200" u="sng">
                <a:sym typeface="Wingdings" panose="05000000000000000000" pitchFamily="2" charset="2"/>
              </a:rPr>
              <a:t>years</a:t>
            </a:r>
            <a:r>
              <a:rPr lang="en-US" sz="1200">
                <a:sym typeface="Wingdings" panose="05000000000000000000" pitchFamily="2" charset="2"/>
              </a:rPr>
              <a:t>!</a:t>
            </a:r>
          </a:p>
          <a:p>
            <a:pPr marL="0" indent="0">
              <a:buNone/>
            </a:pPr>
            <a:r>
              <a:rPr lang="en-US" sz="1200">
                <a:sym typeface="Wingdings" panose="05000000000000000000" pitchFamily="2" charset="2"/>
              </a:rPr>
              <a:t>When we add even a single bit to a key, we are not making the computer work “a little harder”, we are in fact multiplying the work by </a:t>
            </a:r>
            <a:r>
              <a:rPr lang="en-US" sz="1200" u="sng">
                <a:sym typeface="Wingdings" panose="05000000000000000000" pitchFamily="2" charset="2"/>
              </a:rPr>
              <a:t>two</a:t>
            </a:r>
            <a:r>
              <a:rPr lang="en-US" sz="1200">
                <a:sym typeface="Wingdings" panose="05000000000000000000" pitchFamily="2" charset="2"/>
              </a:rPr>
              <a:t>. That is, we are doubling the size of the keyspace! </a:t>
            </a:r>
          </a:p>
          <a:p>
            <a:pPr marL="0" indent="0">
              <a:buNone/>
            </a:pPr>
            <a:r>
              <a:rPr lang="en-US" sz="1200">
                <a:sym typeface="Wingdings" panose="05000000000000000000" pitchFamily="2" charset="2"/>
              </a:rPr>
              <a:t>- Put another way: Adding bits doesn’t simply </a:t>
            </a:r>
            <a:r>
              <a:rPr lang="en-US" sz="1200" i="1">
                <a:sym typeface="Wingdings" panose="05000000000000000000" pitchFamily="2" charset="2"/>
              </a:rPr>
              <a:t>add</a:t>
            </a:r>
            <a:r>
              <a:rPr lang="en-US" sz="1200">
                <a:sym typeface="Wingdings" panose="05000000000000000000" pitchFamily="2" charset="2"/>
              </a:rPr>
              <a:t> time, it </a:t>
            </a:r>
            <a:r>
              <a:rPr lang="en-US" sz="1200" u="sng">
                <a:sym typeface="Wingdings" panose="05000000000000000000" pitchFamily="2" charset="2"/>
              </a:rPr>
              <a:t>multiplies</a:t>
            </a:r>
            <a:r>
              <a:rPr lang="en-US" sz="1200">
                <a:sym typeface="Wingdings" panose="05000000000000000000" pitchFamily="2" charset="2"/>
              </a:rPr>
              <a:t> time!</a:t>
            </a:r>
          </a:p>
          <a:p>
            <a:pPr marL="0" indent="0">
              <a:buNone/>
            </a:pPr>
            <a:r>
              <a:rPr lang="en-US" sz="1200">
                <a:sym typeface="Wingdings" panose="05000000000000000000" pitchFamily="2" charset="2"/>
              </a:rPr>
              <a:t>That’s why a cipher can go from ‘instantly breakable’ to ‘effectively impossible’ just by increasing the key size.</a:t>
            </a:r>
          </a:p>
          <a:p>
            <a:r>
              <a:rPr lang="en-US" sz="1200" i="1"/>
              <a:t>Throughout the course, whenever we estimate how long something takes, we’re doing this exact kind of reasoning — not precise benchmarks, just scale.</a:t>
            </a:r>
            <a:endParaRPr lang="en-US" sz="1200"/>
          </a:p>
          <a:p>
            <a:r>
              <a:rPr lang="en-US" sz="1200" i="1"/>
              <a:t>Cryptography sometimes can live or die on scale.</a:t>
            </a:r>
            <a:endParaRPr lang="en-US" sz="1200"/>
          </a:p>
        </p:txBody>
      </p:sp>
    </p:spTree>
    <p:extLst>
      <p:ext uri="{BB962C8B-B14F-4D97-AF65-F5344CB8AC3E}">
        <p14:creationId xmlns:p14="http://schemas.microsoft.com/office/powerpoint/2010/main" val="32186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Each additional bit doubles the work</a:t>
            </a:r>
            <a:endParaRPr/>
          </a:p>
        </p:txBody>
      </p:sp>
      <p:sp>
        <p:nvSpPr>
          <p:cNvPr id="3" name="Content Placeholder 2"/>
          <p:cNvSpPr>
            <a:spLocks noGrp="1"/>
          </p:cNvSpPr>
          <p:nvPr>
            <p:ph idx="1"/>
          </p:nvPr>
        </p:nvSpPr>
        <p:spPr/>
        <p:txBody>
          <a:bodyPr/>
          <a:lstStyle/>
          <a:p>
            <a:pPr marL="0" indent="0">
              <a:buNone/>
            </a:pPr>
            <a:r>
              <a:t>Each additional key bit doubles the required work.</a:t>
            </a:r>
          </a:p>
          <a:p>
            <a:pPr lvl="1"/>
            <a:r>
              <a:t>56 bits → </a:t>
            </a:r>
            <a:r>
              <a:rPr lang="en-US"/>
              <a:t>(2</a:t>
            </a:r>
            <a:r>
              <a:rPr lang="en-US" baseline="30000"/>
              <a:t>56</a:t>
            </a:r>
            <a:r>
              <a:rPr lang="en-US"/>
              <a:t>≈7.2058×10</a:t>
            </a:r>
            <a:r>
              <a:rPr lang="en-US" baseline="30000"/>
              <a:t>16</a:t>
            </a:r>
            <a:r>
              <a:rPr lang="en-US"/>
              <a:t>)  </a:t>
            </a:r>
            <a:r>
              <a:rPr lang="en-US">
                <a:sym typeface="Wingdings" panose="05000000000000000000" pitchFamily="2" charset="2"/>
              </a:rPr>
              <a:t>  </a:t>
            </a:r>
            <a:r>
              <a:t>~2.3 years at 10⁹ ops/sec.</a:t>
            </a:r>
            <a:r>
              <a:rPr lang="en-US"/>
              <a:t>  </a:t>
            </a:r>
            <a:endParaRPr/>
          </a:p>
          <a:p>
            <a:pPr lvl="1"/>
            <a:r>
              <a:t>57 bits → ~4.6 years.</a:t>
            </a:r>
          </a:p>
          <a:p>
            <a:pPr lvl="1"/>
            <a:r>
              <a:t>58 bits → ~9.</a:t>
            </a:r>
            <a:r>
              <a:rPr lang="en-US"/>
              <a:t>2</a:t>
            </a:r>
            <a:r>
              <a:t> years.</a:t>
            </a:r>
          </a:p>
          <a:p>
            <a:pPr marL="228600" lvl="1" indent="0">
              <a:buNone/>
            </a:pPr>
            <a:endParaRPr lang="en-US"/>
          </a:p>
          <a:p>
            <a:pPr marL="228600" lvl="1" indent="0">
              <a:buNone/>
            </a:pPr>
            <a:r>
              <a:rPr lang="en-US" b="1"/>
              <a:t>Big-Picture Concept: </a:t>
            </a:r>
            <a:r>
              <a:t>Brute-force </a:t>
            </a:r>
            <a:r>
              <a:rPr lang="en-US"/>
              <a:t>search </a:t>
            </a:r>
            <a:r>
              <a:t>time grows exponentially, not linearly.</a:t>
            </a:r>
          </a:p>
        </p:txBody>
      </p:sp>
    </p:spTree>
    <p:extLst>
      <p:ext uri="{BB962C8B-B14F-4D97-AF65-F5344CB8AC3E}">
        <p14:creationId xmlns:p14="http://schemas.microsoft.com/office/powerpoint/2010/main" val="945102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Even with faster computing…</a:t>
            </a:r>
            <a:endParaRPr/>
          </a:p>
        </p:txBody>
      </p:sp>
      <p:sp>
        <p:nvSpPr>
          <p:cNvPr id="3" name="Content Placeholder 2"/>
          <p:cNvSpPr>
            <a:spLocks noGrp="1"/>
          </p:cNvSpPr>
          <p:nvPr>
            <p:ph idx="1"/>
          </p:nvPr>
        </p:nvSpPr>
        <p:spPr/>
        <p:txBody>
          <a:bodyPr/>
          <a:lstStyle/>
          <a:p>
            <a:pPr marL="0" indent="0">
              <a:buNone/>
            </a:pPr>
            <a:r>
              <a:rPr lang="en-US"/>
              <a:t>Suppose we make use of a GPU that increases our operations 1000 times, i.e. from 10</a:t>
            </a:r>
            <a:r>
              <a:rPr lang="en-US" baseline="30000"/>
              <a:t>9</a:t>
            </a:r>
            <a:r>
              <a:rPr lang="en-US"/>
              <a:t> ops/sec to 10</a:t>
            </a:r>
            <a:r>
              <a:rPr lang="en-US" b="1" baseline="30000"/>
              <a:t>12</a:t>
            </a:r>
            <a:r>
              <a:rPr lang="en-US"/>
              <a:t> ops/sec  </a:t>
            </a:r>
          </a:p>
          <a:p>
            <a:pPr marL="0" indent="0">
              <a:buNone/>
            </a:pPr>
            <a:r>
              <a:rPr lang="en-US"/>
              <a:t>Even so….</a:t>
            </a:r>
          </a:p>
          <a:p>
            <a:pPr marL="0" indent="0">
              <a:buNone/>
            </a:pPr>
            <a:r>
              <a:t>Each additional key bit doubles brute-force time.</a:t>
            </a:r>
          </a:p>
          <a:p>
            <a:pPr lvl="1"/>
            <a:r>
              <a:t>At 10¹² keys per second:</a:t>
            </a:r>
          </a:p>
          <a:p>
            <a:pPr lvl="3"/>
            <a:r>
              <a:t>56 bits → </a:t>
            </a:r>
            <a:r>
              <a:rPr lang="en-US"/>
              <a:t>20 hours (~ </a:t>
            </a:r>
            <a:r>
              <a:t>10 hours average</a:t>
            </a:r>
            <a:r>
              <a:rPr lang="en-US"/>
              <a:t>) </a:t>
            </a:r>
          </a:p>
          <a:p>
            <a:pPr lvl="3"/>
            <a:r>
              <a:t>60 bits → ~</a:t>
            </a:r>
            <a:r>
              <a:rPr lang="en-US"/>
              <a:t>13 days (~ </a:t>
            </a:r>
            <a:r>
              <a:t>6.7 days</a:t>
            </a:r>
            <a:r>
              <a:rPr lang="en-US"/>
              <a:t> on average)</a:t>
            </a:r>
            <a:endParaRPr/>
          </a:p>
          <a:p>
            <a:pPr lvl="3"/>
            <a:r>
              <a:t>64 bits → </a:t>
            </a:r>
            <a:r>
              <a:rPr lang="en-US"/>
              <a:t>~ 213 days (</a:t>
            </a:r>
            <a:r>
              <a:t>~</a:t>
            </a:r>
            <a:r>
              <a:rPr lang="en-US"/>
              <a:t>106</a:t>
            </a:r>
            <a:r>
              <a:t> day</a:t>
            </a:r>
            <a:r>
              <a:rPr lang="en-US"/>
              <a:t>s on average)</a:t>
            </a:r>
            <a:endParaRPr/>
          </a:p>
          <a:p>
            <a:pPr lvl="3"/>
            <a:r>
              <a:t>80 bits → tens of thousands of years</a:t>
            </a:r>
          </a:p>
          <a:p>
            <a:pPr lvl="3"/>
            <a:r>
              <a:t>128 bits → effectively impossible.</a:t>
            </a:r>
          </a:p>
        </p:txBody>
      </p:sp>
    </p:spTree>
    <p:extLst>
      <p:ext uri="{BB962C8B-B14F-4D97-AF65-F5344CB8AC3E}">
        <p14:creationId xmlns:p14="http://schemas.microsoft.com/office/powerpoint/2010/main" val="17105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54F1-D564-6FA0-DEB0-4B473A25A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5F616-25EE-D779-853C-2CB87897020D}"/>
              </a:ext>
            </a:extLst>
          </p:cNvPr>
          <p:cNvSpPr>
            <a:spLocks noGrp="1"/>
          </p:cNvSpPr>
          <p:nvPr>
            <p:ph type="title"/>
          </p:nvPr>
        </p:nvSpPr>
        <p:spPr/>
        <p:txBody>
          <a:bodyPr>
            <a:normAutofit fontScale="90000"/>
          </a:bodyPr>
          <a:lstStyle/>
          <a:p>
            <a:r>
              <a:rPr lang="en-US"/>
              <a:t>Yeah but what about moore’s law? Aren’t computers getting faster all the time?</a:t>
            </a:r>
            <a:endParaRPr/>
          </a:p>
        </p:txBody>
      </p:sp>
      <p:sp>
        <p:nvSpPr>
          <p:cNvPr id="3" name="Content Placeholder 2">
            <a:extLst>
              <a:ext uri="{FF2B5EF4-FFF2-40B4-BE49-F238E27FC236}">
                <a16:creationId xmlns:a16="http://schemas.microsoft.com/office/drawing/2014/main" id="{6510E4B8-F2C9-1D83-6EF6-56B048127F99}"/>
              </a:ext>
            </a:extLst>
          </p:cNvPr>
          <p:cNvSpPr>
            <a:spLocks noGrp="1"/>
          </p:cNvSpPr>
          <p:nvPr>
            <p:ph idx="1"/>
          </p:nvPr>
        </p:nvSpPr>
        <p:spPr>
          <a:xfrm>
            <a:off x="780750" y="1828800"/>
            <a:ext cx="10693446" cy="4665328"/>
          </a:xfrm>
        </p:spPr>
        <p:txBody>
          <a:bodyPr/>
          <a:lstStyle/>
          <a:p>
            <a:pPr marL="0" indent="0">
              <a:buNone/>
            </a:pPr>
            <a:r>
              <a:rPr lang="en-US"/>
              <a:t>Yes, but while computers have consistently gotten faster and faster over time…</a:t>
            </a:r>
          </a:p>
          <a:p>
            <a:pPr marL="0" indent="0">
              <a:buNone/>
            </a:pPr>
            <a:r>
              <a:rPr lang="en-US"/>
              <a:t>	Longer keys grow </a:t>
            </a:r>
            <a:r>
              <a:rPr lang="en-US" b="1" u="sng"/>
              <a:t>exponentially</a:t>
            </a:r>
            <a:r>
              <a:rPr lang="en-US"/>
              <a:t>.  </a:t>
            </a:r>
          </a:p>
          <a:p>
            <a:pPr marL="0" indent="0">
              <a:buNone/>
            </a:pPr>
            <a:r>
              <a:rPr lang="en-US"/>
              <a:t>Exponential growth very, very quickly overwhelms any realistic hardware gains. </a:t>
            </a:r>
          </a:p>
          <a:p>
            <a:pPr marL="0" indent="0">
              <a:buNone/>
            </a:pPr>
            <a:r>
              <a:rPr lang="en-US"/>
              <a:t>This is why:</a:t>
            </a:r>
          </a:p>
          <a:p>
            <a:r>
              <a:rPr lang="en-US"/>
              <a:t>40-bit keys are trivial to break</a:t>
            </a:r>
          </a:p>
          <a:p>
            <a:r>
              <a:rPr lang="en-US"/>
              <a:t>56-bit keys – once a “standard” are now obsolete</a:t>
            </a:r>
          </a:p>
          <a:p>
            <a:r>
              <a:rPr lang="en-US"/>
              <a:t>128-bit and 256-bit keys are still considered secure against brute-force attacks.</a:t>
            </a:r>
            <a:endParaRPr/>
          </a:p>
        </p:txBody>
      </p:sp>
    </p:spTree>
    <p:extLst>
      <p:ext uri="{BB962C8B-B14F-4D97-AF65-F5344CB8AC3E}">
        <p14:creationId xmlns:p14="http://schemas.microsoft.com/office/powerpoint/2010/main" val="69875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5F96-EE21-0175-4322-3A886B199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4D908-D495-E49A-C57E-3FC2F764F914}"/>
              </a:ext>
            </a:extLst>
          </p:cNvPr>
          <p:cNvSpPr>
            <a:spLocks noGrp="1"/>
          </p:cNvSpPr>
          <p:nvPr>
            <p:ph type="title"/>
          </p:nvPr>
        </p:nvSpPr>
        <p:spPr>
          <a:xfrm>
            <a:off x="152400" y="37817"/>
            <a:ext cx="7196328" cy="1068324"/>
          </a:xfrm>
        </p:spPr>
        <p:txBody>
          <a:bodyPr anchor="t">
            <a:normAutofit/>
          </a:bodyPr>
          <a:lstStyle/>
          <a:p>
            <a:r>
              <a:rPr lang="en-US" dirty="0"/>
              <a:t>A few early terms</a:t>
            </a:r>
          </a:p>
        </p:txBody>
      </p:sp>
      <p:pic>
        <p:nvPicPr>
          <p:cNvPr id="7" name="Picture 6" descr="A diagram of a computer&#10;&#10;AI-generated content may be incorrect.">
            <a:extLst>
              <a:ext uri="{FF2B5EF4-FFF2-40B4-BE49-F238E27FC236}">
                <a16:creationId xmlns:a16="http://schemas.microsoft.com/office/drawing/2014/main" id="{7D2641D6-1BA7-E8CD-6334-828C1080A2C3}"/>
              </a:ext>
            </a:extLst>
          </p:cNvPr>
          <p:cNvPicPr>
            <a:picLocks noChangeAspect="1"/>
          </p:cNvPicPr>
          <p:nvPr/>
        </p:nvPicPr>
        <p:blipFill>
          <a:blip r:embed="rId3"/>
          <a:stretch>
            <a:fillRect/>
          </a:stretch>
        </p:blipFill>
        <p:spPr>
          <a:xfrm>
            <a:off x="2793999" y="1106141"/>
            <a:ext cx="7189131" cy="2551459"/>
          </a:xfrm>
          <a:prstGeom prst="rect">
            <a:avLst/>
          </a:prstGeom>
        </p:spPr>
      </p:pic>
      <p:sp>
        <p:nvSpPr>
          <p:cNvPr id="8" name="TextBox 7">
            <a:extLst>
              <a:ext uri="{FF2B5EF4-FFF2-40B4-BE49-F238E27FC236}">
                <a16:creationId xmlns:a16="http://schemas.microsoft.com/office/drawing/2014/main" id="{7370BA40-DC14-84D8-8A5A-508FF450C17A}"/>
              </a:ext>
            </a:extLst>
          </p:cNvPr>
          <p:cNvSpPr txBox="1"/>
          <p:nvPr/>
        </p:nvSpPr>
        <p:spPr>
          <a:xfrm>
            <a:off x="1219200" y="4343400"/>
            <a:ext cx="10134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Cryptology: The study of encipherment (creating a cipher) and decipherment (decoding a cipher)</a:t>
            </a:r>
          </a:p>
          <a:p>
            <a:pPr marL="285750" indent="-285750">
              <a:buFont typeface="Arial" panose="020B0604020202020204" pitchFamily="34" charset="0"/>
              <a:buChar char="•"/>
            </a:pPr>
            <a:r>
              <a:rPr lang="en-US" dirty="0"/>
              <a:t>Cryptography: Creating a cipher out of plaintext</a:t>
            </a:r>
          </a:p>
          <a:p>
            <a:pPr marL="285750" indent="-285750">
              <a:buFont typeface="Arial" panose="020B0604020202020204" pitchFamily="34" charset="0"/>
              <a:buChar char="•"/>
            </a:pPr>
            <a:r>
              <a:rPr lang="en-US" dirty="0"/>
              <a:t>Cryptanalysis: Breaking or “cracking” a cipher when you don’t have the key.</a:t>
            </a:r>
          </a:p>
          <a:p>
            <a:pPr marL="285750" indent="-285750">
              <a:buFont typeface="Arial" panose="020B0604020202020204" pitchFamily="34" charset="0"/>
              <a:buChar char="•"/>
            </a:pPr>
            <a:r>
              <a:rPr lang="en-US" dirty="0"/>
              <a:t>Symmetric Cipher: The sender and recipient share the same key.</a:t>
            </a:r>
          </a:p>
          <a:p>
            <a:pPr marL="285750" indent="-285750">
              <a:buFont typeface="Arial" panose="020B0604020202020204" pitchFamily="34" charset="0"/>
              <a:buChar char="•"/>
            </a:pPr>
            <a:r>
              <a:rPr lang="en-US" dirty="0"/>
              <a:t>Asymmetric Cipher: The sender and recipient use different keys.</a:t>
            </a:r>
          </a:p>
        </p:txBody>
      </p:sp>
    </p:spTree>
    <p:extLst>
      <p:ext uri="{BB962C8B-B14F-4D97-AF65-F5344CB8AC3E}">
        <p14:creationId xmlns:p14="http://schemas.microsoft.com/office/powerpoint/2010/main" val="80767342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B36FF-061D-7F5A-D7FF-FCB48BB3F7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764D-FF85-138C-9F7A-94DF90B64352}"/>
              </a:ext>
            </a:extLst>
          </p:cNvPr>
          <p:cNvSpPr>
            <a:spLocks noGrp="1"/>
          </p:cNvSpPr>
          <p:nvPr>
            <p:ph type="title"/>
          </p:nvPr>
        </p:nvSpPr>
        <p:spPr>
          <a:xfrm>
            <a:off x="76200" y="1888"/>
            <a:ext cx="10706100" cy="683912"/>
          </a:xfrm>
        </p:spPr>
        <p:txBody>
          <a:bodyPr>
            <a:normAutofit/>
          </a:bodyPr>
          <a:lstStyle/>
          <a:p>
            <a:r>
              <a:rPr lang="en-US" sz="2400"/>
              <a:t>Data encryption standard (des)</a:t>
            </a:r>
            <a:endParaRPr sz="2400"/>
          </a:p>
        </p:txBody>
      </p:sp>
      <p:sp>
        <p:nvSpPr>
          <p:cNvPr id="3" name="Content Placeholder 2">
            <a:extLst>
              <a:ext uri="{FF2B5EF4-FFF2-40B4-BE49-F238E27FC236}">
                <a16:creationId xmlns:a16="http://schemas.microsoft.com/office/drawing/2014/main" id="{0B7F37BC-FD0B-1DB5-E678-4EE16A5CE85E}"/>
              </a:ext>
            </a:extLst>
          </p:cNvPr>
          <p:cNvSpPr>
            <a:spLocks noGrp="1"/>
          </p:cNvSpPr>
          <p:nvPr>
            <p:ph idx="1"/>
          </p:nvPr>
        </p:nvSpPr>
        <p:spPr>
          <a:xfrm>
            <a:off x="228600" y="685800"/>
            <a:ext cx="6324600" cy="6096000"/>
          </a:xfrm>
        </p:spPr>
        <p:txBody>
          <a:bodyPr>
            <a:normAutofit/>
          </a:bodyPr>
          <a:lstStyle/>
          <a:p>
            <a:pPr marL="0" indent="0">
              <a:buNone/>
            </a:pPr>
            <a:r>
              <a:rPr lang="en-US" sz="1100"/>
              <a:t>DES is a very well known, and long-used encryption standard. It was developed in the 1970s and uses a 56-bit key. </a:t>
            </a:r>
          </a:p>
          <a:p>
            <a:pPr marL="0" indent="0">
              <a:buNone/>
            </a:pPr>
            <a:r>
              <a:rPr lang="en-US" sz="1100" b="1"/>
              <a:t>Why DES was considered secure (at first)</a:t>
            </a:r>
          </a:p>
          <a:p>
            <a:r>
              <a:rPr lang="en-US" sz="1100"/>
              <a:t>In the </a:t>
            </a:r>
            <a:r>
              <a:rPr lang="en-US" sz="1100" b="1"/>
              <a:t>1970s </a:t>
            </a:r>
            <a:r>
              <a:rPr lang="en-US" sz="1100"/>
              <a:t>computers were </a:t>
            </a:r>
            <a:r>
              <a:rPr lang="en-US" sz="1100" b="1"/>
              <a:t>millions of times slower</a:t>
            </a:r>
            <a:endParaRPr lang="en-US" sz="1100"/>
          </a:p>
          <a:p>
            <a:r>
              <a:rPr lang="en-US" sz="1100"/>
              <a:t>A year of computation was </a:t>
            </a:r>
            <a:r>
              <a:rPr lang="en-US" sz="1100" i="1"/>
              <a:t>astronomically expensive</a:t>
            </a:r>
            <a:endParaRPr lang="en-US" sz="1100"/>
          </a:p>
          <a:p>
            <a:r>
              <a:rPr lang="en-US" sz="1100"/>
              <a:t>Brute force felt unrealistic for large keyspaces</a:t>
            </a:r>
          </a:p>
          <a:p>
            <a:pPr marL="0" indent="0">
              <a:buNone/>
            </a:pPr>
            <a:r>
              <a:rPr lang="en-US" sz="1100"/>
              <a:t>So DES was believed to be safe at least for the foreseeable future.</a:t>
            </a:r>
          </a:p>
          <a:p>
            <a:pPr marL="0" indent="0">
              <a:buNone/>
            </a:pPr>
            <a:endParaRPr lang="en-US" sz="1100"/>
          </a:p>
          <a:p>
            <a:pPr marL="0" indent="0">
              <a:buNone/>
            </a:pPr>
            <a:r>
              <a:rPr lang="en-US" sz="1100" b="1"/>
              <a:t>Why DES fell:</a:t>
            </a:r>
          </a:p>
          <a:p>
            <a:pPr marL="0" indent="0">
              <a:buNone/>
            </a:pPr>
            <a:r>
              <a:rPr lang="en-US" sz="1100" b="1"/>
              <a:t>Computers got faster</a:t>
            </a:r>
          </a:p>
          <a:p>
            <a:r>
              <a:rPr lang="en-US" sz="1100"/>
              <a:t>Linear hardware improvements</a:t>
            </a:r>
          </a:p>
          <a:p>
            <a:r>
              <a:rPr lang="en-US" sz="1100"/>
              <a:t>Clock speeds, parallelism, custom chips</a:t>
            </a:r>
          </a:p>
          <a:p>
            <a:pPr marL="0" indent="0">
              <a:buNone/>
            </a:pPr>
            <a:r>
              <a:rPr lang="en-US" sz="1100" b="1"/>
              <a:t>Parallelism became cheap</a:t>
            </a:r>
          </a:p>
          <a:p>
            <a:r>
              <a:rPr lang="en-US" sz="1100"/>
              <a:t>A brute-force key search is </a:t>
            </a:r>
            <a:r>
              <a:rPr lang="en-US" sz="1100" b="1"/>
              <a:t>embarrassingly parallel. In other words, we can have multiple computers divvy up the keyspace and each computer searches its own section.</a:t>
            </a:r>
            <a:endParaRPr lang="en-US" sz="1100"/>
          </a:p>
          <a:p>
            <a:r>
              <a:rPr lang="en-US" sz="1100"/>
              <a:t>If 1 computer takes 1 year:</a:t>
            </a:r>
          </a:p>
          <a:p>
            <a:pPr lvl="1"/>
            <a:r>
              <a:rPr lang="en-US" sz="1100"/>
              <a:t>10 computers take ~36 days</a:t>
            </a:r>
          </a:p>
          <a:p>
            <a:pPr lvl="1"/>
            <a:r>
              <a:rPr lang="en-US" sz="1100"/>
              <a:t>1,000 computers take ~9 hours</a:t>
            </a:r>
          </a:p>
          <a:p>
            <a:pPr lvl="1"/>
            <a:r>
              <a:rPr lang="en-US" sz="1100"/>
              <a:t>Custom hardware can do far more</a:t>
            </a:r>
          </a:p>
          <a:p>
            <a:pPr marL="0" indent="0">
              <a:buNone/>
            </a:pPr>
            <a:endParaRPr lang="en-US" sz="1100"/>
          </a:p>
        </p:txBody>
      </p:sp>
      <p:pic>
        <p:nvPicPr>
          <p:cNvPr id="5" name="Picture 4">
            <a:extLst>
              <a:ext uri="{FF2B5EF4-FFF2-40B4-BE49-F238E27FC236}">
                <a16:creationId xmlns:a16="http://schemas.microsoft.com/office/drawing/2014/main" id="{29746566-F93D-CE5B-99FE-DB0453BFBCB2}"/>
              </a:ext>
            </a:extLst>
          </p:cNvPr>
          <p:cNvPicPr>
            <a:picLocks noChangeAspect="1"/>
          </p:cNvPicPr>
          <p:nvPr/>
        </p:nvPicPr>
        <p:blipFill>
          <a:blip r:embed="rId2"/>
          <a:stretch>
            <a:fillRect/>
          </a:stretch>
        </p:blipFill>
        <p:spPr>
          <a:xfrm>
            <a:off x="9372600" y="0"/>
            <a:ext cx="2500805" cy="6858000"/>
          </a:xfrm>
          <a:prstGeom prst="rect">
            <a:avLst/>
          </a:prstGeom>
        </p:spPr>
      </p:pic>
      <p:sp>
        <p:nvSpPr>
          <p:cNvPr id="6" name="Arrow: Down 5">
            <a:extLst>
              <a:ext uri="{FF2B5EF4-FFF2-40B4-BE49-F238E27FC236}">
                <a16:creationId xmlns:a16="http://schemas.microsoft.com/office/drawing/2014/main" id="{B0C92E40-89BA-C5BB-40CA-FBD36448494E}"/>
              </a:ext>
            </a:extLst>
          </p:cNvPr>
          <p:cNvSpPr/>
          <p:nvPr/>
        </p:nvSpPr>
        <p:spPr>
          <a:xfrm rot="17315038">
            <a:off x="8655642" y="4806272"/>
            <a:ext cx="457200" cy="106680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0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05C8-D044-ADEC-AC18-088FED91F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E0CD0-B6A2-E4F6-FF72-7A60AA992A5D}"/>
              </a:ext>
            </a:extLst>
          </p:cNvPr>
          <p:cNvSpPr>
            <a:spLocks noGrp="1"/>
          </p:cNvSpPr>
          <p:nvPr>
            <p:ph type="title"/>
          </p:nvPr>
        </p:nvSpPr>
        <p:spPr>
          <a:xfrm>
            <a:off x="76200" y="1888"/>
            <a:ext cx="10706100" cy="683912"/>
          </a:xfrm>
        </p:spPr>
        <p:txBody>
          <a:bodyPr/>
          <a:lstStyle/>
          <a:p>
            <a:r>
              <a:rPr lang="en-US"/>
              <a:t>advanced encryption standard (aes)</a:t>
            </a:r>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0A1414-DAC5-643E-32C2-B33395537C6E}"/>
                  </a:ext>
                </a:extLst>
              </p:cNvPr>
              <p:cNvSpPr>
                <a:spLocks noGrp="1"/>
              </p:cNvSpPr>
              <p:nvPr>
                <p:ph idx="1"/>
              </p:nvPr>
            </p:nvSpPr>
            <p:spPr>
              <a:xfrm>
                <a:off x="533400" y="863458"/>
                <a:ext cx="7467600" cy="5715000"/>
              </a:xfrm>
            </p:spPr>
            <p:txBody>
              <a:bodyPr>
                <a:normAutofit/>
              </a:bodyPr>
              <a:lstStyle/>
              <a:p>
                <a:pPr marL="0" indent="0">
                  <a:buNone/>
                </a:pPr>
                <a:r>
                  <a:rPr lang="en-US" sz="1200"/>
                  <a:t>AES was developed as the </a:t>
                </a:r>
                <a:r>
                  <a:rPr lang="en-US" sz="1200" b="1"/>
                  <a:t>replacement for DES</a:t>
                </a:r>
                <a:r>
                  <a:rPr lang="en-US" sz="1200"/>
                  <a:t>.</a:t>
                </a:r>
              </a:p>
              <a:p>
                <a:pPr marL="0" indent="0">
                  <a:buNone/>
                </a:pPr>
                <a:r>
                  <a:rPr lang="en-US" sz="1200"/>
                  <a:t>Main difference:</a:t>
                </a:r>
              </a:p>
              <a:p>
                <a:r>
                  <a:rPr lang="en-US" sz="1200"/>
                  <a:t>AES supports </a:t>
                </a:r>
                <a:r>
                  <a:rPr lang="en-US" sz="1200" b="1"/>
                  <a:t>128-bit, 192-bit, and 256-bit keys</a:t>
                </a:r>
                <a:endParaRPr lang="en-US" sz="1200"/>
              </a:p>
              <a:p>
                <a:r>
                  <a:rPr lang="en-US" sz="1200"/>
                  <a:t>Even </a:t>
                </a:r>
                <a:r>
                  <a:rPr lang="en-US" sz="1200" b="1"/>
                  <a:t>128 bits</a:t>
                </a:r>
                <a:r>
                  <a:rPr lang="en-US" sz="1200"/>
                  <a:t> gives:</a:t>
                </a:r>
              </a:p>
              <a:p>
                <a:pPr marL="0" indent="0">
                  <a:buNone/>
                </a:pPr>
                <a:r>
                  <a:rPr lang="en-US" sz="120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128</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38</m:t>
                        </m:r>
                      </m:sup>
                    </m:sSup>
                  </m:oMath>
                </a14:m>
                <a:r>
                  <a:rPr lang="en-US" sz="1200"/>
                  <a:t> possible keys</a:t>
                </a:r>
                <a:endParaRPr lang="ar-AE" sz="1200"/>
              </a:p>
              <a:p>
                <a:pPr marL="0" indent="0">
                  <a:buNone/>
                </a:pPr>
                <a:endParaRPr lang="en-US" sz="1200"/>
              </a:p>
              <a:p>
                <a:pPr marL="0" indent="0">
                  <a:buNone/>
                </a:pPr>
                <a:r>
                  <a:rPr lang="en-US" sz="1200"/>
                  <a:t>At that scale:</a:t>
                </a:r>
              </a:p>
              <a:p>
                <a:r>
                  <a:rPr lang="en-US" sz="1200"/>
                  <a:t>Brute force is completely infeasible</a:t>
                </a:r>
              </a:p>
              <a:p>
                <a:pPr lvl="1"/>
                <a:r>
                  <a:rPr lang="en-US" sz="1200"/>
                  <a:t>Even with absurd parallelism</a:t>
                </a:r>
              </a:p>
              <a:p>
                <a:pPr lvl="1"/>
                <a:r>
                  <a:rPr lang="en-US" sz="1200"/>
                  <a:t>Even for nation-states</a:t>
                </a:r>
              </a:p>
              <a:p>
                <a:pPr lvl="1"/>
                <a:r>
                  <a:rPr lang="en-US" sz="1200"/>
                  <a:t>Still considered secure today (at least from brute-force attacks)</a:t>
                </a:r>
              </a:p>
            </p:txBody>
          </p:sp>
        </mc:Choice>
        <mc:Fallback xmlns="">
          <p:sp>
            <p:nvSpPr>
              <p:cNvPr id="3" name="Content Placeholder 2">
                <a:extLst>
                  <a:ext uri="{FF2B5EF4-FFF2-40B4-BE49-F238E27FC236}">
                    <a16:creationId xmlns:a16="http://schemas.microsoft.com/office/drawing/2014/main" id="{BF0A1414-DAC5-643E-32C2-B33395537C6E}"/>
                  </a:ext>
                </a:extLst>
              </p:cNvPr>
              <p:cNvSpPr>
                <a:spLocks noGrp="1" noRot="1" noChangeAspect="1" noMove="1" noResize="1" noEditPoints="1" noAdjustHandles="1" noChangeArrowheads="1" noChangeShapeType="1" noTextEdit="1"/>
              </p:cNvSpPr>
              <p:nvPr>
                <p:ph idx="1"/>
              </p:nvPr>
            </p:nvSpPr>
            <p:spPr>
              <a:xfrm>
                <a:off x="533400" y="863458"/>
                <a:ext cx="7467600" cy="5715000"/>
              </a:xfrm>
              <a:blipFill>
                <a:blip r:embed="rId2"/>
                <a:stretch>
                  <a:fillRect l="-8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87ADF94-364C-3A50-8476-D29668A2EA02}"/>
              </a:ext>
            </a:extLst>
          </p:cNvPr>
          <p:cNvPicPr>
            <a:picLocks noChangeAspect="1"/>
          </p:cNvPicPr>
          <p:nvPr/>
        </p:nvPicPr>
        <p:blipFill>
          <a:blip r:embed="rId3"/>
          <a:stretch>
            <a:fillRect/>
          </a:stretch>
        </p:blipFill>
        <p:spPr>
          <a:xfrm>
            <a:off x="9594774" y="0"/>
            <a:ext cx="2368626" cy="6858000"/>
          </a:xfrm>
          <a:prstGeom prst="rect">
            <a:avLst/>
          </a:prstGeom>
        </p:spPr>
      </p:pic>
      <p:sp>
        <p:nvSpPr>
          <p:cNvPr id="6" name="Arrow: Down 5">
            <a:extLst>
              <a:ext uri="{FF2B5EF4-FFF2-40B4-BE49-F238E27FC236}">
                <a16:creationId xmlns:a16="http://schemas.microsoft.com/office/drawing/2014/main" id="{5E03417C-829C-D8E6-E1DE-81F87D62DE15}"/>
              </a:ext>
            </a:extLst>
          </p:cNvPr>
          <p:cNvSpPr/>
          <p:nvPr/>
        </p:nvSpPr>
        <p:spPr>
          <a:xfrm rot="17315038">
            <a:off x="8787733" y="5644471"/>
            <a:ext cx="457200" cy="106680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5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D47F4-A112-0EA8-6FC5-154712D5D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59755-A780-FD35-23B6-9C69E4B088E9}"/>
              </a:ext>
            </a:extLst>
          </p:cNvPr>
          <p:cNvSpPr>
            <a:spLocks noGrp="1"/>
          </p:cNvSpPr>
          <p:nvPr>
            <p:ph type="title"/>
          </p:nvPr>
        </p:nvSpPr>
        <p:spPr>
          <a:xfrm>
            <a:off x="774654" y="304800"/>
            <a:ext cx="10706100" cy="683912"/>
          </a:xfrm>
        </p:spPr>
        <p:txBody>
          <a:bodyPr>
            <a:normAutofit fontScale="90000"/>
          </a:bodyPr>
          <a:lstStyle/>
          <a:p>
            <a:pPr algn="ctr"/>
            <a:r>
              <a:rPr lang="en-US"/>
              <a:t>What is a nanosecond? </a:t>
            </a:r>
            <a:br>
              <a:rPr lang="en-US"/>
            </a:br>
            <a:r>
              <a:rPr lang="en-US" sz="2000"/>
              <a:t>video featuring admiral grace hopper</a:t>
            </a:r>
            <a:endParaRPr sz="2000"/>
          </a:p>
        </p:txBody>
      </p:sp>
      <p:sp>
        <p:nvSpPr>
          <p:cNvPr id="3" name="Content Placeholder 2">
            <a:extLst>
              <a:ext uri="{FF2B5EF4-FFF2-40B4-BE49-F238E27FC236}">
                <a16:creationId xmlns:a16="http://schemas.microsoft.com/office/drawing/2014/main" id="{32232829-FF2D-E121-FD6D-726F0F069799}"/>
              </a:ext>
            </a:extLst>
          </p:cNvPr>
          <p:cNvSpPr>
            <a:spLocks noGrp="1"/>
          </p:cNvSpPr>
          <p:nvPr>
            <p:ph idx="1"/>
          </p:nvPr>
        </p:nvSpPr>
        <p:spPr>
          <a:xfrm>
            <a:off x="774654" y="1506872"/>
            <a:ext cx="11417346" cy="4665328"/>
          </a:xfrm>
        </p:spPr>
        <p:txBody>
          <a:bodyPr/>
          <a:lstStyle/>
          <a:p>
            <a:pPr marL="0" indent="0">
              <a:buNone/>
            </a:pPr>
            <a:r>
              <a:rPr lang="en-US"/>
              <a:t>Admiral Grace Hopper </a:t>
            </a:r>
          </a:p>
          <a:p>
            <a:pPr marL="0" indent="0">
              <a:buNone/>
            </a:pPr>
            <a:r>
              <a:rPr lang="en-US"/>
              <a:t>	</a:t>
            </a:r>
            <a:r>
              <a:rPr lang="en-US">
                <a:hlinkClick r:id="rId2"/>
              </a:rPr>
              <a:t>https://youtu.be/wHdHCoeUbU4?si=D3wLjLHSFHj25qyh&amp;t=1207</a:t>
            </a:r>
            <a:r>
              <a:rPr lang="en-US"/>
              <a:t> </a:t>
            </a:r>
          </a:p>
          <a:p>
            <a:pPr>
              <a:buFontTx/>
              <a:buChar char="-"/>
            </a:pPr>
            <a:r>
              <a:rPr lang="en-US"/>
              <a:t>From 20 minutes to 23 minutes</a:t>
            </a:r>
          </a:p>
          <a:p>
            <a:pPr marL="0" indent="0">
              <a:buNone/>
            </a:pPr>
            <a:endParaRPr lang="en-US"/>
          </a:p>
          <a:p>
            <a:pPr marL="0" indent="0">
              <a:buNone/>
            </a:pPr>
            <a:r>
              <a:rPr lang="en-US"/>
              <a:t>Brief 60 Minutes segment about Admiral Hopper (if you’re interested in learning more about this remarkable woman). </a:t>
            </a:r>
          </a:p>
          <a:p>
            <a:pPr marL="0" indent="0">
              <a:buNone/>
            </a:pPr>
            <a:r>
              <a:rPr lang="en-US"/>
              <a:t>	</a:t>
            </a:r>
            <a:r>
              <a:rPr lang="en-US">
                <a:hlinkClick r:id="rId3"/>
              </a:rPr>
              <a:t>https://www.youtube.com/watch?v=1LR6NPpFxw4</a:t>
            </a:r>
            <a:r>
              <a:rPr lang="en-US"/>
              <a:t> </a:t>
            </a:r>
            <a:endParaRPr/>
          </a:p>
        </p:txBody>
      </p:sp>
    </p:spTree>
    <p:extLst>
      <p:ext uri="{BB962C8B-B14F-4D97-AF65-F5344CB8AC3E}">
        <p14:creationId xmlns:p14="http://schemas.microsoft.com/office/powerpoint/2010/main" val="210211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0CB9-BF0F-2064-62B2-FEC1CB56E791}"/>
              </a:ext>
            </a:extLst>
          </p:cNvPr>
          <p:cNvSpPr>
            <a:spLocks noGrp="1"/>
          </p:cNvSpPr>
          <p:nvPr>
            <p:ph type="title"/>
          </p:nvPr>
        </p:nvSpPr>
        <p:spPr>
          <a:xfrm>
            <a:off x="7223912" y="822960"/>
            <a:ext cx="4243345" cy="1089702"/>
          </a:xfrm>
        </p:spPr>
        <p:txBody>
          <a:bodyPr anchor="t">
            <a:normAutofit/>
          </a:bodyPr>
          <a:lstStyle/>
          <a:p>
            <a:r>
              <a:rPr lang="en-US" sz="2300"/>
              <a:t>Definition and Purpose of Cryptography</a:t>
            </a:r>
          </a:p>
        </p:txBody>
      </p:sp>
      <p:pic>
        <p:nvPicPr>
          <p:cNvPr id="5" name="Content Placeholder 4" descr="Transparent padlock">
            <a:extLst>
              <a:ext uri="{FF2B5EF4-FFF2-40B4-BE49-F238E27FC236}">
                <a16:creationId xmlns:a16="http://schemas.microsoft.com/office/drawing/2014/main" id="{C8FE8880-8AD5-4403-8F73-BB0DC5595567}"/>
              </a:ext>
            </a:extLst>
          </p:cNvPr>
          <p:cNvPicPr>
            <a:picLocks noGrp="1" noChangeAspect="1"/>
          </p:cNvPicPr>
          <p:nvPr>
            <p:ph type="pic" sz="quarter" idx="15"/>
          </p:nvPr>
        </p:nvPicPr>
        <p:blipFill>
          <a:blip r:embed="rId3"/>
          <a:srcRect r="29689" b="-1"/>
          <a:stretch>
            <a:fillRect/>
          </a:stretch>
        </p:blipFill>
        <p:spPr>
          <a:xfrm>
            <a:off x="20" y="10"/>
            <a:ext cx="6548514" cy="6100454"/>
          </a:xfrm>
          <a:prstGeom prst="rect">
            <a:avLst/>
          </a:prstGeom>
          <a:noFill/>
        </p:spPr>
      </p:pic>
      <p:sp>
        <p:nvSpPr>
          <p:cNvPr id="4" name="Content Placeholder 3">
            <a:extLst>
              <a:ext uri="{FF2B5EF4-FFF2-40B4-BE49-F238E27FC236}">
                <a16:creationId xmlns:a16="http://schemas.microsoft.com/office/drawing/2014/main" id="{BD605E61-1DCA-28F1-FAA2-E57E19A114E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a:normAutofit/>
          </a:bodyPr>
          <a:lstStyle/>
          <a:p>
            <a:pPr marL="0" indent="0">
              <a:lnSpc>
                <a:spcPct val="110000"/>
              </a:lnSpc>
              <a:spcBef>
                <a:spcPts val="2500"/>
              </a:spcBef>
              <a:buFont typeface="Arial" panose="020B0604020202020204" pitchFamily="34" charset="0"/>
              <a:buNone/>
            </a:pPr>
            <a:r>
              <a:rPr lang="en-US" sz="1100" b="1"/>
              <a:t>Purpose of Cryptography</a:t>
            </a:r>
          </a:p>
          <a:p>
            <a:pPr marL="0" lvl="1" indent="0">
              <a:lnSpc>
                <a:spcPct val="110000"/>
              </a:lnSpc>
              <a:buFont typeface="Arial" panose="020B0604020202020204" pitchFamily="34" charset="0"/>
              <a:buNone/>
            </a:pPr>
            <a:r>
              <a:rPr lang="en-US" sz="1100"/>
              <a:t>Cryptography ensures confidentiality, integrity, authenticity, and non-repudiation of information in digital systems.</a:t>
            </a:r>
          </a:p>
          <a:p>
            <a:pPr marL="0" indent="0">
              <a:lnSpc>
                <a:spcPct val="110000"/>
              </a:lnSpc>
              <a:spcBef>
                <a:spcPts val="2500"/>
              </a:spcBef>
              <a:buFont typeface="Arial" panose="020B0604020202020204" pitchFamily="34" charset="0"/>
              <a:buNone/>
            </a:pPr>
            <a:r>
              <a:rPr lang="en-US" sz="1100" b="1"/>
              <a:t>Encryption and Decryption</a:t>
            </a:r>
          </a:p>
          <a:p>
            <a:pPr marL="0" lvl="1" indent="0">
              <a:lnSpc>
                <a:spcPct val="110000"/>
              </a:lnSpc>
              <a:buFont typeface="Arial" panose="020B0604020202020204" pitchFamily="34" charset="0"/>
              <a:buNone/>
            </a:pPr>
            <a:r>
              <a:rPr lang="en-US" sz="1100"/>
              <a:t>Encryption transforms plaintext into ciphertext using keys, while decryption reverses the process for authorized users.</a:t>
            </a:r>
          </a:p>
          <a:p>
            <a:pPr marL="0" indent="0">
              <a:lnSpc>
                <a:spcPct val="110000"/>
              </a:lnSpc>
              <a:spcBef>
                <a:spcPts val="2500"/>
              </a:spcBef>
              <a:buFont typeface="Arial" panose="020B0604020202020204" pitchFamily="34" charset="0"/>
              <a:buNone/>
            </a:pPr>
            <a:r>
              <a:rPr lang="en-US" sz="1100" b="1"/>
              <a:t>Historical to Modern Cryptography</a:t>
            </a:r>
          </a:p>
          <a:p>
            <a:pPr marL="0" lvl="1" indent="0">
              <a:lnSpc>
                <a:spcPct val="110000"/>
              </a:lnSpc>
              <a:buFont typeface="Arial" panose="020B0604020202020204" pitchFamily="34" charset="0"/>
              <a:buNone/>
            </a:pPr>
            <a:r>
              <a:rPr lang="en-US" sz="1100"/>
              <a:t>Cryptography evolved from ancient ciphers to complex algorithms securing modern communications and financial transactions.</a:t>
            </a:r>
          </a:p>
          <a:p>
            <a:pPr marL="0" indent="0">
              <a:lnSpc>
                <a:spcPct val="110000"/>
              </a:lnSpc>
              <a:spcBef>
                <a:spcPts val="2500"/>
              </a:spcBef>
              <a:buFont typeface="Arial" panose="020B0604020202020204" pitchFamily="34" charset="0"/>
              <a:buNone/>
            </a:pPr>
            <a:r>
              <a:rPr lang="en-US" sz="1100" b="1"/>
              <a:t>Role in Cybersecurity</a:t>
            </a:r>
          </a:p>
          <a:p>
            <a:pPr marL="0" lvl="1" indent="0">
              <a:lnSpc>
                <a:spcPct val="110000"/>
              </a:lnSpc>
              <a:buFont typeface="Arial" panose="020B0604020202020204" pitchFamily="34" charset="0"/>
              <a:buNone/>
            </a:pPr>
            <a:r>
              <a:rPr lang="en-US" sz="1100"/>
              <a:t>Cryptography is foundational for cybersecurity, establishing trust and secure design in digital environments.</a:t>
            </a:r>
          </a:p>
        </p:txBody>
      </p:sp>
    </p:spTree>
    <p:extLst>
      <p:ext uri="{BB962C8B-B14F-4D97-AF65-F5344CB8AC3E}">
        <p14:creationId xmlns:p14="http://schemas.microsoft.com/office/powerpoint/2010/main" val="2188726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232E-4754-D14A-0904-67AC4CAB4119}"/>
              </a:ext>
            </a:extLst>
          </p:cNvPr>
          <p:cNvSpPr>
            <a:spLocks noGrp="1"/>
          </p:cNvSpPr>
          <p:nvPr>
            <p:ph type="title"/>
          </p:nvPr>
        </p:nvSpPr>
        <p:spPr>
          <a:xfrm>
            <a:off x="4160520" y="822960"/>
            <a:ext cx="7305005" cy="972657"/>
          </a:xfrm>
        </p:spPr>
        <p:txBody>
          <a:bodyPr anchor="t">
            <a:normAutofit/>
          </a:bodyPr>
          <a:lstStyle/>
          <a:p>
            <a:r>
              <a:rPr lang="en-US"/>
              <a:t>Historical Context and Evolution</a:t>
            </a:r>
          </a:p>
        </p:txBody>
      </p:sp>
      <p:pic>
        <p:nvPicPr>
          <p:cNvPr id="5" name="Content Placeholder 4" descr="Power of big data. Binary code information bit.">
            <a:extLst>
              <a:ext uri="{FF2B5EF4-FFF2-40B4-BE49-F238E27FC236}">
                <a16:creationId xmlns:a16="http://schemas.microsoft.com/office/drawing/2014/main" id="{9FD5A827-414F-4680-9209-B515B06FF44E}"/>
              </a:ext>
            </a:extLst>
          </p:cNvPr>
          <p:cNvPicPr>
            <a:picLocks noGrp="1" noChangeAspect="1"/>
          </p:cNvPicPr>
          <p:nvPr>
            <p:ph type="pic" sz="quarter" idx="15"/>
          </p:nvPr>
        </p:nvPicPr>
        <p:blipFill>
          <a:blip r:embed="rId3"/>
          <a:srcRect l="3878" r="19863"/>
          <a:stretch>
            <a:fillRect/>
          </a:stretch>
        </p:blipFill>
        <p:spPr>
          <a:xfrm>
            <a:off x="20" y="10"/>
            <a:ext cx="3492988" cy="6107194"/>
          </a:xfrm>
          <a:prstGeom prst="rect">
            <a:avLst/>
          </a:prstGeom>
          <a:noFill/>
        </p:spPr>
      </p:pic>
      <p:sp>
        <p:nvSpPr>
          <p:cNvPr id="4" name="Content Placeholder 3">
            <a:extLst>
              <a:ext uri="{FF2B5EF4-FFF2-40B4-BE49-F238E27FC236}">
                <a16:creationId xmlns:a16="http://schemas.microsoft.com/office/drawing/2014/main" id="{7AD9312C-15A5-FB23-AA36-B27D04B7346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63095" y="1993392"/>
            <a:ext cx="7305005" cy="4331208"/>
          </a:xfrm>
        </p:spPr>
        <p:txBody>
          <a:bodyPr>
            <a:normAutofit/>
          </a:bodyPr>
          <a:lstStyle/>
          <a:p>
            <a:pPr marL="0" indent="0">
              <a:lnSpc>
                <a:spcPct val="110000"/>
              </a:lnSpc>
              <a:spcBef>
                <a:spcPts val="2500"/>
              </a:spcBef>
              <a:buFont typeface="Arial" panose="020B0604020202020204" pitchFamily="34" charset="0"/>
              <a:buNone/>
            </a:pPr>
            <a:r>
              <a:rPr lang="en-US" b="1" dirty="0"/>
              <a:t>Early Cryptographic Methods</a:t>
            </a:r>
          </a:p>
          <a:p>
            <a:pPr marL="0" lvl="1" indent="0">
              <a:lnSpc>
                <a:spcPct val="110000"/>
              </a:lnSpc>
              <a:buFont typeface="Arial" panose="020B0604020202020204" pitchFamily="34" charset="0"/>
              <a:buNone/>
            </a:pPr>
            <a:r>
              <a:rPr dirty="0"/>
              <a:t>Initial ciphers like Caesar's cipher used simple letter shifts to obscure information but offered limited security.</a:t>
            </a:r>
            <a:endParaRPr lang="en-US" dirty="0"/>
          </a:p>
          <a:p>
            <a:pPr marL="0" indent="0">
              <a:lnSpc>
                <a:spcPct val="110000"/>
              </a:lnSpc>
              <a:spcBef>
                <a:spcPts val="2500"/>
              </a:spcBef>
              <a:buFont typeface="Arial" panose="020B0604020202020204" pitchFamily="34" charset="0"/>
              <a:buNone/>
            </a:pPr>
            <a:r>
              <a:rPr lang="en-US" b="1" dirty="0"/>
              <a:t>Mechanical Encryption Devices</a:t>
            </a:r>
          </a:p>
          <a:p>
            <a:pPr marL="0" lvl="1" indent="0">
              <a:lnSpc>
                <a:spcPct val="110000"/>
              </a:lnSpc>
              <a:buFont typeface="Arial" panose="020B0604020202020204" pitchFamily="34" charset="0"/>
              <a:buNone/>
            </a:pPr>
            <a:r>
              <a:rPr dirty="0"/>
              <a:t>Devices like the Enigma machine during WWII introduced complex mechanical encryption increasing security.</a:t>
            </a:r>
            <a:endParaRPr lang="en-US" dirty="0"/>
          </a:p>
          <a:p>
            <a:pPr marL="0" indent="0">
              <a:lnSpc>
                <a:spcPct val="110000"/>
              </a:lnSpc>
              <a:spcBef>
                <a:spcPts val="2500"/>
              </a:spcBef>
              <a:buFont typeface="Arial" panose="020B0604020202020204" pitchFamily="34" charset="0"/>
              <a:buNone/>
            </a:pPr>
            <a:r>
              <a:rPr lang="en-US" b="1"/>
              <a:t>Computer-Based </a:t>
            </a:r>
            <a:r>
              <a:rPr lang="en-US" b="1" dirty="0"/>
              <a:t>Cryptography</a:t>
            </a:r>
          </a:p>
          <a:p>
            <a:pPr marL="0" lvl="1" indent="0">
              <a:lnSpc>
                <a:spcPct val="110000"/>
              </a:lnSpc>
              <a:buFont typeface="Arial" panose="020B0604020202020204" pitchFamily="34" charset="0"/>
              <a:buNone/>
            </a:pPr>
            <a:r>
              <a:rPr dirty="0"/>
              <a:t>Post-war advancements led to DES and AES algorithms, foundational to current secure </a:t>
            </a:r>
            <a:r>
              <a:t>digital communication</a:t>
            </a:r>
            <a:r>
              <a:rPr lang="en-US"/>
              <a:t> to this day</a:t>
            </a:r>
            <a:r>
              <a:t>.</a:t>
            </a:r>
            <a:endParaRPr lang="en-US" dirty="0"/>
          </a:p>
          <a:p>
            <a:pPr marL="0" indent="0">
              <a:lnSpc>
                <a:spcPct val="110000"/>
              </a:lnSpc>
              <a:spcBef>
                <a:spcPts val="2500"/>
              </a:spcBef>
              <a:buFont typeface="Arial" panose="020B0604020202020204" pitchFamily="34" charset="0"/>
              <a:buNone/>
            </a:pPr>
            <a:r>
              <a:rPr lang="en-US" b="1" dirty="0"/>
              <a:t>Contemporary Cryptographic Uses</a:t>
            </a:r>
          </a:p>
          <a:p>
            <a:pPr marL="0" lvl="1" indent="0">
              <a:lnSpc>
                <a:spcPct val="110000"/>
              </a:lnSpc>
              <a:buFont typeface="Arial" panose="020B0604020202020204" pitchFamily="34" charset="0"/>
              <a:buNone/>
            </a:pPr>
            <a:r>
              <a:rPr lang="en-US"/>
              <a:t>Contemporary c</a:t>
            </a:r>
            <a:r>
              <a:t>ryptography </a:t>
            </a:r>
            <a:r>
              <a:rPr dirty="0"/>
              <a:t>now includes hashing, digital signatures, and key exchange securing internet communication.</a:t>
            </a:r>
            <a:endParaRPr lang="en-US" dirty="0"/>
          </a:p>
        </p:txBody>
      </p:sp>
    </p:spTree>
    <p:extLst>
      <p:ext uri="{BB962C8B-B14F-4D97-AF65-F5344CB8AC3E}">
        <p14:creationId xmlns:p14="http://schemas.microsoft.com/office/powerpoint/2010/main" val="562454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C7B3-D4C3-0C36-7E1B-BADE98FC3EB4}"/>
              </a:ext>
            </a:extLst>
          </p:cNvPr>
          <p:cNvSpPr>
            <a:spLocks noGrp="1"/>
          </p:cNvSpPr>
          <p:nvPr>
            <p:ph type="title"/>
          </p:nvPr>
        </p:nvSpPr>
        <p:spPr>
          <a:xfrm>
            <a:off x="381000" y="319035"/>
            <a:ext cx="7196328" cy="1068324"/>
          </a:xfrm>
        </p:spPr>
        <p:txBody>
          <a:bodyPr anchor="t">
            <a:normAutofit/>
          </a:bodyPr>
          <a:lstStyle/>
          <a:p>
            <a:r>
              <a:rPr lang="en-US" dirty="0"/>
              <a:t>Basic Terminology and Concepts</a:t>
            </a:r>
          </a:p>
        </p:txBody>
      </p:sp>
      <p:sp>
        <p:nvSpPr>
          <p:cNvPr id="4" name="Content Placeholder 3">
            <a:extLst>
              <a:ext uri="{FF2B5EF4-FFF2-40B4-BE49-F238E27FC236}">
                <a16:creationId xmlns:a16="http://schemas.microsoft.com/office/drawing/2014/main" id="{11FAC58F-B246-D242-C664-1F76530E165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70968" y="1295400"/>
            <a:ext cx="4429632" cy="5486400"/>
          </a:xfrm>
        </p:spPr>
        <p:txBody>
          <a:bodyPr>
            <a:normAutofit lnSpcReduction="10000"/>
          </a:bodyPr>
          <a:lstStyle/>
          <a:p>
            <a:pPr marL="0" indent="0">
              <a:lnSpc>
                <a:spcPct val="110000"/>
              </a:lnSpc>
              <a:spcBef>
                <a:spcPts val="2500"/>
              </a:spcBef>
              <a:buFont typeface="Arial" panose="020B0604020202020204" pitchFamily="34" charset="0"/>
              <a:buNone/>
            </a:pPr>
            <a:r>
              <a:rPr lang="en-US" b="1" dirty="0"/>
              <a:t>Plaintext and Ciphertext</a:t>
            </a:r>
          </a:p>
          <a:p>
            <a:pPr marL="0" lvl="1" indent="0">
              <a:lnSpc>
                <a:spcPct val="110000"/>
              </a:lnSpc>
              <a:buFont typeface="Arial" panose="020B0604020202020204" pitchFamily="34" charset="0"/>
              <a:buNone/>
            </a:pPr>
            <a:r>
              <a:rPr dirty="0"/>
              <a:t>Plaintext is the original readable message; ciphertext is the encrypted, unreadable form without the key.</a:t>
            </a:r>
            <a:endParaRPr lang="en-US" dirty="0"/>
          </a:p>
          <a:p>
            <a:pPr marL="0" lvl="1" indent="0">
              <a:lnSpc>
                <a:spcPct val="110000"/>
              </a:lnSpc>
              <a:buFont typeface="Arial" panose="020B0604020202020204" pitchFamily="34" charset="0"/>
              <a:buNone/>
            </a:pPr>
            <a:endParaRPr lang="en-US" dirty="0"/>
          </a:p>
          <a:p>
            <a:pPr marL="0" lvl="1" indent="0">
              <a:lnSpc>
                <a:spcPct val="110000"/>
              </a:lnSpc>
              <a:buFont typeface="Arial" panose="020B0604020202020204" pitchFamily="34" charset="0"/>
              <a:buNone/>
            </a:pPr>
            <a:endParaRPr lang="en-US" dirty="0"/>
          </a:p>
          <a:p>
            <a:pPr marL="0" indent="0">
              <a:lnSpc>
                <a:spcPct val="110000"/>
              </a:lnSpc>
              <a:spcBef>
                <a:spcPts val="2500"/>
              </a:spcBef>
              <a:buFont typeface="Arial" panose="020B0604020202020204" pitchFamily="34" charset="0"/>
              <a:buNone/>
            </a:pPr>
            <a:r>
              <a:rPr lang="en-US" b="1" dirty="0"/>
              <a:t>Encryption Keys and Algorithms</a:t>
            </a:r>
          </a:p>
          <a:p>
            <a:pPr marL="0" lvl="1" indent="0">
              <a:lnSpc>
                <a:spcPct val="110000"/>
              </a:lnSpc>
              <a:buFont typeface="Arial" panose="020B0604020202020204" pitchFamily="34" charset="0"/>
              <a:buNone/>
            </a:pPr>
            <a:r>
              <a:rPr dirty="0"/>
              <a:t>Keys guide encryption and decryption, while algorithms define the mathematical methods</a:t>
            </a:r>
            <a:r>
              <a:rPr lang="en-US" dirty="0"/>
              <a:t> of</a:t>
            </a:r>
            <a:r>
              <a:rPr dirty="0"/>
              <a:t> transforming data securely.</a:t>
            </a:r>
            <a:endParaRPr lang="en-US" dirty="0"/>
          </a:p>
          <a:p>
            <a:pPr marL="0" lvl="1" indent="0">
              <a:lnSpc>
                <a:spcPct val="110000"/>
              </a:lnSpc>
              <a:buFont typeface="Arial" panose="020B0604020202020204" pitchFamily="34" charset="0"/>
              <a:buNone/>
            </a:pPr>
            <a:endParaRPr lang="en-US" dirty="0"/>
          </a:p>
          <a:p>
            <a:pPr marL="0" lvl="1" indent="0">
              <a:lnSpc>
                <a:spcPct val="110000"/>
              </a:lnSpc>
              <a:buFont typeface="Arial" panose="020B0604020202020204" pitchFamily="34" charset="0"/>
              <a:buNone/>
            </a:pPr>
            <a:endParaRPr lang="en-US" dirty="0"/>
          </a:p>
          <a:p>
            <a:pPr marL="0" indent="0">
              <a:lnSpc>
                <a:spcPct val="110000"/>
              </a:lnSpc>
              <a:spcBef>
                <a:spcPts val="2500"/>
              </a:spcBef>
              <a:buFont typeface="Arial" panose="020B0604020202020204" pitchFamily="34" charset="0"/>
              <a:buNone/>
            </a:pPr>
            <a:r>
              <a:rPr lang="en-US" b="1" dirty="0"/>
              <a:t>Symmetric vs Asymmetric Encryption</a:t>
            </a:r>
          </a:p>
          <a:p>
            <a:pPr marL="0" lvl="1" indent="0">
              <a:lnSpc>
                <a:spcPct val="110000"/>
              </a:lnSpc>
              <a:buNone/>
            </a:pPr>
            <a:r>
              <a:rPr dirty="0"/>
              <a:t>Symmetric uses </a:t>
            </a:r>
            <a:r>
              <a:rPr u="sng" dirty="0"/>
              <a:t>one</a:t>
            </a:r>
            <a:r>
              <a:rPr dirty="0"/>
              <a:t> key for both processes</a:t>
            </a:r>
            <a:r>
              <a:rPr lang="en-US" dirty="0"/>
              <a:t>. </a:t>
            </a:r>
            <a:r>
              <a:rPr lang="en-US"/>
              <a:t>The example above shows </a:t>
            </a:r>
            <a:r>
              <a:rPr lang="en-US" dirty="0"/>
              <a:t>symmetric encryption. It is the type of encryption most people think about when they think of cryptography. </a:t>
            </a:r>
            <a:r>
              <a:rPr lang="en-US"/>
              <a:t>Asymmetric encryption uses </a:t>
            </a:r>
            <a:r>
              <a:rPr lang="en-US" dirty="0"/>
              <a:t>a </a:t>
            </a:r>
            <a:r>
              <a:rPr lang="en-US" u="sng" dirty="0"/>
              <a:t>public-private key pair</a:t>
            </a:r>
            <a:r>
              <a:rPr lang="en-US" dirty="0"/>
              <a:t> for secure communication. We will discuss asymmetric encryption later in the course.  </a:t>
            </a:r>
          </a:p>
        </p:txBody>
      </p:sp>
      <p:pic>
        <p:nvPicPr>
          <p:cNvPr id="7" name="Picture 6">
            <a:extLst>
              <a:ext uri="{FF2B5EF4-FFF2-40B4-BE49-F238E27FC236}">
                <a16:creationId xmlns:a16="http://schemas.microsoft.com/office/drawing/2014/main" id="{820CC9A3-2F4F-931D-B8A5-AAE2B6C73498}"/>
              </a:ext>
            </a:extLst>
          </p:cNvPr>
          <p:cNvPicPr>
            <a:picLocks noChangeAspect="1"/>
          </p:cNvPicPr>
          <p:nvPr/>
        </p:nvPicPr>
        <p:blipFill>
          <a:blip r:embed="rId3"/>
          <a:stretch>
            <a:fillRect/>
          </a:stretch>
        </p:blipFill>
        <p:spPr>
          <a:xfrm>
            <a:off x="4971601" y="3319114"/>
            <a:ext cx="6849431" cy="495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row: Right 9">
            <a:extLst>
              <a:ext uri="{FF2B5EF4-FFF2-40B4-BE49-F238E27FC236}">
                <a16:creationId xmlns:a16="http://schemas.microsoft.com/office/drawing/2014/main" id="{70BE3415-499C-482D-D972-C45D67CD920C}"/>
              </a:ext>
            </a:extLst>
          </p:cNvPr>
          <p:cNvSpPr/>
          <p:nvPr/>
        </p:nvSpPr>
        <p:spPr>
          <a:xfrm rot="16200000">
            <a:off x="7463314" y="5143500"/>
            <a:ext cx="1524000" cy="9906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7B206A-F563-68E3-4F56-977CDCF49537}"/>
              </a:ext>
            </a:extLst>
          </p:cNvPr>
          <p:cNvSpPr txBox="1"/>
          <p:nvPr/>
        </p:nvSpPr>
        <p:spPr>
          <a:xfrm>
            <a:off x="5253514" y="2451798"/>
            <a:ext cx="5943600" cy="276999"/>
          </a:xfrm>
          <a:prstGeom prst="rect">
            <a:avLst/>
          </a:prstGeom>
          <a:noFill/>
        </p:spPr>
        <p:txBody>
          <a:bodyPr wrap="square" rtlCol="0">
            <a:spAutoFit/>
          </a:bodyPr>
          <a:lstStyle/>
          <a:p>
            <a:pPr algn="ctr"/>
            <a:r>
              <a:rPr lang="en-US" sz="1200" b="1"/>
              <a:t>“</a:t>
            </a:r>
            <a:r>
              <a:rPr lang="en-US" sz="1200" b="1" i="1"/>
              <a:t>Et tu Brute</a:t>
            </a:r>
            <a:r>
              <a:rPr lang="en-US" sz="1200" b="1"/>
              <a:t>” is a famous line from Shakespeare’s Julius Caesar</a:t>
            </a:r>
          </a:p>
        </p:txBody>
      </p:sp>
      <p:sp>
        <p:nvSpPr>
          <p:cNvPr id="5" name="TextBox 4">
            <a:extLst>
              <a:ext uri="{FF2B5EF4-FFF2-40B4-BE49-F238E27FC236}">
                <a16:creationId xmlns:a16="http://schemas.microsoft.com/office/drawing/2014/main" id="{3DD804D5-12FE-CC6C-78AA-92BB6CAC1FCB}"/>
              </a:ext>
            </a:extLst>
          </p:cNvPr>
          <p:cNvSpPr txBox="1"/>
          <p:nvPr/>
        </p:nvSpPr>
        <p:spPr>
          <a:xfrm>
            <a:off x="5746672" y="1389099"/>
            <a:ext cx="4957285"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atin typeface="Courier New" panose="02070309020205020404" pitchFamily="49" charset="0"/>
                <a:cs typeface="Courier New" panose="02070309020205020404" pitchFamily="49" charset="0"/>
              </a:rPr>
              <a:t>ET TU BRUTE?</a:t>
            </a:r>
            <a:r>
              <a:rPr lang="en-US"/>
              <a:t>	</a:t>
            </a:r>
            <a:r>
              <a:rPr lang="en-US" b="1">
                <a:latin typeface="Courier New" panose="02070309020205020404" pitchFamily="49" charset="0"/>
                <a:cs typeface="Courier New" panose="02070309020205020404" pitchFamily="49" charset="0"/>
              </a:rPr>
              <a:t>plaintext</a:t>
            </a:r>
          </a:p>
          <a:p>
            <a:endParaRPr lang="en-US"/>
          </a:p>
          <a:p>
            <a:r>
              <a:rPr lang="en-US" sz="2000">
                <a:latin typeface="Courier New" panose="02070309020205020404" pitchFamily="49" charset="0"/>
                <a:cs typeface="Courier New" panose="02070309020205020404" pitchFamily="49" charset="0"/>
              </a:rPr>
              <a:t>HW WX EUXWH?</a:t>
            </a:r>
            <a:r>
              <a:rPr lang="en-US"/>
              <a:t>	</a:t>
            </a:r>
            <a:r>
              <a:rPr lang="en-US" b="1">
                <a:latin typeface="Courier New" panose="02070309020205020404" pitchFamily="49" charset="0"/>
                <a:cs typeface="Courier New" panose="02070309020205020404" pitchFamily="49" charset="0"/>
              </a:rPr>
              <a:t>ciphertext</a:t>
            </a:r>
          </a:p>
        </p:txBody>
      </p:sp>
    </p:spTree>
    <p:extLst>
      <p:ext uri="{BB962C8B-B14F-4D97-AF65-F5344CB8AC3E}">
        <p14:creationId xmlns:p14="http://schemas.microsoft.com/office/powerpoint/2010/main" val="1529928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5097-AE56-B256-2724-3BADDB4515A7}"/>
              </a:ext>
            </a:extLst>
          </p:cNvPr>
          <p:cNvSpPr>
            <a:spLocks noGrp="1"/>
          </p:cNvSpPr>
          <p:nvPr>
            <p:ph type="title"/>
          </p:nvPr>
        </p:nvSpPr>
        <p:spPr>
          <a:xfrm>
            <a:off x="253721" y="281505"/>
            <a:ext cx="7196328" cy="1068324"/>
          </a:xfrm>
        </p:spPr>
        <p:txBody>
          <a:bodyPr anchor="t">
            <a:normAutofit/>
          </a:bodyPr>
          <a:lstStyle/>
          <a:p>
            <a:r>
              <a:rPr lang="en-US" dirty="0"/>
              <a:t>Core Objectives of Cryptography</a:t>
            </a:r>
          </a:p>
        </p:txBody>
      </p:sp>
      <p:sp>
        <p:nvSpPr>
          <p:cNvPr id="4" name="Content Placeholder 3">
            <a:extLst>
              <a:ext uri="{FF2B5EF4-FFF2-40B4-BE49-F238E27FC236}">
                <a16:creationId xmlns:a16="http://schemas.microsoft.com/office/drawing/2014/main" id="{B1EFDA97-0AE7-82E4-A8EB-A5339335C5D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600" y="1371600"/>
            <a:ext cx="4870704" cy="5105400"/>
          </a:xfrm>
        </p:spPr>
        <p:txBody>
          <a:bodyPr>
            <a:normAutofit/>
          </a:bodyPr>
          <a:lstStyle/>
          <a:p>
            <a:pPr marL="0" indent="0">
              <a:spcBef>
                <a:spcPts val="2500"/>
              </a:spcBef>
              <a:buFont typeface="Arial" panose="020B0604020202020204" pitchFamily="34" charset="0"/>
              <a:buNone/>
            </a:pPr>
            <a:r>
              <a:rPr lang="en-US" b="1" dirty="0"/>
              <a:t>Confidentiality</a:t>
            </a:r>
          </a:p>
          <a:p>
            <a:pPr marL="0" lvl="1" indent="0">
              <a:buFont typeface="Arial" panose="020B0604020202020204" pitchFamily="34" charset="0"/>
              <a:buNone/>
            </a:pPr>
            <a:r>
              <a:rPr dirty="0"/>
              <a:t>Confidentiality ensures information is accessible only to authorized parties using encryption techniques.</a:t>
            </a:r>
            <a:endParaRPr lang="en-US" dirty="0"/>
          </a:p>
          <a:p>
            <a:pPr marL="0" lvl="1" indent="0">
              <a:buFont typeface="Arial" panose="020B0604020202020204" pitchFamily="34" charset="0"/>
              <a:buNone/>
            </a:pPr>
            <a:r>
              <a:rPr lang="en-US" dirty="0"/>
              <a:t>- Only Alice and </a:t>
            </a:r>
            <a:r>
              <a:rPr lang="en-US"/>
              <a:t>Bob should be able to see the plaintext. </a:t>
            </a:r>
            <a:endParaRPr lang="en-US" dirty="0"/>
          </a:p>
          <a:p>
            <a:pPr marL="0" indent="0">
              <a:spcBef>
                <a:spcPts val="2500"/>
              </a:spcBef>
              <a:buFont typeface="Arial" panose="020B0604020202020204" pitchFamily="34" charset="0"/>
              <a:buNone/>
            </a:pPr>
            <a:r>
              <a:rPr lang="en-US" b="1" dirty="0"/>
              <a:t>Integrity</a:t>
            </a:r>
          </a:p>
          <a:p>
            <a:pPr marL="0" lvl="1" indent="0">
              <a:buFont typeface="Arial" panose="020B0604020202020204" pitchFamily="34" charset="0"/>
              <a:buNone/>
            </a:pPr>
            <a:r>
              <a:rPr dirty="0"/>
              <a:t>Integrity guarantees data remains unchanged during storage or transmission using hashing and checksums.</a:t>
            </a:r>
            <a:endParaRPr lang="en-US" dirty="0"/>
          </a:p>
          <a:p>
            <a:pPr marL="0" lvl="1" indent="0">
              <a:buFont typeface="Arial" panose="020B0604020202020204" pitchFamily="34" charset="0"/>
              <a:buNone/>
            </a:pPr>
            <a:r>
              <a:rPr lang="en-US" dirty="0"/>
              <a:t>- Nobody (e.g. Oscar) can make </a:t>
            </a:r>
            <a:r>
              <a:rPr lang="en-US" u="sng" dirty="0"/>
              <a:t>changes</a:t>
            </a:r>
            <a:r>
              <a:rPr lang="en-US" dirty="0"/>
              <a:t> to the message during transmission. </a:t>
            </a:r>
          </a:p>
          <a:p>
            <a:pPr marL="0" indent="0">
              <a:spcBef>
                <a:spcPts val="2500"/>
              </a:spcBef>
              <a:buFont typeface="Arial" panose="020B0604020202020204" pitchFamily="34" charset="0"/>
              <a:buNone/>
            </a:pPr>
            <a:r>
              <a:rPr lang="en-US" b="1" dirty="0"/>
              <a:t>Authentication</a:t>
            </a:r>
          </a:p>
          <a:p>
            <a:pPr marL="0" lvl="1" indent="0">
              <a:buFont typeface="Arial" panose="020B0604020202020204" pitchFamily="34" charset="0"/>
              <a:buNone/>
            </a:pPr>
            <a:r>
              <a:rPr dirty="0"/>
              <a:t>Authentication verifies the identity of entities via digital certificates and signatures.</a:t>
            </a:r>
            <a:endParaRPr lang="en-US" dirty="0"/>
          </a:p>
          <a:p>
            <a:pPr marL="0" lvl="1" indent="0">
              <a:buFont typeface="Arial" panose="020B0604020202020204" pitchFamily="34" charset="0"/>
              <a:buNone/>
            </a:pPr>
            <a:r>
              <a:rPr lang="en-US" dirty="0"/>
              <a:t>- Ensures that it was Alice who sent the message. </a:t>
            </a:r>
          </a:p>
        </p:txBody>
      </p:sp>
      <p:pic>
        <p:nvPicPr>
          <p:cNvPr id="8" name="Picture 7">
            <a:extLst>
              <a:ext uri="{FF2B5EF4-FFF2-40B4-BE49-F238E27FC236}">
                <a16:creationId xmlns:a16="http://schemas.microsoft.com/office/drawing/2014/main" id="{95CD1750-82ED-5D97-7852-610DDA49D333}"/>
              </a:ext>
            </a:extLst>
          </p:cNvPr>
          <p:cNvPicPr>
            <a:picLocks noChangeAspect="1"/>
          </p:cNvPicPr>
          <p:nvPr/>
        </p:nvPicPr>
        <p:blipFill>
          <a:blip r:embed="rId3"/>
          <a:stretch>
            <a:fillRect/>
          </a:stretch>
        </p:blipFill>
        <p:spPr>
          <a:xfrm>
            <a:off x="5562600" y="2760941"/>
            <a:ext cx="6246284" cy="1750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25183513-6C52-EFC6-0D92-E6BC0B9C0032}"/>
              </a:ext>
            </a:extLst>
          </p:cNvPr>
          <p:cNvSpPr txBox="1"/>
          <p:nvPr/>
        </p:nvSpPr>
        <p:spPr>
          <a:xfrm>
            <a:off x="5562600" y="4572000"/>
            <a:ext cx="6246284" cy="430887"/>
          </a:xfrm>
          <a:prstGeom prst="rect">
            <a:avLst/>
          </a:prstGeom>
          <a:noFill/>
        </p:spPr>
        <p:txBody>
          <a:bodyPr wrap="square" rtlCol="0">
            <a:spAutoFit/>
          </a:bodyPr>
          <a:lstStyle/>
          <a:p>
            <a:r>
              <a:rPr lang="en-US" sz="1100" dirty="0"/>
              <a:t>Note: Names such as “Alice”, “Bob”, “Oscar” are commonly employed in discussions on cryptology. We will encounter them, and a few others along the way!</a:t>
            </a:r>
          </a:p>
        </p:txBody>
      </p:sp>
    </p:spTree>
    <p:extLst>
      <p:ext uri="{BB962C8B-B14F-4D97-AF65-F5344CB8AC3E}">
        <p14:creationId xmlns:p14="http://schemas.microsoft.com/office/powerpoint/2010/main" val="1962077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9BDB02-468F-47C2-99BC-A44747A5A2D2}">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0A8AE46-CCEC-4D32-B819-DE8E9574F91C}">
  <ds:schemaRefs>
    <ds:schemaRef ds:uri="http://schemas.microsoft.com/sharepoint/v3/contenttype/forms"/>
  </ds:schemaRefs>
</ds:datastoreItem>
</file>

<file path=customXml/itemProps3.xml><?xml version="1.0" encoding="utf-8"?>
<ds:datastoreItem xmlns:ds="http://schemas.openxmlformats.org/officeDocument/2006/customXml" ds:itemID="{59E0C342-8465-4BC7-8BC2-109769D15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Oasis</Template>
  <TotalTime>9232</TotalTime>
  <Words>6935</Words>
  <Application>Microsoft Office PowerPoint</Application>
  <PresentationFormat>Widescreen</PresentationFormat>
  <Paragraphs>603</Paragraphs>
  <Slides>52</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Cambria Math</vt:lpstr>
      <vt:lpstr>Courier New</vt:lpstr>
      <vt:lpstr>Neue Haas Grotesk Text Pro</vt:lpstr>
      <vt:lpstr>Wingdings</vt:lpstr>
      <vt:lpstr>Oasis</vt:lpstr>
      <vt:lpstr>Office Theme</vt:lpstr>
      <vt:lpstr>Introduction to Cryptology IT-233     Yosef Mendelsohn </vt:lpstr>
      <vt:lpstr>Lecture objectives</vt:lpstr>
      <vt:lpstr>Lecture Overview</vt:lpstr>
      <vt:lpstr>Introduction to Cryptology</vt:lpstr>
      <vt:lpstr>A few early terms</vt:lpstr>
      <vt:lpstr>Definition and Purpose of Cryptography</vt:lpstr>
      <vt:lpstr>Historical Context and Evolution</vt:lpstr>
      <vt:lpstr>Basic Terminology and Concepts</vt:lpstr>
      <vt:lpstr>Core Objectives of Cryptography</vt:lpstr>
      <vt:lpstr>Applications of cryptography in Modern Systems</vt:lpstr>
      <vt:lpstr>Symmetric cryptography</vt:lpstr>
      <vt:lpstr>Introduction to Symmetric Cryptography</vt:lpstr>
      <vt:lpstr>Symmetric cryptography:       the basics</vt:lpstr>
      <vt:lpstr>Example: a wifi router</vt:lpstr>
      <vt:lpstr>Key Distribution Challenge</vt:lpstr>
      <vt:lpstr>Substitution ciphers &amp; brute force attacks</vt:lpstr>
      <vt:lpstr>Substitution Cipher:             e.g. the “Caesar cipher” </vt:lpstr>
      <vt:lpstr>PowerPoint Presentation</vt:lpstr>
      <vt:lpstr>PowerPoint Presentation</vt:lpstr>
      <vt:lpstr>PowerPoint Presentation</vt:lpstr>
      <vt:lpstr>PowerPoint Presentation</vt:lpstr>
      <vt:lpstr>PowerPoint Presentation</vt:lpstr>
      <vt:lpstr>Cryptanalysis</vt:lpstr>
      <vt:lpstr>Cryptanalysis:        Introduction</vt:lpstr>
      <vt:lpstr>some common attack types</vt:lpstr>
      <vt:lpstr>Implementation attacks</vt:lpstr>
      <vt:lpstr>Social Engineering</vt:lpstr>
      <vt:lpstr>Moore’s Law and Cryptanalysis</vt:lpstr>
      <vt:lpstr>Key Length Recommendations</vt:lpstr>
      <vt:lpstr>Modeling computing speed</vt:lpstr>
      <vt:lpstr>Quick review of basic exponential notation</vt:lpstr>
      <vt:lpstr>When dividing base-ten powers, simply subtract</vt:lpstr>
      <vt:lpstr>Modeling Computer Speed</vt:lpstr>
      <vt:lpstr>Modeling Computer Speed:  timing formula</vt:lpstr>
      <vt:lpstr>Assuming 1 billion operations per second (109 ops / sec)</vt:lpstr>
      <vt:lpstr>Exercises Assuming 1 billion operations per second (109 ops / sec)</vt:lpstr>
      <vt:lpstr>What is an “operation”</vt:lpstr>
      <vt:lpstr>What One 'Key Test' Represents</vt:lpstr>
      <vt:lpstr>Working with “bits”</vt:lpstr>
      <vt:lpstr>Timing calculations for a Brute-Force cyberattack</vt:lpstr>
      <vt:lpstr>Larger Operation Counts</vt:lpstr>
      <vt:lpstr>Exercises</vt:lpstr>
      <vt:lpstr>What do we mean by “at most”?</vt:lpstr>
      <vt:lpstr>Example &amp; Exercise:</vt:lpstr>
      <vt:lpstr>Example &amp; exercise</vt:lpstr>
      <vt:lpstr>Modeling Computer Speed:   larger and larger orders of magnitude</vt:lpstr>
      <vt:lpstr>Each additional bit doubles the work</vt:lpstr>
      <vt:lpstr>Even with faster computing…</vt:lpstr>
      <vt:lpstr>Yeah but what about moore’s law? Aren’t computers getting faster all the time?</vt:lpstr>
      <vt:lpstr>Data encryption standard (des)</vt:lpstr>
      <vt:lpstr>advanced encryption standard (aes)</vt:lpstr>
      <vt:lpstr>What is a nanosecond?  video featuring admiral grace hopper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Yosef Mendelsohn</cp:lastModifiedBy>
  <cp:revision>921</cp:revision>
  <dcterms:created xsi:type="dcterms:W3CDTF">2025-08-21T23:18:14Z</dcterms:created>
  <dcterms:modified xsi:type="dcterms:W3CDTF">2026-01-08T21:10:05Z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